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35" r:id="rId2"/>
    <p:sldId id="347" r:id="rId3"/>
    <p:sldId id="334" r:id="rId4"/>
    <p:sldId id="321" r:id="rId5"/>
    <p:sldId id="338" r:id="rId6"/>
    <p:sldId id="339" r:id="rId7"/>
    <p:sldId id="340" r:id="rId8"/>
    <p:sldId id="341" r:id="rId9"/>
    <p:sldId id="342" r:id="rId10"/>
    <p:sldId id="343" r:id="rId11"/>
    <p:sldId id="345" r:id="rId12"/>
    <p:sldId id="34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B43F9-7F7C-447F-36CF-EB267A19C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3635C02-B2AC-0D3F-8746-F2E3802E3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5912E6B-399C-8F10-34B2-4F5B60564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47A655-35B7-F378-8F40-8CE9F0A55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87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F9A7-A6CE-193F-CB36-F6FB533B6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22D335A-B29D-EF30-F51F-7DEA8BAFF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63A961-8D37-C576-D15A-32B46E8CA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B0A987-1B02-7546-391F-70DF7BD71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051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2C617-637F-932F-C4EA-A0206AE64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24E5D8-57DA-5B5B-F251-DBBCB703E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44919B6-958A-20C9-8DC0-65ACAD9F2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E9EE68-DFB3-64BA-6A99-083D7060E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14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43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0369E-CB0E-4CCB-0201-371690708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AC56767-FED4-B727-844B-CB7EECABF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3467ED-0B28-39AC-78A8-770B95A8E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368344-54AB-3662-ADF1-00CF7A646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28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36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7DD18-5E8C-EC83-43F7-8E22DE8FD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3C6555-E01C-6528-D370-190814A39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F6A0EEA-A291-9CCF-F224-C1FB8311E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9B19ED-3BA6-5B5E-FD43-3427732012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05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B1DC2-FE43-D7F5-F660-E6446CD1E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45B52D-82ED-07C0-B794-DCB47D78D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316F205-7BBE-1E2D-95D9-7F4868A06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FC0447-4E27-4083-828E-6C2E68E6E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48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AB4BC-E918-3DA1-1775-43E04547A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0F0897F-FEB3-1618-E849-0E9638E45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C6819A-2037-8520-C9C4-AECFB9687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A3E5DC-901F-9DCD-B819-FE5F1D16C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27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C4902-3226-4B3A-D21C-46843E5C6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88051A-40D7-490E-3D2F-93929DFB4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019A287-02DC-1591-AA53-CAB26079C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A7B72D-8591-7E84-B74D-E4DFEB4D7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066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279AB-2202-F4D4-E94D-396D18032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1F1B766-AC18-FCEB-ED46-61113E7BD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615A3FF-A50F-4EB3-6A37-BA972F899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15670D-270B-9D71-86EA-176E00753E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74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25 febbraio 2025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25/02/25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5800" b="1" dirty="0"/>
              <a:t>Introduzione al diritto internazionale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45F1A-D67E-0881-7AF6-E2199A6CC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F7E968A-3F6B-44E6-C2FA-7E877E61B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3B6D17-4EC6-1F34-299F-1CEB02E15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7F6B0-947F-324A-3A3B-29C47FE0C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endParaRPr lang="it-IT" sz="34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it-IT" sz="5400" i="1" dirty="0"/>
              <a:t>terra </a:t>
            </a:r>
            <a:r>
              <a:rPr lang="it-IT" sz="5400" i="1" dirty="0" err="1"/>
              <a:t>nullius</a:t>
            </a:r>
            <a:endParaRPr lang="it-IT" sz="5400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02FC61-104C-A122-31F0-CE9BACF4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6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493C2-B298-3654-3162-9F2DCD32A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A7D6F30-6C2F-CF1D-6069-EF647763D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655233" y="228600"/>
            <a:ext cx="8805333" cy="4953000"/>
          </a:xfrm>
          <a:prstGeom prst="rect">
            <a:avLst/>
          </a:prstGeom>
        </p:spPr>
      </p:pic>
      <p:sp>
        <p:nvSpPr>
          <p:cNvPr id="4" name="Segnaposto piè di pagina 5">
            <a:extLst>
              <a:ext uri="{FF2B5EF4-FFF2-40B4-BE49-F238E27FC236}">
                <a16:creationId xmlns:a16="http://schemas.microsoft.com/office/drawing/2014/main" id="{21ABBE65-E0D4-F73E-8146-7F7E4F85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1913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1494 – </a:t>
            </a:r>
            <a:r>
              <a:rPr lang="en-US" sz="3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Trattato</a:t>
            </a: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di Tordesillas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FCA5B-2FFF-D8A6-5B6B-58EFBF83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4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D7F64-971D-BF80-39F6-87637C6F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mappa, diagramma&#10;&#10;Il contenuto generato dall'IA potrebbe non essere corretto.">
            <a:extLst>
              <a:ext uri="{FF2B5EF4-FFF2-40B4-BE49-F238E27FC236}">
                <a16:creationId xmlns:a16="http://schemas.microsoft.com/office/drawing/2014/main" id="{C7830D46-2F7E-6348-5E20-F217BF287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249162" y="228600"/>
            <a:ext cx="9617476" cy="4953000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3754FD-AD98-5F4F-3298-E776021F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72C3CB66-300F-0C75-3284-A452AD37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19133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1494 – </a:t>
            </a:r>
            <a:r>
              <a:rPr lang="en-US" sz="3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Trattato</a:t>
            </a:r>
            <a:r>
              <a:rPr lang="en-US" sz="3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di Tordesillas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57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91344"/>
            <a:ext cx="10515600" cy="55856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r>
              <a:rPr lang="en-US" sz="4000" dirty="0"/>
              <a:t>Il </a:t>
            </a:r>
            <a:r>
              <a:rPr lang="en-US" sz="4000" dirty="0" err="1"/>
              <a:t>diritto</a:t>
            </a:r>
            <a:r>
              <a:rPr lang="en-US" sz="4000" dirty="0"/>
              <a:t> </a:t>
            </a:r>
            <a:r>
              <a:rPr lang="en-US" sz="4000" dirty="0" err="1"/>
              <a:t>internazionale</a:t>
            </a:r>
            <a:r>
              <a:rPr lang="en-US" sz="4000" dirty="0"/>
              <a:t> </a:t>
            </a:r>
            <a:r>
              <a:rPr lang="en-US" sz="4000" dirty="0" err="1"/>
              <a:t>regola</a:t>
            </a:r>
            <a:r>
              <a:rPr lang="en-US" sz="4000" dirty="0"/>
              <a:t> le </a:t>
            </a:r>
            <a:r>
              <a:rPr lang="en-US" sz="4000" dirty="0" err="1"/>
              <a:t>relazioni</a:t>
            </a:r>
            <a:r>
              <a:rPr lang="en-US" sz="4000" dirty="0"/>
              <a:t> </a:t>
            </a:r>
            <a:r>
              <a:rPr lang="en-US" sz="4000" dirty="0" err="1"/>
              <a:t>internazionali</a:t>
            </a:r>
            <a:r>
              <a:rPr lang="en-US" sz="4000" dirty="0"/>
              <a:t>, </a:t>
            </a:r>
            <a:r>
              <a:rPr lang="en-US" sz="4000" dirty="0" err="1"/>
              <a:t>ovvero</a:t>
            </a:r>
            <a:r>
              <a:rPr lang="en-US" sz="4000" dirty="0"/>
              <a:t> i </a:t>
            </a:r>
            <a:r>
              <a:rPr lang="en-US" sz="4000" dirty="0" err="1"/>
              <a:t>rapporti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b="1" dirty="0" err="1"/>
              <a:t>soggetti</a:t>
            </a:r>
            <a:r>
              <a:rPr lang="en-US" sz="4000" b="1" dirty="0"/>
              <a:t> del </a:t>
            </a:r>
            <a:r>
              <a:rPr lang="en-US" sz="4000" b="1" dirty="0" err="1"/>
              <a:t>diritto</a:t>
            </a:r>
            <a:r>
              <a:rPr lang="en-US" sz="4000" b="1" dirty="0"/>
              <a:t> </a:t>
            </a:r>
            <a:r>
              <a:rPr lang="en-US" sz="4000" b="1" dirty="0" err="1"/>
              <a:t>internazionale</a:t>
            </a:r>
            <a:r>
              <a:rPr lang="en-US" sz="34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3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708E56-6460-65FA-3DBB-CDA5E2D93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50A0136-7A6A-8741-D4AB-1908DB3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95EB9A-495D-C8F3-0937-28EF6011D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422DB94-FA7F-DAAD-5B25-F2634FF20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F6AEDD-4BA8-8C65-6078-6F551174B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10228"/>
            <a:ext cx="10515600" cy="50934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it-IT" sz="3600" b="1" dirty="0"/>
              <a:t>Articolo 3(3) del Trattato Lateranense del 1929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Resta peraltro inteso che la piazza di San Pietro, pur facendo parte della Città del Vaticano, continuerà ad essere normalmente aperta al pubblico e soggetta ai poteri di polizia delle autorità italiane […]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E30579-7917-1817-01C1-07B6DA2F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46">
            <a:extLst>
              <a:ext uri="{FF2B5EF4-FFF2-40B4-BE49-F238E27FC236}">
                <a16:creationId xmlns:a16="http://schemas.microsoft.com/office/drawing/2014/main" id="{F7982531-545F-BD1E-6C4F-D8B02799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783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1874 </a:t>
            </a:r>
            <a:r>
              <a:rPr lang="en-US" sz="4000" b="1" dirty="0" err="1"/>
              <a:t>Unione</a:t>
            </a:r>
            <a:r>
              <a:rPr lang="en-US" sz="4000" b="1" dirty="0"/>
              <a:t> </a:t>
            </a:r>
            <a:r>
              <a:rPr lang="en-US" sz="4000" b="1" dirty="0" err="1"/>
              <a:t>postale</a:t>
            </a:r>
            <a:r>
              <a:rPr lang="en-US" sz="4000" b="1" dirty="0"/>
              <a:t> </a:t>
            </a:r>
            <a:r>
              <a:rPr lang="en-US" sz="4000" b="1" dirty="0" err="1"/>
              <a:t>universale</a:t>
            </a:r>
            <a:r>
              <a:rPr lang="en-US" sz="4000" b="1" dirty="0"/>
              <a:t> </a:t>
            </a:r>
            <a:r>
              <a:rPr lang="en-US" sz="4000" dirty="0"/>
              <a:t>(Berna, Svizzera)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Elementi grafici, logo, grafica, simbolo&#10;&#10;Descrizione generata automaticamente">
            <a:extLst>
              <a:ext uri="{FF2B5EF4-FFF2-40B4-BE49-F238E27FC236}">
                <a16:creationId xmlns:a16="http://schemas.microsoft.com/office/drawing/2014/main" id="{C6DF39CD-E87A-0780-7FE1-B6D7E359D2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492" y="2176731"/>
            <a:ext cx="3389664" cy="4071669"/>
          </a:xfrm>
          <a:prstGeom prst="rect">
            <a:avLst/>
          </a:prstGeom>
        </p:spPr>
      </p:pic>
      <p:pic>
        <p:nvPicPr>
          <p:cNvPr id="8" name="Immagine 7" descr="Immagine che contiene aria aperta, albero, cielo, Beni immobili&#10;&#10;Descrizione generata automaticamente">
            <a:extLst>
              <a:ext uri="{FF2B5EF4-FFF2-40B4-BE49-F238E27FC236}">
                <a16:creationId xmlns:a16="http://schemas.microsoft.com/office/drawing/2014/main" id="{BAF14BB6-24F2-1A23-65FE-B86ACB2D9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689" y="2802926"/>
            <a:ext cx="6437223" cy="2912843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0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FC084-C7DF-889E-87E8-D598F6753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D52F5-D353-9893-FE9E-6B7A32CCE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it-IT" sz="3400" dirty="0"/>
              <a:t>
</a:t>
            </a:r>
            <a:r>
              <a:rPr lang="it-IT" sz="4300" dirty="0"/>
              <a:t>«</a:t>
            </a:r>
            <a:r>
              <a:rPr lang="it-IT" sz="4300" b="1" dirty="0"/>
              <a:t>circolarità</a:t>
            </a:r>
            <a:r>
              <a:rPr lang="it-IT" sz="4300" dirty="0"/>
              <a:t>» tra soggetti e fonti
del diritto internazionale</a:t>
            </a:r>
            <a:r>
              <a:rPr lang="it-IT" sz="34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05DBFC-1115-C4F9-E6F0-E3F1B8A3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6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A1B3F-A95F-7517-4C52-4CD48091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B9C95CF-CB9B-11C4-05B0-C6577AB7F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7B6807-13FC-CDFD-D46F-A3A0733AE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762466-0A61-6E82-EF7F-34503E57A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it-IT" sz="3400" dirty="0"/>
              <a:t>
</a:t>
            </a:r>
            <a:r>
              <a:rPr lang="it-IT" sz="4400" dirty="0"/>
              <a:t>principio di uguaglianza degli Stati</a:t>
            </a:r>
            <a:r>
              <a:rPr lang="it-IT" sz="3400" dirty="0"/>
              <a:t>
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CCD0A8-3324-6512-751C-24553990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3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14ED-E137-DF5F-E0E5-F111ED77E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11" descr="Immagine che contiene testo, libro, Carattere, Copertina del libro&#10;&#10;Descrizione generata automaticamente">
            <a:extLst>
              <a:ext uri="{FF2B5EF4-FFF2-40B4-BE49-F238E27FC236}">
                <a16:creationId xmlns:a16="http://schemas.microsoft.com/office/drawing/2014/main" id="{75735D3D-1F89-43A7-24A9-B74AD592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77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DAAFBE-84FC-EE55-5291-DFF38F05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486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D66DA-C45A-3BCC-062A-CDDD05E66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99B19AE-1F99-8EAE-1832-A6A25E9E4E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35CA2D-8F1C-514F-7F66-15D1024B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9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F94A7C-EF96-610E-4444-C6D1AC7C8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98C460-D214-95D2-6767-03DF8FC47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57200" y="581406"/>
            <a:ext cx="11277600" cy="569518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BB4516-A7D3-6424-ED25-AECC9A14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8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1875</TotalTime>
  <Words>133</Words>
  <Application>Microsoft Macintosh PowerPoint</Application>
  <PresentationFormat>Widescreen</PresentationFormat>
  <Paragraphs>39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-webkit-standard</vt:lpstr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1874 Unione postale universale (Berna, Svizzera)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85</cp:revision>
  <dcterms:created xsi:type="dcterms:W3CDTF">2023-02-07T10:10:48Z</dcterms:created>
  <dcterms:modified xsi:type="dcterms:W3CDTF">2025-02-25T09:29:45Z</dcterms:modified>
</cp:coreProperties>
</file>