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8" r:id="rId3"/>
    <p:sldId id="258" r:id="rId4"/>
    <p:sldId id="269" r:id="rId5"/>
    <p:sldId id="270" r:id="rId6"/>
    <p:sldId id="271" r:id="rId7"/>
    <p:sldId id="272" r:id="rId8"/>
    <p:sldId id="274" r:id="rId9"/>
    <p:sldId id="279" r:id="rId10"/>
    <p:sldId id="275" r:id="rId11"/>
    <p:sldId id="280" r:id="rId12"/>
    <p:sldId id="276" r:id="rId13"/>
    <p:sldId id="281" r:id="rId14"/>
    <p:sldId id="282" r:id="rId15"/>
    <p:sldId id="266" r:id="rId1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6BE1C7E-998F-414C-96BE-1E845F429ABE}">
          <p14:sldIdLst>
            <p14:sldId id="257"/>
            <p14:sldId id="268"/>
            <p14:sldId id="258"/>
            <p14:sldId id="269"/>
            <p14:sldId id="270"/>
            <p14:sldId id="271"/>
            <p14:sldId id="272"/>
            <p14:sldId id="274"/>
            <p14:sldId id="279"/>
            <p14:sldId id="275"/>
            <p14:sldId id="280"/>
            <p14:sldId id="276"/>
            <p14:sldId id="281"/>
            <p14:sldId id="282"/>
            <p14:sldId id="266"/>
          </p14:sldIdLst>
        </p14:section>
        <p14:section name="Sezione senza titolo" id="{C0189FED-A50D-4205-B9CE-6C4380DC89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7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3DC"/>
    <a:srgbClr val="002060"/>
    <a:srgbClr val="7BEBD8"/>
    <a:srgbClr val="8335E5"/>
    <a:srgbClr val="6B8DE1"/>
    <a:srgbClr val="6C92E1"/>
    <a:srgbClr val="1E3ADA"/>
    <a:srgbClr val="030553"/>
    <a:srgbClr val="7D4BC9"/>
    <a:srgbClr val="162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52" autoAdjust="0"/>
  </p:normalViewPr>
  <p:slideViewPr>
    <p:cSldViewPr snapToGrid="0" showGuides="1">
      <p:cViewPr varScale="1">
        <p:scale>
          <a:sx n="122" d="100"/>
          <a:sy n="122" d="100"/>
        </p:scale>
        <p:origin x="240" y="344"/>
      </p:cViewPr>
      <p:guideLst>
        <p:guide orient="horz" pos="2064"/>
        <p:guide pos="3840"/>
        <p:guide pos="457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863134-B124-47F9-A1F1-3A08879C58C1}" type="datetime1">
              <a:rPr lang="it-IT" smtClean="0"/>
              <a:t>02/10/23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2A385-5963-4977-9C86-CDE59C865B44}" type="datetime1">
              <a:rPr lang="it-IT" noProof="0" smtClean="0"/>
              <a:pPr/>
              <a:t>02/10/23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2455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00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6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60967D-D4B9-4068-884F-8D2CEA8C87EE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9C9243-4D56-40A1-98F4-818EEBB7C4FA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16D244-7785-4484-8104-8E205376B43D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E5D525-41A4-4789-BA32-40BB2D251F72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2E70C1-4EAC-476C-A9BB-5A1984C0B060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83CF96-417F-4482-8DCA-2452702AF724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6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6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1AE6F1-7D46-4B7A-9562-B9D5F685B101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6BA63C-B941-476A-88D4-E66C4A3D6602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77230D-8160-43DD-AD7F-BA41EEB02A18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7"/>
            <a:ext cx="6172201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6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2A45BA-5330-469D-8822-65CAE3C4DCFD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1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6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6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5FEB1B-6331-491B-897B-E0B3280E361A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7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9AAA3AB-E65D-4A29-86FE-48DC10EABEE7}" type="datetime1">
              <a:rPr lang="it-IT" noProof="0" smtClean="0"/>
              <a:t>02/10/23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6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1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4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8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8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6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sella di testo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733193" y="3512329"/>
            <a:ext cx="4845708" cy="1662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5401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PMI E RISORSE UMANE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733194" y="5358399"/>
            <a:ext cx="3536196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Prof.ssa Rossella Di Federico </a:t>
            </a:r>
          </a:p>
          <a:p>
            <a:pPr rtl="0"/>
            <a:r>
              <a:rPr lang="it-IT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Ottobre 2023</a:t>
            </a:r>
          </a:p>
        </p:txBody>
      </p:sp>
      <p:sp>
        <p:nvSpPr>
          <p:cNvPr id="27" name="Tito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rtlCol="0"/>
          <a:lstStyle/>
          <a:p>
            <a:r>
              <a:rPr lang="it-IT" dirty="0"/>
              <a:t>Risorse umane diapositiva 1</a:t>
            </a:r>
          </a:p>
        </p:txBody>
      </p:sp>
      <p:grpSp>
        <p:nvGrpSpPr>
          <p:cNvPr id="29" name="Gruppo 28" descr="Questa immagine è una forma decorativa astrat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5328288" y="-2706858"/>
            <a:ext cx="8948964" cy="12105060"/>
            <a:chOff x="4855953" y="-2833465"/>
            <a:chExt cx="8948964" cy="12105059"/>
          </a:xfrm>
        </p:grpSpPr>
        <p:sp>
          <p:nvSpPr>
            <p:cNvPr id="30" name="Figura a mano libera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31" name="Figura a mano libera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32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37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181105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</p:grpSp>
      <p:pic>
        <p:nvPicPr>
          <p:cNvPr id="4" name="Immagine 3">
            <a:extLst>
              <a:ext uri="{FF2B5EF4-FFF2-40B4-BE49-F238E27FC236}">
                <a16:creationId xmlns:a16="http://schemas.microsoft.com/office/drawing/2014/main" id="{8BB65053-4503-D642-9163-6CBD7DFD57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09" y="741799"/>
            <a:ext cx="2463801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Alcuni dati sulle PMI in Italia</a:t>
            </a:r>
          </a:p>
        </p:txBody>
      </p:sp>
      <p:sp>
        <p:nvSpPr>
          <p:cNvPr id="4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1" rIns="91440" bIns="45721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/>
              <a:t>75% delle imprese opera nel settore dei servizi, in particolare:</a:t>
            </a:r>
          </a:p>
          <a:p>
            <a:r>
              <a:rPr lang="it-IT" dirty="0"/>
              <a:t>nel commercio all’ingrosso e al dettaglio (oltre il 24%)</a:t>
            </a:r>
          </a:p>
          <a:p>
            <a:r>
              <a:rPr lang="it-IT" dirty="0"/>
              <a:t>nelle attività professionali, scientifiche e tecniche (circa il 17%)</a:t>
            </a:r>
          </a:p>
          <a:p>
            <a:r>
              <a:rPr lang="it-IT" dirty="0"/>
              <a:t>nel settore delle costruzioni (11%)</a:t>
            </a:r>
          </a:p>
          <a:p>
            <a:r>
              <a:rPr lang="it-IT" dirty="0"/>
              <a:t>nei servizi di alloggio e ristorazione (7,7%)</a:t>
            </a:r>
          </a:p>
          <a:p>
            <a:r>
              <a:rPr lang="it-IT" dirty="0"/>
              <a:t>nel campo della sanità e assistenza sociale (7%)</a:t>
            </a:r>
          </a:p>
          <a:p>
            <a:r>
              <a:rPr lang="it-IT" dirty="0"/>
              <a:t>nelle attività immobiliari (5,4%)</a:t>
            </a:r>
          </a:p>
          <a:p>
            <a:r>
              <a:rPr lang="it-IT" dirty="0"/>
              <a:t>Nelle attività manifatturiere rappresentano poco più dell’8% del totale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6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19335"/>
              </p:ext>
            </p:extLst>
          </p:nvPr>
        </p:nvGraphicFramePr>
        <p:xfrm>
          <a:off x="681927" y="1069380"/>
          <a:ext cx="9500466" cy="1257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Settori/numero addetti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0-9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10-49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50-249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250 e più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Totale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 addetti V.A. 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Tutti i settori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43%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20,4%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13,5%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23,1%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17.438 078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Estrazione di minerali da cave e miniere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14,4%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29.531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manifatturiere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21,7%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30,2%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24,4%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3.762.760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Fornitura di energia elettrica, gas, vapore e aria condizionata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12,7%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11%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13,1%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63,3%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84.113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Fornitura di acqua reti fognarie, attività di gestione dei rifiuti e risanamento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10,2%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17,7%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24,8%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47,2%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209.283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Costruzioni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62,7%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24,8%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8,2%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1.320.574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Commercio al dettaglio/ingrosso, riparazione di autoveicoli e motocicli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55,8%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8,5%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17,3%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3.442.220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Trasporto e magazzinaggio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19,4%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20,6%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42%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1.142.565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dei servizi di alloggio e ristorazione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56,4%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9,5%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1.591.691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Servizi di informazione e comunicazione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30,1%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16,5%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34,5%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586.399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finanziarie e Assicurative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25,2%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5,9%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8,8%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60,1%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546.029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immobiliari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94%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0,03%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309.075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professionali, scientifiche e tecniche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77%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7,3%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7,8%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1.294.992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Noleggio, agenzie di viaggio, servizi di supporto alle imprese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18,6%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15,2%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1.392.142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Istruzione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50%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31,5%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1,6%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0,3%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117679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Sanità e assistenza sociale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45%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12%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18,5%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938.960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Attività artistiche, sportive e di intrattenimento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59,4%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21%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9,5%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10,4%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189.863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Altri servizi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78%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12,7%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6%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</a:rPr>
                        <a:t>3,5%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480.196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71" marR="38171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895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Alcuni dati sui dipendenti nelle PMI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b="1" dirty="0"/>
              <a:t>Nelle PMI si colloca il 77% del totale degli addetti nelle imprese (valore superiore alle media europea (69,4%)</a:t>
            </a:r>
          </a:p>
          <a:p>
            <a:pPr algn="just"/>
            <a:r>
              <a:rPr lang="it-IT" sz="2000" dirty="0"/>
              <a:t>del totale degli addetti nelle PMI il 43% lavora in micro-imprese (0-9 addetti); </a:t>
            </a:r>
          </a:p>
          <a:p>
            <a:pPr algn="just"/>
            <a:r>
              <a:rPr lang="it-IT" sz="2000" dirty="0"/>
              <a:t>il 20% in piccole imprese (10-49 addetti);</a:t>
            </a:r>
          </a:p>
          <a:p>
            <a:pPr algn="just"/>
            <a:r>
              <a:rPr lang="it-IT" sz="2000" dirty="0"/>
              <a:t>il 14% in imprese di medie dimensioni (50-249);</a:t>
            </a:r>
          </a:p>
          <a:p>
            <a:pPr algn="just"/>
            <a:r>
              <a:rPr lang="it-IT" sz="2000" dirty="0"/>
              <a:t>le più alte percentuali di addetti nelle micro-imprese si riscontrano nelle attività immobiliari (94%), negli altri servizi (78%), nelle attività professionali tecniche e scientifiche (77%), nelle costruzioni (63%), nelle attività dei servizi di alloggio e ristorazione e nel commercio all’ingrosso/dettaglio e riparazioni di veicoli e motocicli (56%);</a:t>
            </a:r>
          </a:p>
          <a:p>
            <a:pPr algn="just"/>
            <a:r>
              <a:rPr lang="it-IT" sz="2000" dirty="0"/>
              <a:t>il numero più elevato di addetti nelle imprese di piccole dimensioni (10-49) si osserva solo nelle attività manifatturiere (30%) che, insieme alle attività di fornitura di acque, di gestione dei rifiuti e risanamento, presenta percentuali significative di addetti anche all’interno delle imprese di dimensioni medie (50-249)</a:t>
            </a:r>
          </a:p>
        </p:txBody>
      </p:sp>
    </p:spTree>
    <p:extLst>
      <p:ext uri="{BB962C8B-B14F-4D97-AF65-F5344CB8AC3E}">
        <p14:creationId xmlns:p14="http://schemas.microsoft.com/office/powerpoint/2010/main" val="3707237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33DD07-C676-7BA2-8985-8A65C09F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Addetti MPI per regione e comparto economico, Istat, 2022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E7CB7CA-11F1-873E-47E4-7277E6A35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758804"/>
              </p:ext>
            </p:extLst>
          </p:nvPr>
        </p:nvGraphicFramePr>
        <p:xfrm>
          <a:off x="2505694" y="1508166"/>
          <a:ext cx="6647195" cy="5010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960">
                  <a:extLst>
                    <a:ext uri="{9D8B030D-6E8A-4147-A177-3AD203B41FA5}">
                      <a16:colId xmlns:a16="http://schemas.microsoft.com/office/drawing/2014/main" val="4253579530"/>
                    </a:ext>
                  </a:extLst>
                </a:gridCol>
                <a:gridCol w="954136">
                  <a:extLst>
                    <a:ext uri="{9D8B030D-6E8A-4147-A177-3AD203B41FA5}">
                      <a16:colId xmlns:a16="http://schemas.microsoft.com/office/drawing/2014/main" val="1311230279"/>
                    </a:ext>
                  </a:extLst>
                </a:gridCol>
                <a:gridCol w="1106025">
                  <a:extLst>
                    <a:ext uri="{9D8B030D-6E8A-4147-A177-3AD203B41FA5}">
                      <a16:colId xmlns:a16="http://schemas.microsoft.com/office/drawing/2014/main" val="2079760648"/>
                    </a:ext>
                  </a:extLst>
                </a:gridCol>
                <a:gridCol w="1267579">
                  <a:extLst>
                    <a:ext uri="{9D8B030D-6E8A-4147-A177-3AD203B41FA5}">
                      <a16:colId xmlns:a16="http://schemas.microsoft.com/office/drawing/2014/main" val="3246924530"/>
                    </a:ext>
                  </a:extLst>
                </a:gridCol>
                <a:gridCol w="978300">
                  <a:extLst>
                    <a:ext uri="{9D8B030D-6E8A-4147-A177-3AD203B41FA5}">
                      <a16:colId xmlns:a16="http://schemas.microsoft.com/office/drawing/2014/main" val="2393960692"/>
                    </a:ext>
                  </a:extLst>
                </a:gridCol>
                <a:gridCol w="1072195">
                  <a:extLst>
                    <a:ext uri="{9D8B030D-6E8A-4147-A177-3AD203B41FA5}">
                      <a16:colId xmlns:a16="http://schemas.microsoft.com/office/drawing/2014/main" val="1010361443"/>
                    </a:ext>
                  </a:extLst>
                </a:gridCol>
              </a:tblGrid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Comparti economici (%)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42057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Regione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Terziario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Manifattura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Terziario Avanzato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Costruzioni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Altro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4994837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Italia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47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17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1931502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Piemonte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19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282849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Valle d'Aosta 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13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16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2975921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Liguria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15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3241927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Lombardia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17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000937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Trentino-Alto Adige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5685489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Veneto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7149482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Friuli-Venezia Giulia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8306229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Emilia-Romagna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9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6836697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Toscana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178408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Umbria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46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10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5939542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Marche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26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7548609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Lazio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12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060501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Abruzzo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47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16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13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13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b="1" kern="100" dirty="0">
                          <a:effectLst/>
                        </a:rPr>
                        <a:t>11</a:t>
                      </a:r>
                      <a:endParaRPr lang="it-IT" sz="1200" b="1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805016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Molise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48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12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835154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Campania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8059194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Puglia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14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05907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Basilicata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4969952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Calabria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55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11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579035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Sicilia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11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10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13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6213241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Sardegna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53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9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12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>
                          <a:effectLst/>
                        </a:rPr>
                        <a:t>13</a:t>
                      </a:r>
                      <a:endParaRPr lang="it-IT" sz="12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200" kern="100" dirty="0">
                          <a:effectLst/>
                        </a:rPr>
                        <a:t>12</a:t>
                      </a:r>
                      <a:endParaRPr lang="it-IT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273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30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533804-6D30-A5B8-147F-9A321CF3C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Addetti MPI nella manifattura e nel Terziario Avanzato distinti per regione, Istat 2022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E6C377D-4D5B-1FD8-AE76-908E87243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36" y="2075086"/>
            <a:ext cx="8918368" cy="4383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21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 di testo 2">
            <a:extLst>
              <a:ext uri="{FF2B5EF4-FFF2-40B4-BE49-F238E27FC236}">
                <a16:creationId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733193" y="4331033"/>
            <a:ext cx="4845708" cy="1662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5401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Grazie, a tra poco…….</a:t>
            </a:r>
          </a:p>
        </p:txBody>
      </p:sp>
      <p:grpSp>
        <p:nvGrpSpPr>
          <p:cNvPr id="23" name="Gruppo 22" descr="Questa immagine è una forma astratta. ">
            <a:extLst>
              <a:ext uri="{FF2B5EF4-FFF2-40B4-BE49-F238E27FC236}">
                <a16:creationId xmlns:a16="http://schemas.microsoft.com/office/drawing/2014/main" id="{C5C1EC81-7459-4B76-B0C8-CF221BB21A2F}"/>
              </a:ext>
            </a:extLst>
          </p:cNvPr>
          <p:cNvGrpSpPr/>
          <p:nvPr/>
        </p:nvGrpSpPr>
        <p:grpSpPr>
          <a:xfrm>
            <a:off x="4855954" y="-2821590"/>
            <a:ext cx="8948964" cy="12105060"/>
            <a:chOff x="4855953" y="-2833465"/>
            <a:chExt cx="8948964" cy="12105059"/>
          </a:xfrm>
        </p:grpSpPr>
        <p:sp>
          <p:nvSpPr>
            <p:cNvPr id="20" name="Figura a mano libera 10">
              <a:extLst>
                <a:ext uri="{FF2B5EF4-FFF2-40B4-BE49-F238E27FC236}">
                  <a16:creationId xmlns:a16="http://schemas.microsoft.com/office/drawing/2014/main" id="{6067105C-8C4E-4F4D-AF25-4E9E7FEE01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21" name="Figura a mano libera 11">
              <a:extLst>
                <a:ext uri="{FF2B5EF4-FFF2-40B4-BE49-F238E27FC236}">
                  <a16:creationId xmlns:a16="http://schemas.microsoft.com/office/drawing/2014/main" id="{70B75532-3E3F-4E79-89ED-8E7671BB9C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22" name="Figura a mano libera 12">
              <a:extLst>
                <a:ext uri="{FF2B5EF4-FFF2-40B4-BE49-F238E27FC236}">
                  <a16:creationId xmlns:a16="http://schemas.microsoft.com/office/drawing/2014/main" id="{517F7404-4FD2-4A56-9BC1-55945A2E0042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</p:grpSp>
      <p:sp>
        <p:nvSpPr>
          <p:cNvPr id="25" name="Titolo 24" hidden="1">
            <a:extLst>
              <a:ext uri="{FF2B5EF4-FFF2-40B4-BE49-F238E27FC236}">
                <a16:creationId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8"/>
            <a:ext cx="10515600" cy="1325563"/>
          </a:xfrm>
        </p:spPr>
        <p:txBody>
          <a:bodyPr rtlCol="0"/>
          <a:lstStyle/>
          <a:p>
            <a:r>
              <a:rPr lang="it-IT" dirty="0"/>
              <a:t>Risorse umane diapositiva 10</a:t>
            </a:r>
          </a:p>
        </p:txBody>
      </p:sp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Cosa sono le PMI?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Dimensioni/N° dipendenti</a:t>
            </a:r>
          </a:p>
          <a:p>
            <a:r>
              <a:rPr lang="it-IT" dirty="0"/>
              <a:t>Fatturato/totale in bilancio</a:t>
            </a:r>
          </a:p>
          <a:p>
            <a:r>
              <a:rPr lang="it-IT" dirty="0"/>
              <a:t>(Classificazione dell’UE del 2003)</a:t>
            </a:r>
          </a:p>
        </p:txBody>
      </p:sp>
      <p:grpSp>
        <p:nvGrpSpPr>
          <p:cNvPr id="7" name="Gruppo 6" descr="Questa immagine è una forma decorativa astrat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8185292" y="-3408501"/>
            <a:ext cx="8948964" cy="12105060"/>
            <a:chOff x="4855953" y="-2833465"/>
            <a:chExt cx="8948964" cy="12105059"/>
          </a:xfrm>
        </p:grpSpPr>
        <p:sp>
          <p:nvSpPr>
            <p:cNvPr id="8" name="Figura a mano libera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9" name="Figura a mano libera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10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11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181105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2" y="-1993835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 di testo 1">
            <a:extLst>
              <a:ext uri="{FF2B5EF4-FFF2-40B4-BE49-F238E27FC236}">
                <a16:creationId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1183823" y="738391"/>
            <a:ext cx="484570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MICRO-PICCOLE-MEDIE</a:t>
            </a:r>
          </a:p>
          <a:p>
            <a:pPr rtl="0"/>
            <a:r>
              <a:rPr lang="it-IT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IMPRESE</a:t>
            </a:r>
          </a:p>
        </p:txBody>
      </p:sp>
      <p:grpSp>
        <p:nvGrpSpPr>
          <p:cNvPr id="69" name="Gruppo 68">
            <a:extLst>
              <a:ext uri="{FF2B5EF4-FFF2-40B4-BE49-F238E27FC236}">
                <a16:creationId xmlns:a16="http://schemas.microsoft.com/office/drawing/2014/main" id="{B457331C-2A24-4352-9B4C-1C1B326F4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57" y="1881815"/>
            <a:ext cx="4227961" cy="4365058"/>
            <a:chOff x="492056" y="1692049"/>
            <a:chExt cx="4227960" cy="4365059"/>
          </a:xfrm>
        </p:grpSpPr>
        <p:grpSp>
          <p:nvGrpSpPr>
            <p:cNvPr id="21" name="Gruppo 20">
              <a:extLst>
                <a:ext uri="{FF2B5EF4-FFF2-40B4-BE49-F238E27FC236}">
                  <a16:creationId xmlns:a16="http://schemas.microsoft.com/office/drawing/2014/main" id="{B111D787-E830-4638-97B3-205F0A0ABC3F}"/>
                </a:ext>
              </a:extLst>
            </p:cNvPr>
            <p:cNvGrpSpPr/>
            <p:nvPr/>
          </p:nvGrpSpPr>
          <p:grpSpPr>
            <a:xfrm>
              <a:off x="518433" y="1692049"/>
              <a:ext cx="4201583" cy="1015791"/>
              <a:chOff x="518433" y="1851126"/>
              <a:chExt cx="4201583" cy="1015791"/>
            </a:xfrm>
          </p:grpSpPr>
          <p:sp>
            <p:nvSpPr>
              <p:cNvPr id="6" name="Rettangolo: Angoli arrotondati 5">
                <a:extLst>
                  <a:ext uri="{FF2B5EF4-FFF2-40B4-BE49-F238E27FC236}">
                    <a16:creationId xmlns:a16="http://schemas.microsoft.com/office/drawing/2014/main" id="{6BFCD1AA-E1CA-41D6-8605-56AFEBE4EEE3}"/>
                  </a:ext>
                </a:extLst>
              </p:cNvPr>
              <p:cNvSpPr/>
              <p:nvPr/>
            </p:nvSpPr>
            <p:spPr>
              <a:xfrm>
                <a:off x="518433" y="1981199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1" dirty="0"/>
              </a:p>
            </p:txBody>
          </p:sp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E9101D99-B002-4698-9C7E-C942B9AA2D39}"/>
                  </a:ext>
                </a:extLst>
              </p:cNvPr>
              <p:cNvSpPr/>
              <p:nvPr/>
            </p:nvSpPr>
            <p:spPr>
              <a:xfrm>
                <a:off x="1183821" y="1851126"/>
                <a:ext cx="3536195" cy="1015791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it-IT" sz="1801" b="1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MICRO</a:t>
                </a:r>
              </a:p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r>
                  <a:rPr lang="it-IT" sz="1600" dirty="0"/>
                  <a:t>meno di 10 addetti ed un fatturato non superiore ai 2 milioni di euro</a:t>
                </a:r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0" name="Gruppo 19">
              <a:extLst>
                <a:ext uri="{FF2B5EF4-FFF2-40B4-BE49-F238E27FC236}">
                  <a16:creationId xmlns:a16="http://schemas.microsoft.com/office/drawing/2014/main" id="{2D19246F-8F2D-4FAD-8927-AA34DDAA5DFA}"/>
                </a:ext>
              </a:extLst>
            </p:cNvPr>
            <p:cNvGrpSpPr/>
            <p:nvPr/>
          </p:nvGrpSpPr>
          <p:grpSpPr>
            <a:xfrm>
              <a:off x="518433" y="2775416"/>
              <a:ext cx="4201583" cy="1539139"/>
              <a:chOff x="518433" y="2717554"/>
              <a:chExt cx="4201583" cy="1539139"/>
            </a:xfrm>
          </p:grpSpPr>
          <p:sp>
            <p:nvSpPr>
              <p:cNvPr id="9" name="Rettangolo: Angoli arrotondati 8">
                <a:extLst>
                  <a:ext uri="{FF2B5EF4-FFF2-40B4-BE49-F238E27FC236}">
                    <a16:creationId xmlns:a16="http://schemas.microsoft.com/office/drawing/2014/main" id="{14FF47BA-9557-4442-8E2A-74A4F4AAD237}"/>
                  </a:ext>
                </a:extLst>
              </p:cNvPr>
              <p:cNvSpPr/>
              <p:nvPr/>
            </p:nvSpPr>
            <p:spPr>
              <a:xfrm>
                <a:off x="518433" y="3054473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1" dirty="0"/>
              </a:p>
            </p:txBody>
          </p:sp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B00C2221-E8A7-47E0-B2B2-5A6A32F96791}"/>
                  </a:ext>
                </a:extLst>
              </p:cNvPr>
              <p:cNvSpPr/>
              <p:nvPr/>
            </p:nvSpPr>
            <p:spPr>
              <a:xfrm>
                <a:off x="1183821" y="2717554"/>
                <a:ext cx="3536195" cy="153913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endParaRPr lang="it-IT" sz="1801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pPr rtl="0"/>
                <a:r>
                  <a:rPr lang="it-IT" sz="1801" b="1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PICCOLE </a:t>
                </a:r>
                <a:r>
                  <a:rPr lang="it-IT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 </a:t>
                </a:r>
              </a:p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r>
                  <a:rPr lang="it-IT" sz="1600" dirty="0"/>
                  <a:t>meno di 50 addetti ed un fatturato non superiore ai 10 milioni di euro</a:t>
                </a:r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9D065A01-39E4-4CC9-9075-3910C66205F5}"/>
                </a:ext>
              </a:extLst>
            </p:cNvPr>
            <p:cNvGrpSpPr/>
            <p:nvPr/>
          </p:nvGrpSpPr>
          <p:grpSpPr>
            <a:xfrm>
              <a:off x="492056" y="3858783"/>
              <a:ext cx="4227960" cy="967217"/>
              <a:chOff x="492056" y="3597907"/>
              <a:chExt cx="4227960" cy="967217"/>
            </a:xfrm>
          </p:grpSpPr>
          <p:sp>
            <p:nvSpPr>
              <p:cNvPr id="11" name="Rettangolo: Angoli arrotondati 10">
                <a:extLst>
                  <a:ext uri="{FF2B5EF4-FFF2-40B4-BE49-F238E27FC236}">
                    <a16:creationId xmlns:a16="http://schemas.microsoft.com/office/drawing/2014/main" id="{6B458D5C-BDF7-4A75-A4E8-B99128DCD84A}"/>
                  </a:ext>
                </a:extLst>
              </p:cNvPr>
              <p:cNvSpPr/>
              <p:nvPr/>
            </p:nvSpPr>
            <p:spPr>
              <a:xfrm>
                <a:off x="492056" y="4332828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1" dirty="0"/>
              </a:p>
            </p:txBody>
          </p:sp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CA17B45E-57F0-4725-89C0-3CD74A5097A3}"/>
                  </a:ext>
                </a:extLst>
              </p:cNvPr>
              <p:cNvSpPr/>
              <p:nvPr/>
            </p:nvSpPr>
            <p:spPr>
              <a:xfrm>
                <a:off x="1183821" y="3597907"/>
                <a:ext cx="3536195" cy="246221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9187696D-0387-46E9-A420-AD2392161D95}"/>
                </a:ext>
              </a:extLst>
            </p:cNvPr>
            <p:cNvSpPr/>
            <p:nvPr/>
          </p:nvSpPr>
          <p:spPr>
            <a:xfrm>
              <a:off x="1141294" y="4579780"/>
              <a:ext cx="3536195" cy="147732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it-IT" sz="1600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MEDIE </a:t>
              </a:r>
            </a:p>
            <a:p>
              <a:r>
                <a:rPr lang="it-IT" sz="1600" dirty="0"/>
                <a:t>50-249 addetti ed un fatturato non superiore ai 50 milioni di euro oppure un totale di bilancio non superiore ai 43 milioni di euro</a:t>
              </a:r>
              <a:endParaRPr lang="it-IT" sz="16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endParaRPr>
            </a:p>
            <a:p>
              <a:pPr rtl="0"/>
              <a:endParaRPr lang="it-IT" sz="16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endParaRPr>
            </a:p>
          </p:txBody>
        </p:sp>
      </p:grpSp>
      <p:sp>
        <p:nvSpPr>
          <p:cNvPr id="22" name="Ovale 21">
            <a:extLst>
              <a:ext uri="{FF2B5EF4-FFF2-40B4-BE49-F238E27FC236}">
                <a16:creationId xmlns:a16="http://schemas.microsoft.com/office/drawing/2014/main" id="{E7D1D117-BC5C-430A-9FEB-B231E6915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1"/>
            <a:ext cx="52755" cy="5275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1" dirty="0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2577E8EA-5E95-41C5-8BE8-EE647DE2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7"/>
            <a:ext cx="52755" cy="5275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1" dirty="0"/>
          </a:p>
        </p:txBody>
      </p:sp>
      <p:grpSp>
        <p:nvGrpSpPr>
          <p:cNvPr id="62" name="Gruppo 61" descr="Questa immagine è la mano di una donna che scrive su un foglio. ">
            <a:extLst>
              <a:ext uri="{FF2B5EF4-FFF2-40B4-BE49-F238E27FC236}">
                <a16:creationId xmlns:a16="http://schemas.microsoft.com/office/drawing/2014/main" id="{123C05C1-3914-48FB-B4B8-1388A2DB5ACE}"/>
              </a:ext>
            </a:extLst>
          </p:cNvPr>
          <p:cNvGrpSpPr/>
          <p:nvPr/>
        </p:nvGrpSpPr>
        <p:grpSpPr>
          <a:xfrm>
            <a:off x="4607577" y="-508000"/>
            <a:ext cx="8739667" cy="8346239"/>
            <a:chOff x="4597682" y="-439156"/>
            <a:chExt cx="7594320" cy="7252450"/>
          </a:xfrm>
        </p:grpSpPr>
        <p:sp>
          <p:nvSpPr>
            <p:cNvPr id="45" name="Figura a mano libera 22">
              <a:extLst>
                <a:ext uri="{FF2B5EF4-FFF2-40B4-BE49-F238E27FC236}">
                  <a16:creationId xmlns:a16="http://schemas.microsoft.com/office/drawing/2014/main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46" name="Figura a mano libera 23">
              <a:extLst>
                <a:ext uri="{FF2B5EF4-FFF2-40B4-BE49-F238E27FC236}">
                  <a16:creationId xmlns:a16="http://schemas.microsoft.com/office/drawing/2014/main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47" name="Figura a mano libera 24">
              <a:extLst>
                <a:ext uri="{FF2B5EF4-FFF2-40B4-BE49-F238E27FC236}">
                  <a16:creationId xmlns:a16="http://schemas.microsoft.com/office/drawing/2014/main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48" name="Figura a mano libera 25">
              <a:extLst>
                <a:ext uri="{FF2B5EF4-FFF2-40B4-BE49-F238E27FC236}">
                  <a16:creationId xmlns:a16="http://schemas.microsoft.com/office/drawing/2014/main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49" name="Figura a mano libera 26">
              <a:extLst>
                <a:ext uri="{FF2B5EF4-FFF2-40B4-BE49-F238E27FC236}">
                  <a16:creationId xmlns:a16="http://schemas.microsoft.com/office/drawing/2014/main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0" name="Figura a mano libera 27">
              <a:extLst>
                <a:ext uri="{FF2B5EF4-FFF2-40B4-BE49-F238E27FC236}">
                  <a16:creationId xmlns:a16="http://schemas.microsoft.com/office/drawing/2014/main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1" name="Figura a mano libera 28">
              <a:extLst>
                <a:ext uri="{FF2B5EF4-FFF2-40B4-BE49-F238E27FC236}">
                  <a16:creationId xmlns:a16="http://schemas.microsoft.com/office/drawing/2014/main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grpSp>
          <p:nvGrpSpPr>
            <p:cNvPr id="60" name="Gruppo 59">
              <a:extLst>
                <a:ext uri="{FF2B5EF4-FFF2-40B4-BE49-F238E27FC236}">
                  <a16:creationId xmlns:a16="http://schemas.microsoft.com/office/drawing/2014/main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igura a mano libera 29">
                <a:extLst>
                  <a:ext uri="{FF2B5EF4-FFF2-40B4-BE49-F238E27FC236}">
                    <a16:creationId xmlns:a16="http://schemas.microsoft.com/office/drawing/2014/main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53" name="Figura a mano libera 30">
                <a:extLst>
                  <a:ext uri="{FF2B5EF4-FFF2-40B4-BE49-F238E27FC236}">
                    <a16:creationId xmlns:a16="http://schemas.microsoft.com/office/drawing/2014/main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</p:grpSp>
        <p:sp>
          <p:nvSpPr>
            <p:cNvPr id="54" name="Figura a mano libera 31">
              <a:extLst>
                <a:ext uri="{FF2B5EF4-FFF2-40B4-BE49-F238E27FC236}">
                  <a16:creationId xmlns:a16="http://schemas.microsoft.com/office/drawing/2014/main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5" name="Figura a mano libera 32">
              <a:extLst>
                <a:ext uri="{FF2B5EF4-FFF2-40B4-BE49-F238E27FC236}">
                  <a16:creationId xmlns:a16="http://schemas.microsoft.com/office/drawing/2014/main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6" name="Figura a mano libera 33">
              <a:extLst>
                <a:ext uri="{FF2B5EF4-FFF2-40B4-BE49-F238E27FC236}">
                  <a16:creationId xmlns:a16="http://schemas.microsoft.com/office/drawing/2014/main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7" name="Figura a mano libera 34">
              <a:extLst>
                <a:ext uri="{FF2B5EF4-FFF2-40B4-BE49-F238E27FC236}">
                  <a16:creationId xmlns:a16="http://schemas.microsoft.com/office/drawing/2014/main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58" name="Figura a mano libera 35">
              <a:extLst>
                <a:ext uri="{FF2B5EF4-FFF2-40B4-BE49-F238E27FC236}">
                  <a16:creationId xmlns:a16="http://schemas.microsoft.com/office/drawing/2014/main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67" name="Figura a mano libera: Forma 66">
              <a:extLst>
                <a:ext uri="{FF2B5EF4-FFF2-40B4-BE49-F238E27FC236}">
                  <a16:creationId xmlns:a16="http://schemas.microsoft.com/office/drawing/2014/main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</p:grpSp>
      <p:sp>
        <p:nvSpPr>
          <p:cNvPr id="36" name="Titolo 14" hidden="1">
            <a:extLst>
              <a:ext uri="{FF2B5EF4-FFF2-40B4-BE49-F238E27FC236}">
                <a16:creationId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8"/>
            <a:ext cx="10515600" cy="1325563"/>
          </a:xfrm>
        </p:spPr>
        <p:txBody>
          <a:bodyPr rtlCol="0"/>
          <a:lstStyle/>
          <a:p>
            <a:r>
              <a:rPr lang="it-IT" dirty="0"/>
              <a:t>Risorse umane diapositiva 2</a:t>
            </a:r>
          </a:p>
        </p:txBody>
      </p:sp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Bellini e Fortunato (2020)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i="1" dirty="0"/>
              <a:t>imprese radicate</a:t>
            </a:r>
            <a:r>
              <a:rPr lang="it-IT" dirty="0"/>
              <a:t>, che hanno rapporti con le istituzioni locali (adesione ad associazioni datoriali, contatti con sindacati esterni) e tendono a utilizzare risorse esterne (misure politiche e servizi);</a:t>
            </a:r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i="1" dirty="0"/>
              <a:t>imprese integrate</a:t>
            </a:r>
            <a:r>
              <a:rPr lang="it-IT" dirty="0"/>
              <a:t>, che hanno rapporti con le istituzioni locali ma tendono a non utilizzare risorse esterne; </a:t>
            </a:r>
          </a:p>
          <a:p>
            <a:pPr marL="0" indent="0">
              <a:buNone/>
            </a:pPr>
            <a:r>
              <a:rPr lang="it-IT" i="1" dirty="0"/>
              <a:t>-imprese sradicate</a:t>
            </a:r>
            <a:r>
              <a:rPr lang="it-IT" dirty="0"/>
              <a:t>, non hanno rapporti con le istituzioni locali e tendono a non utilizzare risorse esterne; </a:t>
            </a:r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i="1" dirty="0"/>
              <a:t>imprese isolate</a:t>
            </a:r>
            <a:r>
              <a:rPr lang="it-IT" dirty="0"/>
              <a:t>, prive di rapporti con le istituzioni locali ma tendenti a utilizzare risorse esterne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err="1"/>
              <a:t>Mills</a:t>
            </a:r>
            <a:r>
              <a:rPr lang="it-IT" dirty="0"/>
              <a:t> (2015)</a:t>
            </a:r>
          </a:p>
          <a:p>
            <a:r>
              <a:rPr lang="it-IT" b="1" i="1" dirty="0"/>
              <a:t>The 4 </a:t>
            </a:r>
            <a:r>
              <a:rPr lang="it-IT" b="1" i="1" dirty="0" err="1"/>
              <a:t>Types</a:t>
            </a:r>
            <a:r>
              <a:rPr lang="it-IT" b="1" i="1" dirty="0"/>
              <a:t> of Small Business and </a:t>
            </a:r>
            <a:r>
              <a:rPr lang="it-IT" b="1" i="1" dirty="0" err="1"/>
              <a:t>Why</a:t>
            </a:r>
            <a:r>
              <a:rPr lang="it-IT" b="1" i="1" dirty="0"/>
              <a:t> </a:t>
            </a:r>
            <a:r>
              <a:rPr lang="it-IT" b="1" i="1" dirty="0" err="1"/>
              <a:t>Each</a:t>
            </a:r>
            <a:r>
              <a:rPr lang="it-IT" b="1" i="1" dirty="0"/>
              <a:t> </a:t>
            </a:r>
            <a:r>
              <a:rPr lang="it-IT" b="1" i="1" dirty="0" err="1"/>
              <a:t>One</a:t>
            </a:r>
            <a:r>
              <a:rPr lang="it-IT" b="1" i="1" dirty="0"/>
              <a:t> </a:t>
            </a:r>
            <a:r>
              <a:rPr lang="it-IT" b="1" i="1" dirty="0" err="1"/>
              <a:t>Matters</a:t>
            </a:r>
            <a:endParaRPr lang="it-IT" b="1" dirty="0"/>
          </a:p>
          <a:p>
            <a:endParaRPr lang="it-IT" b="1" dirty="0"/>
          </a:p>
          <a:p>
            <a:r>
              <a:rPr lang="it-IT" dirty="0"/>
              <a:t>1) </a:t>
            </a:r>
            <a:r>
              <a:rPr lang="it-IT" i="1" dirty="0"/>
              <a:t>Non–</a:t>
            </a:r>
            <a:r>
              <a:rPr lang="it-IT" i="1" dirty="0" err="1"/>
              <a:t>employee</a:t>
            </a:r>
            <a:r>
              <a:rPr lang="it-IT" i="1" dirty="0"/>
              <a:t> business</a:t>
            </a:r>
            <a:r>
              <a:rPr lang="it-IT" dirty="0"/>
              <a:t>, ossia le imprese individuali; </a:t>
            </a:r>
          </a:p>
          <a:p>
            <a:endParaRPr lang="it-IT" dirty="0"/>
          </a:p>
          <a:p>
            <a:r>
              <a:rPr lang="it-IT" dirty="0"/>
              <a:t>2) </a:t>
            </a:r>
            <a:r>
              <a:rPr lang="it-IT" i="1" dirty="0" err="1"/>
              <a:t>Main</a:t>
            </a:r>
            <a:r>
              <a:rPr lang="it-IT" i="1" dirty="0"/>
              <a:t> Street</a:t>
            </a:r>
            <a:r>
              <a:rPr lang="it-IT" dirty="0"/>
              <a:t>, imprese locali subfornitrici di altre imprese locali; </a:t>
            </a:r>
          </a:p>
          <a:p>
            <a:endParaRPr lang="it-IT" dirty="0"/>
          </a:p>
          <a:p>
            <a:r>
              <a:rPr lang="it-IT" dirty="0"/>
              <a:t>3) </a:t>
            </a:r>
            <a:r>
              <a:rPr lang="it-IT" i="1" dirty="0"/>
              <a:t>Suppliers</a:t>
            </a:r>
            <a:r>
              <a:rPr lang="it-IT" dirty="0"/>
              <a:t>, imprese operanti nel settore dei servizi; </a:t>
            </a:r>
          </a:p>
          <a:p>
            <a:endParaRPr lang="it-IT" dirty="0"/>
          </a:p>
          <a:p>
            <a:r>
              <a:rPr lang="it-IT" dirty="0"/>
              <a:t>4) </a:t>
            </a:r>
            <a:r>
              <a:rPr lang="it-IT" i="1" dirty="0"/>
              <a:t>High-</a:t>
            </a:r>
            <a:r>
              <a:rPr lang="it-IT" i="1" dirty="0" err="1"/>
              <a:t>Growth</a:t>
            </a:r>
            <a:r>
              <a:rPr lang="it-IT" i="1" dirty="0"/>
              <a:t>, </a:t>
            </a:r>
            <a:r>
              <a:rPr lang="it-IT" dirty="0"/>
              <a:t>imprese a rapida crescita di innovazione.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1" rIns="91440" bIns="45721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it-IT" dirty="0"/>
              <a:t>Diversi tentativi di classificare le PMI/1</a:t>
            </a:r>
          </a:p>
        </p:txBody>
      </p:sp>
    </p:spTree>
    <p:extLst>
      <p:ext uri="{BB962C8B-B14F-4D97-AF65-F5344CB8AC3E}">
        <p14:creationId xmlns:p14="http://schemas.microsoft.com/office/powerpoint/2010/main" val="153105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Van </a:t>
            </a:r>
            <a:r>
              <a:rPr lang="it-IT" dirty="0" err="1"/>
              <a:t>Osnabrugge</a:t>
            </a:r>
            <a:r>
              <a:rPr lang="it-IT" dirty="0"/>
              <a:t> e Robinson (2000)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i="1" dirty="0"/>
              <a:t>life-style </a:t>
            </a:r>
            <a:r>
              <a:rPr lang="it-IT" i="1" dirty="0" err="1"/>
              <a:t>firms</a:t>
            </a:r>
            <a:r>
              <a:rPr lang="it-IT" i="1" dirty="0"/>
              <a:t>, </a:t>
            </a:r>
            <a:r>
              <a:rPr lang="it-IT" dirty="0"/>
              <a:t>finalizzate a mantenere l’imprenditore e la sua famiglia, con capacità di crescita scarse o nulle</a:t>
            </a:r>
          </a:p>
          <a:p>
            <a:pPr>
              <a:buFontTx/>
              <a:buChar char="-"/>
            </a:pPr>
            <a:r>
              <a:rPr lang="it-IT" i="1" dirty="0" err="1"/>
              <a:t>entrepreneurial</a:t>
            </a:r>
            <a:r>
              <a:rPr lang="it-IT" i="1" dirty="0"/>
              <a:t> </a:t>
            </a:r>
            <a:r>
              <a:rPr lang="it-IT" i="1" dirty="0" err="1"/>
              <a:t>firms</a:t>
            </a:r>
            <a:r>
              <a:rPr lang="it-IT" i="1" dirty="0"/>
              <a:t>, </a:t>
            </a:r>
            <a:r>
              <a:rPr lang="it-IT" dirty="0"/>
              <a:t>capaci di crescere in modo significativo.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dirty="0" err="1"/>
              <a:t>Barret</a:t>
            </a:r>
            <a:r>
              <a:rPr lang="it-IT" sz="2000" dirty="0"/>
              <a:t> e </a:t>
            </a:r>
            <a:r>
              <a:rPr lang="it-IT" sz="2000" dirty="0" err="1"/>
              <a:t>Rainnie</a:t>
            </a:r>
            <a:r>
              <a:rPr lang="it-IT" sz="2000" dirty="0"/>
              <a:t> (2002)</a:t>
            </a:r>
          </a:p>
          <a:p>
            <a:endParaRPr lang="it-IT" sz="2000" dirty="0"/>
          </a:p>
          <a:p>
            <a:pPr marL="514344" indent="-514344">
              <a:buAutoNum type="arabicParenR"/>
            </a:pPr>
            <a:r>
              <a:rPr lang="it-IT" sz="2000" dirty="0"/>
              <a:t>imprese </a:t>
            </a:r>
            <a:r>
              <a:rPr lang="it-IT" sz="2000" i="1" dirty="0"/>
              <a:t>dipendenti,</a:t>
            </a:r>
            <a:r>
              <a:rPr lang="it-IT" sz="2000" dirty="0"/>
              <a:t> che operano per conto di aziende più grandi, ad esempio in regime di subappalto; </a:t>
            </a:r>
          </a:p>
          <a:p>
            <a:pPr marL="514344" indent="-514344">
              <a:buAutoNum type="arabicParenR"/>
            </a:pPr>
            <a:r>
              <a:rPr lang="it-IT" sz="2000" dirty="0"/>
              <a:t>Imprese </a:t>
            </a:r>
            <a:r>
              <a:rPr lang="it-IT" sz="2000" i="1" dirty="0"/>
              <a:t>dominate, </a:t>
            </a:r>
            <a:r>
              <a:rPr lang="it-IT" sz="2000" dirty="0"/>
              <a:t>che competono con imprese più grandi attraverso lo sfruttamento di macchinari e manodopera; </a:t>
            </a:r>
          </a:p>
          <a:p>
            <a:pPr marL="514344" indent="-514344">
              <a:buAutoNum type="arabicParenR"/>
            </a:pPr>
            <a:r>
              <a:rPr lang="it-IT" sz="2000" dirty="0"/>
              <a:t>le imprese </a:t>
            </a:r>
            <a:r>
              <a:rPr lang="it-IT" sz="2000" i="1" dirty="0"/>
              <a:t>isolate, </a:t>
            </a:r>
            <a:r>
              <a:rPr lang="it-IT" sz="2000" dirty="0"/>
              <a:t>che agiscono in mercati di nicchia o in aree geografiche che non richiamano l’interesse di altre imprese perché ritenute poco vantaggiose; </a:t>
            </a:r>
          </a:p>
          <a:p>
            <a:pPr marL="514344" indent="-514344">
              <a:buAutoNum type="arabicParenR"/>
            </a:pPr>
            <a:r>
              <a:rPr lang="it-IT" sz="2000" dirty="0"/>
              <a:t>le imprese </a:t>
            </a:r>
            <a:r>
              <a:rPr lang="it-IT" sz="2000" i="1" dirty="0"/>
              <a:t>innovative,</a:t>
            </a:r>
            <a:r>
              <a:rPr lang="it-IT" sz="2000" dirty="0"/>
              <a:t> che agiscono in mercati innovativi, che producono nuovi beni o servizi e che sono esposte al rischio di acquisizioni da parte di aziende più grandi. </a:t>
            </a:r>
          </a:p>
        </p:txBody>
      </p:sp>
      <p:sp>
        <p:nvSpPr>
          <p:cNvPr id="5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1" rIns="91440" bIns="45721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it-IT" dirty="0"/>
              <a:t>Diversi tentativi di classificare le PMI/2</a:t>
            </a:r>
          </a:p>
        </p:txBody>
      </p:sp>
    </p:spTree>
    <p:extLst>
      <p:ext uri="{BB962C8B-B14F-4D97-AF65-F5344CB8AC3E}">
        <p14:creationId xmlns:p14="http://schemas.microsoft.com/office/powerpoint/2010/main" val="428588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1" rIns="91440" bIns="45721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it-IT" dirty="0"/>
              <a:t>PMI al centro di molti studi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2000" dirty="0"/>
              <a:t>- </a:t>
            </a:r>
            <a:r>
              <a:rPr lang="it-IT" sz="2000" b="1" dirty="0"/>
              <a:t>Contributo che le PMI danno allo sviluppo dell’economia e dell’occupazione;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Altri studi si concentrano infine sui fattori che influenzano lo sviluppo e/o il declino delle PMI. rilevante è il volume di </a:t>
            </a:r>
            <a:r>
              <a:rPr lang="it-IT" sz="2000" b="1" dirty="0" err="1"/>
              <a:t>Piore</a:t>
            </a:r>
            <a:r>
              <a:rPr lang="it-IT" sz="2000" b="1" dirty="0"/>
              <a:t> e </a:t>
            </a:r>
            <a:r>
              <a:rPr lang="it-IT" sz="2000" b="1" dirty="0" err="1"/>
              <a:t>Sabel</a:t>
            </a:r>
            <a:r>
              <a:rPr lang="it-IT" sz="2000" b="1" dirty="0"/>
              <a:t>, </a:t>
            </a:r>
            <a:r>
              <a:rPr lang="it-IT" sz="2000" b="1" i="1" dirty="0"/>
              <a:t>The Second Industrial Divide </a:t>
            </a:r>
            <a:r>
              <a:rPr lang="it-IT" sz="2000" b="1" dirty="0"/>
              <a:t>(1984), fondamentale per la comprensione delle origini dei “sistemi” di PMI. In tale testo i due studiosi teorizzano il modello della specializzazione flessibile come possibile alternativa al modello fordista di produzione di massa. A questo studio si contrappone quello di Susa Berger (2005) che invece parla di produzione globale frammentata facilitata dalla diffusione delle ICT.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- Peculiarità delle pratiche di management, dei processi decisionali e di strutturazione delle PMI (Marlow et al, 2010; </a:t>
            </a:r>
            <a:r>
              <a:rPr lang="it-IT" sz="2000" b="1" dirty="0" err="1"/>
              <a:t>Dundon</a:t>
            </a:r>
            <a:r>
              <a:rPr lang="it-IT" sz="2000" b="1" dirty="0"/>
              <a:t> and Wilkinson, 2018, Bryson and White, 2019; Signoretti, 2020; Antonioli and Della Torre, 2016; Salimi and Della Torre, 2021; </a:t>
            </a:r>
            <a:r>
              <a:rPr lang="it-IT" sz="2000" b="1" dirty="0" err="1"/>
              <a:t>Sels</a:t>
            </a:r>
            <a:r>
              <a:rPr lang="it-IT" sz="2000" b="1" dirty="0"/>
              <a:t> et al, 2006; </a:t>
            </a:r>
            <a:r>
              <a:rPr lang="it-IT" sz="2000" b="1" dirty="0" err="1"/>
              <a:t>Whapshott</a:t>
            </a:r>
            <a:r>
              <a:rPr lang="it-IT" sz="2000" b="1" dirty="0"/>
              <a:t> and Mallet, 2016).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- Dalla prospettiva degli studi sulle relazioni di lavoro ci si è concentrati sulle condizioni lavorative dei dipendenti e, più in generale, sulla qualità della vita lavorativa (Curran e </a:t>
            </a:r>
            <a:r>
              <a:rPr lang="it-IT" sz="2000" b="1" dirty="0" err="1"/>
              <a:t>Stanworth</a:t>
            </a:r>
            <a:r>
              <a:rPr lang="it-IT" sz="2000" b="1" dirty="0"/>
              <a:t>, 1981; </a:t>
            </a:r>
            <a:r>
              <a:rPr lang="it-IT" sz="2000" b="1" dirty="0" err="1"/>
              <a:t>Rainnie</a:t>
            </a:r>
            <a:r>
              <a:rPr lang="it-IT" sz="2000" b="1" dirty="0"/>
              <a:t>, 1989; Wilkinson, 1999; Carrieri, 2004; Carrieri and Feltrin, 2016; Carrieri and Pirro, 2019; Regalia, 2009; Della Torre et al, 2021; Crouch 2015; </a:t>
            </a:r>
            <a:r>
              <a:rPr lang="it-IT" sz="2000" b="1" dirty="0" err="1"/>
              <a:t>Keune</a:t>
            </a:r>
            <a:r>
              <a:rPr lang="it-IT" sz="2000" b="1" dirty="0"/>
              <a:t> and Pedaci, 2019), nonché sui </a:t>
            </a:r>
            <a:r>
              <a:rPr lang="it-IT" sz="2000" b="1" i="1" dirty="0"/>
              <a:t>gap</a:t>
            </a:r>
            <a:r>
              <a:rPr lang="it-IT" sz="2000" b="1" dirty="0"/>
              <a:t>s di protezione sociale che subiscono tanti lavoratori di micro-piccole imprese (</a:t>
            </a:r>
            <a:r>
              <a:rPr lang="it-IT" sz="2000" b="1" dirty="0" err="1"/>
              <a:t>Grimshaw</a:t>
            </a:r>
            <a:r>
              <a:rPr lang="it-IT" sz="2000" b="1" dirty="0"/>
              <a:t> </a:t>
            </a:r>
            <a:r>
              <a:rPr lang="it-IT" sz="2000" b="1" i="1" dirty="0"/>
              <a:t>et al.</a:t>
            </a:r>
            <a:r>
              <a:rPr lang="it-IT" sz="2000" b="1" dirty="0"/>
              <a:t>, 2016).</a:t>
            </a:r>
            <a:br>
              <a:rPr lang="it-IT" sz="2000" b="1" dirty="0"/>
            </a:br>
            <a:br>
              <a:rPr lang="it-IT" sz="2000" b="1" dirty="0"/>
            </a:br>
            <a:r>
              <a:rPr lang="it-IT" sz="2000" b="1" dirty="0"/>
              <a:t>-</a:t>
            </a:r>
            <a:endParaRPr lang="it-IT" sz="2201" b="1" dirty="0"/>
          </a:p>
        </p:txBody>
      </p:sp>
    </p:spTree>
    <p:extLst>
      <p:ext uri="{BB962C8B-B14F-4D97-AF65-F5344CB8AC3E}">
        <p14:creationId xmlns:p14="http://schemas.microsoft.com/office/powerpoint/2010/main" val="43359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3638C06D-F644-4B33-8858-D880F038F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4639" y="439002"/>
            <a:ext cx="5213596" cy="5053152"/>
            <a:chOff x="971131" y="968477"/>
            <a:chExt cx="5213597" cy="4950111"/>
          </a:xfrm>
        </p:grpSpPr>
        <p:sp>
          <p:nvSpPr>
            <p:cNvPr id="16" name="Figura a mano libera 15">
              <a:extLst>
                <a:ext uri="{FF2B5EF4-FFF2-40B4-BE49-F238E27FC236}">
                  <a16:creationId xmlns:a16="http://schemas.microsoft.com/office/drawing/2014/main" id="{F9F720D8-8BAF-4A0C-B2DC-8A1F1E0B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131" y="2997860"/>
              <a:ext cx="2319325" cy="2920728"/>
            </a:xfrm>
            <a:custGeom>
              <a:avLst/>
              <a:gdLst>
                <a:gd name="T0" fmla="*/ 378 w 709"/>
                <a:gd name="T1" fmla="*/ 376 h 893"/>
                <a:gd name="T2" fmla="*/ 198 w 709"/>
                <a:gd name="T3" fmla="*/ 0 h 893"/>
                <a:gd name="T4" fmla="*/ 0 w 709"/>
                <a:gd name="T5" fmla="*/ 397 h 893"/>
                <a:gd name="T6" fmla="*/ 497 w 709"/>
                <a:gd name="T7" fmla="*/ 893 h 893"/>
                <a:gd name="T8" fmla="*/ 709 w 709"/>
                <a:gd name="T9" fmla="*/ 845 h 893"/>
                <a:gd name="T10" fmla="*/ 526 w 709"/>
                <a:gd name="T11" fmla="*/ 485 h 893"/>
                <a:gd name="T12" fmla="*/ 378 w 709"/>
                <a:gd name="T13" fmla="*/ 376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93">
                  <a:moveTo>
                    <a:pt x="378" y="376"/>
                  </a:moveTo>
                  <a:cubicBezTo>
                    <a:pt x="276" y="273"/>
                    <a:pt x="213" y="142"/>
                    <a:pt x="198" y="0"/>
                  </a:cubicBezTo>
                  <a:cubicBezTo>
                    <a:pt x="78" y="90"/>
                    <a:pt x="0" y="234"/>
                    <a:pt x="0" y="397"/>
                  </a:cubicBezTo>
                  <a:cubicBezTo>
                    <a:pt x="0" y="671"/>
                    <a:pt x="222" y="893"/>
                    <a:pt x="497" y="893"/>
                  </a:cubicBezTo>
                  <a:cubicBezTo>
                    <a:pt x="573" y="893"/>
                    <a:pt x="644" y="876"/>
                    <a:pt x="709" y="845"/>
                  </a:cubicBezTo>
                  <a:cubicBezTo>
                    <a:pt x="609" y="748"/>
                    <a:pt x="545" y="622"/>
                    <a:pt x="526" y="485"/>
                  </a:cubicBezTo>
                  <a:cubicBezTo>
                    <a:pt x="472" y="456"/>
                    <a:pt x="422" y="420"/>
                    <a:pt x="378" y="376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92000">
                  <a:srgbClr val="6672E4"/>
                </a:gs>
                <a:gs pos="28000">
                  <a:srgbClr val="882BE5"/>
                </a:gs>
              </a:gsLst>
              <a:lin ang="90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17" name="Figura a mano libera 16">
              <a:extLst>
                <a:ext uri="{FF2B5EF4-FFF2-40B4-BE49-F238E27FC236}">
                  <a16:creationId xmlns:a16="http://schemas.microsoft.com/office/drawing/2014/main" id="{BB8E7BA8-3BC1-4755-AE40-0C84D9216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6107" y="968477"/>
              <a:ext cx="3107685" cy="1546653"/>
            </a:xfrm>
            <a:custGeom>
              <a:avLst/>
              <a:gdLst>
                <a:gd name="T0" fmla="*/ 475 w 950"/>
                <a:gd name="T1" fmla="*/ 473 h 473"/>
                <a:gd name="T2" fmla="*/ 800 w 950"/>
                <a:gd name="T3" fmla="*/ 382 h 473"/>
                <a:gd name="T4" fmla="*/ 950 w 950"/>
                <a:gd name="T5" fmla="*/ 401 h 473"/>
                <a:gd name="T6" fmla="*/ 826 w 950"/>
                <a:gd name="T7" fmla="*/ 194 h 473"/>
                <a:gd name="T8" fmla="*/ 124 w 950"/>
                <a:gd name="T9" fmla="*/ 194 h 473"/>
                <a:gd name="T10" fmla="*/ 0 w 950"/>
                <a:gd name="T11" fmla="*/ 401 h 473"/>
                <a:gd name="T12" fmla="*/ 151 w 950"/>
                <a:gd name="T13" fmla="*/ 382 h 473"/>
                <a:gd name="T14" fmla="*/ 475 w 950"/>
                <a:gd name="T15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0" h="473">
                  <a:moveTo>
                    <a:pt x="475" y="473"/>
                  </a:moveTo>
                  <a:cubicBezTo>
                    <a:pt x="572" y="414"/>
                    <a:pt x="685" y="382"/>
                    <a:pt x="800" y="382"/>
                  </a:cubicBezTo>
                  <a:cubicBezTo>
                    <a:pt x="851" y="382"/>
                    <a:pt x="901" y="389"/>
                    <a:pt x="950" y="401"/>
                  </a:cubicBezTo>
                  <a:cubicBezTo>
                    <a:pt x="927" y="325"/>
                    <a:pt x="886" y="253"/>
                    <a:pt x="826" y="194"/>
                  </a:cubicBezTo>
                  <a:cubicBezTo>
                    <a:pt x="632" y="0"/>
                    <a:pt x="318" y="0"/>
                    <a:pt x="124" y="194"/>
                  </a:cubicBezTo>
                  <a:cubicBezTo>
                    <a:pt x="64" y="253"/>
                    <a:pt x="23" y="325"/>
                    <a:pt x="0" y="401"/>
                  </a:cubicBezTo>
                  <a:cubicBezTo>
                    <a:pt x="49" y="389"/>
                    <a:pt x="99" y="382"/>
                    <a:pt x="151" y="382"/>
                  </a:cubicBezTo>
                  <a:cubicBezTo>
                    <a:pt x="266" y="382"/>
                    <a:pt x="378" y="414"/>
                    <a:pt x="475" y="473"/>
                  </a:cubicBezTo>
                  <a:close/>
                </a:path>
              </a:pathLst>
            </a:custGeom>
            <a:gradFill>
              <a:gsLst>
                <a:gs pos="3000">
                  <a:srgbClr val="7CEFD8"/>
                </a:gs>
                <a:gs pos="13000">
                  <a:srgbClr val="6672E4"/>
                </a:gs>
                <a:gs pos="99000">
                  <a:srgbClr val="882BE5"/>
                </a:gs>
              </a:gsLst>
              <a:lin ang="60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18" name="Figura a mano libera 17">
              <a:extLst>
                <a:ext uri="{FF2B5EF4-FFF2-40B4-BE49-F238E27FC236}">
                  <a16:creationId xmlns:a16="http://schemas.microsoft.com/office/drawing/2014/main" id="{C3B6EAAE-1C2D-46EB-A473-3B6078DC2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669" y="2968796"/>
              <a:ext cx="2686059" cy="2920728"/>
            </a:xfrm>
            <a:custGeom>
              <a:avLst/>
              <a:gdLst>
                <a:gd name="T0" fmla="*/ 511 w 709"/>
                <a:gd name="T1" fmla="*/ 0 h 893"/>
                <a:gd name="T2" fmla="*/ 331 w 709"/>
                <a:gd name="T3" fmla="*/ 376 h 893"/>
                <a:gd name="T4" fmla="*/ 183 w 709"/>
                <a:gd name="T5" fmla="*/ 485 h 893"/>
                <a:gd name="T6" fmla="*/ 0 w 709"/>
                <a:gd name="T7" fmla="*/ 845 h 893"/>
                <a:gd name="T8" fmla="*/ 213 w 709"/>
                <a:gd name="T9" fmla="*/ 893 h 893"/>
                <a:gd name="T10" fmla="*/ 709 w 709"/>
                <a:gd name="T11" fmla="*/ 397 h 893"/>
                <a:gd name="T12" fmla="*/ 511 w 709"/>
                <a:gd name="T13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93">
                  <a:moveTo>
                    <a:pt x="511" y="0"/>
                  </a:moveTo>
                  <a:cubicBezTo>
                    <a:pt x="496" y="142"/>
                    <a:pt x="433" y="273"/>
                    <a:pt x="331" y="376"/>
                  </a:cubicBezTo>
                  <a:cubicBezTo>
                    <a:pt x="287" y="420"/>
                    <a:pt x="237" y="456"/>
                    <a:pt x="183" y="485"/>
                  </a:cubicBezTo>
                  <a:cubicBezTo>
                    <a:pt x="164" y="622"/>
                    <a:pt x="100" y="748"/>
                    <a:pt x="0" y="845"/>
                  </a:cubicBezTo>
                  <a:cubicBezTo>
                    <a:pt x="65" y="876"/>
                    <a:pt x="137" y="893"/>
                    <a:pt x="213" y="893"/>
                  </a:cubicBezTo>
                  <a:cubicBezTo>
                    <a:pt x="487" y="893"/>
                    <a:pt x="709" y="671"/>
                    <a:pt x="709" y="397"/>
                  </a:cubicBezTo>
                  <a:cubicBezTo>
                    <a:pt x="709" y="234"/>
                    <a:pt x="631" y="90"/>
                    <a:pt x="511" y="0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92000">
                  <a:srgbClr val="6672E4"/>
                </a:gs>
                <a:gs pos="28000">
                  <a:srgbClr val="882BE5"/>
                </a:gs>
              </a:gsLst>
              <a:lin ang="1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801" dirty="0"/>
            </a:p>
          </p:txBody>
        </p:sp>
        <p:sp>
          <p:nvSpPr>
            <p:cNvPr id="20" name="Figura a mano libera 19" descr="Questa immagine è un'icona di tre persone e un simbolo che rappresenta la connessione a Internet.">
              <a:extLst>
                <a:ext uri="{FF2B5EF4-FFF2-40B4-BE49-F238E27FC236}">
                  <a16:creationId xmlns:a16="http://schemas.microsoft.com/office/drawing/2014/main" id="{9E41B0EC-DA27-4BF7-891C-FC6D7EF3C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989" y="2838369"/>
              <a:ext cx="1389844" cy="1406761"/>
            </a:xfrm>
            <a:custGeom>
              <a:avLst/>
              <a:gdLst>
                <a:gd name="T0" fmla="*/ 239 w 385"/>
                <a:gd name="T1" fmla="*/ 384 h 430"/>
                <a:gd name="T2" fmla="*/ 385 w 385"/>
                <a:gd name="T3" fmla="*/ 31 h 430"/>
                <a:gd name="T4" fmla="*/ 213 w 385"/>
                <a:gd name="T5" fmla="*/ 0 h 430"/>
                <a:gd name="T6" fmla="*/ 0 w 385"/>
                <a:gd name="T7" fmla="*/ 48 h 430"/>
                <a:gd name="T8" fmla="*/ 186 w 385"/>
                <a:gd name="T9" fmla="*/ 430 h 430"/>
                <a:gd name="T10" fmla="*/ 239 w 385"/>
                <a:gd name="T11" fmla="*/ 38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430">
                  <a:moveTo>
                    <a:pt x="239" y="384"/>
                  </a:moveTo>
                  <a:cubicBezTo>
                    <a:pt x="337" y="286"/>
                    <a:pt x="385" y="159"/>
                    <a:pt x="385" y="31"/>
                  </a:cubicBezTo>
                  <a:cubicBezTo>
                    <a:pt x="331" y="11"/>
                    <a:pt x="273" y="0"/>
                    <a:pt x="213" y="0"/>
                  </a:cubicBezTo>
                  <a:cubicBezTo>
                    <a:pt x="137" y="0"/>
                    <a:pt x="65" y="17"/>
                    <a:pt x="0" y="48"/>
                  </a:cubicBezTo>
                  <a:cubicBezTo>
                    <a:pt x="105" y="150"/>
                    <a:pt x="171" y="285"/>
                    <a:pt x="186" y="430"/>
                  </a:cubicBezTo>
                  <a:cubicBezTo>
                    <a:pt x="205" y="416"/>
                    <a:pt x="222" y="400"/>
                    <a:pt x="239" y="384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r>
                <a:rPr lang="it-IT" sz="1801" dirty="0"/>
                <a:t>Nei paesi avanzati:</a:t>
              </a:r>
            </a:p>
            <a:p>
              <a:pPr rtl="0"/>
              <a:r>
                <a:rPr lang="it-IT" sz="1801" dirty="0"/>
                <a:t>Prevalenza nel settore servizi</a:t>
              </a:r>
            </a:p>
          </p:txBody>
        </p:sp>
        <p:sp>
          <p:nvSpPr>
            <p:cNvPr id="21" name="Figura a mano libera 20" descr="Questa immagine è un'icona di tre persone e un globo.">
              <a:extLst>
                <a:ext uri="{FF2B5EF4-FFF2-40B4-BE49-F238E27FC236}">
                  <a16:creationId xmlns:a16="http://schemas.microsoft.com/office/drawing/2014/main" id="{BDEE62C1-79C7-4BD6-99A1-2466D37A5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6749" y="2819349"/>
              <a:ext cx="1259024" cy="1402839"/>
            </a:xfrm>
            <a:custGeom>
              <a:avLst/>
              <a:gdLst>
                <a:gd name="T0" fmla="*/ 173 w 385"/>
                <a:gd name="T1" fmla="*/ 0 h 429"/>
                <a:gd name="T2" fmla="*/ 1 w 385"/>
                <a:gd name="T3" fmla="*/ 31 h 429"/>
                <a:gd name="T4" fmla="*/ 146 w 385"/>
                <a:gd name="T5" fmla="*/ 384 h 429"/>
                <a:gd name="T6" fmla="*/ 199 w 385"/>
                <a:gd name="T7" fmla="*/ 429 h 429"/>
                <a:gd name="T8" fmla="*/ 385 w 385"/>
                <a:gd name="T9" fmla="*/ 48 h 429"/>
                <a:gd name="T10" fmla="*/ 173 w 385"/>
                <a:gd name="T11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429">
                  <a:moveTo>
                    <a:pt x="173" y="0"/>
                  </a:moveTo>
                  <a:cubicBezTo>
                    <a:pt x="112" y="0"/>
                    <a:pt x="54" y="11"/>
                    <a:pt x="1" y="31"/>
                  </a:cubicBezTo>
                  <a:cubicBezTo>
                    <a:pt x="0" y="159"/>
                    <a:pt x="49" y="286"/>
                    <a:pt x="146" y="384"/>
                  </a:cubicBezTo>
                  <a:cubicBezTo>
                    <a:pt x="163" y="400"/>
                    <a:pt x="181" y="416"/>
                    <a:pt x="199" y="429"/>
                  </a:cubicBezTo>
                  <a:cubicBezTo>
                    <a:pt x="215" y="285"/>
                    <a:pt x="280" y="150"/>
                    <a:pt x="385" y="48"/>
                  </a:cubicBezTo>
                  <a:cubicBezTo>
                    <a:pt x="320" y="17"/>
                    <a:pt x="249" y="0"/>
                    <a:pt x="173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r>
                <a:rPr lang="it-IT" sz="1801" dirty="0"/>
                <a:t>50% occupazione  nella </a:t>
              </a:r>
              <a:r>
                <a:rPr lang="it-IT" sz="1801" dirty="0" err="1"/>
                <a:t>manifatt</a:t>
              </a:r>
              <a:r>
                <a:rPr lang="it-IT" sz="1801" dirty="0"/>
                <a:t>.</a:t>
              </a:r>
            </a:p>
          </p:txBody>
        </p:sp>
        <p:grpSp>
          <p:nvGrpSpPr>
            <p:cNvPr id="90" name="Gruppo 89">
              <a:extLst>
                <a:ext uri="{FF2B5EF4-FFF2-40B4-BE49-F238E27FC236}">
                  <a16:creationId xmlns:a16="http://schemas.microsoft.com/office/drawing/2014/main" id="{732C0092-A5BE-4296-9B7E-73CA9D6A0C92}"/>
                </a:ext>
              </a:extLst>
            </p:cNvPr>
            <p:cNvGrpSpPr/>
            <p:nvPr/>
          </p:nvGrpSpPr>
          <p:grpSpPr>
            <a:xfrm>
              <a:off x="3313295" y="3599348"/>
              <a:ext cx="277812" cy="196850"/>
              <a:chOff x="2738438" y="3044826"/>
              <a:chExt cx="277812" cy="196850"/>
            </a:xfrm>
          </p:grpSpPr>
          <p:sp>
            <p:nvSpPr>
              <p:cNvPr id="95" name="Ovale 313">
                <a:extLst>
                  <a:ext uri="{FF2B5EF4-FFF2-40B4-BE49-F238E27FC236}">
                    <a16:creationId xmlns:a16="http://schemas.microsoft.com/office/drawing/2014/main" id="{C37FB908-4B07-487A-8AE5-2C93E1AF8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96" name="Figura a mano libera 314">
                <a:extLst>
                  <a:ext uri="{FF2B5EF4-FFF2-40B4-BE49-F238E27FC236}">
                    <a16:creationId xmlns:a16="http://schemas.microsoft.com/office/drawing/2014/main" id="{B3C647A5-00EF-45D7-A795-5CC541EFF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97" name="Ovale 315">
                <a:extLst>
                  <a:ext uri="{FF2B5EF4-FFF2-40B4-BE49-F238E27FC236}">
                    <a16:creationId xmlns:a16="http://schemas.microsoft.com/office/drawing/2014/main" id="{8E007759-5FF7-4D0A-A475-0EAD05E96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98" name="Figura a mano libera 316">
                <a:extLst>
                  <a:ext uri="{FF2B5EF4-FFF2-40B4-BE49-F238E27FC236}">
                    <a16:creationId xmlns:a16="http://schemas.microsoft.com/office/drawing/2014/main" id="{42BF9E91-C3D1-479E-A251-AD54A926B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101" name="Figura a mano libera 319">
                <a:extLst>
                  <a:ext uri="{FF2B5EF4-FFF2-40B4-BE49-F238E27FC236}">
                    <a16:creationId xmlns:a16="http://schemas.microsoft.com/office/drawing/2014/main" id="{0C1B8AEB-E335-4D8B-8846-5975E8B3D4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438" y="3074988"/>
                <a:ext cx="225425" cy="15875"/>
              </a:xfrm>
              <a:custGeom>
                <a:avLst/>
                <a:gdLst>
                  <a:gd name="T0" fmla="*/ 0 w 142"/>
                  <a:gd name="T1" fmla="*/ 10 h 10"/>
                  <a:gd name="T2" fmla="*/ 0 w 142"/>
                  <a:gd name="T3" fmla="*/ 0 h 10"/>
                  <a:gd name="T4" fmla="*/ 142 w 142"/>
                  <a:gd name="T5" fmla="*/ 0 h 10"/>
                  <a:gd name="T6" fmla="*/ 142 w 142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2" h="10">
                    <a:moveTo>
                      <a:pt x="0" y="10"/>
                    </a:moveTo>
                    <a:lnTo>
                      <a:pt x="0" y="0"/>
                    </a:lnTo>
                    <a:lnTo>
                      <a:pt x="142" y="0"/>
                    </a:lnTo>
                    <a:lnTo>
                      <a:pt x="142" y="10"/>
                    </a:lnTo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r>
                  <a:rPr lang="it-IT" sz="1801" dirty="0"/>
                  <a:t> </a:t>
                </a:r>
              </a:p>
            </p:txBody>
          </p:sp>
          <p:sp>
            <p:nvSpPr>
              <p:cNvPr id="102" name="Linea 320">
                <a:extLst>
                  <a:ext uri="{FF2B5EF4-FFF2-40B4-BE49-F238E27FC236}">
                    <a16:creationId xmlns:a16="http://schemas.microsoft.com/office/drawing/2014/main" id="{625F2B4F-F75B-4093-862F-865FC16AB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1150" y="3044826"/>
                <a:ext cx="0" cy="46038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</p:grpSp>
        <p:grpSp>
          <p:nvGrpSpPr>
            <p:cNvPr id="73" name="Gruppo 72">
              <a:extLst>
                <a:ext uri="{FF2B5EF4-FFF2-40B4-BE49-F238E27FC236}">
                  <a16:creationId xmlns:a16="http://schemas.microsoft.com/office/drawing/2014/main" id="{B1E38458-8F3E-4314-9FA8-DC2B0EBB7E33}"/>
                </a:ext>
              </a:extLst>
            </p:cNvPr>
            <p:cNvGrpSpPr/>
            <p:nvPr/>
          </p:nvGrpSpPr>
          <p:grpSpPr>
            <a:xfrm>
              <a:off x="3211694" y="4933877"/>
              <a:ext cx="346075" cy="346075"/>
              <a:chOff x="3398838" y="2895601"/>
              <a:chExt cx="346075" cy="346075"/>
            </a:xfrm>
          </p:grpSpPr>
          <p:sp>
            <p:nvSpPr>
              <p:cNvPr id="75" name="Figura a mano libera 49">
                <a:extLst>
                  <a:ext uri="{FF2B5EF4-FFF2-40B4-BE49-F238E27FC236}">
                    <a16:creationId xmlns:a16="http://schemas.microsoft.com/office/drawing/2014/main" id="{52F6AE15-148B-4DD3-9B33-E89085198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79" name="Figura a mano libera 53">
                <a:extLst>
                  <a:ext uri="{FF2B5EF4-FFF2-40B4-BE49-F238E27FC236}">
                    <a16:creationId xmlns:a16="http://schemas.microsoft.com/office/drawing/2014/main" id="{7758711F-A5C0-4C30-A3B1-91B546014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0" name="Figura a mano libera 54">
                <a:extLst>
                  <a:ext uri="{FF2B5EF4-FFF2-40B4-BE49-F238E27FC236}">
                    <a16:creationId xmlns:a16="http://schemas.microsoft.com/office/drawing/2014/main" id="{A575C4B8-CC49-4D59-BC4B-A13D8D97A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1" name="Ovale 55">
                <a:extLst>
                  <a:ext uri="{FF2B5EF4-FFF2-40B4-BE49-F238E27FC236}">
                    <a16:creationId xmlns:a16="http://schemas.microsoft.com/office/drawing/2014/main" id="{EE9FF2CA-A0D9-41EF-8A6D-06571B57B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2" name="Figura a mano libera 56">
                <a:extLst>
                  <a:ext uri="{FF2B5EF4-FFF2-40B4-BE49-F238E27FC236}">
                    <a16:creationId xmlns:a16="http://schemas.microsoft.com/office/drawing/2014/main" id="{74276568-12D5-4791-8AAE-E71301B35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3" name="Figura a mano libera 57">
                <a:extLst>
                  <a:ext uri="{FF2B5EF4-FFF2-40B4-BE49-F238E27FC236}">
                    <a16:creationId xmlns:a16="http://schemas.microsoft.com/office/drawing/2014/main" id="{36893D6E-C781-44C6-B4DB-BF8FDD3B4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4" name="Figura a mano libera 58">
                <a:extLst>
                  <a:ext uri="{FF2B5EF4-FFF2-40B4-BE49-F238E27FC236}">
                    <a16:creationId xmlns:a16="http://schemas.microsoft.com/office/drawing/2014/main" id="{E40B690B-BA0B-4EEC-A0CF-7DA3B2E43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6" name="Figura a mano libera 60">
                <a:extLst>
                  <a:ext uri="{FF2B5EF4-FFF2-40B4-BE49-F238E27FC236}">
                    <a16:creationId xmlns:a16="http://schemas.microsoft.com/office/drawing/2014/main" id="{DE348461-111F-4014-A8A3-F56B07127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  <p:sp>
            <p:nvSpPr>
              <p:cNvPr id="87" name="Linea 61">
                <a:extLst>
                  <a:ext uri="{FF2B5EF4-FFF2-40B4-BE49-F238E27FC236}">
                    <a16:creationId xmlns:a16="http://schemas.microsoft.com/office/drawing/2014/main" id="{22CD114E-A6F0-4722-A4EE-4C318C1DC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1" rIns="91440" bIns="45721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sz="1801" dirty="0"/>
              </a:p>
            </p:txBody>
          </p:sp>
        </p:grpSp>
        <p:sp>
          <p:nvSpPr>
            <p:cNvPr id="63" name="Rettangolo 62" descr="Questa immagine rappresenta tre cerchi sovrapposti.   ">
              <a:extLst>
                <a:ext uri="{FF2B5EF4-FFF2-40B4-BE49-F238E27FC236}">
                  <a16:creationId xmlns:a16="http://schemas.microsoft.com/office/drawing/2014/main" id="{84BAF14B-A443-42DB-8BF6-893FAE5CCE6F}"/>
                </a:ext>
              </a:extLst>
            </p:cNvPr>
            <p:cNvSpPr/>
            <p:nvPr/>
          </p:nvSpPr>
          <p:spPr>
            <a:xfrm>
              <a:off x="4564250" y="4222188"/>
              <a:ext cx="1498946" cy="120600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it-IT" sz="1600" b="1" i="1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Principali drivers dello sviluppo e della occupazione di molti paesi </a:t>
              </a:r>
            </a:p>
          </p:txBody>
        </p:sp>
        <p:sp>
          <p:nvSpPr>
            <p:cNvPr id="104" name="Rettangolo 103">
              <a:extLst>
                <a:ext uri="{FF2B5EF4-FFF2-40B4-BE49-F238E27FC236}">
                  <a16:creationId xmlns:a16="http://schemas.microsoft.com/office/drawing/2014/main" id="{10F61556-59B4-4A9C-90FA-556F81054F9F}"/>
                </a:ext>
              </a:extLst>
            </p:cNvPr>
            <p:cNvSpPr/>
            <p:nvPr/>
          </p:nvSpPr>
          <p:spPr>
            <a:xfrm>
              <a:off x="1123624" y="4481916"/>
              <a:ext cx="1441342" cy="72360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it-IT" sz="1600" b="1" i="1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60/70% dell’occupazione mondiale </a:t>
              </a:r>
            </a:p>
          </p:txBody>
        </p:sp>
        <p:sp>
          <p:nvSpPr>
            <p:cNvPr id="105" name="Rettangolo 104">
              <a:extLst>
                <a:ext uri="{FF2B5EF4-FFF2-40B4-BE49-F238E27FC236}">
                  <a16:creationId xmlns:a16="http://schemas.microsoft.com/office/drawing/2014/main" id="{F5EBCB29-78BB-40FE-BAC2-F83D56B8F2B7}"/>
                </a:ext>
              </a:extLst>
            </p:cNvPr>
            <p:cNvSpPr/>
            <p:nvPr/>
          </p:nvSpPr>
          <p:spPr>
            <a:xfrm>
              <a:off x="2776791" y="1495581"/>
              <a:ext cx="1260334" cy="96480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it-IT" sz="1600" b="1" i="1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Il 95% delle imprese nel mondo (OECD, 2020)</a:t>
              </a:r>
            </a:p>
          </p:txBody>
        </p:sp>
      </p:grpSp>
      <p:sp>
        <p:nvSpPr>
          <p:cNvPr id="107" name="Casella di testo 106">
            <a:extLst>
              <a:ext uri="{FF2B5EF4-FFF2-40B4-BE49-F238E27FC236}">
                <a16:creationId xmlns:a16="http://schemas.microsoft.com/office/drawing/2014/main" id="{54EA7ED5-6E34-4D47-91B6-F78F5F8B4C6E}"/>
              </a:ext>
            </a:extLst>
          </p:cNvPr>
          <p:cNvSpPr txBox="1"/>
          <p:nvPr/>
        </p:nvSpPr>
        <p:spPr>
          <a:xfrm>
            <a:off x="7313771" y="1459749"/>
            <a:ext cx="3603287" cy="29901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it-IT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rilevanza delle PMI:</a:t>
            </a:r>
          </a:p>
          <a:p>
            <a:pPr>
              <a:lnSpc>
                <a:spcPts val="4000"/>
              </a:lnSpc>
            </a:pPr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it-IT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 mondo variegato ed eterogeneo che in parte guarda al passato e in parte al futuro» (Regalia</a:t>
            </a:r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401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2020)</a:t>
            </a:r>
          </a:p>
          <a:p>
            <a:pPr>
              <a:lnSpc>
                <a:spcPts val="4000"/>
              </a:lnSpc>
            </a:pPr>
            <a:endParaRPr lang="it-IT" sz="1401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9" name="Rettangolo 118">
            <a:extLst>
              <a:ext uri="{FF2B5EF4-FFF2-40B4-BE49-F238E27FC236}">
                <a16:creationId xmlns:a16="http://schemas.microsoft.com/office/drawing/2014/main" id="{EE9F5B85-E2F5-4C15-9A02-657F53EEE3BD}"/>
              </a:ext>
            </a:extLst>
          </p:cNvPr>
          <p:cNvSpPr/>
          <p:nvPr/>
        </p:nvSpPr>
        <p:spPr>
          <a:xfrm>
            <a:off x="7347315" y="2668086"/>
            <a:ext cx="3536196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endParaRPr lang="it-IT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24" name="Ovale 123">
            <a:extLst>
              <a:ext uri="{FF2B5EF4-FFF2-40B4-BE49-F238E27FC236}">
                <a16:creationId xmlns:a16="http://schemas.microsoft.com/office/drawing/2014/main" id="{0B8C9A86-3574-4A2E-BC62-481A2BE7F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24636" y="567837"/>
            <a:ext cx="52755" cy="5275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1" dirty="0"/>
          </a:p>
        </p:txBody>
      </p:sp>
      <p:sp>
        <p:nvSpPr>
          <p:cNvPr id="112" name="Titolo 3" hidden="1">
            <a:extLst>
              <a:ext uri="{FF2B5EF4-FFF2-40B4-BE49-F238E27FC236}">
                <a16:creationId xmlns:a16="http://schemas.microsoft.com/office/drawing/2014/main" id="{2784E464-B64A-4614-9350-2C88DBD4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365128"/>
            <a:ext cx="10515600" cy="1325563"/>
          </a:xfrm>
        </p:spPr>
        <p:txBody>
          <a:bodyPr rtlCol="0"/>
          <a:lstStyle/>
          <a:p>
            <a:r>
              <a:rPr lang="it-IT" dirty="0"/>
              <a:t>Risorse umane diapositiva 5</a:t>
            </a:r>
          </a:p>
        </p:txBody>
      </p:sp>
    </p:spTree>
    <p:extLst>
      <p:ext uri="{BB962C8B-B14F-4D97-AF65-F5344CB8AC3E}">
        <p14:creationId xmlns:p14="http://schemas.microsoft.com/office/powerpoint/2010/main" val="334582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spina dorsale dell’economia italiana</a:t>
            </a:r>
            <a:br>
              <a:rPr lang="it-IT" b="1" dirty="0"/>
            </a:br>
            <a:r>
              <a:rPr lang="it-IT" sz="1600" b="1" dirty="0"/>
              <a:t>elaborazione su dati ISTAT 2022 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9EBCBB03-1B61-E603-5DFD-915A2C48A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485183"/>
              </p:ext>
            </p:extLst>
          </p:nvPr>
        </p:nvGraphicFramePr>
        <p:xfrm>
          <a:off x="1954926" y="1906978"/>
          <a:ext cx="8534399" cy="4015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9">
                  <a:extLst>
                    <a:ext uri="{9D8B030D-6E8A-4147-A177-3AD203B41FA5}">
                      <a16:colId xmlns:a16="http://schemas.microsoft.com/office/drawing/2014/main" val="514303186"/>
                    </a:ext>
                  </a:extLst>
                </a:gridCol>
                <a:gridCol w="1284415">
                  <a:extLst>
                    <a:ext uri="{9D8B030D-6E8A-4147-A177-3AD203B41FA5}">
                      <a16:colId xmlns:a16="http://schemas.microsoft.com/office/drawing/2014/main" val="2950180802"/>
                    </a:ext>
                  </a:extLst>
                </a:gridCol>
                <a:gridCol w="1131065">
                  <a:extLst>
                    <a:ext uri="{9D8B030D-6E8A-4147-A177-3AD203B41FA5}">
                      <a16:colId xmlns:a16="http://schemas.microsoft.com/office/drawing/2014/main" val="3006211076"/>
                    </a:ext>
                  </a:extLst>
                </a:gridCol>
                <a:gridCol w="1240095">
                  <a:extLst>
                    <a:ext uri="{9D8B030D-6E8A-4147-A177-3AD203B41FA5}">
                      <a16:colId xmlns:a16="http://schemas.microsoft.com/office/drawing/2014/main" val="2813328455"/>
                    </a:ext>
                  </a:extLst>
                </a:gridCol>
                <a:gridCol w="1272892">
                  <a:extLst>
                    <a:ext uri="{9D8B030D-6E8A-4147-A177-3AD203B41FA5}">
                      <a16:colId xmlns:a16="http://schemas.microsoft.com/office/drawing/2014/main" val="1243944088"/>
                    </a:ext>
                  </a:extLst>
                </a:gridCol>
                <a:gridCol w="1256937">
                  <a:extLst>
                    <a:ext uri="{9D8B030D-6E8A-4147-A177-3AD203B41FA5}">
                      <a16:colId xmlns:a16="http://schemas.microsoft.com/office/drawing/2014/main" val="2236089102"/>
                    </a:ext>
                  </a:extLst>
                </a:gridCol>
                <a:gridCol w="1124860">
                  <a:extLst>
                    <a:ext uri="{9D8B030D-6E8A-4147-A177-3AD203B41FA5}">
                      <a16:colId xmlns:a16="http://schemas.microsoft.com/office/drawing/2014/main" val="2448121173"/>
                    </a:ext>
                  </a:extLst>
                </a:gridCol>
              </a:tblGrid>
              <a:tr h="496037">
                <a:tc>
                  <a:txBody>
                    <a:bodyPr/>
                    <a:lstStyle/>
                    <a:p>
                      <a:endParaRPr lang="it-IT" sz="16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Imprese attive (%)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Addetti (%)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812646"/>
                  </a:ext>
                </a:extLst>
              </a:tr>
              <a:tr h="54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Macro-Area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Micro e Piccole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Medie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Grandi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Micro e Piccole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Medie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Grandi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5165458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Italia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99,4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0,1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63,4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13,6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23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7009069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Nord-Est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99,2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0,7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0,1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61,5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15,7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22,8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837799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Nord-Ovest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99,2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0,7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0,1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53,9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14,7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31,4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1673091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Centro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99,5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0,1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64,3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12,2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23,5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7028351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Sud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99,6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0,05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79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11,1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9,9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7026128"/>
                  </a:ext>
                </a:extLst>
              </a:tr>
              <a:tr h="49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Isole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99,7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0,03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>
                          <a:effectLst/>
                        </a:rPr>
                        <a:t>83</a:t>
                      </a:r>
                      <a:endParaRPr lang="it-IT" sz="1600" kern="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9,5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600" kern="100" dirty="0">
                          <a:effectLst/>
                        </a:rPr>
                        <a:t>7,4</a:t>
                      </a:r>
                      <a:endParaRPr lang="it-IT" sz="16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276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82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211836"/>
              </p:ext>
            </p:extLst>
          </p:nvPr>
        </p:nvGraphicFramePr>
        <p:xfrm>
          <a:off x="368135" y="-163879"/>
          <a:ext cx="10771201" cy="12678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44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5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Imprese-Settori/classe di addetti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0-9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10-49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50-249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250 e più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Totale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imprese V.A. 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Tutti i settori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4,5%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0,4%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0,1%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4.377.379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Estrazione di minerali da cave e miniere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78%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18,6%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2,2%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1.971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manifatturiere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81%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15,2%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2,5%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0,4%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372.343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Fornitura di energia elettrica, gas, vapore e aria condizionata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95,3%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12.443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Fornitura di acqua reti fognarie, attività di gestione dei rifiuti e risanamento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73%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20%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5,1%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9.598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Costruzioni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96%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3,9%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487.266 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Commercio al dettaglio/ingrosso, riparazione di autoveicoli e motocicli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96%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0,05%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1.068.883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Trasporto e magazzinaggio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88%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10%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1,8%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0.3%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119.550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dei servizi di alloggio e ristorazione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8,4%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0,04%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335.140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Servizi di informazione e comunicazione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5,6%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0.9%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108.531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finanziarie e Assicurative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98%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1,9%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98.633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immobiliari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99,6%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0,00%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236.477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professionali, scientifiche e tecniche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98,7%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1,09%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0,1%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0,02%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750.117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Noleggio, agenzie di viaggio, servizi di supporto alle imprese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92%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6,3%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3,4%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157.076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Istruzione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94%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5,4%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0,5%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</a:rPr>
                        <a:t>0,03%</a:t>
                      </a:r>
                      <a:endParaRPr lang="it-IT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36.510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Sanità e assistenza sociale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98%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1,8%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0,5%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0,1%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303.498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Attività artistiche, sportive e di intrattenimento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97%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0,03%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73.559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Altri servizi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98%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1,8%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0,2%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0,01%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205.784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</a:rPr>
                        <a:t> 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513" marR="37513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441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46_TF33668227.potx" id="{156A04D8-77F6-4BBB-A3FD-930C12A4DC38}" vid="{ECD44498-0903-4A40-BC87-A032514F0DE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Risorse umane, da 24Slides</Template>
  <TotalTime>0</TotalTime>
  <Words>1920</Words>
  <Application>Microsoft Macintosh PowerPoint</Application>
  <PresentationFormat>Widescreen</PresentationFormat>
  <Paragraphs>578</Paragraphs>
  <Slides>15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Segoe UI</vt:lpstr>
      <vt:lpstr>Tema di Office</vt:lpstr>
      <vt:lpstr>Risorse umane diapositiva 1</vt:lpstr>
      <vt:lpstr>Cosa sono le PMI?</vt:lpstr>
      <vt:lpstr>Risorse umane diapositiva 2</vt:lpstr>
      <vt:lpstr>Diversi tentativi di classificare le PMI/1</vt:lpstr>
      <vt:lpstr>Diversi tentativi di classificare le PMI/2</vt:lpstr>
      <vt:lpstr>PMI al centro di molti studi   - Contributo che le PMI danno allo sviluppo dell’economia e dell’occupazione;  Altri studi si concentrano infine sui fattori che influenzano lo sviluppo e/o il declino delle PMI. rilevante è il volume di Piore e Sabel, The Second Industrial Divide (1984), fondamentale per la comprensione delle origini dei “sistemi” di PMI. In tale testo i due studiosi teorizzano il modello della specializzazione flessibile come possibile alternativa al modello fordista di produzione di massa. A questo studio si contrappone quello di Susa Berger (2005) che invece parla di produzione globale frammentata facilitata dalla diffusione delle ICT.  - Peculiarità delle pratiche di management, dei processi decisionali e di strutturazione delle PMI (Marlow et al, 2010; Dundon and Wilkinson, 2018, Bryson and White, 2019; Signoretti, 2020; Antonioli and Della Torre, 2016; Salimi and Della Torre, 2021; Sels et al, 2006; Whapshott and Mallet, 2016).  - Dalla prospettiva degli studi sulle relazioni di lavoro ci si è concentrati sulle condizioni lavorative dei dipendenti e, più in generale, sulla qualità della vita lavorativa (Curran e Stanworth, 1981; Rainnie, 1989; Wilkinson, 1999; Carrieri, 2004; Carrieri and Feltrin, 2016; Carrieri and Pirro, 2019; Regalia, 2009; Della Torre et al, 2021; Crouch 2015; Keune and Pedaci, 2019), nonché sui gaps di protezione sociale che subiscono tanti lavoratori di micro-piccole imprese (Grimshaw et al., 2016).  -</vt:lpstr>
      <vt:lpstr>Risorse umane diapositiva 5</vt:lpstr>
      <vt:lpstr>La spina dorsale dell’economia italiana elaborazione su dati ISTAT 2022 </vt:lpstr>
      <vt:lpstr>Presentazione standard di PowerPoint</vt:lpstr>
      <vt:lpstr>Alcuni dati sulle PMI in Italia</vt:lpstr>
      <vt:lpstr>Presentazione standard di PowerPoint</vt:lpstr>
      <vt:lpstr>Alcuni dati sui dipendenti nelle PMI in Italia</vt:lpstr>
      <vt:lpstr>Addetti MPI per regione e comparto economico, Istat, 2022</vt:lpstr>
      <vt:lpstr>Addetti MPI nella manifattura e nel Terziario Avanzato distinti per regione, Istat 2022</vt:lpstr>
      <vt:lpstr>Risorse umane diapositiva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2022-02-14T17:56:20Z</dcterms:created>
  <dcterms:modified xsi:type="dcterms:W3CDTF">2023-10-02T14:38:34Z</dcterms:modified>
</cp:coreProperties>
</file>