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323" r:id="rId2"/>
    <p:sldId id="265" r:id="rId3"/>
    <p:sldId id="266" r:id="rId4"/>
    <p:sldId id="267" r:id="rId5"/>
    <p:sldId id="268" r:id="rId6"/>
    <p:sldId id="269" r:id="rId7"/>
    <p:sldId id="270" r:id="rId8"/>
    <p:sldId id="325" r:id="rId9"/>
    <p:sldId id="271" r:id="rId10"/>
    <p:sldId id="272" r:id="rId11"/>
    <p:sldId id="273" r:id="rId12"/>
    <p:sldId id="326" r:id="rId13"/>
    <p:sldId id="274" r:id="rId14"/>
    <p:sldId id="327" r:id="rId15"/>
    <p:sldId id="275" r:id="rId16"/>
    <p:sldId id="276" r:id="rId17"/>
    <p:sldId id="277" r:id="rId18"/>
    <p:sldId id="278" r:id="rId19"/>
    <p:sldId id="279" r:id="rId20"/>
    <p:sldId id="280" r:id="rId21"/>
    <p:sldId id="328" r:id="rId22"/>
    <p:sldId id="281" r:id="rId23"/>
    <p:sldId id="282" r:id="rId24"/>
    <p:sldId id="283" r:id="rId25"/>
    <p:sldId id="284" r:id="rId26"/>
    <p:sldId id="324" r:id="rId2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996600"/>
    <a:srgbClr val="F478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0" autoAdjust="0"/>
    <p:restoredTop sz="94683" autoAdjust="0"/>
  </p:normalViewPr>
  <p:slideViewPr>
    <p:cSldViewPr>
      <p:cViewPr>
        <p:scale>
          <a:sx n="82" d="100"/>
          <a:sy n="82" d="100"/>
        </p:scale>
        <p:origin x="-516" y="-4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2F483D9-8982-42C6-B46D-8EB1E8296804}" type="datetimeFigureOut">
              <a:rPr lang="it-IT" smtClean="0"/>
              <a:t>27/10/2017</a:t>
            </a:fld>
            <a:endParaRPr lang="it-IT"/>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it-IT" smtClean="0"/>
              <a:t>Cap.9</a:t>
            </a:r>
            <a:endParaRPr lang="it-IT"/>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3FCC8EC-512F-450B-94CD-6D76CA130419}" type="slidenum">
              <a:rPr lang="it-IT" smtClean="0"/>
              <a:t>‹N›</a:t>
            </a:fld>
            <a:endParaRPr lang="it-IT"/>
          </a:p>
        </p:txBody>
      </p:sp>
    </p:spTree>
    <p:extLst>
      <p:ext uri="{BB962C8B-B14F-4D97-AF65-F5344CB8AC3E}">
        <p14:creationId xmlns:p14="http://schemas.microsoft.com/office/powerpoint/2010/main" val="3010460093"/>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01FA21-8F32-4DA7-83C7-38E92FAA3C16}" type="datetimeFigureOut">
              <a:rPr lang="it-IT" smtClean="0"/>
              <a:t>27/10/2017</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it-IT" smtClean="0"/>
              <a:t>Cap.9</a:t>
            </a: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C43156-6B33-456F-A9BB-D39D538113F4}" type="slidenum">
              <a:rPr lang="it-IT" smtClean="0"/>
              <a:t>‹N›</a:t>
            </a:fld>
            <a:endParaRPr lang="it-IT"/>
          </a:p>
        </p:txBody>
      </p:sp>
    </p:spTree>
    <p:extLst>
      <p:ext uri="{BB962C8B-B14F-4D97-AF65-F5344CB8AC3E}">
        <p14:creationId xmlns:p14="http://schemas.microsoft.com/office/powerpoint/2010/main" val="393350830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piè di pagina 3"/>
          <p:cNvSpPr>
            <a:spLocks noGrp="1"/>
          </p:cNvSpPr>
          <p:nvPr>
            <p:ph type="ftr" sz="quarter" idx="10"/>
          </p:nvPr>
        </p:nvSpPr>
        <p:spPr/>
        <p:txBody>
          <a:bodyPr/>
          <a:lstStyle/>
          <a:p>
            <a:r>
              <a:rPr lang="it-IT" smtClean="0"/>
              <a:t>Cap.9</a:t>
            </a:r>
            <a:endParaRPr lang="it-IT"/>
          </a:p>
        </p:txBody>
      </p:sp>
      <p:sp>
        <p:nvSpPr>
          <p:cNvPr id="5" name="Segnaposto numero diapositiva 4"/>
          <p:cNvSpPr>
            <a:spLocks noGrp="1"/>
          </p:cNvSpPr>
          <p:nvPr>
            <p:ph type="sldNum" sz="quarter" idx="11"/>
          </p:nvPr>
        </p:nvSpPr>
        <p:spPr/>
        <p:txBody>
          <a:bodyPr/>
          <a:lstStyle/>
          <a:p>
            <a:fld id="{45C43156-6B33-456F-A9BB-D39D538113F4}" type="slidenum">
              <a:rPr lang="it-IT" smtClean="0"/>
              <a:t>2</a:t>
            </a:fld>
            <a:endParaRPr lang="it-IT"/>
          </a:p>
        </p:txBody>
      </p:sp>
    </p:spTree>
    <p:extLst>
      <p:ext uri="{BB962C8B-B14F-4D97-AF65-F5344CB8AC3E}">
        <p14:creationId xmlns:p14="http://schemas.microsoft.com/office/powerpoint/2010/main" val="12973714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51E21081-5D54-42FD-A4B6-10CDA21A9DA4}" type="datetime1">
              <a:rPr lang="it-IT" smtClean="0"/>
              <a:t>27/10/2017</a:t>
            </a:fld>
            <a:endParaRPr lang="it-IT"/>
          </a:p>
        </p:txBody>
      </p:sp>
      <p:sp>
        <p:nvSpPr>
          <p:cNvPr id="5" name="Segnaposto piè di pagina 4"/>
          <p:cNvSpPr>
            <a:spLocks noGrp="1"/>
          </p:cNvSpPr>
          <p:nvPr>
            <p:ph type="ftr" sz="quarter" idx="11"/>
          </p:nvPr>
        </p:nvSpPr>
        <p:spPr/>
        <p:txBody>
          <a:bodyPr/>
          <a:lstStyle/>
          <a:p>
            <a:r>
              <a:rPr lang="it-IT" smtClean="0"/>
              <a:t>Cap. 9</a:t>
            </a:r>
            <a:endParaRPr lang="it-IT"/>
          </a:p>
        </p:txBody>
      </p:sp>
      <p:sp>
        <p:nvSpPr>
          <p:cNvPr id="6" name="Segnaposto numero diapositiva 5"/>
          <p:cNvSpPr>
            <a:spLocks noGrp="1"/>
          </p:cNvSpPr>
          <p:nvPr>
            <p:ph type="sldNum" sz="quarter" idx="12"/>
          </p:nvPr>
        </p:nvSpPr>
        <p:spPr/>
        <p:txBody>
          <a:bodyPr/>
          <a:lstStyle/>
          <a:p>
            <a:fld id="{BC3C0B49-5C0B-45EB-8B9B-E565C2B68F35}" type="slidenum">
              <a:rPr lang="it-IT" smtClean="0"/>
              <a:t>‹N›</a:t>
            </a:fld>
            <a:endParaRPr lang="it-IT"/>
          </a:p>
        </p:txBody>
      </p:sp>
    </p:spTree>
    <p:extLst>
      <p:ext uri="{BB962C8B-B14F-4D97-AF65-F5344CB8AC3E}">
        <p14:creationId xmlns:p14="http://schemas.microsoft.com/office/powerpoint/2010/main" val="10325507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77A015AB-1E05-4932-83BE-DB29029C14C9}" type="datetime1">
              <a:rPr lang="it-IT" smtClean="0"/>
              <a:t>27/10/2017</a:t>
            </a:fld>
            <a:endParaRPr lang="it-IT"/>
          </a:p>
        </p:txBody>
      </p:sp>
      <p:sp>
        <p:nvSpPr>
          <p:cNvPr id="5" name="Segnaposto piè di pagina 4"/>
          <p:cNvSpPr>
            <a:spLocks noGrp="1"/>
          </p:cNvSpPr>
          <p:nvPr>
            <p:ph type="ftr" sz="quarter" idx="11"/>
          </p:nvPr>
        </p:nvSpPr>
        <p:spPr/>
        <p:txBody>
          <a:bodyPr/>
          <a:lstStyle/>
          <a:p>
            <a:r>
              <a:rPr lang="it-IT" smtClean="0"/>
              <a:t>Cap. 9</a:t>
            </a:r>
            <a:endParaRPr lang="it-IT"/>
          </a:p>
        </p:txBody>
      </p:sp>
      <p:sp>
        <p:nvSpPr>
          <p:cNvPr id="6" name="Segnaposto numero diapositiva 5"/>
          <p:cNvSpPr>
            <a:spLocks noGrp="1"/>
          </p:cNvSpPr>
          <p:nvPr>
            <p:ph type="sldNum" sz="quarter" idx="12"/>
          </p:nvPr>
        </p:nvSpPr>
        <p:spPr/>
        <p:txBody>
          <a:bodyPr/>
          <a:lstStyle/>
          <a:p>
            <a:fld id="{BC3C0B49-5C0B-45EB-8B9B-E565C2B68F35}" type="slidenum">
              <a:rPr lang="it-IT" smtClean="0"/>
              <a:t>‹N›</a:t>
            </a:fld>
            <a:endParaRPr lang="it-IT"/>
          </a:p>
        </p:txBody>
      </p:sp>
    </p:spTree>
    <p:extLst>
      <p:ext uri="{BB962C8B-B14F-4D97-AF65-F5344CB8AC3E}">
        <p14:creationId xmlns:p14="http://schemas.microsoft.com/office/powerpoint/2010/main" val="3620557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E7A5BF8-CA75-4541-BDB0-96705BD311DB}" type="datetime1">
              <a:rPr lang="it-IT" smtClean="0"/>
              <a:t>27/10/2017</a:t>
            </a:fld>
            <a:endParaRPr lang="it-IT"/>
          </a:p>
        </p:txBody>
      </p:sp>
      <p:sp>
        <p:nvSpPr>
          <p:cNvPr id="5" name="Segnaposto piè di pagina 4"/>
          <p:cNvSpPr>
            <a:spLocks noGrp="1"/>
          </p:cNvSpPr>
          <p:nvPr>
            <p:ph type="ftr" sz="quarter" idx="11"/>
          </p:nvPr>
        </p:nvSpPr>
        <p:spPr/>
        <p:txBody>
          <a:bodyPr/>
          <a:lstStyle/>
          <a:p>
            <a:r>
              <a:rPr lang="it-IT" smtClean="0"/>
              <a:t>Cap. 9</a:t>
            </a:r>
            <a:endParaRPr lang="it-IT"/>
          </a:p>
        </p:txBody>
      </p:sp>
      <p:sp>
        <p:nvSpPr>
          <p:cNvPr id="6" name="Segnaposto numero diapositiva 5"/>
          <p:cNvSpPr>
            <a:spLocks noGrp="1"/>
          </p:cNvSpPr>
          <p:nvPr>
            <p:ph type="sldNum" sz="quarter" idx="12"/>
          </p:nvPr>
        </p:nvSpPr>
        <p:spPr/>
        <p:txBody>
          <a:bodyPr/>
          <a:lstStyle/>
          <a:p>
            <a:fld id="{BC3C0B49-5C0B-45EB-8B9B-E565C2B68F35}" type="slidenum">
              <a:rPr lang="it-IT" smtClean="0"/>
              <a:t>‹N›</a:t>
            </a:fld>
            <a:endParaRPr lang="it-IT"/>
          </a:p>
        </p:txBody>
      </p:sp>
    </p:spTree>
    <p:extLst>
      <p:ext uri="{BB962C8B-B14F-4D97-AF65-F5344CB8AC3E}">
        <p14:creationId xmlns:p14="http://schemas.microsoft.com/office/powerpoint/2010/main" val="18469549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FA1C71EB-BC72-4D54-9CA8-2B367C2155E6}" type="datetime1">
              <a:rPr lang="it-IT" smtClean="0"/>
              <a:t>27/10/2017</a:t>
            </a:fld>
            <a:endParaRPr lang="it-IT"/>
          </a:p>
        </p:txBody>
      </p:sp>
      <p:sp>
        <p:nvSpPr>
          <p:cNvPr id="5" name="Segnaposto piè di pagina 4"/>
          <p:cNvSpPr>
            <a:spLocks noGrp="1"/>
          </p:cNvSpPr>
          <p:nvPr>
            <p:ph type="ftr" sz="quarter" idx="11"/>
          </p:nvPr>
        </p:nvSpPr>
        <p:spPr/>
        <p:txBody>
          <a:bodyPr/>
          <a:lstStyle/>
          <a:p>
            <a:r>
              <a:rPr lang="it-IT" smtClean="0"/>
              <a:t>Cap. 9</a:t>
            </a:r>
            <a:endParaRPr lang="it-IT"/>
          </a:p>
        </p:txBody>
      </p:sp>
      <p:sp>
        <p:nvSpPr>
          <p:cNvPr id="6" name="Segnaposto numero diapositiva 5"/>
          <p:cNvSpPr>
            <a:spLocks noGrp="1"/>
          </p:cNvSpPr>
          <p:nvPr>
            <p:ph type="sldNum" sz="quarter" idx="12"/>
          </p:nvPr>
        </p:nvSpPr>
        <p:spPr/>
        <p:txBody>
          <a:bodyPr/>
          <a:lstStyle/>
          <a:p>
            <a:fld id="{BC3C0B49-5C0B-45EB-8B9B-E565C2B68F35}" type="slidenum">
              <a:rPr lang="it-IT" smtClean="0"/>
              <a:t>‹N›</a:t>
            </a:fld>
            <a:endParaRPr lang="it-IT"/>
          </a:p>
        </p:txBody>
      </p:sp>
    </p:spTree>
    <p:extLst>
      <p:ext uri="{BB962C8B-B14F-4D97-AF65-F5344CB8AC3E}">
        <p14:creationId xmlns:p14="http://schemas.microsoft.com/office/powerpoint/2010/main" val="15558439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A13D651A-4669-4986-85C7-95070E09382B}" type="datetime1">
              <a:rPr lang="it-IT" smtClean="0"/>
              <a:t>27/10/2017</a:t>
            </a:fld>
            <a:endParaRPr lang="it-IT"/>
          </a:p>
        </p:txBody>
      </p:sp>
      <p:sp>
        <p:nvSpPr>
          <p:cNvPr id="5" name="Segnaposto piè di pagina 4"/>
          <p:cNvSpPr>
            <a:spLocks noGrp="1"/>
          </p:cNvSpPr>
          <p:nvPr>
            <p:ph type="ftr" sz="quarter" idx="11"/>
          </p:nvPr>
        </p:nvSpPr>
        <p:spPr/>
        <p:txBody>
          <a:bodyPr/>
          <a:lstStyle/>
          <a:p>
            <a:r>
              <a:rPr lang="it-IT" smtClean="0"/>
              <a:t>Cap. 9</a:t>
            </a:r>
            <a:endParaRPr lang="it-IT"/>
          </a:p>
        </p:txBody>
      </p:sp>
      <p:sp>
        <p:nvSpPr>
          <p:cNvPr id="6" name="Segnaposto numero diapositiva 5"/>
          <p:cNvSpPr>
            <a:spLocks noGrp="1"/>
          </p:cNvSpPr>
          <p:nvPr>
            <p:ph type="sldNum" sz="quarter" idx="12"/>
          </p:nvPr>
        </p:nvSpPr>
        <p:spPr/>
        <p:txBody>
          <a:bodyPr/>
          <a:lstStyle/>
          <a:p>
            <a:fld id="{BC3C0B49-5C0B-45EB-8B9B-E565C2B68F35}" type="slidenum">
              <a:rPr lang="it-IT" smtClean="0"/>
              <a:t>‹N›</a:t>
            </a:fld>
            <a:endParaRPr lang="it-IT"/>
          </a:p>
        </p:txBody>
      </p:sp>
    </p:spTree>
    <p:extLst>
      <p:ext uri="{BB962C8B-B14F-4D97-AF65-F5344CB8AC3E}">
        <p14:creationId xmlns:p14="http://schemas.microsoft.com/office/powerpoint/2010/main" val="42187785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C38A7C8A-7EC3-476C-999A-0F4EE12C8013}" type="datetime1">
              <a:rPr lang="it-IT" smtClean="0"/>
              <a:t>27/10/2017</a:t>
            </a:fld>
            <a:endParaRPr lang="it-IT"/>
          </a:p>
        </p:txBody>
      </p:sp>
      <p:sp>
        <p:nvSpPr>
          <p:cNvPr id="6" name="Segnaposto piè di pagina 5"/>
          <p:cNvSpPr>
            <a:spLocks noGrp="1"/>
          </p:cNvSpPr>
          <p:nvPr>
            <p:ph type="ftr" sz="quarter" idx="11"/>
          </p:nvPr>
        </p:nvSpPr>
        <p:spPr/>
        <p:txBody>
          <a:bodyPr/>
          <a:lstStyle/>
          <a:p>
            <a:r>
              <a:rPr lang="it-IT" smtClean="0"/>
              <a:t>Cap. 9</a:t>
            </a:r>
            <a:endParaRPr lang="it-IT"/>
          </a:p>
        </p:txBody>
      </p:sp>
      <p:sp>
        <p:nvSpPr>
          <p:cNvPr id="7" name="Segnaposto numero diapositiva 6"/>
          <p:cNvSpPr>
            <a:spLocks noGrp="1"/>
          </p:cNvSpPr>
          <p:nvPr>
            <p:ph type="sldNum" sz="quarter" idx="12"/>
          </p:nvPr>
        </p:nvSpPr>
        <p:spPr/>
        <p:txBody>
          <a:bodyPr/>
          <a:lstStyle/>
          <a:p>
            <a:fld id="{BC3C0B49-5C0B-45EB-8B9B-E565C2B68F35}" type="slidenum">
              <a:rPr lang="it-IT" smtClean="0"/>
              <a:t>‹N›</a:t>
            </a:fld>
            <a:endParaRPr lang="it-IT"/>
          </a:p>
        </p:txBody>
      </p:sp>
    </p:spTree>
    <p:extLst>
      <p:ext uri="{BB962C8B-B14F-4D97-AF65-F5344CB8AC3E}">
        <p14:creationId xmlns:p14="http://schemas.microsoft.com/office/powerpoint/2010/main" val="18257993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9ED0DDBA-42D0-41F8-84E7-9F05C890100F}" type="datetime1">
              <a:rPr lang="it-IT" smtClean="0"/>
              <a:t>27/10/2017</a:t>
            </a:fld>
            <a:endParaRPr lang="it-IT"/>
          </a:p>
        </p:txBody>
      </p:sp>
      <p:sp>
        <p:nvSpPr>
          <p:cNvPr id="8" name="Segnaposto piè di pagina 7"/>
          <p:cNvSpPr>
            <a:spLocks noGrp="1"/>
          </p:cNvSpPr>
          <p:nvPr>
            <p:ph type="ftr" sz="quarter" idx="11"/>
          </p:nvPr>
        </p:nvSpPr>
        <p:spPr/>
        <p:txBody>
          <a:bodyPr/>
          <a:lstStyle/>
          <a:p>
            <a:r>
              <a:rPr lang="it-IT" smtClean="0"/>
              <a:t>Cap. 9</a:t>
            </a:r>
            <a:endParaRPr lang="it-IT"/>
          </a:p>
        </p:txBody>
      </p:sp>
      <p:sp>
        <p:nvSpPr>
          <p:cNvPr id="9" name="Segnaposto numero diapositiva 8"/>
          <p:cNvSpPr>
            <a:spLocks noGrp="1"/>
          </p:cNvSpPr>
          <p:nvPr>
            <p:ph type="sldNum" sz="quarter" idx="12"/>
          </p:nvPr>
        </p:nvSpPr>
        <p:spPr/>
        <p:txBody>
          <a:bodyPr/>
          <a:lstStyle/>
          <a:p>
            <a:fld id="{BC3C0B49-5C0B-45EB-8B9B-E565C2B68F35}" type="slidenum">
              <a:rPr lang="it-IT" smtClean="0"/>
              <a:t>‹N›</a:t>
            </a:fld>
            <a:endParaRPr lang="it-IT"/>
          </a:p>
        </p:txBody>
      </p:sp>
    </p:spTree>
    <p:extLst>
      <p:ext uri="{BB962C8B-B14F-4D97-AF65-F5344CB8AC3E}">
        <p14:creationId xmlns:p14="http://schemas.microsoft.com/office/powerpoint/2010/main" val="41605178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AB5AFDA6-F2D3-424C-B87C-960F7746E94A}" type="datetime1">
              <a:rPr lang="it-IT" smtClean="0"/>
              <a:t>27/10/2017</a:t>
            </a:fld>
            <a:endParaRPr lang="it-IT"/>
          </a:p>
        </p:txBody>
      </p:sp>
      <p:sp>
        <p:nvSpPr>
          <p:cNvPr id="4" name="Segnaposto piè di pagina 3"/>
          <p:cNvSpPr>
            <a:spLocks noGrp="1"/>
          </p:cNvSpPr>
          <p:nvPr>
            <p:ph type="ftr" sz="quarter" idx="11"/>
          </p:nvPr>
        </p:nvSpPr>
        <p:spPr/>
        <p:txBody>
          <a:bodyPr/>
          <a:lstStyle/>
          <a:p>
            <a:r>
              <a:rPr lang="it-IT" smtClean="0"/>
              <a:t>Cap. 9</a:t>
            </a:r>
            <a:endParaRPr lang="it-IT"/>
          </a:p>
        </p:txBody>
      </p:sp>
      <p:sp>
        <p:nvSpPr>
          <p:cNvPr id="5" name="Segnaposto numero diapositiva 4"/>
          <p:cNvSpPr>
            <a:spLocks noGrp="1"/>
          </p:cNvSpPr>
          <p:nvPr>
            <p:ph type="sldNum" sz="quarter" idx="12"/>
          </p:nvPr>
        </p:nvSpPr>
        <p:spPr/>
        <p:txBody>
          <a:bodyPr/>
          <a:lstStyle/>
          <a:p>
            <a:fld id="{BC3C0B49-5C0B-45EB-8B9B-E565C2B68F35}" type="slidenum">
              <a:rPr lang="it-IT" smtClean="0"/>
              <a:t>‹N›</a:t>
            </a:fld>
            <a:endParaRPr lang="it-IT"/>
          </a:p>
        </p:txBody>
      </p:sp>
    </p:spTree>
    <p:extLst>
      <p:ext uri="{BB962C8B-B14F-4D97-AF65-F5344CB8AC3E}">
        <p14:creationId xmlns:p14="http://schemas.microsoft.com/office/powerpoint/2010/main" val="26628535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D72526F9-3641-4A08-ACAC-461C64594C42}" type="datetime1">
              <a:rPr lang="it-IT" smtClean="0"/>
              <a:t>27/10/2017</a:t>
            </a:fld>
            <a:endParaRPr lang="it-IT"/>
          </a:p>
        </p:txBody>
      </p:sp>
      <p:sp>
        <p:nvSpPr>
          <p:cNvPr id="3" name="Segnaposto piè di pagina 2"/>
          <p:cNvSpPr>
            <a:spLocks noGrp="1"/>
          </p:cNvSpPr>
          <p:nvPr>
            <p:ph type="ftr" sz="quarter" idx="11"/>
          </p:nvPr>
        </p:nvSpPr>
        <p:spPr/>
        <p:txBody>
          <a:bodyPr/>
          <a:lstStyle/>
          <a:p>
            <a:r>
              <a:rPr lang="it-IT" smtClean="0"/>
              <a:t>Cap. 9</a:t>
            </a:r>
            <a:endParaRPr lang="it-IT"/>
          </a:p>
        </p:txBody>
      </p:sp>
      <p:sp>
        <p:nvSpPr>
          <p:cNvPr id="4" name="Segnaposto numero diapositiva 3"/>
          <p:cNvSpPr>
            <a:spLocks noGrp="1"/>
          </p:cNvSpPr>
          <p:nvPr>
            <p:ph type="sldNum" sz="quarter" idx="12"/>
          </p:nvPr>
        </p:nvSpPr>
        <p:spPr/>
        <p:txBody>
          <a:bodyPr/>
          <a:lstStyle/>
          <a:p>
            <a:fld id="{BC3C0B49-5C0B-45EB-8B9B-E565C2B68F35}" type="slidenum">
              <a:rPr lang="it-IT" smtClean="0"/>
              <a:t>‹N›</a:t>
            </a:fld>
            <a:endParaRPr lang="it-IT"/>
          </a:p>
        </p:txBody>
      </p:sp>
    </p:spTree>
    <p:extLst>
      <p:ext uri="{BB962C8B-B14F-4D97-AF65-F5344CB8AC3E}">
        <p14:creationId xmlns:p14="http://schemas.microsoft.com/office/powerpoint/2010/main" val="18106324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167619FD-595A-4ECA-9808-8FF84D79F561}" type="datetime1">
              <a:rPr lang="it-IT" smtClean="0"/>
              <a:t>27/10/2017</a:t>
            </a:fld>
            <a:endParaRPr lang="it-IT"/>
          </a:p>
        </p:txBody>
      </p:sp>
      <p:sp>
        <p:nvSpPr>
          <p:cNvPr id="6" name="Segnaposto piè di pagina 5"/>
          <p:cNvSpPr>
            <a:spLocks noGrp="1"/>
          </p:cNvSpPr>
          <p:nvPr>
            <p:ph type="ftr" sz="quarter" idx="11"/>
          </p:nvPr>
        </p:nvSpPr>
        <p:spPr/>
        <p:txBody>
          <a:bodyPr/>
          <a:lstStyle/>
          <a:p>
            <a:r>
              <a:rPr lang="it-IT" smtClean="0"/>
              <a:t>Cap. 9</a:t>
            </a:r>
            <a:endParaRPr lang="it-IT"/>
          </a:p>
        </p:txBody>
      </p:sp>
      <p:sp>
        <p:nvSpPr>
          <p:cNvPr id="7" name="Segnaposto numero diapositiva 6"/>
          <p:cNvSpPr>
            <a:spLocks noGrp="1"/>
          </p:cNvSpPr>
          <p:nvPr>
            <p:ph type="sldNum" sz="quarter" idx="12"/>
          </p:nvPr>
        </p:nvSpPr>
        <p:spPr/>
        <p:txBody>
          <a:bodyPr/>
          <a:lstStyle/>
          <a:p>
            <a:fld id="{BC3C0B49-5C0B-45EB-8B9B-E565C2B68F35}" type="slidenum">
              <a:rPr lang="it-IT" smtClean="0"/>
              <a:t>‹N›</a:t>
            </a:fld>
            <a:endParaRPr lang="it-IT"/>
          </a:p>
        </p:txBody>
      </p:sp>
    </p:spTree>
    <p:extLst>
      <p:ext uri="{BB962C8B-B14F-4D97-AF65-F5344CB8AC3E}">
        <p14:creationId xmlns:p14="http://schemas.microsoft.com/office/powerpoint/2010/main" val="23731171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E35C9555-D64C-4E5D-B4CD-ABAFC03A6B04}" type="datetime1">
              <a:rPr lang="it-IT" smtClean="0"/>
              <a:t>27/10/2017</a:t>
            </a:fld>
            <a:endParaRPr lang="it-IT"/>
          </a:p>
        </p:txBody>
      </p:sp>
      <p:sp>
        <p:nvSpPr>
          <p:cNvPr id="6" name="Segnaposto piè di pagina 5"/>
          <p:cNvSpPr>
            <a:spLocks noGrp="1"/>
          </p:cNvSpPr>
          <p:nvPr>
            <p:ph type="ftr" sz="quarter" idx="11"/>
          </p:nvPr>
        </p:nvSpPr>
        <p:spPr/>
        <p:txBody>
          <a:bodyPr/>
          <a:lstStyle/>
          <a:p>
            <a:r>
              <a:rPr lang="it-IT" smtClean="0"/>
              <a:t>Cap. 9</a:t>
            </a:r>
            <a:endParaRPr lang="it-IT"/>
          </a:p>
        </p:txBody>
      </p:sp>
      <p:sp>
        <p:nvSpPr>
          <p:cNvPr id="7" name="Segnaposto numero diapositiva 6"/>
          <p:cNvSpPr>
            <a:spLocks noGrp="1"/>
          </p:cNvSpPr>
          <p:nvPr>
            <p:ph type="sldNum" sz="quarter" idx="12"/>
          </p:nvPr>
        </p:nvSpPr>
        <p:spPr/>
        <p:txBody>
          <a:bodyPr/>
          <a:lstStyle/>
          <a:p>
            <a:fld id="{BC3C0B49-5C0B-45EB-8B9B-E565C2B68F35}" type="slidenum">
              <a:rPr lang="it-IT" smtClean="0"/>
              <a:t>‹N›</a:t>
            </a:fld>
            <a:endParaRPr lang="it-IT"/>
          </a:p>
        </p:txBody>
      </p:sp>
    </p:spTree>
    <p:extLst>
      <p:ext uri="{BB962C8B-B14F-4D97-AF65-F5344CB8AC3E}">
        <p14:creationId xmlns:p14="http://schemas.microsoft.com/office/powerpoint/2010/main" val="40210252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071338-AAB1-4731-8703-96239434DEE1}" type="datetime1">
              <a:rPr lang="it-IT" smtClean="0"/>
              <a:t>27/10/2017</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smtClean="0"/>
              <a:t>Cap. 9</a:t>
            </a: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3C0B49-5C0B-45EB-8B9B-E565C2B68F35}" type="slidenum">
              <a:rPr lang="it-IT" smtClean="0"/>
              <a:t>‹N›</a:t>
            </a:fld>
            <a:endParaRPr lang="it-IT"/>
          </a:p>
        </p:txBody>
      </p:sp>
    </p:spTree>
    <p:extLst>
      <p:ext uri="{BB962C8B-B14F-4D97-AF65-F5344CB8AC3E}">
        <p14:creationId xmlns:p14="http://schemas.microsoft.com/office/powerpoint/2010/main" val="25588305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tecnoapply\Desktop\image_thumb[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1" y="836712"/>
            <a:ext cx="6408712" cy="50405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44912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8680"/>
            <a:ext cx="8229600" cy="5577483"/>
          </a:xfrm>
        </p:spPr>
        <p:txBody>
          <a:bodyPr>
            <a:normAutofit fontScale="77500" lnSpcReduction="20000"/>
          </a:bodyPr>
          <a:lstStyle/>
          <a:p>
            <a:pPr marL="0" indent="0" algn="just">
              <a:buNone/>
            </a:pPr>
            <a:r>
              <a:rPr lang="it-IT" dirty="0"/>
              <a:t>Ai suoi albori, che risalgono alla fine dell’Ottocento,  l’assicurazione sociale obbligatoria aveva un’impostazione di tipo prevalentemente attuariale (soprattutto in campo pensionistico). I nuovi schemi assicurativi pubblici erano strumenti per la condivisione dei rischi all’interno di categorie più o meno omogenee di lavoratori. Dal momento dell’iscrizione, per ciascun lavoratore assicurato, veniva aperto una specie di conto individuale, nel quale fluivano i contributi versati direttamente dal lavoratore e dal datore di lavoro. </a:t>
            </a:r>
            <a:endParaRPr lang="it-IT" dirty="0" smtClean="0"/>
          </a:p>
          <a:p>
            <a:pPr marL="0" indent="0" algn="just">
              <a:buNone/>
            </a:pPr>
            <a:r>
              <a:rPr lang="it-IT" dirty="0" smtClean="0"/>
              <a:t>Quando </a:t>
            </a:r>
            <a:r>
              <a:rPr lang="it-IT" dirty="0"/>
              <a:t>subiva uno dei danni previsti (</a:t>
            </a:r>
            <a:r>
              <a:rPr lang="it-IT" dirty="0" smtClean="0"/>
              <a:t>un infortunio</a:t>
            </a:r>
            <a:r>
              <a:rPr lang="it-IT" dirty="0"/>
              <a:t>, la malattia, la vecchiaia) riceveva una prestazione commisurata ai contributi versati. Si trattava, dunque, </a:t>
            </a:r>
            <a:r>
              <a:rPr lang="it-IT" dirty="0" smtClean="0"/>
              <a:t>di </a:t>
            </a:r>
            <a:r>
              <a:rPr lang="it-IT" dirty="0"/>
              <a:t>tecniche assicurative messe in piedi dal mercato privato nella prima metà dell’Ottocento. Essi </a:t>
            </a:r>
            <a:r>
              <a:rPr lang="it-IT" dirty="0" smtClean="0"/>
              <a:t>avevano </a:t>
            </a:r>
            <a:r>
              <a:rPr lang="it-IT" dirty="0"/>
              <a:t>però due grandi tratti di originalità rispetto alle precedenti forme di assicurazione privata e volontaria. L’obbligatorietà dell’adesione e il suo finanziamento tramite contributi.</a:t>
            </a:r>
          </a:p>
          <a:p>
            <a:pPr algn="just"/>
            <a:endParaRPr lang="it-IT" dirty="0"/>
          </a:p>
        </p:txBody>
      </p:sp>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5733256"/>
            <a:ext cx="1047010" cy="93610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5822039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0"/>
            <a:ext cx="8229600" cy="6126163"/>
          </a:xfrm>
        </p:spPr>
        <p:txBody>
          <a:bodyPr>
            <a:noAutofit/>
          </a:bodyPr>
          <a:lstStyle/>
          <a:p>
            <a:pPr marL="0" indent="0" algn="just">
              <a:buNone/>
            </a:pPr>
            <a:r>
              <a:rPr lang="it-IT" sz="2800" dirty="0"/>
              <a:t>Il principio </a:t>
            </a:r>
            <a:r>
              <a:rPr lang="it-IT" sz="2800" dirty="0" smtClean="0"/>
              <a:t>dell’obbligatorietà </a:t>
            </a:r>
            <a:r>
              <a:rPr lang="it-IT" sz="2800" dirty="0"/>
              <a:t>mirava </a:t>
            </a:r>
            <a:r>
              <a:rPr lang="it-IT" sz="2800" dirty="0" smtClean="0"/>
              <a:t>a </a:t>
            </a:r>
            <a:r>
              <a:rPr lang="it-IT" sz="2800" dirty="0"/>
              <a:t>contrastare comportamenti di irresponsabilità e imprudenza individuale, ma anche </a:t>
            </a:r>
            <a:r>
              <a:rPr lang="it-IT" sz="2800" dirty="0" smtClean="0"/>
              <a:t>a </a:t>
            </a:r>
            <a:r>
              <a:rPr lang="it-IT" sz="2800" dirty="0"/>
              <a:t>ripartire i rischi all’interno di platee di lavoratori ampie, prevedibili e relativamente stabili nel tempo, </a:t>
            </a:r>
            <a:r>
              <a:rPr lang="it-IT" sz="2800" dirty="0" smtClean="0"/>
              <a:t>mantenendo </a:t>
            </a:r>
            <a:r>
              <a:rPr lang="it-IT" sz="2800" dirty="0"/>
              <a:t>bassi gli importi contribuitivi e impedendo quei fenomeni di scrematura tipici del settore assicurativo privato e volontario: x es. il rifiuto di assicurare i lavori pericolosi, i lavoratori non più giovani o predisposti alla </a:t>
            </a:r>
            <a:r>
              <a:rPr lang="it-IT" sz="2800" dirty="0" smtClean="0"/>
              <a:t>malattia. Anche </a:t>
            </a:r>
            <a:r>
              <a:rPr lang="it-IT" sz="2800" dirty="0"/>
              <a:t>il passaggio dai premi – principale strumento di finanziamento delle assicurazioni </a:t>
            </a:r>
            <a:r>
              <a:rPr lang="it-IT" sz="2800" dirty="0" smtClean="0"/>
              <a:t>private </a:t>
            </a:r>
            <a:r>
              <a:rPr lang="it-IT" sz="2800" dirty="0"/>
              <a:t>– ai contributi sociali </a:t>
            </a:r>
            <a:r>
              <a:rPr lang="it-IT" sz="2800" dirty="0" smtClean="0"/>
              <a:t>comportò </a:t>
            </a:r>
            <a:r>
              <a:rPr lang="it-IT" sz="2800" dirty="0"/>
              <a:t>vantaggi economici. </a:t>
            </a:r>
          </a:p>
          <a:p>
            <a:pPr algn="just"/>
            <a:endParaRPr lang="it-IT" sz="2800" dirty="0"/>
          </a:p>
        </p:txBody>
      </p:sp>
    </p:spTree>
    <p:extLst>
      <p:ext uri="{BB962C8B-B14F-4D97-AF65-F5344CB8AC3E}">
        <p14:creationId xmlns:p14="http://schemas.microsoft.com/office/powerpoint/2010/main" val="28772091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764704"/>
            <a:ext cx="8229600" cy="5361459"/>
          </a:xfrm>
        </p:spPr>
        <p:txBody>
          <a:bodyPr>
            <a:normAutofit lnSpcReduction="10000"/>
          </a:bodyPr>
          <a:lstStyle/>
          <a:p>
            <a:pPr marL="0" indent="0" algn="just">
              <a:buNone/>
            </a:pPr>
            <a:r>
              <a:rPr lang="it-IT" dirty="0"/>
              <a:t>Il premio è una somma forfettaria, indipendente dal reddito dell’assicurato, ma collegata al suo profilo di rischio: nel caso di uno schema assicurativo privato e volontario contro la malattia, x es., l’ammontare del premio sarà più elevato al crescere dell’età o in presenza di certe patologie pregresse. Il contributo sociale invece, prescinde dai profili di rischio individuali ed è proporzionale al reddito dell’assicurato (il 10% della retribuzione lorda) gli assicurati con redditi più elevati versano più contributi </a:t>
            </a:r>
          </a:p>
          <a:p>
            <a:pPr algn="just"/>
            <a:endParaRPr lang="it-IT" dirty="0"/>
          </a:p>
        </p:txBody>
      </p:sp>
    </p:spTree>
    <p:extLst>
      <p:ext uri="{BB962C8B-B14F-4D97-AF65-F5344CB8AC3E}">
        <p14:creationId xmlns:p14="http://schemas.microsoft.com/office/powerpoint/2010/main" val="12105363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332656"/>
            <a:ext cx="8229600" cy="5793507"/>
          </a:xfrm>
        </p:spPr>
        <p:txBody>
          <a:bodyPr>
            <a:normAutofit fontScale="85000" lnSpcReduction="10000"/>
          </a:bodyPr>
          <a:lstStyle/>
          <a:p>
            <a:pPr marL="0" indent="0" algn="just">
              <a:buNone/>
            </a:pPr>
            <a:r>
              <a:rPr lang="it-IT" dirty="0"/>
              <a:t>L’assicurazione sociale, essendo obbligatoria e finanziata tramite </a:t>
            </a:r>
            <a:r>
              <a:rPr lang="it-IT" dirty="0" smtClean="0"/>
              <a:t>contributi, </a:t>
            </a:r>
            <a:r>
              <a:rPr lang="it-IT" dirty="0"/>
              <a:t>ha permesso di coprire rischi particolarmente difficili, come la disoccupazione ed ha attivato flussi redistributivi orizzontali (fra non danneggiati e danneggiati) e verticali (dai redditi più elevati a quelli meno </a:t>
            </a:r>
            <a:r>
              <a:rPr lang="it-IT" dirty="0" smtClean="0"/>
              <a:t>elevati), quindi ha </a:t>
            </a:r>
            <a:r>
              <a:rPr lang="it-IT" dirty="0"/>
              <a:t>favorito categorie occupazionali più deboli (braccianti agricoli), oppure persone in difficoltà momentanea (donne in maternità).</a:t>
            </a:r>
          </a:p>
          <a:p>
            <a:pPr marL="0" indent="0" algn="just">
              <a:buNone/>
            </a:pPr>
            <a:endParaRPr lang="it-IT" dirty="0" smtClean="0"/>
          </a:p>
          <a:p>
            <a:pPr marL="0" indent="0" algn="just">
              <a:buNone/>
            </a:pPr>
            <a:r>
              <a:rPr lang="it-IT" dirty="0" smtClean="0"/>
              <a:t>Il </a:t>
            </a:r>
            <a:r>
              <a:rPr lang="it-IT" dirty="0"/>
              <a:t>sistema dell’accantonamento e della capitalizzazione dei contributi è stato sostituito dal sistema della ripartizione, per cui le somme versate dai membri attivi di un dato schema vengono immediatamente usate per il pagamento delle prestazioni ai membri inattivi.</a:t>
            </a:r>
          </a:p>
          <a:p>
            <a:pPr algn="just"/>
            <a:endParaRPr lang="it-IT" dirty="0"/>
          </a:p>
        </p:txBody>
      </p:sp>
    </p:spTree>
    <p:extLst>
      <p:ext uri="{BB962C8B-B14F-4D97-AF65-F5344CB8AC3E}">
        <p14:creationId xmlns:p14="http://schemas.microsoft.com/office/powerpoint/2010/main" val="29448837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tecnoapply\Desktop\il_welfare_non_un_luss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1268760"/>
            <a:ext cx="6696744" cy="38884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75572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8680"/>
            <a:ext cx="8229600" cy="5577483"/>
          </a:xfrm>
        </p:spPr>
        <p:txBody>
          <a:bodyPr>
            <a:normAutofit fontScale="77500" lnSpcReduction="20000"/>
          </a:bodyPr>
          <a:lstStyle/>
          <a:p>
            <a:pPr marL="0" indent="0" algn="just">
              <a:buNone/>
            </a:pPr>
            <a:r>
              <a:rPr lang="it-IT" dirty="0"/>
              <a:t>Il terzo modo in cui il welfare state fornisce protezione ai cittadini è la sicurezza sociale. Termine usato per la prima volta negli Stati Uniti nel 1939 per indicare l’assicurazione obbligatoria contro la vecchiaia e l’invalidità. Ripreso nel 1938 dalla Nuova Zelanda come primo servizio sanitario nazionale finanziato dal gettito fiscale e non dai contributi sociali, per tutta la popolazione residente. </a:t>
            </a:r>
          </a:p>
          <a:p>
            <a:pPr marL="0" indent="0" algn="just">
              <a:buNone/>
            </a:pPr>
            <a:r>
              <a:rPr lang="it-IT" dirty="0"/>
              <a:t>Durante la </a:t>
            </a:r>
            <a:r>
              <a:rPr lang="it-IT" dirty="0" smtClean="0"/>
              <a:t>II </a:t>
            </a:r>
            <a:r>
              <a:rPr lang="it-IT" dirty="0"/>
              <a:t>guerra mondiale, il rapporto di un’importante commissione istituita dal governo britannico e presieduta dal Lord </a:t>
            </a:r>
            <a:r>
              <a:rPr lang="it-IT" dirty="0" err="1"/>
              <a:t>Beveridge</a:t>
            </a:r>
            <a:r>
              <a:rPr lang="it-IT" dirty="0"/>
              <a:t> (Rapporto </a:t>
            </a:r>
            <a:r>
              <a:rPr lang="it-IT" dirty="0" err="1"/>
              <a:t>Beveridge</a:t>
            </a:r>
            <a:r>
              <a:rPr lang="it-IT" dirty="0"/>
              <a:t>) lo consolidò ed estese. La sicurezza sociale veniva ad indicare un nuovo sistema di protezione </a:t>
            </a:r>
            <a:r>
              <a:rPr lang="it-IT" dirty="0" smtClean="0"/>
              <a:t>x </a:t>
            </a:r>
            <a:r>
              <a:rPr lang="it-IT" dirty="0"/>
              <a:t>tutta la popolazione attiva per quanto riguarda la garanzia del reddito a tutti i cittadini, per l’assistenza sanitaria con prestazioni uniformi, pari ad un minimo nazionale indispensabile per condurre una vita dignitosa, dunque scollegato dai contributi </a:t>
            </a:r>
            <a:r>
              <a:rPr lang="it-IT" dirty="0" smtClean="0"/>
              <a:t>eventualmente </a:t>
            </a:r>
            <a:r>
              <a:rPr lang="it-IT" dirty="0"/>
              <a:t>versati.</a:t>
            </a:r>
          </a:p>
          <a:p>
            <a:endParaRPr lang="it-IT" dirty="0"/>
          </a:p>
        </p:txBody>
      </p:sp>
    </p:spTree>
    <p:extLst>
      <p:ext uri="{BB962C8B-B14F-4D97-AF65-F5344CB8AC3E}">
        <p14:creationId xmlns:p14="http://schemas.microsoft.com/office/powerpoint/2010/main" val="10168448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92696"/>
            <a:ext cx="8229600" cy="5433467"/>
          </a:xfrm>
        </p:spPr>
        <p:txBody>
          <a:bodyPr>
            <a:normAutofit fontScale="25000" lnSpcReduction="20000"/>
          </a:bodyPr>
          <a:lstStyle/>
          <a:p>
            <a:pPr marL="0" indent="0" algn="just">
              <a:buNone/>
            </a:pPr>
            <a:r>
              <a:rPr lang="it-IT" sz="11200" dirty="0"/>
              <a:t>Gradualmente alcuni paesi misero in atto tali pratiche: per prima la Svezia nel 1946, l’Inghilterra e la Nuova Zelanda tra il 1946 e il 1948.</a:t>
            </a:r>
          </a:p>
          <a:p>
            <a:pPr marL="0" indent="0" algn="just">
              <a:buNone/>
            </a:pPr>
            <a:r>
              <a:rPr lang="it-IT" sz="11200" dirty="0"/>
              <a:t>Va però rimarcato il fatto che questi progressi non ci sarebbero stati senza l’assicurazione obbligatoria, creata dal governo di Bismark nel Germania del 1883 contro </a:t>
            </a:r>
            <a:r>
              <a:rPr lang="it-IT" sz="11200" dirty="0" smtClean="0"/>
              <a:t>malattie</a:t>
            </a:r>
            <a:r>
              <a:rPr lang="it-IT" sz="11200" dirty="0"/>
              <a:t>, </a:t>
            </a:r>
            <a:r>
              <a:rPr lang="it-IT" sz="11200" dirty="0" smtClean="0"/>
              <a:t>infortuni</a:t>
            </a:r>
            <a:r>
              <a:rPr lang="it-IT" sz="11200" dirty="0"/>
              <a:t>, </a:t>
            </a:r>
            <a:r>
              <a:rPr lang="it-IT" sz="11200" dirty="0" smtClean="0"/>
              <a:t>vecchiaia </a:t>
            </a:r>
            <a:r>
              <a:rPr lang="it-IT" sz="11200" dirty="0"/>
              <a:t>e </a:t>
            </a:r>
            <a:r>
              <a:rPr lang="it-IT" sz="11200" dirty="0" smtClean="0"/>
              <a:t>invalidità</a:t>
            </a:r>
            <a:r>
              <a:rPr lang="it-IT" sz="11200" dirty="0"/>
              <a:t>.</a:t>
            </a:r>
          </a:p>
          <a:p>
            <a:pPr marL="0" indent="0" algn="just">
              <a:buNone/>
            </a:pPr>
            <a:r>
              <a:rPr lang="it-IT" sz="11200" dirty="0"/>
              <a:t>Questa rispetto alle vecchie leggi inglesi per i poveri, offriva prestazioni standardizzate, fondate su precisi diritti individuali e secondo modalità istituzionali specializzate, su base nazionale. Delegando, inoltre, l’amministrazione degli schemi assicurativi a datori di lavoro e lavoratori, con o senza lo stato, inaugurò la prima forma di collaborazione tra le due forze antagoniste dello sviluppo capitalistico.</a:t>
            </a:r>
          </a:p>
          <a:p>
            <a:endParaRPr lang="it-IT" dirty="0"/>
          </a:p>
        </p:txBody>
      </p:sp>
    </p:spTree>
    <p:extLst>
      <p:ext uri="{BB962C8B-B14F-4D97-AF65-F5344CB8AC3E}">
        <p14:creationId xmlns:p14="http://schemas.microsoft.com/office/powerpoint/2010/main" val="17283262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92696"/>
            <a:ext cx="8229600" cy="5433467"/>
          </a:xfrm>
        </p:spPr>
        <p:txBody>
          <a:bodyPr>
            <a:normAutofit fontScale="85000" lnSpcReduction="10000"/>
          </a:bodyPr>
          <a:lstStyle/>
          <a:p>
            <a:pPr marL="0" indent="0" algn="just">
              <a:buNone/>
            </a:pPr>
            <a:r>
              <a:rPr lang="it-IT" dirty="0" smtClean="0"/>
              <a:t>Nel 1898 l’Italia </a:t>
            </a:r>
            <a:r>
              <a:rPr lang="it-IT" dirty="0"/>
              <a:t>introdusse una cassa </a:t>
            </a:r>
            <a:r>
              <a:rPr lang="it-IT" dirty="0" smtClean="0"/>
              <a:t>pubblica </a:t>
            </a:r>
            <a:r>
              <a:rPr lang="it-IT" dirty="0"/>
              <a:t>ma con adesione volontaria per l’assicurazione di vecchiaia e passò all’assicurazione obbligatoria nel 1919.</a:t>
            </a:r>
          </a:p>
          <a:p>
            <a:pPr marL="0" indent="0" algn="just">
              <a:buNone/>
            </a:pPr>
            <a:r>
              <a:rPr lang="it-IT" dirty="0"/>
              <a:t>Più </a:t>
            </a:r>
            <a:r>
              <a:rPr lang="it-IT" dirty="0" smtClean="0"/>
              <a:t>difficile </a:t>
            </a:r>
            <a:r>
              <a:rPr lang="it-IT" dirty="0"/>
              <a:t>fu introdurre </a:t>
            </a:r>
            <a:r>
              <a:rPr lang="it-IT" dirty="0" smtClean="0"/>
              <a:t>forme di garanzia </a:t>
            </a:r>
            <a:r>
              <a:rPr lang="it-IT" dirty="0"/>
              <a:t>contro la </a:t>
            </a:r>
            <a:r>
              <a:rPr lang="it-IT" dirty="0" smtClean="0"/>
              <a:t>disoccupazione, </a:t>
            </a:r>
            <a:r>
              <a:rPr lang="it-IT" dirty="0"/>
              <a:t>che nella visione liberale fu a lungo considerata risultante di cattiva volontà e incapacità individuale, non come rischio sociale prodotto dai meccanismi della società stessa o del mercato, nonostante nel processo di sviluppo capitalistico-industriale si fossero definitivamente sganciate le masse dalle reti di solidarietà proprie delle società preindustriali.</a:t>
            </a:r>
          </a:p>
          <a:p>
            <a:pPr marL="0" indent="0" algn="just">
              <a:buNone/>
            </a:pPr>
            <a:r>
              <a:rPr lang="it-IT" dirty="0"/>
              <a:t>Un elemento fondamentale è stato la mobilitazione dei </a:t>
            </a:r>
            <a:r>
              <a:rPr lang="it-IT" dirty="0" smtClean="0"/>
              <a:t>lavoratori x </a:t>
            </a:r>
            <a:r>
              <a:rPr lang="it-IT" dirty="0"/>
              <a:t>l’ottenimento dell’assicurazione obbligatoria.</a:t>
            </a:r>
          </a:p>
          <a:p>
            <a:endParaRPr lang="it-IT" dirty="0"/>
          </a:p>
        </p:txBody>
      </p:sp>
    </p:spTree>
    <p:extLst>
      <p:ext uri="{BB962C8B-B14F-4D97-AF65-F5344CB8AC3E}">
        <p14:creationId xmlns:p14="http://schemas.microsoft.com/office/powerpoint/2010/main" val="21768685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88640"/>
            <a:ext cx="8229600" cy="6408712"/>
          </a:xfrm>
        </p:spPr>
        <p:txBody>
          <a:bodyPr>
            <a:normAutofit fontScale="32500" lnSpcReduction="20000"/>
          </a:bodyPr>
          <a:lstStyle/>
          <a:p>
            <a:pPr marL="0" indent="0" algn="just">
              <a:buNone/>
            </a:pPr>
            <a:r>
              <a:rPr lang="it-IT" sz="8000" dirty="0"/>
              <a:t>I</a:t>
            </a:r>
            <a:r>
              <a:rPr lang="it-IT" sz="8000" dirty="0" smtClean="0"/>
              <a:t>l periodo </a:t>
            </a:r>
            <a:r>
              <a:rPr lang="it-IT" sz="8000" dirty="0"/>
              <a:t>dal 1945 alla metà degli anni Settanta – il </a:t>
            </a:r>
            <a:r>
              <a:rPr lang="it-IT" sz="8000" dirty="0" smtClean="0"/>
              <a:t>trentennio </a:t>
            </a:r>
            <a:r>
              <a:rPr lang="it-IT" sz="8000" dirty="0"/>
              <a:t>glorioso - vede in tutti i paesi una costante estensione e un notevole </a:t>
            </a:r>
            <a:r>
              <a:rPr lang="it-IT" sz="8000" dirty="0" smtClean="0"/>
              <a:t>miglioramento </a:t>
            </a:r>
            <a:r>
              <a:rPr lang="it-IT" sz="8000" dirty="0"/>
              <a:t>della protezione offerta dallo stato.</a:t>
            </a:r>
          </a:p>
          <a:p>
            <a:pPr marL="0" indent="0" algn="just">
              <a:buNone/>
            </a:pPr>
            <a:r>
              <a:rPr lang="it-IT" sz="8000" dirty="0"/>
              <a:t>Nei paesi </a:t>
            </a:r>
            <a:r>
              <a:rPr lang="it-IT" sz="8000" dirty="0" smtClean="0"/>
              <a:t>anglo scandinavi </a:t>
            </a:r>
            <a:r>
              <a:rPr lang="it-IT" sz="8000" dirty="0"/>
              <a:t>si affermò il modello universalistico </a:t>
            </a:r>
            <a:r>
              <a:rPr lang="it-IT" sz="8000" dirty="0" smtClean="0"/>
              <a:t>ispirato </a:t>
            </a:r>
            <a:r>
              <a:rPr lang="it-IT" sz="8000" dirty="0"/>
              <a:t>al rapporto </a:t>
            </a:r>
            <a:r>
              <a:rPr lang="it-IT" sz="8000" dirty="0" err="1"/>
              <a:t>Beveridge</a:t>
            </a:r>
            <a:r>
              <a:rPr lang="it-IT" sz="8000" dirty="0"/>
              <a:t> – mentre nei paesi dell’Europa continentale il processo è stato più </a:t>
            </a:r>
            <a:r>
              <a:rPr lang="it-IT" sz="8000" dirty="0" smtClean="0"/>
              <a:t>tortuoso, </a:t>
            </a:r>
            <a:r>
              <a:rPr lang="it-IT" sz="8000" dirty="0"/>
              <a:t>procedendo in modo orizzontale, cioè andando a coprire gradualmente i buchi dell’assicurazione sociale, secondo un modello occupazionale (di Bismarck) che considera le diverse professioni, con formule e regole di prestazione differenziate, in base ai contributi</a:t>
            </a:r>
          </a:p>
          <a:p>
            <a:pPr marL="0" indent="0" algn="just">
              <a:buNone/>
            </a:pPr>
            <a:r>
              <a:rPr lang="it-IT" sz="8000" dirty="0"/>
              <a:t>Durante questo periodo (il trentennio) si adottò il meccanismo della ripartizione per il finanziamento delle pensioni, cioè i contributi versati dalla generazione attiva sono immediatamente utilizzati per finanziare le prestazioni della generazione inattiva.</a:t>
            </a:r>
          </a:p>
          <a:p>
            <a:pPr marL="0" indent="0" algn="just">
              <a:buNone/>
            </a:pPr>
            <a:r>
              <a:rPr lang="it-IT" sz="8000" dirty="0"/>
              <a:t>Anche questo elemento </a:t>
            </a:r>
            <a:r>
              <a:rPr lang="it-IT" sz="8000" dirty="0" smtClean="0"/>
              <a:t>è fra </a:t>
            </a:r>
            <a:r>
              <a:rPr lang="it-IT" sz="8000" dirty="0"/>
              <a:t>i fattori che conducono alla crisi del welfare dalla metà degli anni Settanta in poi.</a:t>
            </a:r>
          </a:p>
          <a:p>
            <a:pPr algn="just"/>
            <a:endParaRPr lang="it-IT" dirty="0"/>
          </a:p>
        </p:txBody>
      </p:sp>
    </p:spTree>
    <p:extLst>
      <p:ext uri="{BB962C8B-B14F-4D97-AF65-F5344CB8AC3E}">
        <p14:creationId xmlns:p14="http://schemas.microsoft.com/office/powerpoint/2010/main" val="12470717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76672"/>
            <a:ext cx="8229600" cy="5649491"/>
          </a:xfrm>
        </p:spPr>
        <p:txBody>
          <a:bodyPr>
            <a:normAutofit fontScale="85000" lnSpcReduction="20000"/>
          </a:bodyPr>
          <a:lstStyle/>
          <a:p>
            <a:pPr marL="0" indent="0" algn="just">
              <a:buNone/>
            </a:pPr>
            <a:r>
              <a:rPr lang="it-IT" dirty="0" smtClean="0"/>
              <a:t>Sia </a:t>
            </a:r>
            <a:r>
              <a:rPr lang="it-IT" dirty="0"/>
              <a:t>il modello </a:t>
            </a:r>
            <a:r>
              <a:rPr lang="it-IT" dirty="0" smtClean="0"/>
              <a:t>universalistico </a:t>
            </a:r>
            <a:r>
              <a:rPr lang="it-IT" dirty="0"/>
              <a:t>che quello occupazionale davano per scontata una crescita progressiva dell’economia, fondata sul modello industriale fordista – produzione e consumo di massa – forza lavoro maschile.</a:t>
            </a:r>
          </a:p>
          <a:p>
            <a:pPr marL="0" indent="0" algn="just">
              <a:buNone/>
            </a:pPr>
            <a:r>
              <a:rPr lang="it-IT" dirty="0"/>
              <a:t>La società postindustriale o </a:t>
            </a:r>
            <a:r>
              <a:rPr lang="it-IT" dirty="0" smtClean="0"/>
              <a:t>post-fordista </a:t>
            </a:r>
            <a:r>
              <a:rPr lang="it-IT" dirty="0"/>
              <a:t>mette in crisi tali elementi, nonché mina la stabilità delle famiglie, delle loro reti e dei saldi demografici attivi, fino all’orlo del tasso di nascita zero, acutizzati dalla presenza di migrati e dalla crescita non più costante di desideri o bisogni, e </a:t>
            </a:r>
            <a:r>
              <a:rPr lang="it-IT" dirty="0" smtClean="0"/>
              <a:t>dalla globalizzazione che mina lo stato sociale stesso</a:t>
            </a:r>
            <a:endParaRPr lang="it-IT" dirty="0"/>
          </a:p>
          <a:p>
            <a:pPr marL="0" indent="0" algn="just">
              <a:buNone/>
            </a:pPr>
            <a:r>
              <a:rPr lang="it-IT" dirty="0" smtClean="0"/>
              <a:t> </a:t>
            </a:r>
            <a:r>
              <a:rPr lang="it-IT" dirty="0"/>
              <a:t>T</a:t>
            </a:r>
            <a:r>
              <a:rPr lang="it-IT" dirty="0" smtClean="0"/>
              <a:t>utti </a:t>
            </a:r>
            <a:r>
              <a:rPr lang="it-IT" dirty="0"/>
              <a:t>i paesi europei hanno adottato strategie di contenimento dei costi e riforme restrittive nei settori delle pensioni (innalzamento dell’età) e della sanità </a:t>
            </a:r>
            <a:r>
              <a:rPr lang="it-IT" dirty="0" smtClean="0"/>
              <a:t>(per  </a:t>
            </a:r>
            <a:r>
              <a:rPr lang="it-IT" dirty="0"/>
              <a:t>l’Italia pagamento del ticket), definito di ricalibratura del welfare state.</a:t>
            </a:r>
          </a:p>
          <a:p>
            <a:pPr algn="just"/>
            <a:endParaRPr lang="it-IT" dirty="0"/>
          </a:p>
        </p:txBody>
      </p:sp>
    </p:spTree>
    <p:extLst>
      <p:ext uri="{BB962C8B-B14F-4D97-AF65-F5344CB8AC3E}">
        <p14:creationId xmlns:p14="http://schemas.microsoft.com/office/powerpoint/2010/main" val="27711377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76672"/>
            <a:ext cx="8229600" cy="5724636"/>
          </a:xfrm>
        </p:spPr>
        <p:txBody>
          <a:bodyPr>
            <a:noAutofit/>
          </a:bodyPr>
          <a:lstStyle/>
          <a:p>
            <a:pPr marL="0" indent="0" algn="just">
              <a:buNone/>
            </a:pPr>
            <a:r>
              <a:rPr lang="it-IT" sz="2400" dirty="0"/>
              <a:t>Il quadrilatero costituito da stato, famiglia, mercato del lavoro e mondo associativo è a volte denominato il diamante del welfare. Il sistema di relazioni formali e informali tra le quattro punte </a:t>
            </a:r>
            <a:r>
              <a:rPr lang="it-IT" sz="2400" dirty="0" smtClean="0"/>
              <a:t>del </a:t>
            </a:r>
            <a:r>
              <a:rPr lang="it-IT" sz="2400" dirty="0"/>
              <a:t>diamante è a sua volta denominato regime di welfare </a:t>
            </a:r>
            <a:r>
              <a:rPr lang="it-IT" sz="2400" dirty="0" smtClean="0"/>
              <a:t>o </a:t>
            </a:r>
            <a:r>
              <a:rPr lang="it-IT" sz="2400" dirty="0"/>
              <a:t>welfare mix, </a:t>
            </a:r>
            <a:r>
              <a:rPr lang="it-IT" sz="2400" dirty="0" smtClean="0"/>
              <a:t>anche se </a:t>
            </a:r>
            <a:r>
              <a:rPr lang="it-IT" sz="2400" dirty="0"/>
              <a:t>lo stato </a:t>
            </a:r>
            <a:r>
              <a:rPr lang="it-IT" sz="2400" dirty="0" smtClean="0"/>
              <a:t>ha </a:t>
            </a:r>
            <a:r>
              <a:rPr lang="it-IT" sz="2400" dirty="0"/>
              <a:t>un ruolo preminente come regolatore </a:t>
            </a:r>
            <a:r>
              <a:rPr lang="it-IT" sz="2400" dirty="0" smtClean="0"/>
              <a:t>sovrano. I </a:t>
            </a:r>
            <a:r>
              <a:rPr lang="it-IT" sz="2400" dirty="0"/>
              <a:t>paesi dell’area OCSE e le condizioni di vita dei cittadini trovano in tali politiche un’ancora che le rende più stabili, prevedibili e sicure. Le più importanti sono: </a:t>
            </a:r>
          </a:p>
          <a:p>
            <a:pPr algn="just"/>
            <a:r>
              <a:rPr lang="it-IT" sz="2400" dirty="0"/>
              <a:t>le politiche pensionistiche </a:t>
            </a:r>
            <a:r>
              <a:rPr lang="it-IT" sz="2400" dirty="0" smtClean="0"/>
              <a:t>x il </a:t>
            </a:r>
            <a:r>
              <a:rPr lang="it-IT" sz="2400" dirty="0"/>
              <a:t>rischio della vecchiaia, la perdita della capacità lavorativa, e dunque di sicurezza economica, che caratterizza l’età anziana. </a:t>
            </a:r>
            <a:r>
              <a:rPr lang="it-IT" sz="2400" dirty="0" smtClean="0"/>
              <a:t>Coprano </a:t>
            </a:r>
            <a:r>
              <a:rPr lang="it-IT" sz="2400" dirty="0"/>
              <a:t>anche il rischio di invalidità e morte in presenza di familiari </a:t>
            </a:r>
            <a:r>
              <a:rPr lang="it-IT" sz="2400" dirty="0" smtClean="0"/>
              <a:t>superstiti</a:t>
            </a:r>
            <a:r>
              <a:rPr lang="it-IT" sz="2400" dirty="0"/>
              <a:t>;</a:t>
            </a:r>
          </a:p>
          <a:p>
            <a:pPr algn="just"/>
            <a:r>
              <a:rPr lang="it-IT" sz="2400" dirty="0"/>
              <a:t>le politiche sanitarie, coprano il rischio di malattia e i bisogni sanitari ad esso connessi;</a:t>
            </a:r>
          </a:p>
          <a:p>
            <a:pPr marL="0" indent="0" algn="just">
              <a:buNone/>
            </a:pPr>
            <a:endParaRPr lang="it-IT" sz="2400" dirty="0"/>
          </a:p>
        </p:txBody>
      </p:sp>
      <p:pic>
        <p:nvPicPr>
          <p:cNvPr id="7" name="Immagin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56376" y="5733256"/>
            <a:ext cx="1047010" cy="93610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1765369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260648"/>
            <a:ext cx="8229600" cy="6120680"/>
          </a:xfrm>
        </p:spPr>
        <p:txBody>
          <a:bodyPr>
            <a:noAutofit/>
          </a:bodyPr>
          <a:lstStyle/>
          <a:p>
            <a:pPr marL="0" indent="0" algn="just">
              <a:buNone/>
            </a:pPr>
            <a:r>
              <a:rPr lang="it-IT" sz="2400" dirty="0" smtClean="0"/>
              <a:t> </a:t>
            </a:r>
            <a:r>
              <a:rPr lang="it-IT" sz="2600" dirty="0" smtClean="0"/>
              <a:t>Nello specifico italiano le politiche sociali erano (sono) </a:t>
            </a:r>
            <a:r>
              <a:rPr lang="it-IT" sz="2600" dirty="0"/>
              <a:t>inquinate da una serie di intromissioni politiche, x es. la rapida espansione del settore sanitario ha promosso un aumento </a:t>
            </a:r>
            <a:r>
              <a:rPr lang="it-IT" sz="2600" dirty="0" smtClean="0"/>
              <a:t>generalizzato </a:t>
            </a:r>
            <a:r>
              <a:rPr lang="it-IT" sz="2600" dirty="0"/>
              <a:t>delle condizioni di salute dell’intera popolazione, ma la categoria dei pazienti (estesa, mutevole, disorganizzata) è stata solo </a:t>
            </a:r>
            <a:r>
              <a:rPr lang="it-IT" sz="2600" dirty="0" smtClean="0"/>
              <a:t>una </a:t>
            </a:r>
            <a:r>
              <a:rPr lang="it-IT" sz="2600" dirty="0"/>
              <a:t>comparsa di secondo piano della politica sanitaria, la quale </a:t>
            </a:r>
            <a:r>
              <a:rPr lang="it-IT" sz="2600" dirty="0" smtClean="0"/>
              <a:t>ha </a:t>
            </a:r>
            <a:r>
              <a:rPr lang="it-IT" sz="2600" dirty="0"/>
              <a:t>principalmente risposto alle sollecitazioni dei molti gruppi di interesse speciale che si sono formati nel settore: categorie di medici, di paramedici, di amministratori e impiegati, case farmaceutiche, ecc. </a:t>
            </a:r>
            <a:r>
              <a:rPr lang="it-IT" sz="2600" dirty="0" smtClean="0"/>
              <a:t>Il </a:t>
            </a:r>
            <a:r>
              <a:rPr lang="it-IT" sz="2600" dirty="0"/>
              <a:t>miglioramento della qualità del servizio, nell’interesse dei pazienti, è stato così relegato a obiettivo quasi secondario, spesso semplice sottoprodotto dei provvedimenti volti a soddisfare gli interessi distributivi dei fornitori, con oneri crescenti </a:t>
            </a:r>
            <a:r>
              <a:rPr lang="it-IT" sz="2600" dirty="0" smtClean="0"/>
              <a:t>(ma </a:t>
            </a:r>
            <a:r>
              <a:rPr lang="it-IT" sz="2600" dirty="0"/>
              <a:t>poco visibili) x l’erario. </a:t>
            </a:r>
          </a:p>
        </p:txBody>
      </p:sp>
    </p:spTree>
    <p:extLst>
      <p:ext uri="{BB962C8B-B14F-4D97-AF65-F5344CB8AC3E}">
        <p14:creationId xmlns:p14="http://schemas.microsoft.com/office/powerpoint/2010/main" val="12944920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tecnoapply\Desktop\downloa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1196752"/>
            <a:ext cx="6984776" cy="46805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24405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8680"/>
            <a:ext cx="8229600" cy="5577483"/>
          </a:xfrm>
        </p:spPr>
        <p:txBody>
          <a:bodyPr>
            <a:normAutofit/>
          </a:bodyPr>
          <a:lstStyle/>
          <a:p>
            <a:pPr marL="0" indent="0" algn="just">
              <a:buNone/>
            </a:pPr>
            <a:r>
              <a:rPr lang="it-IT" dirty="0"/>
              <a:t>Il welfare è, dunque diventato una riserva di caccia dei gruppi di interesse e delle diverse coalizioni (anche tramite i sindacati) per appropriarsi  di quote di reddito superiori a quelle da essi prodotte. Ulteriore elemento politico che ha operato sull’offerta è legato all’affermarsi dei partiti pigliatutto, con i quali l’aggregazione intercategoriale del consenso attraverso </a:t>
            </a:r>
            <a:r>
              <a:rPr lang="it-IT" dirty="0" smtClean="0"/>
              <a:t>micro distribuzioni </a:t>
            </a:r>
            <a:r>
              <a:rPr lang="it-IT" dirty="0"/>
              <a:t>di benefici pubblici è diventata l’obiettivo primario </a:t>
            </a:r>
            <a:r>
              <a:rPr lang="it-IT" dirty="0" smtClean="0"/>
              <a:t>(potenzialmente </a:t>
            </a:r>
            <a:r>
              <a:rPr lang="it-IT" dirty="0"/>
              <a:t>più remunerativo) degli attori politici.</a:t>
            </a:r>
          </a:p>
          <a:p>
            <a:endParaRPr lang="it-IT" dirty="0"/>
          </a:p>
        </p:txBody>
      </p:sp>
    </p:spTree>
    <p:extLst>
      <p:ext uri="{BB962C8B-B14F-4D97-AF65-F5344CB8AC3E}">
        <p14:creationId xmlns:p14="http://schemas.microsoft.com/office/powerpoint/2010/main" val="30856972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04664"/>
            <a:ext cx="8229600" cy="5721499"/>
          </a:xfrm>
        </p:spPr>
        <p:txBody>
          <a:bodyPr>
            <a:normAutofit fontScale="85000" lnSpcReduction="10000"/>
          </a:bodyPr>
          <a:lstStyle/>
          <a:p>
            <a:pPr marL="0" indent="0" algn="just">
              <a:buNone/>
            </a:pPr>
            <a:r>
              <a:rPr lang="it-IT" dirty="0"/>
              <a:t>Queste riforme spesso non hanno sortito grossi effetti perché sono state fatte a metà, cioè volte a ridurre i costi ma senza perdere il consenso, una strategia che il politologo americano </a:t>
            </a:r>
            <a:r>
              <a:rPr lang="it-IT" dirty="0" err="1"/>
              <a:t>Pierson</a:t>
            </a:r>
            <a:r>
              <a:rPr lang="it-IT" dirty="0"/>
              <a:t> ha definito di offuscamento: confondere i destinatari dei tagli manipolando l’informazione o intervenendo su meccanismi e formule poco evidenti), tattiche di compensazione (placare i destinatari con clausole di transizione morbide) e tattiche di divide et impera (creare conflitti di interesse tra le varie categorie e in particolare tra finanziatori e pagatori, o fornitori e consumatori). Il governo della nuova politica sociale del nuovo millennio è stato un vero e proprio laboratorio politico con una nuova logica interattiva dal carattere prevalentemente sottrattivo delle decisioni da prendere.</a:t>
            </a:r>
          </a:p>
          <a:p>
            <a:endParaRPr lang="it-IT" dirty="0"/>
          </a:p>
        </p:txBody>
      </p:sp>
    </p:spTree>
    <p:extLst>
      <p:ext uri="{BB962C8B-B14F-4D97-AF65-F5344CB8AC3E}">
        <p14:creationId xmlns:p14="http://schemas.microsoft.com/office/powerpoint/2010/main" val="24727398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8680"/>
            <a:ext cx="8229600" cy="5577483"/>
          </a:xfrm>
        </p:spPr>
        <p:txBody>
          <a:bodyPr>
            <a:normAutofit lnSpcReduction="10000"/>
          </a:bodyPr>
          <a:lstStyle/>
          <a:p>
            <a:pPr marL="0" indent="0" algn="just">
              <a:buNone/>
            </a:pPr>
            <a:r>
              <a:rPr lang="it-IT" dirty="0"/>
              <a:t>Secondo </a:t>
            </a:r>
            <a:r>
              <a:rPr lang="it-IT" dirty="0" err="1"/>
              <a:t>Esping</a:t>
            </a:r>
            <a:r>
              <a:rPr lang="it-IT" dirty="0"/>
              <a:t>-Andersen ci sono tre regimi di welfare: liberale, </a:t>
            </a:r>
            <a:r>
              <a:rPr lang="it-IT" dirty="0" err="1"/>
              <a:t>consevatore</a:t>
            </a:r>
            <a:r>
              <a:rPr lang="it-IT" dirty="0"/>
              <a:t>-corporativo e social-democratico. Questi si differenziano fortemente sulle due dimensioni della </a:t>
            </a:r>
            <a:r>
              <a:rPr lang="it-IT" dirty="0" smtClean="0"/>
              <a:t>de-mercificazione</a:t>
            </a:r>
            <a:r>
              <a:rPr lang="it-IT" dirty="0"/>
              <a:t>, come grado in cui gli individui possono astenersi dalla prestazione lavorativa, senza rischiare il posto di lavoro, perdite significative o in generale il benessere. E quella della stratificazione come grado in cui la conformazione delle prestazioni sociali dello stato attutisce (fino al limite ad annullare) i differenziali di status occupazionali o di classe.</a:t>
            </a:r>
          </a:p>
          <a:p>
            <a:endParaRPr lang="it-IT" dirty="0"/>
          </a:p>
        </p:txBody>
      </p:sp>
    </p:spTree>
    <p:extLst>
      <p:ext uri="{BB962C8B-B14F-4D97-AF65-F5344CB8AC3E}">
        <p14:creationId xmlns:p14="http://schemas.microsoft.com/office/powerpoint/2010/main" val="11052239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76672"/>
            <a:ext cx="8229600" cy="5649491"/>
          </a:xfrm>
        </p:spPr>
        <p:txBody>
          <a:bodyPr/>
          <a:lstStyle/>
          <a:p>
            <a:pPr marL="0" indent="0" algn="just">
              <a:buNone/>
            </a:pPr>
            <a:r>
              <a:rPr lang="it-IT" dirty="0"/>
              <a:t>Viene definita quarta Europa sociale quella composta da Spagna, Portogallo, Grecia </a:t>
            </a:r>
            <a:r>
              <a:rPr lang="it-IT" dirty="0" smtClean="0"/>
              <a:t>ed </a:t>
            </a:r>
            <a:r>
              <a:rPr lang="it-IT" dirty="0"/>
              <a:t>Italia, laddove si definisce quinta quella che comprende gli ex paesi comunisti, i quali prima di entrare nell’Unione Europea hanno dovuto affrontare il problema di creare un’economia di mercato ed una democrazia credibili con conseguenze sul welfare state ibride e spesso incoerenti. </a:t>
            </a:r>
          </a:p>
          <a:p>
            <a:endParaRPr lang="it-IT" dirty="0"/>
          </a:p>
        </p:txBody>
      </p:sp>
    </p:spTree>
    <p:extLst>
      <p:ext uri="{BB962C8B-B14F-4D97-AF65-F5344CB8AC3E}">
        <p14:creationId xmlns:p14="http://schemas.microsoft.com/office/powerpoint/2010/main" val="41558523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tecnoapply\Desktop\disoccupazione-giovanil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980728"/>
            <a:ext cx="6553150" cy="44104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64413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8680"/>
            <a:ext cx="8229600" cy="5577483"/>
          </a:xfrm>
        </p:spPr>
        <p:txBody>
          <a:bodyPr>
            <a:normAutofit fontScale="85000" lnSpcReduction="20000"/>
          </a:bodyPr>
          <a:lstStyle/>
          <a:p>
            <a:pPr algn="just"/>
            <a:r>
              <a:rPr lang="it-IT" sz="3300" dirty="0"/>
              <a:t>le politiche del lavoro rispondono al rischio di restare senza </a:t>
            </a:r>
            <a:r>
              <a:rPr lang="it-IT" sz="3300" dirty="0" smtClean="0"/>
              <a:t>lavoro, </a:t>
            </a:r>
            <a:r>
              <a:rPr lang="it-IT" sz="3300" dirty="0"/>
              <a:t>mirano anche a regolare il mercato del lavoro e promuovere l’incontro tra domanda ed offerta, in modo da tentare di prevenire la disoccupazione;</a:t>
            </a:r>
          </a:p>
          <a:p>
            <a:pPr algn="just"/>
            <a:r>
              <a:rPr lang="it-IT" sz="3300" dirty="0"/>
              <a:t>le politiche di assistenza sociale vanno dalla perdita di autosufficienza personale, alla povertà economica, dalla difficoltà di accesso all’abitazione, ai carichi familiari, ossia le persone deboli (minori, portatori di handicap, ecc.) all’interno dell’unità domestica.</a:t>
            </a:r>
          </a:p>
          <a:p>
            <a:pPr marL="0" indent="0" algn="just">
              <a:buNone/>
            </a:pPr>
            <a:r>
              <a:rPr lang="it-IT" sz="3300" dirty="0"/>
              <a:t>Nel dibattito politico e accademico, l’insieme delle politiche sociali è spesso denotato con l’espressione di stato del benessere o welfare state. Nel dibattito italiano più recente è molto utilizzata anche l’espressione di stato sociale.</a:t>
            </a:r>
          </a:p>
          <a:p>
            <a:pPr marL="0" indent="0">
              <a:buNone/>
            </a:pPr>
            <a:endParaRPr lang="it-IT" dirty="0"/>
          </a:p>
        </p:txBody>
      </p:sp>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5733256"/>
            <a:ext cx="1047010" cy="93610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3493947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7544" y="404664"/>
            <a:ext cx="8229600" cy="5616624"/>
          </a:xfrm>
        </p:spPr>
        <p:txBody>
          <a:bodyPr>
            <a:normAutofit fontScale="92500" lnSpcReduction="20000"/>
          </a:bodyPr>
          <a:lstStyle/>
          <a:p>
            <a:pPr marL="0" indent="0" algn="just">
              <a:buNone/>
            </a:pPr>
            <a:r>
              <a:rPr lang="it-IT" sz="3000" dirty="0"/>
              <a:t>Questo insieme va collocato sullo sfondo di un processo di trasformazioni economiche, </a:t>
            </a:r>
            <a:r>
              <a:rPr lang="it-IT" sz="3000" dirty="0" smtClean="0"/>
              <a:t>sociali </a:t>
            </a:r>
            <a:r>
              <a:rPr lang="it-IT" sz="3000" dirty="0"/>
              <a:t>e politico-istituzionali che le scienze sociali hanno definito “processo di modernizzazione”, processo che ha interessato le società europee a partire </a:t>
            </a:r>
            <a:r>
              <a:rPr lang="it-IT" sz="3000" dirty="0" smtClean="0"/>
              <a:t>dal </a:t>
            </a:r>
            <a:r>
              <a:rPr lang="it-IT" sz="3000" dirty="0"/>
              <a:t>XIX secolo, trasformando la loro struttura produttiva e occupazionale (industrializzazione), i loro modelli di organizzazione sociali (urbanizzazione, passaggio dalla famiglia estesa alla nucleare, alfabetizzazione tramite la scuola di massa, miglioramento del tenore di vita), i loro sistemi politici e amministrativi (democratizzazione, burocratizzazione, ecc.). Dunque, il welfare state nasce in corrispondenza alla nuova configurazione di rischi e bisogni originati dalle dinamiche di modernizzazione.</a:t>
            </a:r>
          </a:p>
          <a:p>
            <a:pPr marL="0" indent="0">
              <a:buNone/>
            </a:pPr>
            <a:endParaRPr lang="it-IT" sz="2600" dirty="0" smtClean="0"/>
          </a:p>
        </p:txBody>
      </p:sp>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5733256"/>
            <a:ext cx="1047010" cy="93610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7868353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7544" y="332657"/>
            <a:ext cx="8229600" cy="5868652"/>
          </a:xfrm>
        </p:spPr>
        <p:txBody>
          <a:bodyPr>
            <a:normAutofit fontScale="92500"/>
          </a:bodyPr>
          <a:lstStyle/>
          <a:p>
            <a:pPr marL="0" indent="0" algn="just">
              <a:buNone/>
            </a:pPr>
            <a:r>
              <a:rPr lang="it-IT" dirty="0"/>
              <a:t>Tramite queste politiche lo stato fornisce protezione contro rischi e bisogni secondo tre modalità </a:t>
            </a:r>
            <a:r>
              <a:rPr lang="it-IT" dirty="0" err="1"/>
              <a:t>idealtipiche</a:t>
            </a:r>
            <a:r>
              <a:rPr lang="it-IT" dirty="0"/>
              <a:t> che vanno sotto il nome di ASSISTENZA, ASSICURAZIONE e SICUREZZA SOCIALE</a:t>
            </a:r>
            <a:r>
              <a:rPr lang="it-IT" dirty="0" smtClean="0"/>
              <a:t>, corrispondenti </a:t>
            </a:r>
            <a:r>
              <a:rPr lang="it-IT" dirty="0"/>
              <a:t>a 3</a:t>
            </a:r>
            <a:r>
              <a:rPr lang="it-IT" dirty="0" smtClean="0"/>
              <a:t> </a:t>
            </a:r>
            <a:r>
              <a:rPr lang="it-IT" dirty="0"/>
              <a:t>diversi corsi di azione </a:t>
            </a:r>
            <a:r>
              <a:rPr lang="it-IT" dirty="0" smtClean="0"/>
              <a:t>nel sociale, caratterizzati </a:t>
            </a:r>
            <a:r>
              <a:rPr lang="it-IT" dirty="0"/>
              <a:t>da norme e logiche proprie per </a:t>
            </a:r>
            <a:r>
              <a:rPr lang="it-IT" dirty="0" smtClean="0"/>
              <a:t>l’accesso </a:t>
            </a:r>
            <a:r>
              <a:rPr lang="it-IT" dirty="0"/>
              <a:t>alla protezione pubblica, la natura delle prestazioni e le fonti di </a:t>
            </a:r>
            <a:r>
              <a:rPr lang="it-IT" dirty="0" smtClean="0"/>
              <a:t>finanziamento. </a:t>
            </a:r>
          </a:p>
          <a:p>
            <a:pPr marL="0" indent="0" algn="just">
              <a:buNone/>
            </a:pPr>
            <a:r>
              <a:rPr lang="it-IT" dirty="0" smtClean="0"/>
              <a:t>Il </a:t>
            </a:r>
            <a:r>
              <a:rPr lang="it-IT" dirty="0"/>
              <a:t>terzo elemento </a:t>
            </a:r>
            <a:r>
              <a:rPr lang="it-IT" dirty="0" smtClean="0"/>
              <a:t>focalizza </a:t>
            </a:r>
            <a:r>
              <a:rPr lang="it-IT" dirty="0"/>
              <a:t>l’attenzione su un elemento istituzionale importante: i diritti sociali </a:t>
            </a:r>
            <a:r>
              <a:rPr lang="it-IT" dirty="0" smtClean="0"/>
              <a:t>(e i </a:t>
            </a:r>
            <a:r>
              <a:rPr lang="it-IT" dirty="0"/>
              <a:t>corrispettivi doveri di contribuzione finanziaria).</a:t>
            </a:r>
          </a:p>
          <a:p>
            <a:pPr marL="0" indent="0" algn="ctr">
              <a:buNone/>
            </a:pPr>
            <a:endParaRPr lang="it-IT" dirty="0"/>
          </a:p>
        </p:txBody>
      </p:sp>
      <p:sp>
        <p:nvSpPr>
          <p:cNvPr id="14" name="CasellaDiTesto 13"/>
          <p:cNvSpPr txBox="1"/>
          <p:nvPr/>
        </p:nvSpPr>
        <p:spPr>
          <a:xfrm>
            <a:off x="5817145" y="4647381"/>
            <a:ext cx="1152128" cy="369332"/>
          </a:xfrm>
          <a:prstGeom prst="rect">
            <a:avLst/>
          </a:prstGeom>
          <a:noFill/>
        </p:spPr>
        <p:txBody>
          <a:bodyPr wrap="square" rtlCol="0">
            <a:spAutoFit/>
          </a:bodyPr>
          <a:lstStyle/>
          <a:p>
            <a:pPr algn="ctr"/>
            <a:r>
              <a:rPr lang="it-IT" dirty="0" smtClean="0"/>
              <a:t>)</a:t>
            </a:r>
            <a:endParaRPr lang="it-IT" dirty="0"/>
          </a:p>
        </p:txBody>
      </p:sp>
      <p:pic>
        <p:nvPicPr>
          <p:cNvPr id="11" name="Immagin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5733256"/>
            <a:ext cx="1047010" cy="93610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0822094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7544" y="178396"/>
            <a:ext cx="8229600" cy="6480720"/>
          </a:xfrm>
        </p:spPr>
        <p:txBody>
          <a:bodyPr>
            <a:noAutofit/>
          </a:bodyPr>
          <a:lstStyle/>
          <a:p>
            <a:pPr marL="0" indent="0" algn="just">
              <a:buNone/>
            </a:pPr>
            <a:r>
              <a:rPr lang="it-IT" sz="2600" dirty="0" smtClean="0"/>
              <a:t>&lt;&lt;</a:t>
            </a:r>
            <a:r>
              <a:rPr lang="it-IT" sz="2600" dirty="0"/>
              <a:t>Lo sviluppo del welfare state […] ha implicato una trasformazione fondamentale dello stato stesso, della sua struttura, delle sue funzioni e della sua legittimità. In una tradizione weberiana, la crescita del welfare state può essere intesa come graduale apparizione di un nuovo tipo di potere composto di “</a:t>
            </a:r>
            <a:r>
              <a:rPr lang="it-IT" sz="2600" dirty="0" err="1"/>
              <a:t>elites</a:t>
            </a:r>
            <a:r>
              <a:rPr lang="it-IT" sz="2600" dirty="0"/>
              <a:t> distributrici”, “burocrazie di servizio” e “</a:t>
            </a:r>
            <a:r>
              <a:rPr lang="it-IT" sz="2600" dirty="0" smtClean="0"/>
              <a:t>clientele </a:t>
            </a:r>
            <a:r>
              <a:rPr lang="it-IT" sz="2600" dirty="0"/>
              <a:t>sociali”. Con la trasformazione dello stato cambiano anche le basi della sua legittimità e le sue funzioni. Gli obiettivi della solidità e sicurezza verso l’esterno, libertà economica all’interno e uguaglianza rispetto alla legge sono progressivamente sostituiti da una nuova ragion d’essere: l’erogazione garantita di servizi sociali e trasferimenti in denaro secondo criteri standardizzati e procedure routinizzate, non limitate all’assistenza d’emergenza</a:t>
            </a:r>
            <a:r>
              <a:rPr lang="it-IT" sz="2600" dirty="0" smtClean="0"/>
              <a:t>&gt;&gt; (</a:t>
            </a:r>
            <a:r>
              <a:rPr lang="it-IT" sz="2600" dirty="0" err="1" smtClean="0"/>
              <a:t>Florà</a:t>
            </a:r>
            <a:r>
              <a:rPr lang="it-IT" sz="2600" dirty="0" smtClean="0"/>
              <a:t>).</a:t>
            </a:r>
            <a:endParaRPr lang="it-IT" sz="2600" dirty="0"/>
          </a:p>
          <a:p>
            <a:pPr marL="0" indent="0" algn="just">
              <a:buNone/>
            </a:pPr>
            <a:endParaRPr lang="it-IT" sz="2400" dirty="0"/>
          </a:p>
        </p:txBody>
      </p:sp>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5733256"/>
            <a:ext cx="1047010" cy="93610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973085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8680"/>
            <a:ext cx="8229600" cy="5577483"/>
          </a:xfrm>
        </p:spPr>
        <p:txBody>
          <a:bodyPr>
            <a:noAutofit/>
          </a:bodyPr>
          <a:lstStyle/>
          <a:p>
            <a:pPr marL="0" indent="0" algn="just">
              <a:buNone/>
            </a:pPr>
            <a:r>
              <a:rPr lang="it-IT" sz="2800" dirty="0"/>
              <a:t>La letteratura storico-comparata sulle politiche sociali ha individuato sin dagli anni Cinquanta tre diversi modelli o modalità tipiche  di intervento pubblico a fini di protezione sociale: l’assistenza; l’assicurazione sociale e il principio dell’obbligatorietà.</a:t>
            </a:r>
          </a:p>
          <a:p>
            <a:pPr marL="0" indent="0" algn="just">
              <a:buNone/>
            </a:pPr>
            <a:r>
              <a:rPr lang="it-IT" sz="2800" dirty="0"/>
              <a:t>L’assistenza comprende tutti </a:t>
            </a:r>
            <a:r>
              <a:rPr lang="it-IT" sz="2800" dirty="0" smtClean="0"/>
              <a:t>gli </a:t>
            </a:r>
            <a:r>
              <a:rPr lang="it-IT" sz="2800" dirty="0"/>
              <a:t>interventi </a:t>
            </a:r>
            <a:r>
              <a:rPr lang="it-IT" sz="2800" dirty="0" smtClean="0"/>
              <a:t>volti </a:t>
            </a:r>
            <a:r>
              <a:rPr lang="it-IT" sz="2800" dirty="0"/>
              <a:t>a rispondere in modo mirato a specifici bisogni individuali o a categorie specifiche di bisognosi. Già in Inghilterra nel XVII secolo si </a:t>
            </a:r>
            <a:r>
              <a:rPr lang="it-IT" sz="2800" dirty="0" smtClean="0"/>
              <a:t>rinvengono </a:t>
            </a:r>
            <a:r>
              <a:rPr lang="it-IT" sz="2800" dirty="0"/>
              <a:t>interventi di questo tipo: leggi sui poveri per farli internare in </a:t>
            </a:r>
            <a:r>
              <a:rPr lang="it-IT" sz="2800" dirty="0" smtClean="0"/>
              <a:t>work </a:t>
            </a:r>
            <a:r>
              <a:rPr lang="it-IT" sz="2800" dirty="0" err="1" smtClean="0"/>
              <a:t>houses</a:t>
            </a:r>
            <a:r>
              <a:rPr lang="it-IT" sz="2800" dirty="0" smtClean="0"/>
              <a:t>, case di lavoro simili alle prigioni</a:t>
            </a:r>
            <a:r>
              <a:rPr lang="it-IT" sz="2800" dirty="0"/>
              <a:t>.</a:t>
            </a:r>
          </a:p>
          <a:p>
            <a:endParaRPr lang="it-IT" sz="2000" dirty="0"/>
          </a:p>
        </p:txBody>
      </p:sp>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5733256"/>
            <a:ext cx="1047010" cy="93610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4034227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tecnoapply\Desktop\downloa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1340768"/>
            <a:ext cx="5400600" cy="35283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90090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15813"/>
            <a:ext cx="8229600" cy="5649491"/>
          </a:xfrm>
        </p:spPr>
        <p:txBody>
          <a:bodyPr>
            <a:noAutofit/>
          </a:bodyPr>
          <a:lstStyle/>
          <a:p>
            <a:pPr marL="0" indent="0" algn="just">
              <a:buNone/>
            </a:pPr>
            <a:r>
              <a:rPr lang="it-IT" sz="2400" dirty="0" smtClean="0"/>
              <a:t>E’ subordinata </a:t>
            </a:r>
            <a:r>
              <a:rPr lang="it-IT" sz="2400" dirty="0"/>
              <a:t>all’accertamento da parte pubblica di due condizioni: uno specifico bisogno individuale manifesto (particolari condizioni di disagio familiare e/o abitativo, la non autosufficienza individuale, ecc.) e l’assenza di risorse (reddito) per farvi fronte autonomamente, verificata attraverso la prova dei mezzi. Cioè la valutazione da parte di una qualche autorità pubblica della situazione economica dei richiedenti. In quasi tutti i paesi europei, esclusa l’Italia, l’insufficienza di reddito da diritto a qualche forma di reddito minimo garantito.</a:t>
            </a:r>
          </a:p>
          <a:p>
            <a:pPr marL="0" indent="0" algn="just">
              <a:buNone/>
            </a:pPr>
            <a:r>
              <a:rPr lang="it-IT" sz="2400" dirty="0"/>
              <a:t>L’assistenza è una forma di protezione selettiva (rispetto alle condizioni di bisogno e di reddito) e residuale (rispetto alle capacità di risposta individuale e familiare).</a:t>
            </a:r>
          </a:p>
          <a:p>
            <a:pPr marL="0" indent="0" algn="just">
              <a:buNone/>
            </a:pPr>
            <a:r>
              <a:rPr lang="it-IT" sz="2400" dirty="0"/>
              <a:t>L’assicurazione sociale </a:t>
            </a:r>
            <a:r>
              <a:rPr lang="it-IT" sz="2400" dirty="0" smtClean="0"/>
              <a:t>obbligatoria è </a:t>
            </a:r>
            <a:r>
              <a:rPr lang="it-IT" sz="2400" dirty="0"/>
              <a:t>diversa </a:t>
            </a:r>
            <a:r>
              <a:rPr lang="it-IT" sz="2400" dirty="0" smtClean="0"/>
              <a:t>dall’assistenza </a:t>
            </a:r>
            <a:r>
              <a:rPr lang="it-IT" sz="2400" dirty="0"/>
              <a:t>poiché presume l</a:t>
            </a:r>
            <a:r>
              <a:rPr lang="it-IT" sz="2400" dirty="0" smtClean="0"/>
              <a:t>a </a:t>
            </a:r>
            <a:r>
              <a:rPr lang="it-IT" sz="2400" dirty="0"/>
              <a:t>compartecipazione del cittadino (pagamento di contributi</a:t>
            </a:r>
            <a:r>
              <a:rPr lang="it-IT" sz="2400" dirty="0" smtClean="0"/>
              <a:t>) </a:t>
            </a:r>
            <a:r>
              <a:rPr lang="it-IT" sz="2400" dirty="0"/>
              <a:t>nucleo centrale del moderno welfare state.</a:t>
            </a:r>
          </a:p>
        </p:txBody>
      </p:sp>
      <p:pic>
        <p:nvPicPr>
          <p:cNvPr id="5" name="Immagin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6376" y="5733256"/>
            <a:ext cx="1047010" cy="93610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6246976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645</TotalTime>
  <Words>2419</Words>
  <Application>Microsoft Office PowerPoint</Application>
  <PresentationFormat>Presentazione su schermo (4:3)</PresentationFormat>
  <Paragraphs>45</Paragraphs>
  <Slides>26</Slides>
  <Notes>1</Notes>
  <HiddenSlides>0</HiddenSlides>
  <MMClips>0</MMClips>
  <ScaleCrop>false</ScaleCrop>
  <HeadingPairs>
    <vt:vector size="4" baseType="variant">
      <vt:variant>
        <vt:lpstr>Tema</vt:lpstr>
      </vt:variant>
      <vt:variant>
        <vt:i4>1</vt:i4>
      </vt:variant>
      <vt:variant>
        <vt:lpstr>Titoli diapositive</vt:lpstr>
      </vt:variant>
      <vt:variant>
        <vt:i4>26</vt:i4>
      </vt:variant>
    </vt:vector>
  </HeadingPairs>
  <TitlesOfParts>
    <vt:vector size="27" baseType="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Globalizzazione economica e sociale</dc:title>
  <dc:creator>GDGiulianova</dc:creator>
  <cp:lastModifiedBy>tecnoapply</cp:lastModifiedBy>
  <cp:revision>85</cp:revision>
  <dcterms:created xsi:type="dcterms:W3CDTF">2016-12-05T13:33:02Z</dcterms:created>
  <dcterms:modified xsi:type="dcterms:W3CDTF">2017-10-27T12:41:56Z</dcterms:modified>
</cp:coreProperties>
</file>