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294" r:id="rId5"/>
    <p:sldId id="295" r:id="rId6"/>
    <p:sldId id="289" r:id="rId7"/>
    <p:sldId id="258" r:id="rId8"/>
    <p:sldId id="293" r:id="rId9"/>
    <p:sldId id="299" r:id="rId10"/>
    <p:sldId id="300" r:id="rId11"/>
    <p:sldId id="296" r:id="rId12"/>
    <p:sldId id="297" r:id="rId13"/>
    <p:sldId id="298" r:id="rId14"/>
    <p:sldId id="301" r:id="rId15"/>
    <p:sldId id="302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rgbClr val="0070C0"/>
                </a:solidFill>
              </a:rPr>
              <a:t>LIBERA CIRCOLAZIONE</a:t>
            </a:r>
            <a:br>
              <a:rPr lang="it-IT" cap="small" dirty="0" smtClean="0">
                <a:solidFill>
                  <a:srgbClr val="0070C0"/>
                </a:solidFill>
              </a:rPr>
            </a:br>
            <a:r>
              <a:rPr lang="it-IT" cap="small" dirty="0" smtClean="0">
                <a:solidFill>
                  <a:srgbClr val="0070C0"/>
                </a:solidFill>
              </a:rPr>
              <a:t>DEI LAVORATORI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mtClean="0">
                <a:solidFill>
                  <a:schemeClr val="accent1">
                    <a:lumMod val="75000"/>
                  </a:schemeClr>
                </a:solidFill>
              </a:rPr>
              <a:t>Parte Prima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Specificazioni 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relative all’eccezione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È necessario </a:t>
            </a: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che i poteri di matrice </a:t>
            </a: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pubblicistica/autoritativa/coercitiva </a:t>
            </a: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assumano valenza prevalente in relazione al complesso dei compiti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attribuiti</a:t>
            </a:r>
            <a:endParaRPr lang="it-IT" sz="24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4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Esclusa l’eccezione:</a:t>
            </a:r>
            <a:endParaRPr lang="it-IT" sz="2400" i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Direttori dei Musei</a:t>
            </a:r>
            <a:endParaRPr lang="it-IT" sz="24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</a:t>
            </a:r>
            <a:r>
              <a:rPr lang="it-IT" sz="2400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Adun</a:t>
            </a: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</a:t>
            </a:r>
            <a:r>
              <a:rPr lang="it-IT" sz="2400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Plen</a:t>
            </a: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Consiglio di Stato</a:t>
            </a:r>
            <a:r>
              <a:rPr lang="it-IT" sz="2400" dirty="0" smtClean="0">
                <a:solidFill>
                  <a:srgbClr val="0070C0"/>
                </a:solidFill>
              </a:rPr>
              <a:t>, </a:t>
            </a:r>
            <a:r>
              <a:rPr lang="it-IT" sz="2400" dirty="0" err="1" smtClean="0">
                <a:solidFill>
                  <a:srgbClr val="0070C0"/>
                </a:solidFill>
              </a:rPr>
              <a:t>sent</a:t>
            </a:r>
            <a:r>
              <a:rPr lang="it-IT" sz="2400" dirty="0" smtClean="0">
                <a:solidFill>
                  <a:srgbClr val="0070C0"/>
                </a:solidFill>
              </a:rPr>
              <a:t>. 25 giugno 2018, n. 9)</a:t>
            </a: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7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Diritto di ingresso e soggiorno in un altro Stato membro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Uno dei diritti che costituiscono il contenuto della libertà di circolazione dei lavoratori  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Quadro Normativo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45, par. 3, </a:t>
            </a:r>
            <a:r>
              <a:rPr lang="it-IT" b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lett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b) e c)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Diritto esistente fin dalle origini dell’integrazione europea, quando il diritto di soggiorno era riservato ai soggetti economicamente attivi (anche i fruitori della libertà di stabilimento e della libera prestazione dei servizi)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20, par. 2 </a:t>
            </a:r>
            <a:r>
              <a:rPr lang="it-IT" b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lett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a) e art. 21 TFUE</a:t>
            </a:r>
            <a:endParaRPr lang="it-IT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Oggi quel diritto appartiene a TUTTI i cittadini europei, ma……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Direttiva 2004/38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7 (soggiorni lunghi, senza termine)</a:t>
            </a:r>
          </a:p>
          <a:p>
            <a:pPr marL="0" indent="0">
              <a:buNone/>
            </a:pPr>
            <a:endParaRPr lang="it-IT" sz="24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Cittadini economicamente </a:t>
            </a:r>
            <a:r>
              <a:rPr lang="it-IT" sz="24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attivi</a:t>
            </a: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(lavoratori e prestatori di servizi/libertà di stabilimento) </a:t>
            </a:r>
            <a:r>
              <a:rPr lang="it-IT" sz="2400" dirty="0" smtClean="0">
                <a:solidFill>
                  <a:srgbClr val="0070C0"/>
                </a:solidFill>
                <a:latin typeface="Calibri"/>
                <a:cs typeface="Calibri"/>
              </a:rPr>
              <a:t>→ senza altra condizione che essere lavoratori/prestatori di servizi 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Calibri"/>
                <a:cs typeface="Calibri"/>
              </a:rPr>
              <a:t>Cittadini economicamente </a:t>
            </a:r>
            <a:r>
              <a:rPr lang="it-IT" sz="2400" u="sng" dirty="0" smtClean="0">
                <a:solidFill>
                  <a:srgbClr val="0070C0"/>
                </a:solidFill>
                <a:latin typeface="Calibri"/>
                <a:cs typeface="Calibri"/>
              </a:rPr>
              <a:t>inattivi (</a:t>
            </a:r>
            <a:r>
              <a:rPr lang="it-IT" sz="2400" u="sng" dirty="0" err="1" smtClean="0">
                <a:solidFill>
                  <a:srgbClr val="0070C0"/>
                </a:solidFill>
                <a:latin typeface="Calibri"/>
                <a:cs typeface="Calibri"/>
              </a:rPr>
              <a:t>incl</a:t>
            </a:r>
            <a:r>
              <a:rPr lang="it-IT" sz="2400" u="sng" dirty="0" smtClean="0">
                <a:solidFill>
                  <a:srgbClr val="0070C0"/>
                </a:solidFill>
                <a:latin typeface="Calibri"/>
                <a:cs typeface="Calibri"/>
              </a:rPr>
              <a:t>. studenti) </a:t>
            </a:r>
            <a:r>
              <a:rPr lang="it-IT" sz="2400" dirty="0" smtClean="0">
                <a:solidFill>
                  <a:srgbClr val="0070C0"/>
                </a:solidFill>
                <a:cs typeface="Calibri"/>
              </a:rPr>
              <a:t>→ a </a:t>
            </a:r>
            <a:r>
              <a:rPr lang="it-IT" sz="2400" dirty="0">
                <a:solidFill>
                  <a:srgbClr val="0070C0"/>
                </a:solidFill>
                <a:cs typeface="Calibri"/>
              </a:rPr>
              <a:t>condizione </a:t>
            </a:r>
            <a:r>
              <a:rPr lang="it-IT" sz="2400" dirty="0" smtClean="0">
                <a:solidFill>
                  <a:srgbClr val="0070C0"/>
                </a:solidFill>
                <a:cs typeface="Calibri"/>
              </a:rPr>
              <a:t>di 1) avere un’assicurazione sanitaria; 2) avere risorse sufficienti per non costituire un onere per il sistema di assistenza sociale dello Stato ospite</a:t>
            </a: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Direttiva 2004/38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Familiari dei cittadini che esercitano diritto alla libera circolazione (anche se cittadini di Stati terzi)</a:t>
            </a:r>
          </a:p>
          <a:p>
            <a:pPr marL="0" indent="0">
              <a:buNone/>
            </a:pPr>
            <a:endParaRPr lang="it-IT" sz="24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Accompagnano o raggiungono il cittadino europeo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Coniuge o partner registrato (diritto permane se divorzio, </a:t>
            </a:r>
            <a:r>
              <a:rPr lang="it-IT" sz="2400" dirty="0" err="1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purchè</a:t>
            </a: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 durata 3 anni di 1 in Stato ospite)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Figli propri o del coniuge/partner, se minori di 21 o dipendenti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Ascendenti diretti propri o del partner se dipendenti</a:t>
            </a:r>
            <a:endParaRPr lang="it-IT" sz="24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77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Direttiva 2004/38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RESIDENZA PERMANENTE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Presupposto: residenza nello Stato ospite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Legale (</a:t>
            </a:r>
            <a:r>
              <a:rPr lang="it-IT" sz="2400" i="1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ex </a:t>
            </a:r>
            <a:r>
              <a:rPr lang="it-IT" sz="24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7!)</a:t>
            </a:r>
            <a:endParaRPr lang="it-IT" sz="24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In via continuativa (OK assenze temporanee – no detenzione)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Per 5 anni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10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/>
          <a:lstStyle/>
          <a:p>
            <a:r>
              <a:rPr lang="it-IT" dirty="0" smtClean="0"/>
              <a:t>DIRITTI</a:t>
            </a:r>
            <a:br>
              <a:rPr lang="it-IT" dirty="0" smtClean="0"/>
            </a:br>
            <a:r>
              <a:rPr lang="it-IT" dirty="0" smtClean="0"/>
              <a:t>che ne costituiscono il contenuto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1772817"/>
            <a:ext cx="7772400" cy="1656184"/>
          </a:xfrm>
        </p:spPr>
        <p:txBody>
          <a:bodyPr/>
          <a:lstStyle/>
          <a:p>
            <a:r>
              <a:rPr lang="it-IT" sz="4000" dirty="0" smtClean="0"/>
              <a:t>Panoramica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</a:t>
            </a: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45 TFUE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(Par. 2)</a:t>
            </a:r>
            <a:endParaRPr lang="it-IT" sz="2800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Non subire discriminazioni, fondate sulla nazionalità, rispetto ai lavoratori dello Stato ospite, per quanto riguarda l’impiego, la retribuzione e le altre condizioni di lavoro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</a:t>
            </a: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45 </a:t>
            </a: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TFUE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(par. 3)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Rispondere a offert</a:t>
            </a: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 di lavoro effettive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Spostarsi liberamente a tal fine nel territorio degli Stati membri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Prendere dimora in uno degli Stati membri al fine di svolgervi un’attività di lavoro, conformemente alle disposizioni legislative, regolamentari e amministrative che disciplinano l’occupazione dei lavoratori nazionali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Rimanere, a condizioni che costituiranno l’oggetto di regolamenti stabiliti dalla Commissione, sul territorio di uno Stato membro, dopo aver occupato un impiego</a:t>
            </a: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Eccezione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(par. 4)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Impieghi nella pubblica amministrazione</a:t>
            </a: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NOZIONE DI LAVORATORE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Identificare i beneficiari delle norme 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REQUISITI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elaborati dalla CGUE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Natura subordinata dell’attività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Collocazione del lavoratore in una struttura organizzata, anche molto semplice, nel quadro della quale egli/ella riceve istruzioni o direttive o comunque svolge compiti che gli sono assegnati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(Durata della prestazione lavorativa)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Natura di retribuzione del vantaggio economico 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Il lavoratore NON si accolla (o si accolla solo in parte) il rischio di impresa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FINALITA’ ECONOMICA DEL LAVORO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La qualità di lavoratore è negata, anche in presenza di rapporto subordinato + retribuzione, se la finalità economica dell’attività NON è prevalente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Caso della prestazione lavorativa inserita nel contesto di un programma di riabilitazione, con sostegno pubblico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(caso </a:t>
            </a:r>
            <a:r>
              <a:rPr lang="it-IT" sz="2400" dirty="0" smtClean="0">
                <a:solidFill>
                  <a:srgbClr val="0070C0"/>
                </a:solidFill>
              </a:rPr>
              <a:t>344/87, </a:t>
            </a:r>
            <a:r>
              <a:rPr lang="it-IT" sz="2400" i="1" dirty="0" err="1" smtClean="0">
                <a:solidFill>
                  <a:srgbClr val="0070C0"/>
                </a:solidFill>
              </a:rPr>
              <a:t>Bettray</a:t>
            </a:r>
            <a:r>
              <a:rPr lang="it-IT" sz="2400" dirty="0" smtClean="0">
                <a:solidFill>
                  <a:srgbClr val="0070C0"/>
                </a:solidFill>
              </a:rPr>
              <a:t>)</a:t>
            </a: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L’ECCEZIONE nella giurisprudenza della </a:t>
            </a:r>
            <a:r>
              <a:rPr lang="it-IT" cap="small" spc="350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cgue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Nozione di «impiego nella pubblica amministrazione»: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Partecipazione all’esercizio dei pubblici poteri, mansioni inerenti alla tutela degli interessi collettivi dello Stato e della comunità pubblica</a:t>
            </a: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Esempi di impieghi che NON rientrano nell’eccezione: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Insegnante (di scuola pubblica)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(caso </a:t>
            </a:r>
            <a:r>
              <a:rPr lang="it-IT" sz="2400" dirty="0" smtClean="0">
                <a:solidFill>
                  <a:srgbClr val="0070C0"/>
                </a:solidFill>
              </a:rPr>
              <a:t>66/85, </a:t>
            </a:r>
            <a:r>
              <a:rPr lang="it-IT" sz="2400" i="1" dirty="0" err="1" smtClean="0">
                <a:solidFill>
                  <a:srgbClr val="0070C0"/>
                </a:solidFill>
              </a:rPr>
              <a:t>Lawrie</a:t>
            </a:r>
            <a:r>
              <a:rPr lang="it-IT" sz="2400" i="1" dirty="0" smtClean="0">
                <a:solidFill>
                  <a:srgbClr val="0070C0"/>
                </a:solidFill>
              </a:rPr>
              <a:t> </a:t>
            </a:r>
            <a:r>
              <a:rPr lang="it-IT" sz="2400" i="1" dirty="0" err="1" smtClean="0">
                <a:solidFill>
                  <a:srgbClr val="0070C0"/>
                </a:solidFill>
              </a:rPr>
              <a:t>Blum</a:t>
            </a:r>
            <a:r>
              <a:rPr lang="it-IT" sz="2400" dirty="0" smtClean="0">
                <a:solidFill>
                  <a:srgbClr val="0070C0"/>
                </a:solidFill>
              </a:rPr>
              <a:t>)</a:t>
            </a: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7881</TotalTime>
  <Words>616</Words>
  <Application>Microsoft Office PowerPoint</Application>
  <PresentationFormat>Presentazione su schermo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LIBERA CIRCOLAZIONE DEI LAVORATORI</vt:lpstr>
      <vt:lpstr>DIRITTI che ne costituiscono il contenuto</vt:lpstr>
      <vt:lpstr>Art 45 TFUE </vt:lpstr>
      <vt:lpstr>Art 45 TFUE </vt:lpstr>
      <vt:lpstr>Eccezione </vt:lpstr>
      <vt:lpstr>NOZIONE DI LAVORATORE </vt:lpstr>
      <vt:lpstr>REQUISITI elaborati dalla CGUE</vt:lpstr>
      <vt:lpstr>FINALITA’ ECONOMICA DEL LAVORO</vt:lpstr>
      <vt:lpstr>L’ECCEZIONE nella giurisprudenza della cgue</vt:lpstr>
      <vt:lpstr>Specificazioni  relative all’eccezione</vt:lpstr>
      <vt:lpstr>Diritto di ingresso e soggiorno in un altro Stato membro</vt:lpstr>
      <vt:lpstr>Quadro Normativo</vt:lpstr>
      <vt:lpstr>Direttiva 2004/38</vt:lpstr>
      <vt:lpstr>Direttiva 2004/38</vt:lpstr>
      <vt:lpstr>Direttiva 2004/38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72</cp:revision>
  <dcterms:created xsi:type="dcterms:W3CDTF">2020-02-17T15:25:17Z</dcterms:created>
  <dcterms:modified xsi:type="dcterms:W3CDTF">2020-03-14T18:43:58Z</dcterms:modified>
</cp:coreProperties>
</file>