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54" r:id="rId3"/>
    <p:sldId id="309" r:id="rId4"/>
    <p:sldId id="324" r:id="rId5"/>
    <p:sldId id="307" r:id="rId6"/>
    <p:sldId id="360" r:id="rId7"/>
    <p:sldId id="319" r:id="rId8"/>
    <p:sldId id="3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FF9900"/>
    <a:srgbClr val="F6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8" autoAdjust="0"/>
    <p:restoredTop sz="94660"/>
  </p:normalViewPr>
  <p:slideViewPr>
    <p:cSldViewPr snapToGrid="0">
      <p:cViewPr varScale="1">
        <p:scale>
          <a:sx n="63" d="100"/>
          <a:sy n="63" d="100"/>
        </p:scale>
        <p:origin x="8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5/23/2023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7/06/relationships/model3d" Target="../media/model3d1.glb"/><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7/06/relationships/model3d" Target="../media/model3d1.glb"/><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olo 1">
            <a:extLst>
              <a:ext uri="{FF2B5EF4-FFF2-40B4-BE49-F238E27FC236}">
                <a16:creationId xmlns:a16="http://schemas.microsoft.com/office/drawing/2014/main" id="{BA021E18-4BC2-9D9F-36E6-8BE91CE283F3}"/>
              </a:ext>
            </a:extLst>
          </p:cNvPr>
          <p:cNvSpPr>
            <a:spLocks noGrp="1"/>
          </p:cNvSpPr>
          <p:nvPr>
            <p:ph type="ctrTitle"/>
          </p:nvPr>
        </p:nvSpPr>
        <p:spPr>
          <a:xfrm>
            <a:off x="457200" y="4787900"/>
            <a:ext cx="7772400" cy="1635277"/>
          </a:xfrm>
        </p:spPr>
        <p:txBody>
          <a:bodyPr>
            <a:noAutofit/>
          </a:bodyPr>
          <a:lstStyle/>
          <a:p>
            <a:r>
              <a:rPr lang="it-IT" sz="4400" b="1" dirty="0">
                <a:solidFill>
                  <a:srgbClr val="8A0000"/>
                </a:solidFill>
              </a:rPr>
              <a:t>Lezione 5</a:t>
            </a:r>
            <a:br>
              <a:rPr lang="it-IT" sz="2800" b="1" dirty="0">
                <a:solidFill>
                  <a:schemeClr val="accent1"/>
                </a:solidFill>
              </a:rPr>
            </a:br>
            <a:r>
              <a:rPr lang="it-IT" sz="2800" b="1" dirty="0">
                <a:solidFill>
                  <a:srgbClr val="8A0000"/>
                </a:solidFill>
                <a:latin typeface="Trebuchet MS" panose="020B0603020202020204" pitchFamily="34" charset="0"/>
              </a:rPr>
              <a:t>LA MAPPATURA DEL CUSTOMER JOURNEY</a:t>
            </a:r>
            <a:endParaRPr lang="it-IT" sz="2800" b="1" dirty="0">
              <a:solidFill>
                <a:schemeClr val="accent1"/>
              </a:solidFill>
            </a:endParaRPr>
          </a:p>
        </p:txBody>
      </p:sp>
      <p:pic>
        <p:nvPicPr>
          <p:cNvPr id="7" name="Immagine 6">
            <a:extLst>
              <a:ext uri="{FF2B5EF4-FFF2-40B4-BE49-F238E27FC236}">
                <a16:creationId xmlns:a16="http://schemas.microsoft.com/office/drawing/2014/main" id="{93F351BD-1031-8248-7097-8991799E0B0F}"/>
              </a:ext>
            </a:extLst>
          </p:cNvPr>
          <p:cNvPicPr>
            <a:picLocks noChangeAspect="1"/>
          </p:cNvPicPr>
          <p:nvPr/>
        </p:nvPicPr>
        <p:blipFill rotWithShape="1">
          <a:blip r:embed="rId2"/>
          <a:srcRect l="806" r="806"/>
          <a:stretch/>
        </p:blipFill>
        <p:spPr>
          <a:xfrm>
            <a:off x="8765797" y="4882829"/>
            <a:ext cx="2868990" cy="1540348"/>
          </a:xfrm>
          <a:prstGeom prst="rect">
            <a:avLst/>
          </a:prstGeom>
          <a:gradFill>
            <a:gsLst>
              <a:gs pos="0">
                <a:schemeClr val="accent1">
                  <a:lumMod val="67000"/>
                </a:schemeClr>
              </a:gs>
              <a:gs pos="15000">
                <a:srgbClr val="EA6B47"/>
              </a:gs>
              <a:gs pos="25000">
                <a:srgbClr val="E66743"/>
              </a:gs>
              <a:gs pos="9000">
                <a:srgbClr val="DE603C"/>
              </a:gs>
              <a:gs pos="0">
                <a:srgbClr val="CE512D"/>
              </a:gs>
              <a:gs pos="0">
                <a:schemeClr val="accent1">
                  <a:lumMod val="97000"/>
                  <a:lumOff val="3000"/>
                </a:schemeClr>
              </a:gs>
              <a:gs pos="0">
                <a:schemeClr val="accent1">
                  <a:lumMod val="60000"/>
                  <a:lumOff val="40000"/>
                </a:schemeClr>
              </a:gs>
            </a:gsLst>
            <a:lin ang="16200000" scaled="1"/>
          </a:gradFill>
        </p:spPr>
      </p:pic>
    </p:spTree>
    <p:extLst>
      <p:ext uri="{BB962C8B-B14F-4D97-AF65-F5344CB8AC3E}">
        <p14:creationId xmlns:p14="http://schemas.microsoft.com/office/powerpoint/2010/main" val="30145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con due angoli in diagonale arrotondati 2">
            <a:extLst>
              <a:ext uri="{FF2B5EF4-FFF2-40B4-BE49-F238E27FC236}">
                <a16:creationId xmlns:a16="http://schemas.microsoft.com/office/drawing/2014/main" id="{FFA1DE00-15AA-3344-6018-4336381168B3}"/>
              </a:ext>
            </a:extLst>
          </p:cNvPr>
          <p:cNvSpPr/>
          <p:nvPr/>
        </p:nvSpPr>
        <p:spPr>
          <a:xfrm>
            <a:off x="218770" y="762000"/>
            <a:ext cx="11698910" cy="513588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218770" y="213360"/>
            <a:ext cx="11721439" cy="6372970"/>
          </a:xfrm>
        </p:spPr>
        <p:txBody>
          <a:bodyPr>
            <a:noAutofit/>
          </a:bodyPr>
          <a:lstStyle/>
          <a:p>
            <a:r>
              <a:rPr lang="it-IT" sz="2800" cap="none" dirty="0">
                <a:solidFill>
                  <a:schemeClr val="bg1"/>
                </a:solidFill>
                <a:latin typeface="Trebuchet MS" panose="020B0603020202020204" pitchFamily="34" charset="0"/>
              </a:rPr>
              <a:t>La mappatura del customer journey è una tecnica per ottimizzare i processi relativi al cliente e sviluppare approcci gestionali innovativi. </a:t>
            </a:r>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Identifica con esattezza i punti in cui sono possibili miglioramenti ai processi di contatto con i clienti, al fine di ottenere una customer experience ottimale in tutti i canali. </a:t>
            </a:r>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Chiarisce inoltre come un dato aspetto possa essere organizzato in modo più efficiente e con una migliore.</a:t>
            </a:r>
          </a:p>
        </p:txBody>
      </p:sp>
    </p:spTree>
    <p:extLst>
      <p:ext uri="{BB962C8B-B14F-4D97-AF65-F5344CB8AC3E}">
        <p14:creationId xmlns:p14="http://schemas.microsoft.com/office/powerpoint/2010/main" val="235585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EE67FB89-29C5-4F6A-5D8E-426EEDB4D8A8}"/>
              </a:ext>
            </a:extLst>
          </p:cNvPr>
          <p:cNvSpPr/>
          <p:nvPr/>
        </p:nvSpPr>
        <p:spPr>
          <a:xfrm>
            <a:off x="7940040" y="0"/>
            <a:ext cx="4010660" cy="6858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3" name="Rettangolo con angoli arrotondati 2">
            <a:extLst>
              <a:ext uri="{FF2B5EF4-FFF2-40B4-BE49-F238E27FC236}">
                <a16:creationId xmlns:a16="http://schemas.microsoft.com/office/drawing/2014/main" id="{E161F2FE-8275-CCF5-E24A-52E56D06D47D}"/>
              </a:ext>
            </a:extLst>
          </p:cNvPr>
          <p:cNvSpPr/>
          <p:nvPr/>
        </p:nvSpPr>
        <p:spPr>
          <a:xfrm>
            <a:off x="182880" y="0"/>
            <a:ext cx="3840480" cy="6858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241300" y="225288"/>
            <a:ext cx="11698909" cy="6361042"/>
          </a:xfrm>
        </p:spPr>
        <p:txBody>
          <a:bodyPr numCol="3" spcCol="360000">
            <a:noAutofit/>
          </a:bodyPr>
          <a:lstStyle/>
          <a:p>
            <a:pPr algn="ctr"/>
            <a:r>
              <a:rPr lang="it-IT" sz="3000" cap="none" dirty="0">
                <a:solidFill>
                  <a:schemeClr val="bg1"/>
                </a:solidFill>
                <a:latin typeface="Trebuchet MS" panose="020B0603020202020204" pitchFamily="34" charset="0"/>
              </a:rPr>
              <a:t>La mappatura del customer journey, se utilizzata correttamente, è uno strumento semplice ed efficace per migliorare la customer experience nei diversi canali e garantire una maggiore efficienza nei processi gestiti dai clienti. </a:t>
            </a: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Uno strumento indispensabile nei processi di progettazione di siti web e app efficaci. </a:t>
            </a:r>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E’</a:t>
            </a:r>
            <a:br>
              <a:rPr lang="it-IT" sz="28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anche un metodo per visualizzare il processo di acquisto o il servizio dal punto di vista del processo decisionale del cliente.</a:t>
            </a:r>
          </a:p>
        </p:txBody>
      </p:sp>
    </p:spTree>
    <p:extLst>
      <p:ext uri="{BB962C8B-B14F-4D97-AF65-F5344CB8AC3E}">
        <p14:creationId xmlns:p14="http://schemas.microsoft.com/office/powerpoint/2010/main" val="328569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634501" y="640080"/>
            <a:ext cx="4019429" cy="3339348"/>
          </a:xfrm>
        </p:spPr>
        <p:txBody>
          <a:bodyPr vert="horz" lIns="91440" tIns="45720" rIns="91440" bIns="45720" rtlCol="0" anchor="b">
            <a:normAutofit/>
          </a:bodyPr>
          <a:lstStyle/>
          <a:p>
            <a:pPr algn="r"/>
            <a:r>
              <a:rPr lang="en-US" sz="1400" spc="200">
                <a:solidFill>
                  <a:srgbClr val="FFFFFF"/>
                </a:solidFill>
              </a:rPr>
              <a:t>Una mappatura efficace del customer journey inizia dal punto esatto in cui il consumatore inizia il suo "viaggio", per concludersi nel punto in cui quel decisore d'acquisto valuta positivamente un risultato.</a:t>
            </a:r>
            <a:br>
              <a:rPr lang="en-US" sz="1400" spc="200">
                <a:solidFill>
                  <a:srgbClr val="FFFFFF"/>
                </a:solidFill>
              </a:rPr>
            </a:br>
            <a:br>
              <a:rPr lang="en-US" sz="1400" spc="200">
                <a:solidFill>
                  <a:srgbClr val="FFFFFF"/>
                </a:solidFill>
              </a:rPr>
            </a:br>
            <a:br>
              <a:rPr lang="en-US" sz="1400" spc="200">
                <a:solidFill>
                  <a:srgbClr val="FFFFFF"/>
                </a:solidFill>
              </a:rPr>
            </a:br>
            <a:r>
              <a:rPr lang="en-US" sz="1400" spc="200">
                <a:solidFill>
                  <a:srgbClr val="FFFFFF"/>
                </a:solidFill>
              </a:rPr>
              <a:t>È importante rendersi conto che, probabilmente, segmenti di consumatori diversi compiono percorsi diversi. Il customer journey di un turista sarà quindi molto diverso da quello di un viaggiatore per affari.</a:t>
            </a:r>
          </a:p>
        </p:txBody>
      </p:sp>
      <p:cxnSp>
        <p:nvCxnSpPr>
          <p:cNvPr id="13" name="Straight Connector 12">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19704C7-B579-43B7-89ED-555E6619A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987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4713224" y="1105351"/>
            <a:ext cx="6353967" cy="3023981"/>
          </a:xfrm>
        </p:spPr>
        <p:txBody>
          <a:bodyPr vert="horz" lIns="91440" tIns="45720" rIns="91440" bIns="45720" numCol="1" spcCol="360000" rtlCol="0" anchor="b">
            <a:normAutofit/>
          </a:bodyPr>
          <a:lstStyle/>
          <a:p>
            <a:r>
              <a:rPr lang="en-US" sz="1900" i="1" spc="200">
                <a:solidFill>
                  <a:srgbClr val="FFFFFF"/>
                </a:solidFill>
                <a:effectLst>
                  <a:outerShdw blurRad="38100" dist="38100" dir="2700000" algn="tl">
                    <a:srgbClr val="000000">
                      <a:alpha val="43137"/>
                    </a:srgbClr>
                  </a:outerShdw>
                </a:effectLst>
              </a:rPr>
              <a:t>I customer touchpoint sono le interazioni individuali che le persone hanno con i brand prima, durante e dopo l'acquisto. </a:t>
            </a:r>
            <a:br>
              <a:rPr lang="en-US" sz="1900" i="1" spc="200">
                <a:solidFill>
                  <a:srgbClr val="FFFFFF"/>
                </a:solidFill>
                <a:effectLst>
                  <a:outerShdw blurRad="38100" dist="38100" dir="2700000" algn="tl">
                    <a:srgbClr val="000000">
                      <a:alpha val="43137"/>
                    </a:srgbClr>
                  </a:outerShdw>
                </a:effectLst>
              </a:rPr>
            </a:br>
            <a:br>
              <a:rPr lang="en-US" sz="1900" spc="200">
                <a:solidFill>
                  <a:srgbClr val="FFFFFF"/>
                </a:solidFill>
              </a:rPr>
            </a:br>
            <a:br>
              <a:rPr lang="en-US" sz="1900" spc="200">
                <a:solidFill>
                  <a:srgbClr val="FFFFFF"/>
                </a:solidFill>
              </a:rPr>
            </a:br>
            <a:r>
              <a:rPr lang="en-US" sz="1900" spc="200">
                <a:solidFill>
                  <a:srgbClr val="FFFFFF"/>
                </a:solidFill>
              </a:rPr>
              <a:t>I marketer analizzano i customer touchpoint perché rappresentano opportunità per clienti e potenziali clienti di conoscere un brand, averne un'esperienza positiva e sviluppare atteggiamenti e associazioni mentali che possono portare ad acquisti futuri, alla brand loyalty e al passaparola positivo.</a:t>
            </a: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51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23" name="Straight Connector 922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225" name="Rectangle 922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9218" name="Picture 2" descr="Successo: 4 mosse per raggiungere i propri obiettivi - Blog - Federica ...">
            <a:extLst>
              <a:ext uri="{FF2B5EF4-FFF2-40B4-BE49-F238E27FC236}">
                <a16:creationId xmlns:a16="http://schemas.microsoft.com/office/drawing/2014/main" id="{9ADE395B-8DBB-44CF-32D4-E24A88E2E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82" t="9091" r="487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7" name="Rectangle 9226">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rgbClr val="295157">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0B745EA8-81C1-156D-7493-2AE636FD9301}"/>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3500" spc="200">
                <a:solidFill>
                  <a:srgbClr val="FFFFFF"/>
                </a:solidFill>
              </a:rPr>
              <a:t>La mappatura del customer journey, inclusi i touchpoint, può essere effettuata in diverse fasi e per una varietà di scopi:</a:t>
            </a:r>
          </a:p>
        </p:txBody>
      </p:sp>
      <p:cxnSp>
        <p:nvCxnSpPr>
          <p:cNvPr id="9229" name="Straight Connector 9228">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3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laborazione alternativa 9">
            <a:extLst>
              <a:ext uri="{FF2B5EF4-FFF2-40B4-BE49-F238E27FC236}">
                <a16:creationId xmlns:a16="http://schemas.microsoft.com/office/drawing/2014/main" id="{9766B8A5-3887-F9A7-D5D7-930AE24C6CA0}"/>
              </a:ext>
            </a:extLst>
          </p:cNvPr>
          <p:cNvSpPr/>
          <p:nvPr/>
        </p:nvSpPr>
        <p:spPr>
          <a:xfrm>
            <a:off x="161772" y="0"/>
            <a:ext cx="5854700" cy="682752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mc:AlternateContent xmlns:mc="http://schemas.openxmlformats.org/markup-compatibility/2006">
        <mc:Choice xmlns:am3d="http://schemas.microsoft.com/office/drawing/2017/model3d" Requires="am3d">
          <p:graphicFrame>
            <p:nvGraphicFramePr>
              <p:cNvPr id="9" name="Modello 3D 8" descr="Tigre cartone animato (a colori)">
                <a:extLst>
                  <a:ext uri="{FF2B5EF4-FFF2-40B4-BE49-F238E27FC236}">
                    <a16:creationId xmlns:a16="http://schemas.microsoft.com/office/drawing/2014/main" id="{B634E066-A600-DCC4-5E9D-B7ACCACE6207}"/>
                  </a:ext>
                </a:extLst>
              </p:cNvPr>
              <p:cNvGraphicFramePr>
                <a:graphicFrameLocks noChangeAspect="1"/>
              </p:cNvGraphicFramePr>
              <p:nvPr>
                <p:extLst>
                  <p:ext uri="{D42A27DB-BD31-4B8C-83A1-F6EECF244321}">
                    <p14:modId xmlns:p14="http://schemas.microsoft.com/office/powerpoint/2010/main" val="468462141"/>
                  </p:ext>
                </p:extLst>
              </p:nvPr>
            </p:nvGraphicFramePr>
            <p:xfrm>
              <a:off x="11622618" y="6102426"/>
              <a:ext cx="635180" cy="967807"/>
            </p:xfrm>
            <a:graphic>
              <a:graphicData uri="http://schemas.microsoft.com/office/drawing/2017/model3d">
                <am3d:model3d r:embed="rId2">
                  <am3d:spPr>
                    <a:xfrm>
                      <a:off x="0" y="0"/>
                      <a:ext cx="635180" cy="967807"/>
                    </a:xfrm>
                    <a:prstGeom prst="rect">
                      <a:avLst/>
                    </a:prstGeom>
                  </am3d:spPr>
                  <am3d:camera>
                    <am3d:pos x="0" y="0" z="53222240"/>
                    <am3d:up dx="0" dy="36000000" dz="0"/>
                    <am3d:lookAt x="0" y="0" z="0"/>
                    <am3d:perspective fov="2700000"/>
                  </am3d:camera>
                  <am3d:trans>
                    <am3d:meterPerModelUnit n="18068620" d="1000000"/>
                    <am3d:preTrans dx="126657" dy="-8211284" dz="4650786"/>
                    <am3d:scale>
                      <am3d:sx n="1000000" d="1000000"/>
                      <am3d:sy n="1000000" d="1000000"/>
                      <am3d:sz n="1000000" d="1000000"/>
                    </am3d:scale>
                    <am3d:rot ax="-1161398" ay="37792" az="-13282"/>
                    <am3d:postTrans dx="0" dy="0" dz="0"/>
                  </am3d:trans>
                  <am3d:raster rName="Office3DRenderer" rVer="16.0.8326">
                    <am3d:blip r:embed="rId3"/>
                  </am3d:raster>
                  <am3d:objViewport viewportSz="17648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lo 3D 8" descr="Tigre cartone animato (a colori)">
                <a:extLst>
                  <a:ext uri="{FF2B5EF4-FFF2-40B4-BE49-F238E27FC236}">
                    <a16:creationId xmlns:a16="http://schemas.microsoft.com/office/drawing/2014/main" id="{B634E066-A600-DCC4-5E9D-B7ACCACE6207}"/>
                  </a:ext>
                </a:extLst>
              </p:cNvPr>
              <p:cNvPicPr>
                <a:picLocks noGrp="1" noRot="1" noChangeAspect="1" noMove="1" noResize="1" noEditPoints="1" noAdjustHandles="1" noChangeArrowheads="1" noChangeShapeType="1" noCrop="1"/>
              </p:cNvPicPr>
              <p:nvPr/>
            </p:nvPicPr>
            <p:blipFill>
              <a:blip r:embed="rId3"/>
              <a:stretch>
                <a:fillRect/>
              </a:stretch>
            </p:blipFill>
            <p:spPr>
              <a:xfrm>
                <a:off x="11622618" y="6102426"/>
                <a:ext cx="635180" cy="967807"/>
              </a:xfrm>
              <a:prstGeom prst="rect">
                <a:avLst/>
              </a:prstGeom>
            </p:spPr>
          </p:pic>
        </mc:Fallback>
      </mc:AlternateContent>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241300" y="225288"/>
            <a:ext cx="11698909" cy="6361042"/>
          </a:xfrm>
        </p:spPr>
        <p:txBody>
          <a:bodyPr numCol="2" spcCol="360000">
            <a:noAutofit/>
          </a:bodyPr>
          <a:lstStyle/>
          <a:p>
            <a:r>
              <a:rPr lang="it-IT" sz="2600" cap="none" dirty="0">
                <a:solidFill>
                  <a:schemeClr val="bg1"/>
                </a:solidFill>
                <a:latin typeface="Trebuchet MS" panose="020B0603020202020204" pitchFamily="34" charset="0"/>
              </a:rPr>
              <a:t>• Individuare le opportunità di mercato e di crescita dal punto di vista del cliente;</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fare in modo che l'organizzazione e i suoi collaboratori vedano il marketing digitale dal punto di vista del cliente;</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valutare e migliorare i prodotti realizzati;</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fornire indicazioni e controllare il processo di misurazione della customer experience;</a:t>
            </a:r>
            <a:br>
              <a:rPr lang="it-IT" sz="2800" cap="none" dirty="0">
                <a:solidFill>
                  <a:schemeClr val="accent4">
                    <a:lumMod val="75000"/>
                  </a:schemeClr>
                </a:solidFill>
                <a:latin typeface="Trebuchet MS" panose="020B0603020202020204" pitchFamily="34" charset="0"/>
              </a:rPr>
            </a:br>
            <a:br>
              <a:rPr lang="it-IT" sz="2800" cap="none" dirty="0">
                <a:solidFill>
                  <a:schemeClr val="accent4">
                    <a:lumMod val="75000"/>
                  </a:schemeClr>
                </a:solidFill>
                <a:latin typeface="Trebuchet MS" panose="020B0603020202020204" pitchFamily="34" charset="0"/>
              </a:rPr>
            </a:br>
            <a:endParaRPr lang="it-IT" sz="2800" cap="none" dirty="0">
              <a:solidFill>
                <a:schemeClr val="accent4">
                  <a:lumMod val="75000"/>
                </a:schemeClr>
              </a:solidFill>
              <a:latin typeface="Trebuchet MS" panose="020B0603020202020204" pitchFamily="34" charset="0"/>
            </a:endParaRPr>
          </a:p>
        </p:txBody>
      </p:sp>
    </p:spTree>
    <p:extLst>
      <p:ext uri="{BB962C8B-B14F-4D97-AF65-F5344CB8AC3E}">
        <p14:creationId xmlns:p14="http://schemas.microsoft.com/office/powerpoint/2010/main" val="282382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laborazione alternativa 9">
            <a:extLst>
              <a:ext uri="{FF2B5EF4-FFF2-40B4-BE49-F238E27FC236}">
                <a16:creationId xmlns:a16="http://schemas.microsoft.com/office/drawing/2014/main" id="{9766B8A5-3887-F9A7-D5D7-930AE24C6CA0}"/>
              </a:ext>
            </a:extLst>
          </p:cNvPr>
          <p:cNvSpPr/>
          <p:nvPr/>
        </p:nvSpPr>
        <p:spPr>
          <a:xfrm>
            <a:off x="161772" y="0"/>
            <a:ext cx="5854700" cy="682752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mc:AlternateContent xmlns:mc="http://schemas.openxmlformats.org/markup-compatibility/2006">
        <mc:Choice xmlns:am3d="http://schemas.microsoft.com/office/drawing/2017/model3d" Requires="am3d">
          <p:graphicFrame>
            <p:nvGraphicFramePr>
              <p:cNvPr id="9" name="Modello 3D 8" descr="Tigre cartone animato (a colori)">
                <a:extLst>
                  <a:ext uri="{FF2B5EF4-FFF2-40B4-BE49-F238E27FC236}">
                    <a16:creationId xmlns:a16="http://schemas.microsoft.com/office/drawing/2014/main" id="{B634E066-A600-DCC4-5E9D-B7ACCACE6207}"/>
                  </a:ext>
                </a:extLst>
              </p:cNvPr>
              <p:cNvGraphicFramePr>
                <a:graphicFrameLocks noChangeAspect="1"/>
              </p:cNvGraphicFramePr>
              <p:nvPr/>
            </p:nvGraphicFramePr>
            <p:xfrm>
              <a:off x="11622618" y="6102426"/>
              <a:ext cx="635180" cy="967807"/>
            </p:xfrm>
            <a:graphic>
              <a:graphicData uri="http://schemas.microsoft.com/office/drawing/2017/model3d">
                <am3d:model3d r:embed="rId2">
                  <am3d:spPr>
                    <a:xfrm>
                      <a:off x="0" y="0"/>
                      <a:ext cx="635180" cy="967807"/>
                    </a:xfrm>
                    <a:prstGeom prst="rect">
                      <a:avLst/>
                    </a:prstGeom>
                  </am3d:spPr>
                  <am3d:camera>
                    <am3d:pos x="0" y="0" z="53222240"/>
                    <am3d:up dx="0" dy="36000000" dz="0"/>
                    <am3d:lookAt x="0" y="0" z="0"/>
                    <am3d:perspective fov="2700000"/>
                  </am3d:camera>
                  <am3d:trans>
                    <am3d:meterPerModelUnit n="18068620" d="1000000"/>
                    <am3d:preTrans dx="126657" dy="-8211284" dz="4650786"/>
                    <am3d:scale>
                      <am3d:sx n="1000000" d="1000000"/>
                      <am3d:sy n="1000000" d="1000000"/>
                      <am3d:sz n="1000000" d="1000000"/>
                    </am3d:scale>
                    <am3d:rot ax="-1161398" ay="37792" az="-13282"/>
                    <am3d:postTrans dx="0" dy="0" dz="0"/>
                  </am3d:trans>
                  <am3d:raster rName="Office3DRenderer" rVer="16.0.8326">
                    <am3d:blip r:embed="rId3"/>
                  </am3d:raster>
                  <am3d:objViewport viewportSz="17648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lo 3D 8" descr="Tigre cartone animato (a colori)">
                <a:extLst>
                  <a:ext uri="{FF2B5EF4-FFF2-40B4-BE49-F238E27FC236}">
                    <a16:creationId xmlns:a16="http://schemas.microsoft.com/office/drawing/2014/main" id="{B634E066-A600-DCC4-5E9D-B7ACCACE6207}"/>
                  </a:ext>
                </a:extLst>
              </p:cNvPr>
              <p:cNvPicPr>
                <a:picLocks noGrp="1" noRot="1" noChangeAspect="1" noMove="1" noResize="1" noEditPoints="1" noAdjustHandles="1" noChangeArrowheads="1" noChangeShapeType="1" noCrop="1"/>
              </p:cNvPicPr>
              <p:nvPr/>
            </p:nvPicPr>
            <p:blipFill>
              <a:blip r:embed="rId3"/>
              <a:stretch>
                <a:fillRect/>
              </a:stretch>
            </p:blipFill>
            <p:spPr>
              <a:xfrm>
                <a:off x="11622618" y="6102426"/>
                <a:ext cx="635180" cy="967807"/>
              </a:xfrm>
              <a:prstGeom prst="rect">
                <a:avLst/>
              </a:prstGeom>
            </p:spPr>
          </p:pic>
        </mc:Fallback>
      </mc:AlternateContent>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241300" y="225288"/>
            <a:ext cx="11698909" cy="6361042"/>
          </a:xfrm>
        </p:spPr>
        <p:txBody>
          <a:bodyPr numCol="2" spcCol="360000">
            <a:noAutofit/>
          </a:bodyPr>
          <a:lstStyle/>
          <a:p>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sviluppare idee di prodotti e servizi che forniscano la customer experience desiderata;</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aiutare a identificare i cambiamenti organizzativi che facilitano la realizzazione del prodotto;</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sviluppare approcci operativi innovativi e nuovi servizi;</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acquisire insight sulle possibili sinergie tra canali.</a:t>
            </a:r>
          </a:p>
        </p:txBody>
      </p:sp>
    </p:spTree>
    <p:extLst>
      <p:ext uri="{BB962C8B-B14F-4D97-AF65-F5344CB8AC3E}">
        <p14:creationId xmlns:p14="http://schemas.microsoft.com/office/powerpoint/2010/main" val="1575103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292</TotalTime>
  <Words>459</Words>
  <Application>Microsoft Office PowerPoint</Application>
  <PresentationFormat>Widescreen</PresentationFormat>
  <Paragraphs>8</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Trebuchet MS</vt:lpstr>
      <vt:lpstr>Tw Cen MT</vt:lpstr>
      <vt:lpstr>Tw Cen MT Condensed</vt:lpstr>
      <vt:lpstr>Wingdings 3</vt:lpstr>
      <vt:lpstr>Integrale</vt:lpstr>
      <vt:lpstr>Lezione 5 LA MAPPATURA DEL CUSTOMER JOURNEY</vt:lpstr>
      <vt:lpstr>La mappatura del customer journey è una tecnica per ottimizzare i processi relativi al cliente e sviluppare approcci gestionali innovativi.   Identifica con esattezza i punti in cui sono possibili miglioramenti ai processi di contatto con i clienti, al fine di ottenere una customer experience ottimale in tutti i canali.   Chiarisce inoltre come un dato aspetto possa essere organizzato in modo più efficiente e con una migliore.</vt:lpstr>
      <vt:lpstr>La mappatura del customer journey, se utilizzata correttamente, è uno strumento semplice ed efficace per migliorare la customer experience nei diversi canali e garantire una maggiore efficienza nei processi gestiti dai clienti.                    Uno strumento indispensabile nei processi di progettazione di siti web e app efficaci.    E’ anche un metodo per visualizzare il processo di acquisto o il servizio dal punto di vista del processo decisionale del cliente.</vt:lpstr>
      <vt:lpstr>Una mappatura efficace del customer journey inizia dal punto esatto in cui il consumatore inizia il suo "viaggio", per concludersi nel punto in cui quel decisore d'acquisto valuta positivamente un risultato.   È importante rendersi conto che, probabilmente, segmenti di consumatori diversi compiono percorsi diversi. Il customer journey di un turista sarà quindi molto diverso da quello di un viaggiatore per affari.</vt:lpstr>
      <vt:lpstr>I customer touchpoint sono le interazioni individuali che le persone hanno con i brand prima, durante e dopo l'acquisto.    I marketer analizzano i customer touchpoint perché rappresentano opportunità per clienti e potenziali clienti di conoscere un brand, averne un'esperienza positiva e sviluppare atteggiamenti e associazioni mentali che possono portare ad acquisti futuri, alla brand loyalty e al passaparola positivo.</vt:lpstr>
      <vt:lpstr>La mappatura del customer journey, inclusi i touchpoint, può essere effettuata in diverse fasi e per una varietà di scopi:</vt:lpstr>
      <vt:lpstr>• Individuare le opportunità di mercato e di crescita dal punto di vista del cliente;  • fare in modo che l'organizzazione e i suoi collaboratori vedano il marketing digitale dal punto di vista del cliente;  • valutare e migliorare i prodotti realizzati;  • fornire indicazioni e controllare il processo di misurazione della customer experience;  </vt:lpstr>
      <vt:lpstr>  • sviluppare idee di prodotti e servizi che forniscano la customer experience desiderata;  • aiutare a identificare i cambiamenti organizzativi che facilitano la realizzazione del prodotto;  • sviluppare approcci operativi innovativi e nuovi servizi;  • acquisire insight sulle possibili sinergie tra canali.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9</cp:revision>
  <dcterms:created xsi:type="dcterms:W3CDTF">2023-04-01T16:31:51Z</dcterms:created>
  <dcterms:modified xsi:type="dcterms:W3CDTF">2023-05-23T14:23:38Z</dcterms:modified>
</cp:coreProperties>
</file>