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61" r:id="rId2"/>
    <p:sldId id="271" r:id="rId3"/>
    <p:sldId id="272" r:id="rId4"/>
    <p:sldId id="273" r:id="rId5"/>
    <p:sldId id="274" r:id="rId6"/>
    <p:sldId id="275" r:id="rId7"/>
    <p:sldId id="276" r:id="rId8"/>
    <p:sldId id="277" r:id="rId9"/>
    <p:sldId id="279" r:id="rId10"/>
    <p:sldId id="280" r:id="rId11"/>
    <p:sldId id="281" r:id="rId12"/>
    <p:sldId id="282" r:id="rId13"/>
    <p:sldId id="283" r:id="rId14"/>
    <p:sldId id="284" r:id="rId15"/>
    <p:sldId id="285" r:id="rId16"/>
    <p:sldId id="286" r:id="rId17"/>
    <p:sldId id="287" r:id="rId18"/>
    <p:sldId id="288" r:id="rId19"/>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060" autoAdjust="0"/>
  </p:normalViewPr>
  <p:slideViewPr>
    <p:cSldViewPr snapToGrid="0">
      <p:cViewPr varScale="1">
        <p:scale>
          <a:sx n="108" d="100"/>
          <a:sy n="108" d="100"/>
        </p:scale>
        <p:origin x="776" y="184"/>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1" d="100"/>
          <a:sy n="91" d="100"/>
        </p:scale>
        <p:origin x="375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029CACC-1C38-41D1-95DA-9B331B943FBC}" type="datetime1">
              <a:rPr lang="it-IT" smtClean="0"/>
              <a:t>03/10/22</a:t>
            </a:fld>
            <a:endParaRPr lang="it-IT"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604A0D4-B89B-4ADD-AF9E-38636B40EE4E}" type="slidenum">
              <a:rPr lang="it-IT" smtClean="0"/>
              <a:t>‹N›</a:t>
            </a:fld>
            <a:endParaRPr lang="it-IT" dirty="0"/>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1724DE-8C22-4DD0-B00D-D2F34D07F374}" type="datetime1">
              <a:rPr lang="it-IT" smtClean="0"/>
              <a:pPr/>
              <a:t>03/10/22</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2869989-EB00-4EE7-BCB5-25BDC5BB29F8}" type="slidenum">
              <a:rPr lang="it-IT" smtClean="0"/>
              <a:t>‹N›</a:t>
            </a:fld>
            <a:endParaRPr lang="it-IT"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rtl="0"/>
            <a:fld id="{82869989-EB00-4EE7-BCB5-25BDC5BB29F8}" type="slidenum">
              <a:rPr lang="it-IT" smtClean="0"/>
              <a:t>1</a:t>
            </a:fld>
            <a:endParaRPr lang="it-IT" dirty="0"/>
          </a:p>
        </p:txBody>
      </p:sp>
    </p:spTree>
    <p:extLst>
      <p:ext uri="{BB962C8B-B14F-4D97-AF65-F5344CB8AC3E}">
        <p14:creationId xmlns:p14="http://schemas.microsoft.com/office/powerpoint/2010/main" val="366661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5" name="Gruppo 4"/>
          <p:cNvGrpSpPr/>
          <p:nvPr userDrawn="1"/>
        </p:nvGrpSpPr>
        <p:grpSpPr bwMode="hidden">
          <a:xfrm>
            <a:off x="-1" y="0"/>
            <a:ext cx="12192002" cy="6858000"/>
            <a:chOff x="-1" y="0"/>
            <a:chExt cx="12192002" cy="6858000"/>
          </a:xfrm>
        </p:grpSpPr>
        <p:cxnSp>
          <p:nvCxnSpPr>
            <p:cNvPr id="6" name="Connettore diritto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Connettore diritto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uppo 22"/>
            <p:cNvGrpSpPr/>
            <p:nvPr userDrawn="1"/>
          </p:nvGrpSpPr>
          <p:grpSpPr bwMode="hidden">
            <a:xfrm>
              <a:off x="-1" y="0"/>
              <a:ext cx="12192001" cy="6858000"/>
              <a:chOff x="-1" y="0"/>
              <a:chExt cx="12192001" cy="6858000"/>
            </a:xfrm>
          </p:grpSpPr>
          <p:cxnSp>
            <p:nvCxnSpPr>
              <p:cNvPr id="41" name="Connettore diritto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uppo 45"/>
              <p:cNvGrpSpPr/>
              <p:nvPr/>
            </p:nvGrpSpPr>
            <p:grpSpPr bwMode="hidden">
              <a:xfrm>
                <a:off x="6327885" y="0"/>
                <a:ext cx="5864115" cy="5898673"/>
                <a:chOff x="6327885" y="0"/>
                <a:chExt cx="5864115" cy="5898673"/>
              </a:xfrm>
            </p:grpSpPr>
            <p:cxnSp>
              <p:nvCxnSpPr>
                <p:cNvPr id="52" name="Connettore diritto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Connettore diritto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Connettore diritto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Connettore diritto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uppo 23"/>
            <p:cNvGrpSpPr/>
            <p:nvPr userDrawn="1"/>
          </p:nvGrpSpPr>
          <p:grpSpPr bwMode="hidden">
            <a:xfrm flipH="1">
              <a:off x="0" y="0"/>
              <a:ext cx="12192001" cy="6858000"/>
              <a:chOff x="-1" y="0"/>
              <a:chExt cx="12192001" cy="6858000"/>
            </a:xfrm>
          </p:grpSpPr>
          <p:cxnSp>
            <p:nvCxnSpPr>
              <p:cNvPr id="25" name="Connettore diritto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Connettore diritto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uppo 29"/>
              <p:cNvGrpSpPr/>
              <p:nvPr/>
            </p:nvGrpSpPr>
            <p:grpSpPr bwMode="hidden">
              <a:xfrm>
                <a:off x="6327885" y="0"/>
                <a:ext cx="5864115" cy="5898673"/>
                <a:chOff x="6327885" y="0"/>
                <a:chExt cx="5864115" cy="5898673"/>
              </a:xfrm>
            </p:grpSpPr>
            <p:cxnSp>
              <p:nvCxnSpPr>
                <p:cNvPr id="36" name="Connettore diritto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Connettore diritto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Connettore diritto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olo 1"/>
          <p:cNvSpPr>
            <a:spLocks noGrp="1"/>
          </p:cNvSpPr>
          <p:nvPr>
            <p:ph type="ctrTitle"/>
          </p:nvPr>
        </p:nvSpPr>
        <p:spPr>
          <a:xfrm>
            <a:off x="1293845" y="1296063"/>
            <a:ext cx="9604310" cy="3996563"/>
          </a:xfrm>
        </p:spPr>
        <p:txBody>
          <a:bodyPr rtlCol="0" anchor="b">
            <a:normAutofit/>
          </a:bodyPr>
          <a:lstStyle>
            <a:lvl1pPr algn="l">
              <a:lnSpc>
                <a:spcPct val="76000"/>
              </a:lnSpc>
              <a:defRPr sz="8000" cap="none" baseline="0">
                <a:solidFill>
                  <a:schemeClr val="tx1"/>
                </a:solidFill>
              </a:defRPr>
            </a:lvl1pPr>
          </a:lstStyle>
          <a:p>
            <a:pPr rtl="0"/>
            <a:r>
              <a:rPr lang="it-IT"/>
              <a:t>Fare clic per modificare lo stile del titolo</a:t>
            </a:r>
            <a:endParaRPr lang="it-IT" dirty="0"/>
          </a:p>
        </p:txBody>
      </p:sp>
      <p:sp>
        <p:nvSpPr>
          <p:cNvPr id="3" name="Sottotitolo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it-IT"/>
              <a:t>Fare clic per modificare lo stile del sottotitolo dello schema</a:t>
            </a:r>
            <a:endParaRPr lang="it-IT" dirty="0"/>
          </a:p>
        </p:txBody>
      </p:sp>
      <p:cxnSp>
        <p:nvCxnSpPr>
          <p:cNvPr id="58" name="Connettore diritto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testo verticale 2"/>
          <p:cNvSpPr>
            <a:spLocks noGrp="1"/>
          </p:cNvSpPr>
          <p:nvPr>
            <p:ph type="body" orient="vert" idx="1"/>
          </p:nvPr>
        </p:nvSpPr>
        <p:spPr/>
        <p:txBody>
          <a:bodyPr vert="eaVert"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924BEF41-437E-44AD-96F2-AA6321C74C9E}" type="datetime1">
              <a:rPr lang="it-IT" smtClean="0"/>
              <a:pPr/>
              <a:t>03/10/22</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9209314" y="489856"/>
            <a:ext cx="1687286" cy="5301343"/>
          </a:xfrm>
        </p:spPr>
        <p:txBody>
          <a:bodyPr vert="eaVert" rtlCol="0"/>
          <a:lstStyle/>
          <a:p>
            <a:pPr rtl="0"/>
            <a:r>
              <a:rPr lang="it-IT"/>
              <a:t>Fare clic per modificare lo stile del titolo</a:t>
            </a:r>
            <a:endParaRPr lang="it-IT" dirty="0"/>
          </a:p>
        </p:txBody>
      </p:sp>
      <p:sp>
        <p:nvSpPr>
          <p:cNvPr id="3" name="Segnaposto testo verticale 2"/>
          <p:cNvSpPr>
            <a:spLocks noGrp="1"/>
          </p:cNvSpPr>
          <p:nvPr>
            <p:ph type="body" orient="vert" idx="1"/>
          </p:nvPr>
        </p:nvSpPr>
        <p:spPr>
          <a:xfrm>
            <a:off x="1295399" y="489856"/>
            <a:ext cx="7587344" cy="5301343"/>
          </a:xfrm>
        </p:spPr>
        <p:txBody>
          <a:bodyPr vert="eaVert"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EF3B66FF-33B7-49ED-8C4C-3A439535B7E7}" type="datetime1">
              <a:rPr lang="it-IT" smtClean="0"/>
              <a:pPr/>
              <a:t>03/10/22</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contenuto 2"/>
          <p:cNvSpPr>
            <a:spLocks noGrp="1"/>
          </p:cNvSpPr>
          <p:nvPr>
            <p:ph idx="1"/>
          </p:nvPr>
        </p:nvSpPr>
        <p:spPr/>
        <p:txBody>
          <a:bodyPr rtlCol="0"/>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r>
              <a:rPr lang="it-IT" dirty="0"/>
              <a:t>Aggiungere un piè di pagina</a:t>
            </a:r>
          </a:p>
        </p:txBody>
      </p:sp>
      <p:sp>
        <p:nvSpPr>
          <p:cNvPr id="4" name="Segnaposto data 3"/>
          <p:cNvSpPr>
            <a:spLocks noGrp="1"/>
          </p:cNvSpPr>
          <p:nvPr>
            <p:ph type="dt" sz="half" idx="10"/>
          </p:nvPr>
        </p:nvSpPr>
        <p:spPr/>
        <p:txBody>
          <a:bodyPr rtlCol="0"/>
          <a:lstStyle>
            <a:lvl1pPr>
              <a:defRPr/>
            </a:lvl1pPr>
          </a:lstStyle>
          <a:p>
            <a:fld id="{9F4032A6-EBA4-4103-BD10-79955652D284}" type="datetime1">
              <a:rPr lang="it-IT" smtClean="0"/>
              <a:pPr/>
              <a:t>03/10/22</a:t>
            </a:fld>
            <a:endParaRPr lang="it-IT" dirty="0"/>
          </a:p>
        </p:txBody>
      </p:sp>
      <p:sp>
        <p:nvSpPr>
          <p:cNvPr id="6" name="Segnaposto numero diapositiva 5"/>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uppo 6"/>
          <p:cNvGrpSpPr/>
          <p:nvPr userDrawn="1"/>
        </p:nvGrpSpPr>
        <p:grpSpPr bwMode="hidden">
          <a:xfrm>
            <a:off x="-1" y="0"/>
            <a:ext cx="12192002" cy="6858000"/>
            <a:chOff x="-1" y="0"/>
            <a:chExt cx="12192002" cy="6858000"/>
          </a:xfrm>
        </p:grpSpPr>
        <p:cxnSp>
          <p:nvCxnSpPr>
            <p:cNvPr id="8" name="Connettore diritto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uppo 23"/>
            <p:cNvGrpSpPr/>
            <p:nvPr userDrawn="1"/>
          </p:nvGrpSpPr>
          <p:grpSpPr bwMode="hidden">
            <a:xfrm>
              <a:off x="-1" y="0"/>
              <a:ext cx="12192001" cy="6858000"/>
              <a:chOff x="-1" y="0"/>
              <a:chExt cx="12192001" cy="6858000"/>
            </a:xfrm>
          </p:grpSpPr>
          <p:cxnSp>
            <p:nvCxnSpPr>
              <p:cNvPr id="42" name="Connettore diritto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uppo 46"/>
              <p:cNvGrpSpPr/>
              <p:nvPr/>
            </p:nvGrpSpPr>
            <p:grpSpPr bwMode="hidden">
              <a:xfrm>
                <a:off x="6327885" y="0"/>
                <a:ext cx="5864115" cy="5898673"/>
                <a:chOff x="6327885" y="0"/>
                <a:chExt cx="5864115" cy="5898673"/>
              </a:xfrm>
            </p:grpSpPr>
            <p:cxnSp>
              <p:nvCxnSpPr>
                <p:cNvPr id="53" name="Connettore diritto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Connettore diritto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Connettore diritto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uppo 24"/>
            <p:cNvGrpSpPr/>
            <p:nvPr userDrawn="1"/>
          </p:nvGrpSpPr>
          <p:grpSpPr bwMode="hidden">
            <a:xfrm flipH="1">
              <a:off x="0" y="0"/>
              <a:ext cx="12192001" cy="6858000"/>
              <a:chOff x="-1" y="0"/>
              <a:chExt cx="12192001" cy="6858000"/>
            </a:xfrm>
          </p:grpSpPr>
          <p:cxnSp>
            <p:nvCxnSpPr>
              <p:cNvPr id="26" name="Connettore diritto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uppo 30"/>
              <p:cNvGrpSpPr/>
              <p:nvPr/>
            </p:nvGrpSpPr>
            <p:grpSpPr bwMode="hidden">
              <a:xfrm>
                <a:off x="6327885" y="0"/>
                <a:ext cx="5864115" cy="5898673"/>
                <a:chOff x="6327885" y="0"/>
                <a:chExt cx="5864115" cy="5898673"/>
              </a:xfrm>
            </p:grpSpPr>
            <p:cxnSp>
              <p:nvCxnSpPr>
                <p:cNvPr id="37" name="Connettore diritto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Connettore diritto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Connettore diritto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olo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it-IT"/>
              <a:t>Fare clic per modificare lo stile del titolo</a:t>
            </a:r>
            <a:endParaRPr lang="it-IT" dirty="0"/>
          </a:p>
        </p:txBody>
      </p:sp>
      <p:sp>
        <p:nvSpPr>
          <p:cNvPr id="3" name="Segnaposto testo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it-IT"/>
              <a:t>Fare clic per modificare stili del testo dello schema</a:t>
            </a:r>
          </a:p>
        </p:txBody>
      </p:sp>
      <p:cxnSp>
        <p:nvCxnSpPr>
          <p:cNvPr id="58" name="Connettore diritto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contenuto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contenuto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lvl1pPr>
              <a:defRPr/>
            </a:lvl1pPr>
          </a:lstStyle>
          <a:p>
            <a:fld id="{5F12D4B8-69ED-416E-86C5-1F8A8E952773}" type="datetime1">
              <a:rPr lang="it-IT" smtClean="0"/>
              <a:pPr/>
              <a:t>03/10/22</a:t>
            </a:fld>
            <a:endParaRPr lang="it-IT" dirty="0"/>
          </a:p>
        </p:txBody>
      </p:sp>
      <p:sp>
        <p:nvSpPr>
          <p:cNvPr id="7" name="Segnaposto numero diapositiva 6"/>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3" name="Segnaposto testo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stili del testo dello schema</a:t>
            </a:r>
          </a:p>
        </p:txBody>
      </p:sp>
      <p:sp>
        <p:nvSpPr>
          <p:cNvPr id="4" name="Segnaposto contenuto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Fare clic per modificare stili del testo dello schema</a:t>
            </a:r>
          </a:p>
        </p:txBody>
      </p:sp>
      <p:sp>
        <p:nvSpPr>
          <p:cNvPr id="6" name="Segnaposto contenuto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8" name="Segnaposto piè di pagina 7"/>
          <p:cNvSpPr>
            <a:spLocks noGrp="1"/>
          </p:cNvSpPr>
          <p:nvPr>
            <p:ph type="ftr" sz="quarter" idx="11"/>
          </p:nvPr>
        </p:nvSpPr>
        <p:spPr/>
        <p:txBody>
          <a:bodyPr rtlCol="0"/>
          <a:lstStyle/>
          <a:p>
            <a:pPr rtl="0"/>
            <a:r>
              <a:rPr lang="it-IT" dirty="0"/>
              <a:t>Aggiungere un piè di pagina</a:t>
            </a:r>
          </a:p>
        </p:txBody>
      </p:sp>
      <p:sp>
        <p:nvSpPr>
          <p:cNvPr id="7" name="Segnaposto data 6"/>
          <p:cNvSpPr>
            <a:spLocks noGrp="1"/>
          </p:cNvSpPr>
          <p:nvPr>
            <p:ph type="dt" sz="half" idx="10"/>
          </p:nvPr>
        </p:nvSpPr>
        <p:spPr/>
        <p:txBody>
          <a:bodyPr rtlCol="0"/>
          <a:lstStyle>
            <a:lvl1pPr>
              <a:defRPr/>
            </a:lvl1pPr>
          </a:lstStyle>
          <a:p>
            <a:fld id="{1F6F7F1C-7A90-4330-9C10-94F917056A8D}" type="datetime1">
              <a:rPr lang="it-IT" smtClean="0"/>
              <a:pPr/>
              <a:t>03/10/22</a:t>
            </a:fld>
            <a:endParaRPr lang="it-IT" dirty="0"/>
          </a:p>
        </p:txBody>
      </p:sp>
      <p:sp>
        <p:nvSpPr>
          <p:cNvPr id="9" name="Segnaposto numero diapositiva 8"/>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a:t>
            </a:r>
            <a:endParaRPr lang="it-IT" dirty="0"/>
          </a:p>
        </p:txBody>
      </p:sp>
      <p:sp>
        <p:nvSpPr>
          <p:cNvPr id="4" name="Segnaposto piè di pagina 3"/>
          <p:cNvSpPr>
            <a:spLocks noGrp="1"/>
          </p:cNvSpPr>
          <p:nvPr>
            <p:ph type="ftr" sz="quarter" idx="11"/>
          </p:nvPr>
        </p:nvSpPr>
        <p:spPr/>
        <p:txBody>
          <a:bodyPr rtlCol="0"/>
          <a:lstStyle/>
          <a:p>
            <a:pPr rtl="0"/>
            <a:r>
              <a:rPr lang="it-IT" dirty="0"/>
              <a:t>Aggiungere un piè di pagina</a:t>
            </a:r>
          </a:p>
        </p:txBody>
      </p:sp>
      <p:sp>
        <p:nvSpPr>
          <p:cNvPr id="3" name="Segnaposto data 2"/>
          <p:cNvSpPr>
            <a:spLocks noGrp="1"/>
          </p:cNvSpPr>
          <p:nvPr>
            <p:ph type="dt" sz="half" idx="10"/>
          </p:nvPr>
        </p:nvSpPr>
        <p:spPr/>
        <p:txBody>
          <a:bodyPr rtlCol="0"/>
          <a:lstStyle>
            <a:lvl1pPr>
              <a:defRPr/>
            </a:lvl1pPr>
          </a:lstStyle>
          <a:p>
            <a:fld id="{366FFFEF-82E3-467B-B2B6-92D86A69C217}" type="datetime1">
              <a:rPr lang="it-IT" smtClean="0"/>
              <a:pPr/>
              <a:t>03/10/22</a:t>
            </a:fld>
            <a:endParaRPr lang="it-IT" dirty="0"/>
          </a:p>
        </p:txBody>
      </p:sp>
      <p:sp>
        <p:nvSpPr>
          <p:cNvPr id="5" name="Segnaposto numero diapositiva 4"/>
          <p:cNvSpPr>
            <a:spLocks noGrp="1"/>
          </p:cNvSpPr>
          <p:nvPr>
            <p:ph type="sldNum" sz="quarter" idx="12"/>
          </p:nvPr>
        </p:nvSpPr>
        <p:spPr/>
        <p:txBody>
          <a:bodyPr rtlCol="0"/>
          <a:lstStyle/>
          <a:p>
            <a:pPr rtl="0"/>
            <a:fld id="{E31375A4-56A4-47D6-9801-1991572033F7}" type="slidenum">
              <a:rPr lang="it-IT" smtClean="0"/>
              <a:t>‹N›</a:t>
            </a:fld>
            <a:endParaRPr lang="it-IT"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grpSp>
        <p:nvGrpSpPr>
          <p:cNvPr id="161" name="Gruppo 160"/>
          <p:cNvGrpSpPr/>
          <p:nvPr userDrawn="1"/>
        </p:nvGrpSpPr>
        <p:grpSpPr bwMode="hidden">
          <a:xfrm>
            <a:off x="-1" y="0"/>
            <a:ext cx="12192002" cy="6858000"/>
            <a:chOff x="-1" y="0"/>
            <a:chExt cx="12192002" cy="6858000"/>
          </a:xfrm>
        </p:grpSpPr>
        <p:cxnSp>
          <p:nvCxnSpPr>
            <p:cNvPr id="162" name="Connettore diritto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Connettore diritto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Connettore diritto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Connettore diritto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Connettore diritto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Connettore diritto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Connettore diritto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Connettore diritto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Connettore diritto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Connettore diritto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Connettore diritto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Connettore diritto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Connettore diritto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Connettore diritto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Connettore diritto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Connettore diritto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uppo 177"/>
            <p:cNvGrpSpPr/>
            <p:nvPr userDrawn="1"/>
          </p:nvGrpSpPr>
          <p:grpSpPr bwMode="hidden">
            <a:xfrm>
              <a:off x="-1" y="0"/>
              <a:ext cx="12192001" cy="6858000"/>
              <a:chOff x="-1" y="0"/>
              <a:chExt cx="12192001" cy="6858000"/>
            </a:xfrm>
          </p:grpSpPr>
          <p:cxnSp>
            <p:nvCxnSpPr>
              <p:cNvPr id="196" name="Connettore diritto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Connettore diritto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Connettore diritto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Connettore diritto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Connettore diritto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uppo 200"/>
              <p:cNvGrpSpPr/>
              <p:nvPr/>
            </p:nvGrpSpPr>
            <p:grpSpPr bwMode="hidden">
              <a:xfrm>
                <a:off x="6327885" y="0"/>
                <a:ext cx="5864115" cy="5898673"/>
                <a:chOff x="6327885" y="0"/>
                <a:chExt cx="5864115" cy="5898673"/>
              </a:xfrm>
            </p:grpSpPr>
            <p:cxnSp>
              <p:nvCxnSpPr>
                <p:cNvPr id="207" name="Connettore diritto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Connettore diritto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Connettore diritto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Connettore diritto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Connettore diritto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Connettore diritto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Connettore diritto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Connettore diritto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Connettore diritto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Connettore diritto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uppo 178"/>
            <p:cNvGrpSpPr/>
            <p:nvPr userDrawn="1"/>
          </p:nvGrpSpPr>
          <p:grpSpPr bwMode="hidden">
            <a:xfrm flipH="1">
              <a:off x="0" y="0"/>
              <a:ext cx="12192001" cy="6858000"/>
              <a:chOff x="-1" y="0"/>
              <a:chExt cx="12192001" cy="6858000"/>
            </a:xfrm>
          </p:grpSpPr>
          <p:cxnSp>
            <p:nvCxnSpPr>
              <p:cNvPr id="180" name="Connettore diritto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Connettore diritto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Connettore diritto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Connettore diritto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Connettore diritto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uppo 184"/>
              <p:cNvGrpSpPr/>
              <p:nvPr/>
            </p:nvGrpSpPr>
            <p:grpSpPr bwMode="hidden">
              <a:xfrm>
                <a:off x="6327885" y="0"/>
                <a:ext cx="5864115" cy="5898673"/>
                <a:chOff x="6327885" y="0"/>
                <a:chExt cx="5864115" cy="5898673"/>
              </a:xfrm>
            </p:grpSpPr>
            <p:cxnSp>
              <p:nvCxnSpPr>
                <p:cNvPr id="191" name="Connettore diritto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Connettore diritto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Connettore diritto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Connettore diritto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Connettore diritto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Connettore diritto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Connettore diritto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Connettore diritto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Connettore diritto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Connettore diritto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Segnaposto piè di pagina 212"/>
          <p:cNvSpPr>
            <a:spLocks noGrp="1"/>
          </p:cNvSpPr>
          <p:nvPr>
            <p:ph type="ftr" sz="quarter" idx="11"/>
          </p:nvPr>
        </p:nvSpPr>
        <p:spPr/>
        <p:txBody>
          <a:bodyPr rtlCol="0"/>
          <a:lstStyle/>
          <a:p>
            <a:pPr rtl="0"/>
            <a:r>
              <a:rPr lang="it-IT" dirty="0"/>
              <a:t>Aggiungere un piè di pagina</a:t>
            </a:r>
          </a:p>
        </p:txBody>
      </p:sp>
      <p:sp>
        <p:nvSpPr>
          <p:cNvPr id="212" name="Segnaposto data 211"/>
          <p:cNvSpPr>
            <a:spLocks noGrp="1"/>
          </p:cNvSpPr>
          <p:nvPr>
            <p:ph type="dt" sz="half" idx="10"/>
          </p:nvPr>
        </p:nvSpPr>
        <p:spPr/>
        <p:txBody>
          <a:bodyPr rtlCol="0"/>
          <a:lstStyle>
            <a:lvl1pPr>
              <a:defRPr/>
            </a:lvl1pPr>
          </a:lstStyle>
          <a:p>
            <a:fld id="{DFC928A1-9E1E-48FD-AB3C-09DD25247290}" type="datetime1">
              <a:rPr lang="it-IT" smtClean="0"/>
              <a:pPr/>
              <a:t>03/10/22</a:t>
            </a:fld>
            <a:endParaRPr lang="it-IT" dirty="0"/>
          </a:p>
        </p:txBody>
      </p:sp>
      <p:sp>
        <p:nvSpPr>
          <p:cNvPr id="214" name="Segnaposto numero diapositiva 213"/>
          <p:cNvSpPr>
            <a:spLocks noGrp="1"/>
          </p:cNvSpPr>
          <p:nvPr>
            <p:ph type="sldNum" sz="quarter" idx="12"/>
          </p:nvPr>
        </p:nvSpPr>
        <p:spPr/>
        <p:txBody>
          <a:bodyPr rtlCol="0"/>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uppo 8"/>
          <p:cNvGrpSpPr/>
          <p:nvPr userDrawn="1"/>
        </p:nvGrpSpPr>
        <p:grpSpPr bwMode="hidden">
          <a:xfrm>
            <a:off x="-1" y="0"/>
            <a:ext cx="12192002" cy="6858000"/>
            <a:chOff x="-1" y="0"/>
            <a:chExt cx="12192002" cy="6858000"/>
          </a:xfrm>
        </p:grpSpPr>
        <p:cxnSp>
          <p:nvCxnSpPr>
            <p:cNvPr id="10" name="Connettore diritto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Connettore diritto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uppo 25"/>
            <p:cNvGrpSpPr/>
            <p:nvPr userDrawn="1"/>
          </p:nvGrpSpPr>
          <p:grpSpPr bwMode="hidden">
            <a:xfrm>
              <a:off x="-1" y="0"/>
              <a:ext cx="12192001" cy="6858000"/>
              <a:chOff x="-1" y="0"/>
              <a:chExt cx="12192001" cy="6858000"/>
            </a:xfrm>
          </p:grpSpPr>
          <p:cxnSp>
            <p:nvCxnSpPr>
              <p:cNvPr id="44" name="Connettore diritto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nettore diritto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Connettore diritto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uppo 48"/>
              <p:cNvGrpSpPr/>
              <p:nvPr/>
            </p:nvGrpSpPr>
            <p:grpSpPr bwMode="hidden">
              <a:xfrm>
                <a:off x="6327885" y="0"/>
                <a:ext cx="5864115" cy="5898673"/>
                <a:chOff x="6327885" y="0"/>
                <a:chExt cx="5864115" cy="5898673"/>
              </a:xfrm>
            </p:grpSpPr>
            <p:cxnSp>
              <p:nvCxnSpPr>
                <p:cNvPr id="55" name="Connettore diritto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nettore diritto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Connettore diritto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Connettore diritto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nettore diritto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uppo 26"/>
            <p:cNvGrpSpPr/>
            <p:nvPr userDrawn="1"/>
          </p:nvGrpSpPr>
          <p:grpSpPr bwMode="hidden">
            <a:xfrm flipH="1">
              <a:off x="0" y="0"/>
              <a:ext cx="12192001" cy="6858000"/>
              <a:chOff x="-1" y="0"/>
              <a:chExt cx="12192001" cy="6858000"/>
            </a:xfrm>
          </p:grpSpPr>
          <p:cxnSp>
            <p:nvCxnSpPr>
              <p:cNvPr id="28" name="Connettore diritto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nettore diritto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Connettore diritto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uppo 32"/>
              <p:cNvGrpSpPr/>
              <p:nvPr/>
            </p:nvGrpSpPr>
            <p:grpSpPr bwMode="hidden">
              <a:xfrm>
                <a:off x="6327885" y="0"/>
                <a:ext cx="5864115" cy="5898673"/>
                <a:chOff x="6327885" y="0"/>
                <a:chExt cx="5864115" cy="5898673"/>
              </a:xfrm>
            </p:grpSpPr>
            <p:cxnSp>
              <p:nvCxnSpPr>
                <p:cNvPr id="39" name="Connettore diritto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nettore diritto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Connettore diritto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nettore diritto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ttangolo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sp>
        <p:nvSpPr>
          <p:cNvPr id="2" name="Titolo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it-IT"/>
              <a:t>Fare clic per modificare lo stile del titolo</a:t>
            </a:r>
            <a:endParaRPr lang="it-IT" dirty="0"/>
          </a:p>
        </p:txBody>
      </p:sp>
      <p:sp>
        <p:nvSpPr>
          <p:cNvPr id="3" name="Segnaposto contenuto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it-IT"/>
              <a:t>Fare clic per modificare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testo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a:t>Fare clic per modificare stili del testo dello schema</a:t>
            </a:r>
          </a:p>
        </p:txBody>
      </p:sp>
      <p:cxnSp>
        <p:nvCxnSpPr>
          <p:cNvPr id="60" name="Connettore diritto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Segnaposto piè di pagina 5"/>
          <p:cNvSpPr>
            <a:spLocks noGrp="1"/>
          </p:cNvSpPr>
          <p:nvPr>
            <p:ph type="ftr" sz="quarter" idx="11"/>
          </p:nvPr>
        </p:nvSpPr>
        <p:spPr/>
        <p:txBody>
          <a:bodyPr rtlCol="0"/>
          <a:lstStyle/>
          <a:p>
            <a:pPr rtl="0"/>
            <a:r>
              <a:rPr lang="it-IT" dirty="0"/>
              <a:t>Aggiungere un piè di pagina</a:t>
            </a:r>
          </a:p>
        </p:txBody>
      </p:sp>
      <p:sp>
        <p:nvSpPr>
          <p:cNvPr id="5" name="Segnaposto data 4"/>
          <p:cNvSpPr>
            <a:spLocks noGrp="1"/>
          </p:cNvSpPr>
          <p:nvPr>
            <p:ph type="dt" sz="half" idx="10"/>
          </p:nvPr>
        </p:nvSpPr>
        <p:spPr/>
        <p:txBody>
          <a:bodyPr rtlCol="0"/>
          <a:lstStyle>
            <a:lvl1pPr>
              <a:defRPr>
                <a:solidFill>
                  <a:schemeClr val="bg1"/>
                </a:solidFill>
              </a:defRPr>
            </a:lvl1pPr>
          </a:lstStyle>
          <a:p>
            <a:fld id="{9F1644F3-824F-48A5-8157-2BE66488F879}" type="datetime1">
              <a:rPr lang="it-IT" smtClean="0"/>
              <a:pPr/>
              <a:t>03/10/22</a:t>
            </a:fld>
            <a:endParaRPr lang="it-IT" dirty="0"/>
          </a:p>
        </p:txBody>
      </p:sp>
      <p:sp>
        <p:nvSpPr>
          <p:cNvPr id="8" name="Segnaposto numero diapositiva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uppo 7"/>
          <p:cNvGrpSpPr/>
          <p:nvPr/>
        </p:nvGrpSpPr>
        <p:grpSpPr bwMode="hidden">
          <a:xfrm>
            <a:off x="-1" y="0"/>
            <a:ext cx="12192002" cy="6858000"/>
            <a:chOff x="-1" y="0"/>
            <a:chExt cx="12192002" cy="6858000"/>
          </a:xfrm>
        </p:grpSpPr>
        <p:cxnSp>
          <p:nvCxnSpPr>
            <p:cNvPr id="9" name="Connettore diritto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nettore diritto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nettore diritto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nettore diritto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nettore diritto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nettore diritto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nettore diritto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nettore diritto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nettore diritto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nettore diritto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nettore diritto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nettore diritto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uppo 24"/>
            <p:cNvGrpSpPr/>
            <p:nvPr/>
          </p:nvGrpSpPr>
          <p:grpSpPr bwMode="hidden">
            <a:xfrm>
              <a:off x="-1" y="0"/>
              <a:ext cx="12192001" cy="6858000"/>
              <a:chOff x="-1" y="0"/>
              <a:chExt cx="12192001" cy="6858000"/>
            </a:xfrm>
          </p:grpSpPr>
          <p:cxnSp>
            <p:nvCxnSpPr>
              <p:cNvPr id="43" name="Connettore diritto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nettore diritto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nettore diritto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nettore diritto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nettore diritto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uppo 47"/>
              <p:cNvGrpSpPr/>
              <p:nvPr/>
            </p:nvGrpSpPr>
            <p:grpSpPr bwMode="hidden">
              <a:xfrm>
                <a:off x="6327885" y="0"/>
                <a:ext cx="5864115" cy="5898673"/>
                <a:chOff x="6327885" y="0"/>
                <a:chExt cx="5864115" cy="5898673"/>
              </a:xfrm>
            </p:grpSpPr>
            <p:cxnSp>
              <p:nvCxnSpPr>
                <p:cNvPr id="54" name="Connettore diritto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nettore diritto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nettore diritto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nettore diritto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nettore diritto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Connettore diritto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nettore diritto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nettore diritto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nettore diritto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nettore diritto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uppo 25"/>
            <p:cNvGrpSpPr/>
            <p:nvPr/>
          </p:nvGrpSpPr>
          <p:grpSpPr bwMode="hidden">
            <a:xfrm flipH="1">
              <a:off x="0" y="0"/>
              <a:ext cx="12192001" cy="6858000"/>
              <a:chOff x="-1" y="0"/>
              <a:chExt cx="12192001" cy="6858000"/>
            </a:xfrm>
          </p:grpSpPr>
          <p:cxnSp>
            <p:nvCxnSpPr>
              <p:cNvPr id="27" name="Connettore diritto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nettore diritto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diritto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nettore diritto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uppo 31"/>
              <p:cNvGrpSpPr/>
              <p:nvPr/>
            </p:nvGrpSpPr>
            <p:grpSpPr bwMode="hidden">
              <a:xfrm>
                <a:off x="6327885" y="0"/>
                <a:ext cx="5864115" cy="5898673"/>
                <a:chOff x="6327885" y="0"/>
                <a:chExt cx="5864115" cy="5898673"/>
              </a:xfrm>
            </p:grpSpPr>
            <p:cxnSp>
              <p:nvCxnSpPr>
                <p:cNvPr id="38" name="Connettore diritto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nettore diritto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nettore diritto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nettore diritto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Connettore diritto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nettore diritto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nettore diritto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nettore diritto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nettore diritto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ttangolo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dirty="0"/>
          </a:p>
        </p:txBody>
      </p:sp>
      <p:cxnSp>
        <p:nvCxnSpPr>
          <p:cNvPr id="59" name="Connettore diritto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olo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it-IT"/>
              <a:t>Fare clic per modificare lo stile del titolo</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it-IT" dirty="0"/>
          </a:p>
        </p:txBody>
      </p:sp>
      <p:sp>
        <p:nvSpPr>
          <p:cNvPr id="4" name="Segnaposto testo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it-IT"/>
              <a:t>Fare clic per modificare stili del testo dello schema</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uppo 95"/>
          <p:cNvGrpSpPr/>
          <p:nvPr userDrawn="1"/>
        </p:nvGrpSpPr>
        <p:grpSpPr bwMode="hidden">
          <a:xfrm>
            <a:off x="-1" y="-195943"/>
            <a:ext cx="12192002" cy="6858000"/>
            <a:chOff x="-1" y="0"/>
            <a:chExt cx="12192002" cy="6858000"/>
          </a:xfrm>
        </p:grpSpPr>
        <p:cxnSp>
          <p:nvCxnSpPr>
            <p:cNvPr id="97" name="Connettore diritto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Connettore diritto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Connettore diritto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Connettore diritto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Connettore diritto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Connettore diritto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Connettore diritto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Connettore diritto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Connettore diritto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Connettore diritto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Connettore diritto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Connettore diritto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Connettore diritto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Connettore diritto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Connettore diritto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Connettore diritto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uppo 112"/>
            <p:cNvGrpSpPr/>
            <p:nvPr userDrawn="1"/>
          </p:nvGrpSpPr>
          <p:grpSpPr bwMode="hidden">
            <a:xfrm>
              <a:off x="-1" y="0"/>
              <a:ext cx="12192001" cy="6858000"/>
              <a:chOff x="-1" y="0"/>
              <a:chExt cx="12192001" cy="6858000"/>
            </a:xfrm>
          </p:grpSpPr>
          <p:cxnSp>
            <p:nvCxnSpPr>
              <p:cNvPr id="131" name="Connettore diritto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Connettore diritto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Connettore diritto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Connettore diritto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Connettore diritto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uppo 135"/>
              <p:cNvGrpSpPr/>
              <p:nvPr/>
            </p:nvGrpSpPr>
            <p:grpSpPr bwMode="hidden">
              <a:xfrm>
                <a:off x="6327885" y="0"/>
                <a:ext cx="5864115" cy="5898673"/>
                <a:chOff x="6327885" y="0"/>
                <a:chExt cx="5864115" cy="5898673"/>
              </a:xfrm>
            </p:grpSpPr>
            <p:cxnSp>
              <p:nvCxnSpPr>
                <p:cNvPr id="142" name="Connettore diritto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Connettore diritto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Connettore diritto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Connettore diritto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Connettore diritto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Connettore diritto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Connettore diritto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Connettore diritto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Connettore diritto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Connettore diritto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uppo 113"/>
            <p:cNvGrpSpPr/>
            <p:nvPr userDrawn="1"/>
          </p:nvGrpSpPr>
          <p:grpSpPr bwMode="hidden">
            <a:xfrm flipH="1">
              <a:off x="0" y="0"/>
              <a:ext cx="12192001" cy="6858000"/>
              <a:chOff x="-1" y="0"/>
              <a:chExt cx="12192001" cy="6858000"/>
            </a:xfrm>
          </p:grpSpPr>
          <p:cxnSp>
            <p:nvCxnSpPr>
              <p:cNvPr id="115" name="Connettore diritto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Connettore diritto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Connettore diritto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Connettore diritto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Connettore diritto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uppo 119"/>
              <p:cNvGrpSpPr/>
              <p:nvPr/>
            </p:nvGrpSpPr>
            <p:grpSpPr bwMode="hidden">
              <a:xfrm>
                <a:off x="6327885" y="0"/>
                <a:ext cx="5864115" cy="5898673"/>
                <a:chOff x="6327885" y="0"/>
                <a:chExt cx="5864115" cy="5898673"/>
              </a:xfrm>
            </p:grpSpPr>
            <p:cxnSp>
              <p:nvCxnSpPr>
                <p:cNvPr id="126" name="Connettore diritto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Connettore diritto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Connettore diritto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Connettore diritto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Connettore diritto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Connettore diritto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Connettore diritto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Connettore diritto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Connettore diritto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Connettore diritto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Segnaposto titolo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it-IT" dirty="0"/>
              <a:t>Fare clic per modificare lo stile del titolo dello schema</a:t>
            </a:r>
          </a:p>
        </p:txBody>
      </p:sp>
      <p:sp>
        <p:nvSpPr>
          <p:cNvPr id="3" name="Segnaposto testo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cxnSp>
        <p:nvCxnSpPr>
          <p:cNvPr id="148" name="Connettore diritto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Segnaposto piè di pagina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pPr rtl="0"/>
            <a:r>
              <a:rPr lang="it-IT" dirty="0"/>
              <a:t>Aggiungere un piè di pagina</a:t>
            </a:r>
          </a:p>
        </p:txBody>
      </p:sp>
      <p:sp>
        <p:nvSpPr>
          <p:cNvPr id="4" name="Segnaposto data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0EC1DB59-15F9-41A6-B135-7FC3368466C4}" type="datetime1">
              <a:rPr lang="it-IT" smtClean="0"/>
              <a:pPr/>
              <a:t>03/10/22</a:t>
            </a:fld>
            <a:endParaRPr lang="it-IT" dirty="0"/>
          </a:p>
        </p:txBody>
      </p:sp>
      <p:sp>
        <p:nvSpPr>
          <p:cNvPr id="6" name="Segnaposto numero diapositiva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pPr rtl="0"/>
            <a:fld id="{E31375A4-56A4-47D6-9801-1991572033F7}" type="slidenum">
              <a:rPr lang="it-IT" smtClean="0"/>
              <a:pPr/>
              <a:t>‹N›</a:t>
            </a:fld>
            <a:endParaRPr lang="it-IT"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lstStyle/>
          <a:p>
            <a:pPr rtl="0"/>
            <a:r>
              <a:rPr lang="it-IT" dirty="0"/>
              <a:t>Il processo di reclutamento</a:t>
            </a:r>
          </a:p>
        </p:txBody>
      </p:sp>
      <p:sp>
        <p:nvSpPr>
          <p:cNvPr id="3" name="Sottotitolo 2"/>
          <p:cNvSpPr>
            <a:spLocks noGrp="1"/>
          </p:cNvSpPr>
          <p:nvPr>
            <p:ph type="subTitle" idx="1"/>
          </p:nvPr>
        </p:nvSpPr>
        <p:spPr/>
        <p:txBody>
          <a:bodyPr rtlCol="0"/>
          <a:lstStyle/>
          <a:p>
            <a:pPr rtl="0"/>
            <a:r>
              <a:rPr lang="it-IT" dirty="0"/>
              <a:t>Rossella Di Federico, 2022</a:t>
            </a:r>
          </a:p>
        </p:txBody>
      </p:sp>
      <p:pic>
        <p:nvPicPr>
          <p:cNvPr id="4" name="Immagine 3"/>
          <p:cNvPicPr/>
          <p:nvPr/>
        </p:nvPicPr>
        <p:blipFill>
          <a:blip r:embed="rId3" cstate="print">
            <a:extLst>
              <a:ext uri="{28A0092B-C50C-407E-A947-70E740481C1C}">
                <a14:useLocalDpi xmlns:a14="http://schemas.microsoft.com/office/drawing/2010/main" val="0"/>
              </a:ext>
            </a:extLst>
          </a:blip>
          <a:stretch>
            <a:fillRect/>
          </a:stretch>
        </p:blipFill>
        <p:spPr>
          <a:xfrm>
            <a:off x="617138" y="602109"/>
            <a:ext cx="2210435" cy="651510"/>
          </a:xfrm>
          <a:prstGeom prst="rect">
            <a:avLst/>
          </a:prstGeom>
        </p:spPr>
      </p:pic>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IL PROCESSO DI FORMAZIONE DEI DIPENDENTI</a:t>
            </a:r>
          </a:p>
        </p:txBody>
      </p:sp>
      <p:sp>
        <p:nvSpPr>
          <p:cNvPr id="3" name="Sottotitolo 2"/>
          <p:cNvSpPr>
            <a:spLocks noGrp="1"/>
          </p:cNvSpPr>
          <p:nvPr>
            <p:ph type="subTitle" idx="1"/>
          </p:nvPr>
        </p:nvSpPr>
        <p:spPr/>
        <p:txBody>
          <a:bodyPr/>
          <a:lstStyle/>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9176802" y="301230"/>
            <a:ext cx="2210435" cy="651510"/>
          </a:xfrm>
          <a:prstGeom prst="rect">
            <a:avLst/>
          </a:prstGeom>
        </p:spPr>
      </p:pic>
    </p:spTree>
    <p:extLst>
      <p:ext uri="{BB962C8B-B14F-4D97-AF65-F5344CB8AC3E}">
        <p14:creationId xmlns:p14="http://schemas.microsoft.com/office/powerpoint/2010/main" val="425414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 COSA SERVE LA FORMAZIONE NELLE PICCOLE IMPRESE?</a:t>
            </a:r>
          </a:p>
        </p:txBody>
      </p:sp>
      <p:sp>
        <p:nvSpPr>
          <p:cNvPr id="3" name="Rettangolo 2"/>
          <p:cNvSpPr/>
          <p:nvPr/>
        </p:nvSpPr>
        <p:spPr>
          <a:xfrm>
            <a:off x="1454727" y="1834539"/>
            <a:ext cx="7581208" cy="3785652"/>
          </a:xfrm>
          <a:prstGeom prst="rect">
            <a:avLst/>
          </a:prstGeom>
        </p:spPr>
        <p:txBody>
          <a:bodyPr wrap="square">
            <a:spAutoFit/>
          </a:bodyPr>
          <a:lstStyle/>
          <a:p>
            <a:pPr algn="just">
              <a:spcAft>
                <a:spcPts val="0"/>
              </a:spcAft>
            </a:pPr>
            <a:r>
              <a:rPr lang="it-IT" sz="20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Favorisce la socializzazione tra i lavoratori, </a:t>
            </a:r>
          </a:p>
          <a:p>
            <a:pPr algn="just">
              <a:spcAft>
                <a:spcPts val="0"/>
              </a:spcAft>
            </a:pP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Aumenta la loro motivazione e produttività, </a:t>
            </a:r>
          </a:p>
          <a:p>
            <a:pPr algn="just">
              <a:spcAft>
                <a:spcPts val="0"/>
              </a:spcAft>
            </a:pPr>
            <a:r>
              <a:rPr lang="it-IT"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Scoraggia i licenziamenti volontari </a:t>
            </a:r>
            <a:r>
              <a:rPr lang="it-IT" sz="2400" dirty="0">
                <a:latin typeface="Times New Roman" panose="02020603050405020304" pitchFamily="18" charset="0"/>
                <a:ea typeface="Calibri" panose="020F0502020204030204" pitchFamily="34" charset="0"/>
                <a:cs typeface="Times New Roman" panose="02020603050405020304" pitchFamily="18" charset="0"/>
              </a:rPr>
              <a:t>(</a:t>
            </a:r>
            <a:r>
              <a:rPr lang="it-IT" sz="2400" dirty="0" err="1">
                <a:latin typeface="Times New Roman" panose="02020603050405020304" pitchFamily="18" charset="0"/>
                <a:ea typeface="Calibri" panose="020F0502020204030204" pitchFamily="34" charset="0"/>
                <a:cs typeface="Times New Roman" panose="02020603050405020304" pitchFamily="18" charset="0"/>
              </a:rPr>
              <a:t>Sabel</a:t>
            </a:r>
            <a:r>
              <a:rPr lang="it-IT" sz="2400" dirty="0">
                <a:latin typeface="Times New Roman" panose="02020603050405020304" pitchFamily="18" charset="0"/>
                <a:ea typeface="Calibri" panose="020F0502020204030204" pitchFamily="34" charset="0"/>
                <a:cs typeface="Times New Roman" panose="02020603050405020304" pitchFamily="18" charset="0"/>
              </a:rPr>
              <a:t>, 2005)</a:t>
            </a:r>
          </a:p>
          <a:p>
            <a:pPr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b="1" dirty="0">
                <a:latin typeface="Times New Roman" panose="02020603050405020304" pitchFamily="18" charset="0"/>
                <a:ea typeface="Calibri" panose="020F0502020204030204" pitchFamily="34" charset="0"/>
                <a:cs typeface="Times New Roman" panose="02020603050405020304" pitchFamily="18" charset="0"/>
              </a:rPr>
              <a:t>Favorisce il processo di creazione della conoscenza</a:t>
            </a:r>
            <a:r>
              <a:rPr lang="it-IT" sz="2400" dirty="0">
                <a:latin typeface="Times New Roman" panose="02020603050405020304" pitchFamily="18" charset="0"/>
                <a:ea typeface="Calibri" panose="020F0502020204030204" pitchFamily="34" charset="0"/>
                <a:cs typeface="Times New Roman" panose="02020603050405020304" pitchFamily="18" charset="0"/>
              </a:rPr>
              <a:t>: la formazione esterna contribuisce principalmente ad interiorizzare la conoscenza esplicita (fase di internalizzazione); la formazione interna è più focalizzata sulla socializzazione della conoscenza tacita o implicita (fase di esternalizzazione)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Polanyi</a:t>
            </a:r>
            <a:r>
              <a:rPr lang="it-IT" sz="2400" dirty="0">
                <a:latin typeface="Times New Roman" panose="02020603050405020304" pitchFamily="18" charset="0"/>
                <a:ea typeface="Calibri" panose="020F0502020204030204" pitchFamily="34" charset="0"/>
                <a:cs typeface="Times New Roman" panose="02020603050405020304" pitchFamily="18" charset="0"/>
              </a:rPr>
              <a:t>, 1967; </a:t>
            </a:r>
            <a:r>
              <a:rPr lang="it-IT" sz="2400" dirty="0" err="1">
                <a:latin typeface="Times New Roman" panose="02020603050405020304" pitchFamily="18" charset="0"/>
                <a:ea typeface="Calibri" panose="020F0502020204030204" pitchFamily="34" charset="0"/>
                <a:cs typeface="Times New Roman" panose="02020603050405020304" pitchFamily="18" charset="0"/>
              </a:rPr>
              <a:t>Nonaka</a:t>
            </a:r>
            <a:r>
              <a:rPr lang="it-IT" sz="2400" dirty="0">
                <a:latin typeface="Times New Roman" panose="02020603050405020304" pitchFamily="18" charset="0"/>
                <a:ea typeface="Calibri" panose="020F0502020204030204" pitchFamily="34" charset="0"/>
                <a:cs typeface="Times New Roman" panose="02020603050405020304" pitchFamily="18" charset="0"/>
              </a:rPr>
              <a:t>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Takeuci</a:t>
            </a:r>
            <a:r>
              <a:rPr lang="it-IT" sz="2400" dirty="0">
                <a:latin typeface="Times New Roman" panose="02020603050405020304" pitchFamily="18" charset="0"/>
                <a:ea typeface="Calibri" panose="020F0502020204030204" pitchFamily="34" charset="0"/>
                <a:cs typeface="Times New Roman" panose="02020603050405020304" pitchFamily="18" charset="0"/>
              </a:rPr>
              <a:t>, 1995; Laursen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Mahnke</a:t>
            </a:r>
            <a:r>
              <a:rPr lang="it-IT" sz="2400" dirty="0">
                <a:latin typeface="Times New Roman" panose="02020603050405020304" pitchFamily="18" charset="0"/>
                <a:ea typeface="Calibri" panose="020F0502020204030204" pitchFamily="34" charset="0"/>
                <a:cs typeface="Times New Roman" panose="02020603050405020304" pitchFamily="18" charset="0"/>
              </a:rPr>
              <a:t>, 2001).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9609064" y="4968681"/>
            <a:ext cx="2210435" cy="651510"/>
          </a:xfrm>
          <a:prstGeom prst="rect">
            <a:avLst/>
          </a:prstGeom>
        </p:spPr>
      </p:pic>
    </p:spTree>
    <p:extLst>
      <p:ext uri="{BB962C8B-B14F-4D97-AF65-F5344CB8AC3E}">
        <p14:creationId xmlns:p14="http://schemas.microsoft.com/office/powerpoint/2010/main" val="418898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interna (on-the-job) </a:t>
            </a:r>
            <a:br>
              <a:rPr lang="it-IT" dirty="0"/>
            </a:br>
            <a:r>
              <a:rPr lang="it-IT" dirty="0"/>
              <a:t>ed esterna (off-the-job) in ITALIA</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741414592"/>
              </p:ext>
            </p:extLst>
          </p:nvPr>
        </p:nvGraphicFramePr>
        <p:xfrm>
          <a:off x="1413165" y="2385753"/>
          <a:ext cx="8848796" cy="2552007"/>
        </p:xfrm>
        <a:graphic>
          <a:graphicData uri="http://schemas.openxmlformats.org/drawingml/2006/table">
            <a:tbl>
              <a:tblPr firstRow="1" firstCol="1" bandRow="1">
                <a:tableStyleId>{BC89EF96-8CEA-46FF-86C4-4CE0E7609802}</a:tableStyleId>
              </a:tblPr>
              <a:tblGrid>
                <a:gridCol w="2568631">
                  <a:extLst>
                    <a:ext uri="{9D8B030D-6E8A-4147-A177-3AD203B41FA5}">
                      <a16:colId xmlns:a16="http://schemas.microsoft.com/office/drawing/2014/main" val="20000"/>
                    </a:ext>
                  </a:extLst>
                </a:gridCol>
                <a:gridCol w="1802675">
                  <a:extLst>
                    <a:ext uri="{9D8B030D-6E8A-4147-A177-3AD203B41FA5}">
                      <a16:colId xmlns:a16="http://schemas.microsoft.com/office/drawing/2014/main" val="20001"/>
                    </a:ext>
                  </a:extLst>
                </a:gridCol>
                <a:gridCol w="1491907">
                  <a:extLst>
                    <a:ext uri="{9D8B030D-6E8A-4147-A177-3AD203B41FA5}">
                      <a16:colId xmlns:a16="http://schemas.microsoft.com/office/drawing/2014/main" val="20002"/>
                    </a:ext>
                  </a:extLst>
                </a:gridCol>
                <a:gridCol w="1493676">
                  <a:extLst>
                    <a:ext uri="{9D8B030D-6E8A-4147-A177-3AD203B41FA5}">
                      <a16:colId xmlns:a16="http://schemas.microsoft.com/office/drawing/2014/main" val="20003"/>
                    </a:ext>
                  </a:extLst>
                </a:gridCol>
                <a:gridCol w="1491907">
                  <a:extLst>
                    <a:ext uri="{9D8B030D-6E8A-4147-A177-3AD203B41FA5}">
                      <a16:colId xmlns:a16="http://schemas.microsoft.com/office/drawing/2014/main" val="20004"/>
                    </a:ext>
                  </a:extLst>
                </a:gridCol>
              </a:tblGrid>
              <a:tr h="928541">
                <a:tc>
                  <a:txBody>
                    <a:bodyPr/>
                    <a:lstStyle/>
                    <a:p>
                      <a:endParaRPr lang="it-IT" sz="18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1800" dirty="0">
                          <a:effectLst/>
                        </a:rPr>
                        <a:t>Lombardia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Toscana</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Abruzzo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Calabria</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694925">
                <a:tc>
                  <a:txBody>
                    <a:bodyPr/>
                    <a:lstStyle/>
                    <a:p>
                      <a:pPr algn="just" fontAlgn="base">
                        <a:lnSpc>
                          <a:spcPct val="115000"/>
                        </a:lnSpc>
                        <a:spcAft>
                          <a:spcPts val="0"/>
                        </a:spcAft>
                      </a:pPr>
                      <a:r>
                        <a:rPr lang="it-IT" sz="1800">
                          <a:effectLst/>
                        </a:rPr>
                        <a:t>Nessuna formazione</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31,5%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35,5%</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34,7%</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39,6%</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928541">
                <a:tc>
                  <a:txBody>
                    <a:bodyPr/>
                    <a:lstStyle/>
                    <a:p>
                      <a:pPr algn="just" fontAlgn="base">
                        <a:lnSpc>
                          <a:spcPct val="115000"/>
                        </a:lnSpc>
                        <a:spcAft>
                          <a:spcPts val="0"/>
                        </a:spcAft>
                      </a:pPr>
                      <a:r>
                        <a:rPr lang="it-IT" sz="1800">
                          <a:effectLst/>
                        </a:rPr>
                        <a:t>Sì</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68,5%</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a:effectLst/>
                        </a:rPr>
                        <a:t>64,5%</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65,3%</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1800" dirty="0">
                          <a:effectLst/>
                        </a:rPr>
                        <a:t>60,4%</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bl>
          </a:graphicData>
        </a:graphic>
      </p:graphicFrame>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9176802" y="301230"/>
            <a:ext cx="2210435" cy="651510"/>
          </a:xfrm>
          <a:prstGeom prst="rect">
            <a:avLst/>
          </a:prstGeom>
        </p:spPr>
      </p:pic>
    </p:spTree>
    <p:extLst>
      <p:ext uri="{BB962C8B-B14F-4D97-AF65-F5344CB8AC3E}">
        <p14:creationId xmlns:p14="http://schemas.microsoft.com/office/powerpoint/2010/main" val="351654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on-the job</a:t>
            </a:r>
          </a:p>
        </p:txBody>
      </p:sp>
      <p:sp>
        <p:nvSpPr>
          <p:cNvPr id="3" name="Segnaposto contenuto 2"/>
          <p:cNvSpPr>
            <a:spLocks noGrp="1"/>
          </p:cNvSpPr>
          <p:nvPr>
            <p:ph idx="1"/>
          </p:nvPr>
        </p:nvSpPr>
        <p:spPr/>
        <p:txBody>
          <a:bodyPr/>
          <a:lstStyle/>
          <a:p>
            <a:r>
              <a:rPr lang="it-IT" i="1" dirty="0"/>
              <a:t>Formiamo noi stessi i dipendenti. Ci vogliono dai due ai tre mesi per insegnare il mestiere….abbiamo il nostro metodo…I dipendenti devono avere un certo approccio con i clienti, dare un certo tipo di servizio, ecco perché gestisco direttamente la formazione</a:t>
            </a:r>
            <a:r>
              <a:rPr lang="it-IT" dirty="0"/>
              <a:t> (BG, Impresa dei servizi </a:t>
            </a:r>
            <a:r>
              <a:rPr lang="it-IT" i="1" dirty="0" err="1"/>
              <a:t>low-skill</a:t>
            </a:r>
            <a:r>
              <a:rPr lang="it-IT" dirty="0"/>
              <a:t>, Int.3).</a:t>
            </a:r>
          </a:p>
          <a:p>
            <a:pPr marL="0" indent="0">
              <a:buNone/>
            </a:pPr>
            <a:r>
              <a:rPr lang="it-IT" b="1" dirty="0"/>
              <a:t>Nelle imprese high-tech ci sono altri strumenti di formazione on-the-job</a:t>
            </a:r>
          </a:p>
          <a:p>
            <a:pPr>
              <a:buFontTx/>
              <a:buChar char="-"/>
            </a:pPr>
            <a:r>
              <a:rPr lang="it-IT" b="1" dirty="0"/>
              <a:t>AUTOFORMAZIONE e AUTOAGGIORNAMENTO</a:t>
            </a:r>
          </a:p>
          <a:p>
            <a:pPr marL="0" indent="0">
              <a:buNone/>
            </a:pPr>
            <a:r>
              <a:rPr lang="it-IT" i="1" dirty="0"/>
              <a:t>Qui la formazione si fa in diversi modi: sul posto di lavoro, attraverso l’auto formazione: in questo caso i dipendenti utilizzano siti di formazione specifici e sono pagati per seguire questi corsi</a:t>
            </a:r>
            <a:r>
              <a:rPr lang="it-IT" dirty="0"/>
              <a:t> (Toscana, FI, Impresa dei servizi </a:t>
            </a:r>
            <a:r>
              <a:rPr lang="it-IT" i="1" dirty="0"/>
              <a:t>high </a:t>
            </a:r>
            <a:r>
              <a:rPr lang="it-IT" i="1" dirty="0" err="1"/>
              <a:t>skill</a:t>
            </a:r>
            <a:r>
              <a:rPr lang="it-IT" dirty="0"/>
              <a:t>, </a:t>
            </a:r>
            <a:r>
              <a:rPr lang="it-IT" dirty="0" err="1"/>
              <a:t>Int</a:t>
            </a:r>
            <a:r>
              <a:rPr lang="it-IT" dirty="0"/>
              <a:t>. 19).</a:t>
            </a:r>
          </a:p>
          <a:p>
            <a:pPr marL="0" indent="0">
              <a:buNone/>
            </a:pPr>
            <a:endParaRPr lang="it-IT" dirty="0"/>
          </a:p>
        </p:txBody>
      </p:sp>
      <p:sp>
        <p:nvSpPr>
          <p:cNvPr id="4" name="Segnaposto testo 3"/>
          <p:cNvSpPr>
            <a:spLocks noGrp="1"/>
          </p:cNvSpPr>
          <p:nvPr>
            <p:ph type="body" sz="half" idx="2"/>
          </p:nvPr>
        </p:nvSpPr>
        <p:spPr/>
        <p:txBody>
          <a:bodyPr>
            <a:noAutofit/>
          </a:bodyPr>
          <a:lstStyle/>
          <a:p>
            <a:r>
              <a:rPr lang="it-IT" sz="1800" dirty="0"/>
              <a:t>Le piccole imprese che realizzano esclusivamente attività formative di tipo </a:t>
            </a:r>
            <a:r>
              <a:rPr lang="it-IT" sz="1800" i="1" dirty="0"/>
              <a:t>on-the-job</a:t>
            </a:r>
            <a:r>
              <a:rPr lang="it-IT" sz="1800" dirty="0"/>
              <a:t>, sono quelle nelle quali i dipendenti hanno un contatto diretto con i clienti e la vendita dei prodotti o servizi richiede la condivisione di un determinato atteggiamento condiviso da parte dei dipendenti volto a rafforzare l’identità del marchio aziendale sul mercato</a:t>
            </a:r>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9176802" y="301230"/>
            <a:ext cx="2210435" cy="651510"/>
          </a:xfrm>
          <a:prstGeom prst="rect">
            <a:avLst/>
          </a:prstGeom>
        </p:spPr>
      </p:pic>
    </p:spTree>
    <p:extLst>
      <p:ext uri="{BB962C8B-B14F-4D97-AF65-F5344CB8AC3E}">
        <p14:creationId xmlns:p14="http://schemas.microsoft.com/office/powerpoint/2010/main" val="185913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ATTEGGIAMENTI DIVERSI RISPETTO ALLA FORMAZIONE</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dirty="0"/>
              <a:t>PERSONALE GIA’ FORMATO</a:t>
            </a:r>
          </a:p>
          <a:p>
            <a:r>
              <a:rPr lang="it-IT" dirty="0"/>
              <a:t>PERSONALE DA FORMARE (condivisione della conoscenza, socializzazione tra i dipendenti, evitare conflitti tra datore di lavoro e dipendenti)</a:t>
            </a:r>
          </a:p>
          <a:p>
            <a:pPr marL="0" indent="0">
              <a:buNone/>
            </a:pPr>
            <a:r>
              <a:rPr lang="it-IT" i="1" dirty="0"/>
              <a:t>Francamente abbiamo sempre preferito formare direttamente noi i dipendenti piuttosto che inserire persone che si sono formate altrove, perché in alcuni casi certe esperienze possono formare in un modo che poi è difficile cambiare. Quindi, preferisco una persona che ha buona volontà, che vuole imparare e capire ciò che accade qui dentro, piuttosto che un lavoratore qualificato che vuole cambiare il nostro modo di fare, le nostre cose. La formazione qui dentro viene effettuata attraverso il supporto del supervisore o dei dipendenti con esperienza. Anche io, mia madre, mio padre e i miei fratelli, poiché siamo esperti del settore, facciamo formazione ai più giovani che spesso diventano più bravi di noi</a:t>
            </a:r>
            <a:r>
              <a:rPr lang="it-IT" dirty="0"/>
              <a:t> (PE, Impresa dei servizi </a:t>
            </a:r>
            <a:r>
              <a:rPr lang="it-IT" i="1" dirty="0" err="1"/>
              <a:t>low</a:t>
            </a:r>
            <a:r>
              <a:rPr lang="it-IT" i="1" dirty="0"/>
              <a:t> </a:t>
            </a:r>
            <a:r>
              <a:rPr lang="it-IT" i="1" dirty="0" err="1"/>
              <a:t>skill</a:t>
            </a:r>
            <a:r>
              <a:rPr lang="it-IT" dirty="0"/>
              <a:t>, </a:t>
            </a:r>
            <a:r>
              <a:rPr lang="it-IT" dirty="0" err="1"/>
              <a:t>Int</a:t>
            </a:r>
            <a:r>
              <a:rPr lang="it-IT" dirty="0"/>
              <a:t>. 37).</a:t>
            </a:r>
          </a:p>
          <a:p>
            <a:pPr marL="0" indent="0">
              <a:buNone/>
            </a:pPr>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927420" y="1162210"/>
            <a:ext cx="2210435" cy="651510"/>
          </a:xfrm>
          <a:prstGeom prst="rect">
            <a:avLst/>
          </a:prstGeom>
        </p:spPr>
      </p:pic>
    </p:spTree>
    <p:extLst>
      <p:ext uri="{BB962C8B-B14F-4D97-AF65-F5344CB8AC3E}">
        <p14:creationId xmlns:p14="http://schemas.microsoft.com/office/powerpoint/2010/main" val="325741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FORMAZIONE ESTERNA (off-the-job)</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00539281"/>
              </p:ext>
            </p:extLst>
          </p:nvPr>
        </p:nvGraphicFramePr>
        <p:xfrm>
          <a:off x="1930039" y="2261063"/>
          <a:ext cx="8331922" cy="3114373"/>
        </p:xfrm>
        <a:graphic>
          <a:graphicData uri="http://schemas.openxmlformats.org/drawingml/2006/table">
            <a:tbl>
              <a:tblPr firstRow="1" firstCol="1" bandRow="1">
                <a:tableStyleId>{BC89EF96-8CEA-46FF-86C4-4CE0E7609802}</a:tableStyleId>
              </a:tblPr>
              <a:tblGrid>
                <a:gridCol w="2474581">
                  <a:extLst>
                    <a:ext uri="{9D8B030D-6E8A-4147-A177-3AD203B41FA5}">
                      <a16:colId xmlns:a16="http://schemas.microsoft.com/office/drawing/2014/main" val="20000"/>
                    </a:ext>
                  </a:extLst>
                </a:gridCol>
                <a:gridCol w="1641389">
                  <a:extLst>
                    <a:ext uri="{9D8B030D-6E8A-4147-A177-3AD203B41FA5}">
                      <a16:colId xmlns:a16="http://schemas.microsoft.com/office/drawing/2014/main" val="20001"/>
                    </a:ext>
                  </a:extLst>
                </a:gridCol>
                <a:gridCol w="1404762">
                  <a:extLst>
                    <a:ext uri="{9D8B030D-6E8A-4147-A177-3AD203B41FA5}">
                      <a16:colId xmlns:a16="http://schemas.microsoft.com/office/drawing/2014/main" val="20002"/>
                    </a:ext>
                  </a:extLst>
                </a:gridCol>
                <a:gridCol w="1406428">
                  <a:extLst>
                    <a:ext uri="{9D8B030D-6E8A-4147-A177-3AD203B41FA5}">
                      <a16:colId xmlns:a16="http://schemas.microsoft.com/office/drawing/2014/main" val="20003"/>
                    </a:ext>
                  </a:extLst>
                </a:gridCol>
                <a:gridCol w="1404762">
                  <a:extLst>
                    <a:ext uri="{9D8B030D-6E8A-4147-A177-3AD203B41FA5}">
                      <a16:colId xmlns:a16="http://schemas.microsoft.com/office/drawing/2014/main" val="20004"/>
                    </a:ext>
                  </a:extLst>
                </a:gridCol>
              </a:tblGrid>
              <a:tr h="644731">
                <a:tc>
                  <a:txBody>
                    <a:bodyPr/>
                    <a:lstStyle/>
                    <a:p>
                      <a:endParaRPr lang="it-IT" sz="24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Toscana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Abruzzo</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918061">
                <a:tc>
                  <a:txBody>
                    <a:bodyPr/>
                    <a:lstStyle/>
                    <a:p>
                      <a:pPr algn="just" fontAlgn="base">
                        <a:lnSpc>
                          <a:spcPct val="115000"/>
                        </a:lnSpc>
                        <a:spcAft>
                          <a:spcPts val="0"/>
                        </a:spcAft>
                      </a:pPr>
                      <a:r>
                        <a:rPr lang="it-IT" sz="2400" dirty="0">
                          <a:effectLst/>
                        </a:rPr>
                        <a:t>Formazione generica (per tutti)</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39,3%</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37,1%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39,2%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37,9%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171104">
                <a:tc>
                  <a:txBody>
                    <a:bodyPr/>
                    <a:lstStyle/>
                    <a:p>
                      <a:pPr algn="just" fontAlgn="base">
                        <a:lnSpc>
                          <a:spcPct val="115000"/>
                        </a:lnSpc>
                        <a:spcAft>
                          <a:spcPts val="0"/>
                        </a:spcAft>
                      </a:pPr>
                      <a:r>
                        <a:rPr lang="it-IT" sz="2400">
                          <a:effectLst/>
                        </a:rPr>
                        <a:t>Formazione specifica (solo per alcuni)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29,2%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27,4%</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26,1%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27,4%</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bl>
          </a:graphicData>
        </a:graphic>
      </p:graphicFrame>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9156743" y="572006"/>
            <a:ext cx="2210435" cy="651510"/>
          </a:xfrm>
          <a:prstGeom prst="rect">
            <a:avLst/>
          </a:prstGeom>
        </p:spPr>
      </p:pic>
    </p:spTree>
    <p:extLst>
      <p:ext uri="{BB962C8B-B14F-4D97-AF65-F5344CB8AC3E}">
        <p14:creationId xmlns:p14="http://schemas.microsoft.com/office/powerpoint/2010/main" val="185519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FORMAZIONE OFF-THE-JOB SPECIFICA</a:t>
            </a:r>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it-IT" dirty="0"/>
              <a:t>Nelle imprese che richiedono lavoratori con qualifiche particolari (settore zootecnico o agricolo, settore servizi di pulizia, attività di insegnamento negli asili nido)</a:t>
            </a:r>
          </a:p>
          <a:p>
            <a:pPr marL="0" indent="0">
              <a:buNone/>
            </a:pPr>
            <a:r>
              <a:rPr lang="it-IT" i="1" dirty="0"/>
              <a:t>Organizziamo corsi periodici di formazione in materia di autocontrollo e salute, in particolare per i dipendenti a tempo indeterminato. Per svolgere queste attività utilizziamo strutture formative pubbliche e private. Inoltre, alcuni dei nostri lavoratori devono frequentare diversi corsi di specializzazione perché nel settore ortofrutticolo è necessario possedere molte qualifiche</a:t>
            </a:r>
            <a:r>
              <a:rPr lang="it-IT" dirty="0"/>
              <a:t> (CS, Impresa del Made in </a:t>
            </a:r>
            <a:r>
              <a:rPr lang="it-IT" dirty="0" err="1"/>
              <a:t>Italy</a:t>
            </a:r>
            <a:r>
              <a:rPr lang="it-IT" dirty="0"/>
              <a:t>, </a:t>
            </a:r>
            <a:r>
              <a:rPr lang="it-IT" dirty="0" err="1"/>
              <a:t>Int</a:t>
            </a:r>
            <a:r>
              <a:rPr lang="it-IT" dirty="0"/>
              <a:t>. 65).</a:t>
            </a:r>
          </a:p>
          <a:p>
            <a:r>
              <a:rPr lang="it-IT" dirty="0"/>
              <a:t>Nelle imprese high </a:t>
            </a:r>
            <a:r>
              <a:rPr lang="it-IT" dirty="0" err="1"/>
              <a:t>tech</a:t>
            </a:r>
            <a:r>
              <a:rPr lang="it-IT" dirty="0"/>
              <a:t> (per tutti i gruppi professionali)</a:t>
            </a:r>
          </a:p>
          <a:p>
            <a:r>
              <a:rPr lang="it-IT" dirty="0"/>
              <a:t>Nelle imprese manifatturiere (solo per il personale amministrativo)</a:t>
            </a:r>
          </a:p>
          <a:p>
            <a:r>
              <a:rPr lang="it-IT" dirty="0"/>
              <a:t>Nelle imprese che intendono internazionalizzarsi</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9156743" y="572006"/>
            <a:ext cx="2210435" cy="651510"/>
          </a:xfrm>
          <a:prstGeom prst="rect">
            <a:avLst/>
          </a:prstGeom>
        </p:spPr>
      </p:pic>
    </p:spTree>
    <p:extLst>
      <p:ext uri="{BB962C8B-B14F-4D97-AF65-F5344CB8AC3E}">
        <p14:creationId xmlns:p14="http://schemas.microsoft.com/office/powerpoint/2010/main" val="1625283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OSTACOLI ALLA FORMAZIONE OFF-THE-JOB NELLE PMI</a:t>
            </a:r>
          </a:p>
        </p:txBody>
      </p:sp>
      <p:sp>
        <p:nvSpPr>
          <p:cNvPr id="3" name="Segnaposto contenuto 2"/>
          <p:cNvSpPr>
            <a:spLocks noGrp="1"/>
          </p:cNvSpPr>
          <p:nvPr>
            <p:ph idx="1"/>
          </p:nvPr>
        </p:nvSpPr>
        <p:spPr/>
        <p:txBody>
          <a:bodyPr>
            <a:noAutofit/>
          </a:bodyPr>
          <a:lstStyle/>
          <a:p>
            <a:r>
              <a:rPr lang="it-IT" sz="1600" b="1" dirty="0"/>
              <a:t>la mancanza di risorse finanziarie per la crescita delle competenze dei dipendenti; </a:t>
            </a:r>
          </a:p>
          <a:p>
            <a:r>
              <a:rPr lang="it-IT" sz="1600" b="1" dirty="0"/>
              <a:t>la tendenza degli imprenditori a percepire la formazione esterna come un rischio della perdita momentanea della produttività dei lavoratori: dato il basso numero di risorse umane, le piccole imprese hanno difficoltà a mandare i propri dipendenti a seguire corsi formativi esterni;</a:t>
            </a:r>
          </a:p>
          <a:p>
            <a:r>
              <a:rPr lang="it-IT" sz="1600" b="1" dirty="0"/>
              <a:t>la tendenza degli imprenditori a concentrarsi maggiormente su azioni di breve termine, finalizzate alla sopravvivenza dell'impresa piuttosto che sui bisogni formativi dei lavoratori;</a:t>
            </a:r>
          </a:p>
          <a:p>
            <a:r>
              <a:rPr lang="it-IT" sz="1600" b="1" dirty="0"/>
              <a:t>la percezione da parte dei datori di lavoro dell'inutilità dei programmi di formazione (Patton, 2005: 88) spesso considerati una "perdita di tempo" a causa del basso profilo dei formatori coinvolti</a:t>
            </a:r>
          </a:p>
          <a:p>
            <a:r>
              <a:rPr lang="it-IT" sz="1600" b="1" dirty="0"/>
              <a:t>la paura dei piccoli imprenditori che l’investimento in formazione esterna possa andare perso nel caso in cui i dipendenti, appena formati, lascino l’azienda per andare a lavorare per la concorrenza. Questo tipo di atteggiamento è particolarmente diffuso tra i manager di linea, delle piccole realtà produttive, attirati da opportunità di carriera offerte da aziende più grandi </a:t>
            </a:r>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9231557" y="1237025"/>
            <a:ext cx="2210435" cy="651510"/>
          </a:xfrm>
          <a:prstGeom prst="rect">
            <a:avLst/>
          </a:prstGeom>
        </p:spPr>
      </p:pic>
    </p:spTree>
    <p:extLst>
      <p:ext uri="{BB962C8B-B14F-4D97-AF65-F5344CB8AC3E}">
        <p14:creationId xmlns:p14="http://schemas.microsoft.com/office/powerpoint/2010/main" val="179753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 generale la propensione a fare formazione aumenta se:</a:t>
            </a:r>
          </a:p>
        </p:txBody>
      </p:sp>
      <p:sp>
        <p:nvSpPr>
          <p:cNvPr id="3" name="Segnaposto contenuto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it-IT" sz="1900" b="1" dirty="0"/>
              <a:t>Per formazione si intende quella on-the-job, anche se esistono notevoli differenze tra un settore produttivo e l’altro</a:t>
            </a:r>
          </a:p>
          <a:p>
            <a:r>
              <a:rPr lang="it-IT" sz="1900" b="1" dirty="0"/>
              <a:t>Quando nelle aziende vengono implementate delle innovazioni: organizzative (formazione formale e on-the-job) e tecnologiche (formazione off-the-job)</a:t>
            </a:r>
          </a:p>
          <a:p>
            <a:pPr marL="0" indent="0">
              <a:buNone/>
            </a:pPr>
            <a:r>
              <a:rPr lang="it-IT" sz="1900" b="1" dirty="0"/>
              <a:t>……………………………………………………………………………………………………………….</a:t>
            </a:r>
          </a:p>
          <a:p>
            <a:pPr marL="0" indent="0">
              <a:buNone/>
            </a:pPr>
            <a:r>
              <a:rPr lang="it-IT" sz="1900" b="1" dirty="0"/>
              <a:t>La propensione ad organizzare formazione </a:t>
            </a:r>
            <a:r>
              <a:rPr lang="it-IT" sz="1900" b="1" dirty="0" err="1"/>
              <a:t>off.the-job</a:t>
            </a:r>
            <a:r>
              <a:rPr lang="it-IT" sz="1900" b="1" dirty="0"/>
              <a:t> (soprattutto se specifica) cresce:</a:t>
            </a:r>
          </a:p>
          <a:p>
            <a:pPr marL="457200" indent="-457200">
              <a:buAutoNum type="arabicParenR"/>
            </a:pPr>
            <a:r>
              <a:rPr lang="it-IT" sz="1900" b="1" dirty="0"/>
              <a:t>all’aumentare delle dimensioni dell’impresa;</a:t>
            </a:r>
          </a:p>
          <a:p>
            <a:pPr marL="457200" indent="-457200">
              <a:buAutoNum type="arabicParenR"/>
            </a:pPr>
            <a:r>
              <a:rPr lang="it-IT" sz="1900" b="1" dirty="0"/>
              <a:t>con la presenza del sindacato</a:t>
            </a:r>
          </a:p>
          <a:p>
            <a:pPr marL="457200" indent="-457200">
              <a:buAutoNum type="arabicParenR"/>
            </a:pPr>
            <a:r>
              <a:rPr lang="it-IT" sz="1900" b="1" dirty="0"/>
              <a:t>se il fatturato è in crescita</a:t>
            </a:r>
          </a:p>
          <a:p>
            <a:pPr marL="457200" indent="-457200">
              <a:buAutoNum type="arabicParenR"/>
            </a:pPr>
            <a:r>
              <a:rPr lang="it-IT" sz="1900" b="1" dirty="0"/>
              <a:t>se sono richieste </a:t>
            </a:r>
            <a:r>
              <a:rPr lang="it-IT" sz="1900" b="1"/>
              <a:t>qualifiche particolari per </a:t>
            </a:r>
            <a:r>
              <a:rPr lang="it-IT" sz="1900" b="1" dirty="0"/>
              <a:t>lo svolgimento delle attività</a:t>
            </a:r>
          </a:p>
          <a:p>
            <a:pPr marL="457200" indent="-457200">
              <a:buAutoNum type="arabicParenR"/>
            </a:pPr>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9231557" y="1237025"/>
            <a:ext cx="2210435" cy="651510"/>
          </a:xfrm>
          <a:prstGeom prst="rect">
            <a:avLst/>
          </a:prstGeom>
        </p:spPr>
      </p:pic>
    </p:spTree>
    <p:extLst>
      <p:ext uri="{BB962C8B-B14F-4D97-AF65-F5344CB8AC3E}">
        <p14:creationId xmlns:p14="http://schemas.microsoft.com/office/powerpoint/2010/main" val="603763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DI RECLUTAMENTO DELLE PMI IN ITALIA </a:t>
            </a:r>
          </a:p>
        </p:txBody>
      </p:sp>
      <p:sp>
        <p:nvSpPr>
          <p:cNvPr id="3" name="Segnaposto immagine 2"/>
          <p:cNvSpPr>
            <a:spLocks noGrp="1"/>
          </p:cNvSpPr>
          <p:nvPr>
            <p:ph type="pic" idx="1"/>
          </p:nvPr>
        </p:nvSpPr>
        <p:spPr/>
      </p:sp>
      <p:sp>
        <p:nvSpPr>
          <p:cNvPr id="4" name="Segnaposto testo 3"/>
          <p:cNvSpPr>
            <a:spLocks noGrp="1"/>
          </p:cNvSpPr>
          <p:nvPr>
            <p:ph type="body" sz="half" idx="2"/>
          </p:nvPr>
        </p:nvSpPr>
        <p:spPr/>
        <p:txBody>
          <a:bodyPr>
            <a:normAutofit/>
          </a:bodyPr>
          <a:lstStyle/>
          <a:p>
            <a:pPr algn="just"/>
            <a:r>
              <a:rPr lang="it-IT" sz="1800" dirty="0"/>
              <a:t>Il reclutamento è l’unica strada per inserire nuove </a:t>
            </a:r>
            <a:r>
              <a:rPr lang="it-IT" sz="1800" dirty="0" err="1"/>
              <a:t>skills</a:t>
            </a:r>
            <a:r>
              <a:rPr lang="it-IT" sz="1800" dirty="0"/>
              <a:t> nelle piccole imprese in presenza di un mercato interno del lavoro stabile nel quale non vi è possibilità di sviluppo delle carriere o di promozioni da offrire ai dipendenti </a:t>
            </a:r>
          </a:p>
        </p:txBody>
      </p:sp>
      <p:graphicFrame>
        <p:nvGraphicFramePr>
          <p:cNvPr id="5" name="Tabella 4"/>
          <p:cNvGraphicFramePr>
            <a:graphicFrameLocks noGrp="1"/>
          </p:cNvGraphicFramePr>
          <p:nvPr>
            <p:extLst>
              <p:ext uri="{D42A27DB-BD31-4B8C-83A1-F6EECF244321}">
                <p14:modId xmlns:p14="http://schemas.microsoft.com/office/powerpoint/2010/main" val="85404726"/>
              </p:ext>
            </p:extLst>
          </p:nvPr>
        </p:nvGraphicFramePr>
        <p:xfrm>
          <a:off x="690282" y="2563907"/>
          <a:ext cx="6490447" cy="2390839"/>
        </p:xfrm>
        <a:graphic>
          <a:graphicData uri="http://schemas.openxmlformats.org/drawingml/2006/table">
            <a:tbl>
              <a:tblPr firstRow="1" firstCol="1" bandRow="1">
                <a:tableStyleId>{BC89EF96-8CEA-46FF-86C4-4CE0E7609802}</a:tableStyleId>
              </a:tblPr>
              <a:tblGrid>
                <a:gridCol w="1739153">
                  <a:extLst>
                    <a:ext uri="{9D8B030D-6E8A-4147-A177-3AD203B41FA5}">
                      <a16:colId xmlns:a16="http://schemas.microsoft.com/office/drawing/2014/main" val="20000"/>
                    </a:ext>
                  </a:extLst>
                </a:gridCol>
                <a:gridCol w="2465294">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633982">
                <a:tc>
                  <a:txBody>
                    <a:bodyPr/>
                    <a:lstStyle/>
                    <a:p>
                      <a:pPr algn="just" fontAlgn="base">
                        <a:lnSpc>
                          <a:spcPct val="115000"/>
                        </a:lnSpc>
                        <a:spcAft>
                          <a:spcPts val="0"/>
                        </a:spcAft>
                      </a:pPr>
                      <a:r>
                        <a:rPr lang="it-IT" sz="2400" dirty="0">
                          <a:effectLst/>
                        </a:rPr>
                        <a:t>Regione</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ase">
                        <a:lnSpc>
                          <a:spcPct val="115000"/>
                        </a:lnSpc>
                        <a:spcAft>
                          <a:spcPts val="0"/>
                        </a:spcAft>
                      </a:pPr>
                      <a:r>
                        <a:rPr lang="it-IT" sz="2400" dirty="0">
                          <a:effectLst/>
                        </a:rPr>
                        <a:t>Canali informali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fontAlgn="base">
                        <a:lnSpc>
                          <a:spcPct val="115000"/>
                        </a:lnSpc>
                        <a:spcAft>
                          <a:spcPts val="0"/>
                        </a:spcAft>
                      </a:pPr>
                      <a:r>
                        <a:rPr lang="it-IT" sz="2400" dirty="0">
                          <a:effectLst/>
                        </a:rPr>
                        <a:t>Canali formali</a:t>
                      </a:r>
                    </a:p>
                    <a:p>
                      <a:pPr algn="ctr" fontAlgn="base">
                        <a:lnSpc>
                          <a:spcPct val="115000"/>
                        </a:lnSpc>
                        <a:spcAft>
                          <a:spcPts val="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a:t>
                      </a:r>
                    </a:p>
                  </a:txBody>
                  <a:tcPr marL="44450" marR="44450" marT="0" marB="0" anchor="ctr"/>
                </a:tc>
                <a:extLst>
                  <a:ext uri="{0D108BD9-81ED-4DB2-BD59-A6C34878D82A}">
                    <a16:rowId xmlns:a16="http://schemas.microsoft.com/office/drawing/2014/main" val="10000"/>
                  </a:ext>
                </a:extLst>
              </a:tr>
              <a:tr h="316991">
                <a:tc>
                  <a:txBody>
                    <a:bodyPr/>
                    <a:lstStyle/>
                    <a:p>
                      <a:pPr algn="just"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dirty="0">
                          <a:effectLst/>
                        </a:rPr>
                        <a:t>62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38</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1"/>
                  </a:ext>
                </a:extLst>
              </a:tr>
              <a:tr h="316991">
                <a:tc>
                  <a:txBody>
                    <a:bodyPr/>
                    <a:lstStyle/>
                    <a:p>
                      <a:pPr algn="just" fontAlgn="base">
                        <a:lnSpc>
                          <a:spcPct val="115000"/>
                        </a:lnSpc>
                        <a:spcAft>
                          <a:spcPts val="0"/>
                        </a:spcAft>
                      </a:pPr>
                      <a:r>
                        <a:rPr lang="it-IT" sz="2400">
                          <a:effectLst/>
                        </a:rPr>
                        <a:t>Toscana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69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31</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2"/>
                  </a:ext>
                </a:extLst>
              </a:tr>
              <a:tr h="316991">
                <a:tc>
                  <a:txBody>
                    <a:bodyPr/>
                    <a:lstStyle/>
                    <a:p>
                      <a:pPr algn="just" fontAlgn="base">
                        <a:lnSpc>
                          <a:spcPct val="115000"/>
                        </a:lnSpc>
                        <a:spcAft>
                          <a:spcPts val="0"/>
                        </a:spcAft>
                      </a:pPr>
                      <a:r>
                        <a:rPr lang="it-IT" sz="2400">
                          <a:effectLst/>
                        </a:rPr>
                        <a:t>Abruzzo </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71</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29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3"/>
                  </a:ext>
                </a:extLst>
              </a:tr>
              <a:tr h="273405">
                <a:tc>
                  <a:txBody>
                    <a:bodyPr/>
                    <a:lstStyle/>
                    <a:p>
                      <a:pPr algn="just"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fontAlgn="base">
                        <a:lnSpc>
                          <a:spcPct val="115000"/>
                        </a:lnSpc>
                        <a:spcAft>
                          <a:spcPts val="0"/>
                        </a:spcAft>
                      </a:pPr>
                      <a:r>
                        <a:rPr lang="it-IT" sz="2400">
                          <a:effectLst/>
                        </a:rPr>
                        <a:t>70</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fontAlgn="base">
                        <a:lnSpc>
                          <a:spcPct val="115000"/>
                        </a:lnSpc>
                        <a:spcAft>
                          <a:spcPts val="0"/>
                        </a:spcAft>
                      </a:pPr>
                      <a:r>
                        <a:rPr lang="it-IT" sz="2400" dirty="0">
                          <a:effectLst/>
                        </a:rPr>
                        <a:t>30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04"/>
                  </a:ext>
                </a:extLst>
              </a:tr>
            </a:tbl>
          </a:graphicData>
        </a:graphic>
      </p:graphicFrame>
      <p:pic>
        <p:nvPicPr>
          <p:cNvPr id="6" name="Immagine 5"/>
          <p:cNvPicPr/>
          <p:nvPr/>
        </p:nvPicPr>
        <p:blipFill>
          <a:blip r:embed="rId2" cstate="print">
            <a:extLst>
              <a:ext uri="{28A0092B-C50C-407E-A947-70E740481C1C}">
                <a14:useLocalDpi xmlns:a14="http://schemas.microsoft.com/office/drawing/2010/main" val="0"/>
              </a:ext>
            </a:extLst>
          </a:blip>
          <a:stretch>
            <a:fillRect/>
          </a:stretch>
        </p:blipFill>
        <p:spPr>
          <a:xfrm>
            <a:off x="1155020" y="377991"/>
            <a:ext cx="2210435" cy="651510"/>
          </a:xfrm>
          <a:prstGeom prst="rect">
            <a:avLst/>
          </a:prstGeom>
        </p:spPr>
      </p:pic>
    </p:spTree>
    <p:extLst>
      <p:ext uri="{BB962C8B-B14F-4D97-AF65-F5344CB8AC3E}">
        <p14:creationId xmlns:p14="http://schemas.microsoft.com/office/powerpoint/2010/main" val="182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INFORMALI DI RECLUTAMENTO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endParaRPr lang="it-IT" dirty="0"/>
          </a:p>
          <a:p>
            <a:r>
              <a:rPr lang="it-IT" sz="2400" b="1" dirty="0"/>
              <a:t>conoscenza diretta dell'imprenditore del candidato (</a:t>
            </a:r>
            <a:r>
              <a:rPr lang="it-IT" sz="2400" b="1" dirty="0" err="1"/>
              <a:t>Ram</a:t>
            </a:r>
            <a:r>
              <a:rPr lang="it-IT" sz="2400" b="1" dirty="0"/>
              <a:t> et al, 2007)</a:t>
            </a:r>
          </a:p>
          <a:p>
            <a:r>
              <a:rPr lang="it-IT" sz="2400" b="1" dirty="0"/>
              <a:t>il passaparola tra le aziende, (</a:t>
            </a:r>
            <a:r>
              <a:rPr lang="it-IT" sz="2400" b="1" dirty="0" err="1"/>
              <a:t>Ram</a:t>
            </a:r>
            <a:r>
              <a:rPr lang="it-IT" sz="2400" b="1" dirty="0"/>
              <a:t>, 1991)</a:t>
            </a:r>
          </a:p>
          <a:p>
            <a:r>
              <a:rPr lang="it-IT" sz="2400" b="1" dirty="0"/>
              <a:t>le reti familiari (</a:t>
            </a:r>
            <a:r>
              <a:rPr lang="it-IT" sz="2400" b="1" dirty="0" err="1"/>
              <a:t>Atkinson</a:t>
            </a:r>
            <a:r>
              <a:rPr lang="it-IT" sz="2400" b="1" dirty="0"/>
              <a:t> e </a:t>
            </a:r>
            <a:r>
              <a:rPr lang="it-IT" sz="2400" b="1" dirty="0" err="1"/>
              <a:t>Meager</a:t>
            </a:r>
            <a:r>
              <a:rPr lang="it-IT" sz="2400" b="1" dirty="0"/>
              <a:t>, 1994)</a:t>
            </a:r>
          </a:p>
          <a:p>
            <a:r>
              <a:rPr lang="it-IT" sz="2400" b="1" dirty="0"/>
              <a:t>le autocandidature (</a:t>
            </a:r>
            <a:r>
              <a:rPr lang="it-IT" sz="2400" b="1" dirty="0" err="1"/>
              <a:t>Holliday</a:t>
            </a:r>
            <a:r>
              <a:rPr lang="it-IT" sz="2400" b="1" dirty="0"/>
              <a:t>, 1995).</a:t>
            </a:r>
          </a:p>
          <a:p>
            <a:pPr marL="0" indent="0">
              <a:buNone/>
            </a:pPr>
            <a:r>
              <a:rPr lang="it-IT" sz="2400" b="1" dirty="0"/>
              <a:t>Ciò nasce dall'esigenza dell’impresa di inserire dipendenti qualificati e dotati di un prerequisito fondamentale, ovvero la capacità di adattamento a un contesto relazionale definito (Marlow e Patton, 2002)</a:t>
            </a:r>
          </a:p>
          <a:p>
            <a:pPr marL="0" indent="0">
              <a:buNone/>
            </a:pPr>
            <a:endParaRPr lang="it-IT" sz="2400" dirty="0"/>
          </a:p>
        </p:txBody>
      </p:sp>
      <p:sp>
        <p:nvSpPr>
          <p:cNvPr id="4" name="Rettangolo arrotondato 3"/>
          <p:cNvSpPr/>
          <p:nvPr/>
        </p:nvSpPr>
        <p:spPr>
          <a:xfrm>
            <a:off x="10210800" y="3460376"/>
            <a:ext cx="71718"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 name="Immagine 4"/>
          <p:cNvPicPr/>
          <p:nvPr/>
        </p:nvPicPr>
        <p:blipFill>
          <a:blip r:embed="rId2" cstate="print">
            <a:extLst>
              <a:ext uri="{28A0092B-C50C-407E-A947-70E740481C1C}">
                <a14:useLocalDpi xmlns:a14="http://schemas.microsoft.com/office/drawing/2010/main" val="0"/>
              </a:ext>
            </a:extLst>
          </a:blip>
          <a:stretch>
            <a:fillRect/>
          </a:stretch>
        </p:blipFill>
        <p:spPr>
          <a:xfrm>
            <a:off x="1295400" y="178098"/>
            <a:ext cx="2210435" cy="651510"/>
          </a:xfrm>
          <a:prstGeom prst="rect">
            <a:avLst/>
          </a:prstGeom>
        </p:spPr>
      </p:pic>
    </p:spTree>
    <p:extLst>
      <p:ext uri="{BB962C8B-B14F-4D97-AF65-F5344CB8AC3E}">
        <p14:creationId xmlns:p14="http://schemas.microsoft.com/office/powerpoint/2010/main" val="278835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extLst>
              <a:ext uri="{28A0092B-C50C-407E-A947-70E740481C1C}">
                <a14:useLocalDpi xmlns:a14="http://schemas.microsoft.com/office/drawing/2010/main" val="0"/>
              </a:ext>
            </a:extLst>
          </a:blip>
          <a:stretch>
            <a:fillRect/>
          </a:stretch>
        </p:blipFill>
        <p:spPr>
          <a:xfrm>
            <a:off x="1155020" y="431779"/>
            <a:ext cx="2210435" cy="651510"/>
          </a:xfrm>
          <a:prstGeom prst="rect">
            <a:avLst/>
          </a:prstGeom>
        </p:spPr>
      </p:pic>
      <p:sp>
        <p:nvSpPr>
          <p:cNvPr id="3" name="Rettangolo 2"/>
          <p:cNvSpPr/>
          <p:nvPr/>
        </p:nvSpPr>
        <p:spPr>
          <a:xfrm>
            <a:off x="3048000" y="1997839"/>
            <a:ext cx="6096000" cy="45243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just">
              <a:spcAft>
                <a:spcPts val="0"/>
              </a:spcAft>
            </a:pPr>
            <a:r>
              <a:rPr lang="it-IT" sz="2400" i="1" dirty="0">
                <a:latin typeface="Times New Roman" panose="02020603050405020304" pitchFamily="18" charset="0"/>
                <a:ea typeface="Calibri" panose="020F0502020204030204" pitchFamily="34" charset="0"/>
                <a:cs typeface="Times New Roman" panose="02020603050405020304" pitchFamily="18" charset="0"/>
              </a:rPr>
              <a:t>Il reclutamento avviene soprattutto a titolo personale, perché è normale che lei/lui debba essere per noi una persona di fiducia; i nostri dipendenti devono avere determinati valori perché siamo una grande famiglia</a:t>
            </a:r>
            <a:r>
              <a:rPr lang="it-IT" sz="2400" dirty="0">
                <a:latin typeface="Times New Roman" panose="02020603050405020304" pitchFamily="18" charset="0"/>
                <a:ea typeface="Calibri" panose="020F0502020204030204" pitchFamily="34" charset="0"/>
                <a:cs typeface="Times New Roman" panose="02020603050405020304" pitchFamily="18" charset="0"/>
              </a:rPr>
              <a:t> (CS, impresa servizi </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low</a:t>
            </a:r>
            <a:r>
              <a:rPr lang="it-IT" sz="2400" i="1" dirty="0">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skill</a:t>
            </a:r>
            <a:r>
              <a:rPr lang="it-IT" sz="2400" dirty="0">
                <a:latin typeface="Times New Roman" panose="02020603050405020304" pitchFamily="18" charset="0"/>
                <a:ea typeface="Calibri" panose="020F0502020204030204" pitchFamily="34" charset="0"/>
                <a:cs typeface="Times New Roman" panose="02020603050405020304" pitchFamily="18" charset="0"/>
              </a:rPr>
              <a:t>, Int.59).</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2400" i="1" dirty="0">
                <a:latin typeface="Times New Roman" panose="02020603050405020304" pitchFamily="18" charset="0"/>
                <a:ea typeface="Calibri" panose="020F0502020204030204" pitchFamily="34" charset="0"/>
                <a:cs typeface="Times New Roman" panose="02020603050405020304" pitchFamily="18" charset="0"/>
              </a:rPr>
              <a:t>Uno dei miei lavoratori è il figlio di un dipendente di un’altra azienda che conosco; un altro, appena arrivato, è il marito di una mia dipendente. Bene o male qui ci conosciamo tutti</a:t>
            </a:r>
            <a:r>
              <a:rPr lang="it-IT" sz="2400" dirty="0">
                <a:latin typeface="Times New Roman" panose="02020603050405020304" pitchFamily="18" charset="0"/>
                <a:ea typeface="Calibri" panose="020F0502020204030204" pitchFamily="34" charset="0"/>
                <a:cs typeface="Times New Roman" panose="02020603050405020304" pitchFamily="18" charset="0"/>
              </a:rPr>
              <a:t> (FI, Impresa del Made in </a:t>
            </a:r>
            <a:r>
              <a:rPr lang="it-IT" sz="2400" dirty="0" err="1">
                <a:latin typeface="Times New Roman" panose="02020603050405020304" pitchFamily="18" charset="0"/>
                <a:ea typeface="Calibri" panose="020F0502020204030204" pitchFamily="34" charset="0"/>
                <a:cs typeface="Times New Roman" panose="02020603050405020304" pitchFamily="18" charset="0"/>
              </a:rPr>
              <a:t>Italy</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latin typeface="Times New Roman" panose="02020603050405020304" pitchFamily="18" charset="0"/>
                <a:ea typeface="Calibri" panose="020F0502020204030204" pitchFamily="34" charset="0"/>
                <a:cs typeface="Times New Roman" panose="02020603050405020304" pitchFamily="18" charset="0"/>
              </a:rPr>
              <a:t>Int</a:t>
            </a:r>
            <a:r>
              <a:rPr lang="it-IT" sz="2400" dirty="0">
                <a:latin typeface="Times New Roman" panose="02020603050405020304" pitchFamily="18" charset="0"/>
                <a:ea typeface="Calibri" panose="020F0502020204030204" pitchFamily="34" charset="0"/>
                <a:cs typeface="Times New Roman" panose="02020603050405020304" pitchFamily="18" charset="0"/>
              </a:rPr>
              <a:t>. 28).</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512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extLst>
              <a:ext uri="{28A0092B-C50C-407E-A947-70E740481C1C}">
                <a14:useLocalDpi xmlns:a14="http://schemas.microsoft.com/office/drawing/2010/main" val="0"/>
              </a:ext>
            </a:extLst>
          </a:blip>
          <a:stretch>
            <a:fillRect/>
          </a:stretch>
        </p:blipFill>
        <p:spPr>
          <a:xfrm>
            <a:off x="1155020" y="431779"/>
            <a:ext cx="2210435" cy="651510"/>
          </a:xfrm>
          <a:prstGeom prst="rect">
            <a:avLst/>
          </a:prstGeom>
        </p:spPr>
      </p:pic>
      <p:sp>
        <p:nvSpPr>
          <p:cNvPr id="3" name="Rettangolo 2"/>
          <p:cNvSpPr/>
          <p:nvPr/>
        </p:nvSpPr>
        <p:spPr>
          <a:xfrm>
            <a:off x="1589113" y="1258827"/>
            <a:ext cx="9663953" cy="53245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just">
              <a:spcAft>
                <a:spcPts val="0"/>
              </a:spcAft>
            </a:pPr>
            <a:r>
              <a:rPr lang="it-IT" sz="2000" b="1" dirty="0">
                <a:latin typeface="Times New Roman" panose="02020603050405020304" pitchFamily="18" charset="0"/>
                <a:ea typeface="Calibri" panose="020F0502020204030204" pitchFamily="34" charset="0"/>
                <a:cs typeface="Times New Roman" panose="02020603050405020304" pitchFamily="18" charset="0"/>
              </a:rPr>
              <a:t>Le conoscenze personali e il passaparola sono cruciali anche nel sostenere il mercato del lavoro locale, per evitare la dispersione delle competenze maturate dai lavoratori. Soprattutto in situazioni di crisi economica, questi metodi da un lato consentono ai piccoli imprenditori di assumere lavoratori conosciuti provenienti da altre aziende, dall’altro di bilanciare il mercato del lavoro:</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000" b="1"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it-IT" sz="2000" b="1" i="1" dirty="0">
                <a:latin typeface="Times New Roman" panose="02020603050405020304" pitchFamily="18" charset="0"/>
                <a:ea typeface="Calibri" panose="020F0502020204030204" pitchFamily="34" charset="0"/>
                <a:cs typeface="Times New Roman" panose="02020603050405020304" pitchFamily="18" charset="0"/>
              </a:rPr>
              <a:t>Ho assunto tre dipendenti che lavoravano in un’altra azienda che mi hanno chiesto di venire qui; poi ho inserito altre persone che erano in mobilità da un po’ di tempo. Assumo solo chi conosco</a:t>
            </a:r>
            <a:r>
              <a:rPr lang="it-IT" sz="2000" b="1" dirty="0">
                <a:latin typeface="Times New Roman" panose="02020603050405020304" pitchFamily="18" charset="0"/>
                <a:ea typeface="Calibri" panose="020F0502020204030204" pitchFamily="34" charset="0"/>
                <a:cs typeface="Times New Roman" panose="02020603050405020304" pitchFamily="18" charset="0"/>
              </a:rPr>
              <a:t> (PO, Impresa del Made in </a:t>
            </a:r>
            <a:r>
              <a:rPr lang="it-IT" sz="2000" b="1" dirty="0" err="1">
                <a:latin typeface="Times New Roman" panose="02020603050405020304" pitchFamily="18" charset="0"/>
                <a:ea typeface="Calibri" panose="020F0502020204030204" pitchFamily="34" charset="0"/>
                <a:cs typeface="Times New Roman" panose="02020603050405020304" pitchFamily="18" charset="0"/>
              </a:rPr>
              <a:t>Italy</a:t>
            </a:r>
            <a:r>
              <a:rPr lang="it-IT" sz="2000" b="1" dirty="0">
                <a:latin typeface="Times New Roman" panose="02020603050405020304" pitchFamily="18" charset="0"/>
                <a:ea typeface="Calibri" panose="020F0502020204030204" pitchFamily="34" charset="0"/>
                <a:cs typeface="Times New Roman" panose="02020603050405020304" pitchFamily="18" charset="0"/>
              </a:rPr>
              <a:t>, Int.31). </a:t>
            </a:r>
          </a:p>
          <a:p>
            <a:pPr algn="just">
              <a:spcAft>
                <a:spcPts val="0"/>
              </a:spcAft>
            </a:pPr>
            <a:endParaRPr lang="it-IT"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it-IT" sz="2000" b="1" i="1" dirty="0">
                <a:latin typeface="Times New Roman" panose="02020603050405020304" pitchFamily="18" charset="0"/>
                <a:cs typeface="Times New Roman" panose="02020603050405020304" pitchFamily="18" charset="0"/>
              </a:rPr>
              <a:t>Le ho assunte perché conoscevo già il loro potenziale, Il 90% di queste signore hanno lavorato a lungo in aziende del territorio che non ci sono più. Sono lavoratrici altamente qualificate nella realizzazione di cravatte. Una volta questo territorio rappresentava una realtà importante in questo settore. Oggi meno. Sono fortunato perché ho il vantaggio di aver assunto personale del posto, qualificato e già formato</a:t>
            </a:r>
            <a:r>
              <a:rPr lang="it-IT" sz="2000" b="1" dirty="0">
                <a:latin typeface="Times New Roman" panose="02020603050405020304" pitchFamily="18" charset="0"/>
                <a:cs typeface="Times New Roman" panose="02020603050405020304" pitchFamily="18" charset="0"/>
              </a:rPr>
              <a:t> (Abruzzo, PE, Impresa del Made in </a:t>
            </a:r>
            <a:r>
              <a:rPr lang="it-IT" sz="2000" b="1" dirty="0" err="1">
                <a:latin typeface="Times New Roman" panose="02020603050405020304" pitchFamily="18" charset="0"/>
                <a:cs typeface="Times New Roman" panose="02020603050405020304" pitchFamily="18" charset="0"/>
              </a:rPr>
              <a:t>Italy</a:t>
            </a:r>
            <a:r>
              <a:rPr lang="it-IT" sz="2000" b="1" dirty="0">
                <a:latin typeface="Times New Roman" panose="02020603050405020304" pitchFamily="18" charset="0"/>
                <a:cs typeface="Times New Roman" panose="02020603050405020304" pitchFamily="18" charset="0"/>
              </a:rPr>
              <a:t>, </a:t>
            </a:r>
            <a:r>
              <a:rPr lang="it-IT" sz="2000" b="1" dirty="0" err="1">
                <a:latin typeface="Times New Roman" panose="02020603050405020304" pitchFamily="18" charset="0"/>
                <a:cs typeface="Times New Roman" panose="02020603050405020304" pitchFamily="18" charset="0"/>
              </a:rPr>
              <a:t>Int</a:t>
            </a:r>
            <a:r>
              <a:rPr lang="it-IT" sz="2000" b="1" dirty="0">
                <a:latin typeface="Times New Roman" panose="02020603050405020304" pitchFamily="18" charset="0"/>
                <a:cs typeface="Times New Roman" panose="02020603050405020304" pitchFamily="18" charset="0"/>
              </a:rPr>
              <a:t>. 41).</a:t>
            </a:r>
          </a:p>
          <a:p>
            <a:pPr algn="just">
              <a:spcAft>
                <a:spcPts val="0"/>
              </a:spcAft>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8945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95400" y="527299"/>
            <a:ext cx="9601200" cy="1142385"/>
          </a:xfrm>
        </p:spPr>
        <p:txBody>
          <a:bodyPr/>
          <a:lstStyle/>
          <a:p>
            <a:r>
              <a:rPr lang="it-IT" dirty="0"/>
              <a:t>CANALI FORMALI DI RECLUTAMENTO</a:t>
            </a:r>
          </a:p>
        </p:txBody>
      </p:sp>
      <p:sp>
        <p:nvSpPr>
          <p:cNvPr id="3" name="Segnaposto contenuto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algn="just"/>
            <a:r>
              <a:rPr lang="it-IT" dirty="0"/>
              <a:t>Sebbene le pratiche informali rappresentino il modello dominante di reclutamento, non sono le uniche utilizzate nelle piccole imprese (</a:t>
            </a:r>
            <a:r>
              <a:rPr lang="it-IT" dirty="0" err="1"/>
              <a:t>Wapshott</a:t>
            </a:r>
            <a:r>
              <a:rPr lang="it-IT" dirty="0"/>
              <a:t> e </a:t>
            </a:r>
            <a:r>
              <a:rPr lang="it-IT" dirty="0" err="1"/>
              <a:t>Mallet</a:t>
            </a:r>
            <a:r>
              <a:rPr lang="it-IT" dirty="0"/>
              <a:t>, 2017). I processi formali di reclutamento non sono del tutto assenti (Doherty e Norton, 2014), come nel caso del settore dei servizi ad alta tecnologia, in cui alcune competenze sono considerate cruciali per la competitività aziendale (</a:t>
            </a:r>
            <a:r>
              <a:rPr lang="it-IT" dirty="0" err="1"/>
              <a:t>Gilman</a:t>
            </a:r>
            <a:r>
              <a:rPr lang="it-IT" dirty="0"/>
              <a:t> e Edwards, 2008: 541). Tuttavia, anche in questi casi, il reclutamento può essere basato su tecniche informali (</a:t>
            </a:r>
            <a:r>
              <a:rPr lang="it-IT" dirty="0" err="1"/>
              <a:t>Ram</a:t>
            </a:r>
            <a:r>
              <a:rPr lang="it-IT" dirty="0"/>
              <a:t>, 1999: 17) poiché la capacità di inserirsi in un particolare 'stile di vita' dell'azienda è un criterio fondamentale, che può assumere un'importanza superiore al possesso da parte del candidato di requisiti tecnici e professionali (</a:t>
            </a:r>
            <a:r>
              <a:rPr lang="it-IT" dirty="0" err="1"/>
              <a:t>Ram</a:t>
            </a:r>
            <a:r>
              <a:rPr lang="it-IT" dirty="0"/>
              <a:t>, 1999: 18):</a:t>
            </a:r>
          </a:p>
          <a:p>
            <a:pPr marL="0" indent="0" algn="just">
              <a:buNone/>
            </a:pPr>
            <a:r>
              <a:rPr lang="it-IT" i="1" dirty="0"/>
              <a:t>Siamo alla ricerca di un nuovo sviluppatore che non riusciamo a trovare. Che facciamo? Il passaparola vince sempre</a:t>
            </a:r>
            <a:r>
              <a:rPr lang="it-IT" dirty="0"/>
              <a:t> (MI, Impresa dei Servizi </a:t>
            </a:r>
            <a:r>
              <a:rPr lang="it-IT" i="1" dirty="0"/>
              <a:t>high-tech</a:t>
            </a:r>
            <a:r>
              <a:rPr lang="it-IT" dirty="0"/>
              <a:t>, Int.9). </a:t>
            </a:r>
          </a:p>
          <a:p>
            <a:pPr marL="0" indent="0" algn="just">
              <a:buNone/>
            </a:pPr>
            <a:endParaRPr lang="it-IT" dirty="0"/>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1155020" y="431779"/>
            <a:ext cx="2210435" cy="651510"/>
          </a:xfrm>
          <a:prstGeom prst="rect">
            <a:avLst/>
          </a:prstGeom>
        </p:spPr>
      </p:pic>
    </p:spTree>
    <p:extLst>
      <p:ext uri="{BB962C8B-B14F-4D97-AF65-F5344CB8AC3E}">
        <p14:creationId xmlns:p14="http://schemas.microsoft.com/office/powerpoint/2010/main" val="261735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CANALI FORMALI PIU’ DIFFUSI IN ITALIA TRA LE PMI</a:t>
            </a:r>
          </a:p>
        </p:txBody>
      </p:sp>
      <p:sp>
        <p:nvSpPr>
          <p:cNvPr id="3" name="Segnaposto contenuto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lnSpcReduction="10000"/>
          </a:bodyPr>
          <a:lstStyle/>
          <a:p>
            <a:r>
              <a:rPr lang="it-IT" b="1" dirty="0"/>
              <a:t>AGENZIE PRIVATE PER IL LAVORO </a:t>
            </a:r>
            <a:r>
              <a:rPr lang="it-IT" dirty="0"/>
              <a:t>(imprese manifatturiere)</a:t>
            </a:r>
          </a:p>
          <a:p>
            <a:r>
              <a:rPr lang="it-IT" b="1" dirty="0"/>
              <a:t>CENTRI PUBBLICI PER L’IMPIEGO </a:t>
            </a:r>
            <a:r>
              <a:rPr lang="it-IT" dirty="0"/>
              <a:t>(servizi tradizionali, </a:t>
            </a:r>
            <a:r>
              <a:rPr lang="it-IT" dirty="0" err="1"/>
              <a:t>low-skills</a:t>
            </a:r>
            <a:r>
              <a:rPr lang="it-IT" dirty="0"/>
              <a:t>)</a:t>
            </a:r>
          </a:p>
          <a:p>
            <a:pPr marL="0" indent="0" algn="just">
              <a:buNone/>
            </a:pPr>
            <a:r>
              <a:rPr lang="it-IT" i="1" dirty="0"/>
              <a:t>Per me le agenzie interinali sono troppo dispendiose e non tengono a cuore né le imprese, né i lavoratori. Non assicurano stabilità lavorativa e propongono alle aziende lavoratori con profili professionali di basso livello</a:t>
            </a:r>
            <a:r>
              <a:rPr lang="it-IT" dirty="0"/>
              <a:t> (TE, Impresa dei servizi </a:t>
            </a:r>
            <a:r>
              <a:rPr lang="it-IT" i="1" dirty="0" err="1"/>
              <a:t>low</a:t>
            </a:r>
            <a:r>
              <a:rPr lang="it-IT" i="1" dirty="0"/>
              <a:t> </a:t>
            </a:r>
            <a:r>
              <a:rPr lang="it-IT" i="1" dirty="0" err="1"/>
              <a:t>skills</a:t>
            </a:r>
            <a:r>
              <a:rPr lang="it-IT" dirty="0"/>
              <a:t>, </a:t>
            </a:r>
            <a:r>
              <a:rPr lang="it-IT" dirty="0" err="1"/>
              <a:t>Int</a:t>
            </a:r>
            <a:r>
              <a:rPr lang="it-IT" dirty="0"/>
              <a:t>. 46).</a:t>
            </a:r>
          </a:p>
          <a:p>
            <a:pPr marL="0" indent="0" algn="just">
              <a:buNone/>
            </a:pPr>
            <a:r>
              <a:rPr lang="it-IT" i="1" dirty="0"/>
              <a:t>Li giudico in modo negativo, Prendiamo il caso di Garanzia Giovani: sembrava che dovessimo assumere giovani nell’immediato. Sfortunatamente questo progetto non è partito, i candidati non sono stati neanche chiamati per un primo screening dei loro curricula. Allora qui in azienda abbiamo </a:t>
            </a:r>
            <a:r>
              <a:rPr lang="it-IT" i="1" dirty="0" err="1"/>
              <a:t>provvedutto</a:t>
            </a:r>
            <a:r>
              <a:rPr lang="it-IT" i="1" dirty="0"/>
              <a:t> per conto nostro. Stiamo attivando da soli i primi contatti per introdurre nuove professionalità</a:t>
            </a:r>
            <a:r>
              <a:rPr lang="it-IT" dirty="0"/>
              <a:t> (PE, Impresa dei Servizi high-</a:t>
            </a:r>
            <a:r>
              <a:rPr lang="it-IT" dirty="0" err="1"/>
              <a:t>skills</a:t>
            </a:r>
            <a:r>
              <a:rPr lang="it-IT" dirty="0"/>
              <a:t>, </a:t>
            </a:r>
            <a:r>
              <a:rPr lang="it-IT" dirty="0" err="1"/>
              <a:t>Int</a:t>
            </a:r>
            <a:r>
              <a:rPr lang="it-IT" dirty="0"/>
              <a:t>. 35).</a:t>
            </a:r>
          </a:p>
          <a:p>
            <a:pPr marL="0" indent="0" algn="just">
              <a:buNone/>
            </a:pPr>
            <a:endParaRPr lang="it-IT" dirty="0"/>
          </a:p>
          <a:p>
            <a:pPr marL="0" indent="0">
              <a:buNone/>
            </a:pPr>
            <a:endParaRPr lang="it-IT" dirty="0"/>
          </a:p>
          <a:p>
            <a:pPr marL="0" indent="0">
              <a:buNone/>
            </a:pPr>
            <a:endParaRPr lang="it-IT" dirty="0"/>
          </a:p>
          <a:p>
            <a:endParaRPr lang="it-IT" dirty="0"/>
          </a:p>
          <a:p>
            <a:pPr marL="0" indent="0">
              <a:buNone/>
            </a:pPr>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919108" y="1162210"/>
            <a:ext cx="2210435" cy="651510"/>
          </a:xfrm>
          <a:prstGeom prst="rect">
            <a:avLst/>
          </a:prstGeom>
        </p:spPr>
      </p:pic>
    </p:spTree>
    <p:extLst>
      <p:ext uri="{BB962C8B-B14F-4D97-AF65-F5344CB8AC3E}">
        <p14:creationId xmlns:p14="http://schemas.microsoft.com/office/powerpoint/2010/main" val="3598077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ALTRI CANALI FORMALI</a:t>
            </a:r>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it-IT" dirty="0"/>
              <a:t>Rapporti con le università (servizi high </a:t>
            </a:r>
            <a:r>
              <a:rPr lang="it-IT" dirty="0" err="1"/>
              <a:t>tech</a:t>
            </a:r>
            <a:r>
              <a:rPr lang="it-IT" dirty="0"/>
              <a:t>)</a:t>
            </a:r>
          </a:p>
          <a:p>
            <a:r>
              <a:rPr lang="it-IT" dirty="0"/>
              <a:t>Scuole professionali e gli Istituti Tecnici (settore metallurgico)</a:t>
            </a:r>
          </a:p>
          <a:p>
            <a:r>
              <a:rPr lang="it-IT" dirty="0"/>
              <a:t>Enti bilaterali (settori del turismo ed alimentare)</a:t>
            </a:r>
          </a:p>
          <a:p>
            <a:r>
              <a:rPr lang="it-IT" dirty="0"/>
              <a:t>Siti web (profili professionali molto qualificati, commercio)</a:t>
            </a:r>
          </a:p>
          <a:p>
            <a:r>
              <a:rPr lang="it-IT" dirty="0"/>
              <a:t>Annunci on line (settore manifatturiero ma in aree economicamente avanzate)</a:t>
            </a:r>
          </a:p>
          <a:p>
            <a:pPr marL="0" indent="0">
              <a:buNone/>
            </a:pPr>
            <a:r>
              <a:rPr lang="it-IT" b="1" dirty="0"/>
              <a:t>Nelle aree caratterizzate da una cultura ‘familistica’ i metodi formali sono assenti. </a:t>
            </a:r>
          </a:p>
          <a:p>
            <a:pPr marL="0" indent="0">
              <a:buNone/>
            </a:pPr>
            <a:r>
              <a:rPr lang="it-IT" b="1" dirty="0"/>
              <a:t>Le PMI non ricorrono ai social network</a:t>
            </a:r>
          </a:p>
          <a:p>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8919108" y="1162210"/>
            <a:ext cx="2210435" cy="651510"/>
          </a:xfrm>
          <a:prstGeom prst="rect">
            <a:avLst/>
          </a:prstGeom>
        </p:spPr>
      </p:pic>
    </p:spTree>
    <p:extLst>
      <p:ext uri="{BB962C8B-B14F-4D97-AF65-F5344CB8AC3E}">
        <p14:creationId xmlns:p14="http://schemas.microsoft.com/office/powerpoint/2010/main" val="2375088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95400" y="952740"/>
            <a:ext cx="9601200" cy="1142385"/>
          </a:xfrm>
        </p:spPr>
        <p:txBody>
          <a:bodyPr>
            <a:normAutofit fontScale="90000"/>
          </a:bodyPr>
          <a:lstStyle/>
          <a:p>
            <a:br>
              <a:rPr lang="it-IT" dirty="0"/>
            </a:br>
            <a:br>
              <a:rPr lang="it-IT" dirty="0"/>
            </a:br>
            <a:r>
              <a:rPr lang="it-IT" dirty="0"/>
              <a:t>Quali conseguenze dell’informalità?</a:t>
            </a:r>
            <a:br>
              <a:rPr lang="it-IT" dirty="0"/>
            </a:br>
            <a:r>
              <a:rPr lang="it-IT" sz="2200" dirty="0"/>
              <a:t>Assumere "quantità note" potrebbe essere visto come un modo molto efficace per ridurre le "l’incertezza delle decisioni ".</a:t>
            </a:r>
            <a:br>
              <a:rPr lang="it-IT" dirty="0"/>
            </a:br>
            <a:endParaRPr lang="it-IT" dirty="0"/>
          </a:p>
        </p:txBody>
      </p:sp>
      <p:sp>
        <p:nvSpPr>
          <p:cNvPr id="3" name="Segnaposto contenuto 2"/>
          <p:cNvSpPr>
            <a:spLocks noGrp="1"/>
          </p:cNvSpPr>
          <p:nvPr>
            <p:ph idx="1"/>
          </p:nvPr>
        </p:nvSpPr>
        <p:spPr/>
        <p:txBody>
          <a:bodyPr>
            <a:normAutofit/>
          </a:bodyPr>
          <a:lstStyle/>
          <a:p>
            <a:pPr algn="just"/>
            <a:r>
              <a:rPr lang="it-IT" dirty="0"/>
              <a:t>Carrol (1999: 24) ha affermato che se da un lato «data la mancanza di risorse finanziarie e di competenze interne nelle tecniche di gestione delle risorse umane e la natura del mercato del lavoro, si potrebbe sostenere che questi metodi informali siano i più appropriati, dall’altro sono potenzialmente discriminatori». </a:t>
            </a:r>
          </a:p>
          <a:p>
            <a:pPr marL="0" indent="0" algn="just">
              <a:buNone/>
            </a:pPr>
            <a:r>
              <a:rPr lang="it-IT" b="1" dirty="0"/>
              <a:t>Non rispetto delle pari opportunità di accesso</a:t>
            </a:r>
            <a:r>
              <a:rPr lang="it-IT" dirty="0"/>
              <a:t>: </a:t>
            </a:r>
          </a:p>
          <a:p>
            <a:pPr>
              <a:buFontTx/>
              <a:buChar char="-"/>
            </a:pPr>
            <a:r>
              <a:rPr lang="it-IT" dirty="0"/>
              <a:t>ideologia del maschio ‘portatore di pane’ e della femmina prima di tutto moglie e madre </a:t>
            </a:r>
          </a:p>
          <a:p>
            <a:pPr>
              <a:buFontTx/>
              <a:buChar char="-"/>
            </a:pPr>
            <a:r>
              <a:rPr lang="it-IT" dirty="0"/>
              <a:t>selezione da uno stesso gruppo etnico (lavoratori dello stesso paese)</a:t>
            </a:r>
          </a:p>
          <a:p>
            <a:pPr>
              <a:buFontTx/>
              <a:buChar char="-"/>
            </a:pPr>
            <a:r>
              <a:rPr lang="it-IT" dirty="0"/>
              <a:t>non conoscenza della normativa sull’uguaglianza di genere e sulla gestione delle diversità</a:t>
            </a:r>
          </a:p>
          <a:p>
            <a:pPr>
              <a:buFontTx/>
              <a:buChar char="-"/>
            </a:pPr>
            <a:endParaRPr lang="it-IT" dirty="0"/>
          </a:p>
          <a:p>
            <a:pPr>
              <a:buFontTx/>
              <a:buChar char="-"/>
            </a:pPr>
            <a:endParaRPr lang="it-IT" dirty="0"/>
          </a:p>
        </p:txBody>
      </p:sp>
      <p:pic>
        <p:nvPicPr>
          <p:cNvPr id="4" name="Immagine 3"/>
          <p:cNvPicPr/>
          <p:nvPr/>
        </p:nvPicPr>
        <p:blipFill>
          <a:blip r:embed="rId2" cstate="print">
            <a:extLst>
              <a:ext uri="{28A0092B-C50C-407E-A947-70E740481C1C}">
                <a14:useLocalDpi xmlns:a14="http://schemas.microsoft.com/office/drawing/2010/main" val="0"/>
              </a:ext>
            </a:extLst>
          </a:blip>
          <a:stretch>
            <a:fillRect/>
          </a:stretch>
        </p:blipFill>
        <p:spPr>
          <a:xfrm>
            <a:off x="9176802" y="301230"/>
            <a:ext cx="2210435" cy="651510"/>
          </a:xfrm>
          <a:prstGeom prst="rect">
            <a:avLst/>
          </a:prstGeom>
        </p:spPr>
      </p:pic>
    </p:spTree>
    <p:extLst>
      <p:ext uri="{BB962C8B-B14F-4D97-AF65-F5344CB8AC3E}">
        <p14:creationId xmlns:p14="http://schemas.microsoft.com/office/powerpoint/2010/main" val="938256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riglia a diamante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33_TF03031015.potx" id="{D1CE47EB-10BF-4E12-B73A-2056D8C372D1}" vid="{D9009262-9072-4F00-9526-6416F75E2260}"/>
    </a:ext>
  </a:extLst>
</a:theme>
</file>

<file path=ppt/theme/theme2.xml><?xml version="1.0" encoding="utf-8"?>
<a:theme xmlns:a="http://schemas.openxmlformats.org/drawingml/2006/main" name="Tema di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professionale con griglia romboidale (widescreen)</Template>
  <TotalTime>357</TotalTime>
  <Words>1898</Words>
  <Application>Microsoft Macintosh PowerPoint</Application>
  <PresentationFormat>Widescreen</PresentationFormat>
  <Paragraphs>128</Paragraphs>
  <Slides>18</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Arial</vt:lpstr>
      <vt:lpstr>Calibri</vt:lpstr>
      <vt:lpstr>Times New Roman</vt:lpstr>
      <vt:lpstr>Griglia a diamante 16x9</vt:lpstr>
      <vt:lpstr>Il processo di reclutamento</vt:lpstr>
      <vt:lpstr>CANALI DI RECLUTAMENTO DELLE PMI IN ITALIA </vt:lpstr>
      <vt:lpstr>CANALI INFORMALI DI RECLUTAMENTO</vt:lpstr>
      <vt:lpstr>Presentazione standard di PowerPoint</vt:lpstr>
      <vt:lpstr>Presentazione standard di PowerPoint</vt:lpstr>
      <vt:lpstr>CANALI FORMALI DI RECLUTAMENTO</vt:lpstr>
      <vt:lpstr>CANALI FORMALI PIU’ DIFFUSI IN ITALIA TRA LE PMI</vt:lpstr>
      <vt:lpstr>ALTRI CANALI FORMALI</vt:lpstr>
      <vt:lpstr>  Quali conseguenze dell’informalità? Assumere "quantità note" potrebbe essere visto come un modo molto efficace per ridurre le "l’incertezza delle decisioni ". </vt:lpstr>
      <vt:lpstr>IL PROCESSO DI FORMAZIONE DEI DIPENDENTI</vt:lpstr>
      <vt:lpstr>A COSA SERVE LA FORMAZIONE NELLE PICCOLE IMPRESE?</vt:lpstr>
      <vt:lpstr>Formazione interna (on-the-job)  ed esterna (off-the-job) in ITALIA</vt:lpstr>
      <vt:lpstr>Formazione on-the job</vt:lpstr>
      <vt:lpstr>ATTEGGIAMENTI DIVERSI RISPETTO ALLA FORMAZIONE</vt:lpstr>
      <vt:lpstr>LA FORMAZIONE ESTERNA (off-the-job)</vt:lpstr>
      <vt:lpstr>FORMAZIONE OFF-THE-JOB SPECIFICA</vt:lpstr>
      <vt:lpstr>OSTACOLI ALLA FORMAZIONE OFF-THE-JOB NELLE PMI</vt:lpstr>
      <vt:lpstr>In generale la propensione a fare formazione aumenta 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processo di reclutamento</dc:title>
  <dc:creator>rossella</dc:creator>
  <cp:lastModifiedBy>Michele Agrippa</cp:lastModifiedBy>
  <cp:revision>22</cp:revision>
  <dcterms:created xsi:type="dcterms:W3CDTF">2022-02-17T10:36:26Z</dcterms:created>
  <dcterms:modified xsi:type="dcterms:W3CDTF">2022-10-03T08:12:19Z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