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0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3" d="100"/>
          <a:sy n="33" d="100"/>
        </p:scale>
        <p:origin x="-16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 con 3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19/02/20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dirty="0" smtClean="0"/>
              <a:t>la volgarizzazione del diritto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it-IT" sz="3600" dirty="0" smtClean="0"/>
              <a:t>Il Dominato si caratterizza per il fatto che l’imperatore diviene l’unica fonte del diritto.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it-IT" sz="3600" dirty="0" smtClean="0"/>
              <a:t>Le </a:t>
            </a:r>
            <a:r>
              <a:rPr lang="it-IT" sz="3600" i="1" dirty="0" err="1" smtClean="0"/>
              <a:t>leges</a:t>
            </a:r>
            <a:r>
              <a:rPr lang="it-IT" sz="3600" dirty="0" smtClean="0"/>
              <a:t> (disposizioni imperiali) si contrappongono agli </a:t>
            </a:r>
            <a:r>
              <a:rPr lang="it-IT" sz="3600" i="1" dirty="0" err="1" smtClean="0"/>
              <a:t>iura</a:t>
            </a:r>
            <a:r>
              <a:rPr lang="it-IT" sz="3600" dirty="0" smtClean="0"/>
              <a:t> (la tradizione)</a:t>
            </a:r>
            <a:endParaRPr lang="it-IT" sz="3600" dirty="0"/>
          </a:p>
          <a:p>
            <a:pPr algn="just">
              <a:spcBef>
                <a:spcPct val="20000"/>
              </a:spcBef>
              <a:defRPr/>
            </a:pPr>
            <a:r>
              <a:rPr lang="it-IT" sz="3600" i="1" dirty="0" err="1" smtClean="0"/>
              <a:t>Iura</a:t>
            </a:r>
            <a:r>
              <a:rPr lang="it-IT" sz="3600" i="1" dirty="0" smtClean="0"/>
              <a:t> </a:t>
            </a:r>
            <a:r>
              <a:rPr lang="it-IT" sz="3600" dirty="0" smtClean="0"/>
              <a:t>e </a:t>
            </a:r>
            <a:r>
              <a:rPr lang="it-IT" sz="3600" i="1" dirty="0" err="1" smtClean="0"/>
              <a:t>leges</a:t>
            </a:r>
            <a:r>
              <a:rPr lang="it-IT" sz="3600" dirty="0" smtClean="0"/>
              <a:t> rappresentano allora i due poli dell’ordinamento in perenne dialettica</a:t>
            </a:r>
            <a:endParaRPr lang="it-IT" sz="3600" dirty="0"/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None/>
              <a:defRPr/>
            </a:pPr>
            <a:endParaRPr lang="it-IT" dirty="0"/>
          </a:p>
          <a:p>
            <a:pPr algn="just">
              <a:defRPr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1979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 smtClean="0"/>
              <a:t>Lex</a:t>
            </a:r>
            <a:r>
              <a:rPr lang="it-IT" i="1" dirty="0" smtClean="0"/>
              <a:t> / </a:t>
            </a:r>
            <a:r>
              <a:rPr lang="it-IT" i="1" dirty="0" err="1" smtClean="0"/>
              <a:t>consuetudo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it-IT" dirty="0"/>
              <a:t>Il diritto volgare nasce dalla </a:t>
            </a:r>
            <a:r>
              <a:rPr lang="it-IT" dirty="0" smtClean="0"/>
              <a:t>consuetudine.</a:t>
            </a:r>
            <a:endParaRPr lang="it-IT" dirty="0"/>
          </a:p>
          <a:p>
            <a:pPr algn="just">
              <a:buNone/>
              <a:defRPr/>
            </a:pPr>
            <a:r>
              <a:rPr lang="it-IT" dirty="0"/>
              <a:t>Rispetto alla legislazione imperiale può porsi</a:t>
            </a:r>
            <a:r>
              <a:rPr lang="it-IT" dirty="0" smtClean="0"/>
              <a:t>:</a:t>
            </a:r>
          </a:p>
          <a:p>
            <a:pPr algn="just">
              <a:buNone/>
              <a:defRPr/>
            </a:pPr>
            <a:r>
              <a:rPr lang="it-IT" i="1" dirty="0" err="1" smtClean="0"/>
              <a:t>Secundum</a:t>
            </a:r>
            <a:r>
              <a:rPr lang="it-IT" i="1" dirty="0" smtClean="0"/>
              <a:t> </a:t>
            </a:r>
            <a:r>
              <a:rPr lang="it-IT" i="1" dirty="0" err="1" smtClean="0"/>
              <a:t>legem</a:t>
            </a:r>
            <a:r>
              <a:rPr lang="it-IT" dirty="0" smtClean="0"/>
              <a:t> </a:t>
            </a:r>
            <a:endParaRPr lang="it-IT" i="1" dirty="0" smtClean="0"/>
          </a:p>
          <a:p>
            <a:pPr algn="just">
              <a:buNone/>
              <a:defRPr/>
            </a:pPr>
            <a:r>
              <a:rPr lang="it-IT" i="1" dirty="0" err="1" smtClean="0"/>
              <a:t>Praeter</a:t>
            </a:r>
            <a:r>
              <a:rPr lang="it-IT" i="1" dirty="0" smtClean="0"/>
              <a:t> </a:t>
            </a:r>
            <a:r>
              <a:rPr lang="it-IT" i="1" dirty="0" err="1" smtClean="0"/>
              <a:t>legem</a:t>
            </a:r>
            <a:endParaRPr lang="it-IT" i="1" dirty="0" smtClean="0"/>
          </a:p>
          <a:p>
            <a:pPr algn="just">
              <a:buNone/>
              <a:defRPr/>
            </a:pPr>
            <a:r>
              <a:rPr lang="it-IT" i="1" dirty="0" smtClean="0"/>
              <a:t>Contra </a:t>
            </a:r>
            <a:r>
              <a:rPr lang="it-IT" i="1" dirty="0" err="1" smtClean="0"/>
              <a:t>legem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0112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Proprietà e possesso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3600" dirty="0"/>
              <a:t>In età tardoantica</a:t>
            </a:r>
          </a:p>
          <a:p>
            <a:pPr marL="0" indent="0" algn="ctr">
              <a:buNone/>
              <a:defRPr/>
            </a:pPr>
            <a:r>
              <a:rPr lang="it-IT" sz="3600" dirty="0"/>
              <a:t>i confini tra il concetto di proprietà</a:t>
            </a:r>
          </a:p>
          <a:p>
            <a:pPr marL="0" indent="0" algn="ctr">
              <a:buNone/>
              <a:defRPr/>
            </a:pPr>
            <a:r>
              <a:rPr lang="it-IT" sz="3600" dirty="0"/>
              <a:t>e quello di possesso</a:t>
            </a:r>
          </a:p>
          <a:p>
            <a:pPr marL="0" indent="0" algn="ctr">
              <a:buNone/>
              <a:defRPr/>
            </a:pPr>
            <a:r>
              <a:rPr lang="it-IT" sz="3600" dirty="0"/>
              <a:t>vanno </a:t>
            </a:r>
            <a:r>
              <a:rPr lang="it-IT" sz="3600" dirty="0" smtClean="0"/>
              <a:t>confondendosi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209539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	Il godimento del bene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453571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3200" dirty="0"/>
              <a:t>Più che la titolarità astratta assume importanza l</a:t>
            </a:r>
            <a:r>
              <a:rPr lang="it-IT" sz="3200" dirty="0">
                <a:latin typeface="Arial"/>
              </a:rPr>
              <a:t>’</a:t>
            </a:r>
            <a:r>
              <a:rPr lang="it-IT" sz="3200" dirty="0"/>
              <a:t>effettivo godimento del bene</a:t>
            </a:r>
          </a:p>
          <a:p>
            <a:pPr>
              <a:lnSpc>
                <a:spcPct val="90000"/>
              </a:lnSpc>
              <a:defRPr/>
            </a:pPr>
            <a:r>
              <a:rPr lang="it-IT" sz="3200" dirty="0"/>
              <a:t>L’usufrutto viene inteso come ‘proprietà temporanea’</a:t>
            </a:r>
            <a:endParaRPr lang="it-IT" altLang="ja-JP" sz="3200" dirty="0">
              <a:latin typeface="Arial"/>
            </a:endParaRPr>
          </a:p>
          <a:p>
            <a:pPr>
              <a:lnSpc>
                <a:spcPct val="90000"/>
              </a:lnSpc>
              <a:defRPr/>
            </a:pPr>
            <a:r>
              <a:rPr lang="it-IT" sz="3200" dirty="0"/>
              <a:t>Si concepirono anche forme più estese di diritti reali che pure non erano </a:t>
            </a:r>
            <a:r>
              <a:rPr lang="it-IT" sz="3200" i="1" dirty="0" err="1"/>
              <a:t>dominium</a:t>
            </a:r>
            <a:r>
              <a:rPr lang="it-IT" sz="3200" dirty="0"/>
              <a:t>: (per es. la terra concessa ai veterani al momento del congedo)</a:t>
            </a:r>
          </a:p>
        </p:txBody>
      </p:sp>
    </p:spTree>
    <p:extLst>
      <p:ext uri="{BB962C8B-B14F-4D97-AF65-F5344CB8AC3E}">
        <p14:creationId xmlns:p14="http://schemas.microsoft.com/office/powerpoint/2010/main" val="169423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i="1" dirty="0" err="1"/>
              <a:t>stipulatio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4999"/>
            <a:ext cx="8001000" cy="451757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>
                <a:cs typeface="Times New Roman" charset="0"/>
              </a:rPr>
              <a:t>Da atto orale e solenne, la </a:t>
            </a:r>
            <a:r>
              <a:rPr lang="it-IT" sz="3600" b="1" i="1" dirty="0" err="1">
                <a:cs typeface="Times New Roman" charset="0"/>
              </a:rPr>
              <a:t>stipulatio</a:t>
            </a:r>
            <a:r>
              <a:rPr lang="it-IT" sz="3600" dirty="0">
                <a:cs typeface="Times New Roman" charset="0"/>
              </a:rPr>
              <a:t> classica  si venne trasformando in un atto scritto e informale dopo la riforma del 472 (c.d.</a:t>
            </a:r>
            <a:r>
              <a:rPr lang="it-IT" sz="3600" i="1" dirty="0">
                <a:cs typeface="Times New Roman" charset="0"/>
              </a:rPr>
              <a:t> </a:t>
            </a:r>
            <a:r>
              <a:rPr lang="it-IT" sz="3600" i="1" dirty="0" err="1">
                <a:cs typeface="Times New Roman" charset="0"/>
              </a:rPr>
              <a:t>stipulatio</a:t>
            </a:r>
            <a:r>
              <a:rPr lang="it-IT" sz="3600" i="1" dirty="0">
                <a:cs typeface="Times New Roman" charset="0"/>
              </a:rPr>
              <a:t> </a:t>
            </a:r>
            <a:r>
              <a:rPr lang="it-IT" sz="3600" i="1" dirty="0" err="1">
                <a:cs typeface="Times New Roman" charset="0"/>
              </a:rPr>
              <a:t>leoniana</a:t>
            </a:r>
            <a:r>
              <a:rPr lang="it-IT" sz="3600" dirty="0">
                <a:cs typeface="Times New Roman" charset="0"/>
              </a:rPr>
              <a:t>)</a:t>
            </a:r>
          </a:p>
          <a:p>
            <a:pPr>
              <a:defRPr/>
            </a:pPr>
            <a:r>
              <a:rPr lang="it-IT" sz="3600" dirty="0">
                <a:cs typeface="Times New Roman" charset="0"/>
              </a:rPr>
              <a:t> Fu superata, in sostanza, la tipicità contrattuale</a:t>
            </a:r>
            <a:r>
              <a:rPr lang="it-IT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499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Compravendita e locazione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4999"/>
            <a:ext cx="8001000" cy="4644571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it-IT" sz="3200" dirty="0"/>
              <a:t>La compravendita romana viene fortemente modificata secondo gli usi ellenici (scompare il doppio momento dell’accordo seguito dalla </a:t>
            </a:r>
            <a:r>
              <a:rPr lang="it-IT" sz="3200" i="1" dirty="0" err="1"/>
              <a:t>traditio</a:t>
            </a:r>
            <a:r>
              <a:rPr lang="it-IT" sz="3200" dirty="0"/>
              <a:t> e si afferma la necessità dell</a:t>
            </a:r>
            <a:r>
              <a:rPr lang="it-IT" sz="3200" dirty="0">
                <a:latin typeface="Arial"/>
              </a:rPr>
              <a:t>’</a:t>
            </a:r>
            <a:r>
              <a:rPr lang="it-IT" sz="3200" dirty="0"/>
              <a:t>atto scritto)</a:t>
            </a:r>
          </a:p>
          <a:p>
            <a:pPr>
              <a:buNone/>
              <a:defRPr/>
            </a:pPr>
            <a:r>
              <a:rPr lang="it-IT" sz="3200" dirty="0" smtClean="0"/>
              <a:t>La </a:t>
            </a:r>
            <a:r>
              <a:rPr lang="it-IT" sz="3200" dirty="0"/>
              <a:t>locazione perde la sua specificità (la parola copre ora anche comodato, deposito, prestito, mandato, precario)</a:t>
            </a:r>
          </a:p>
        </p:txBody>
      </p:sp>
    </p:spTree>
    <p:extLst>
      <p:ext uri="{BB962C8B-B14F-4D97-AF65-F5344CB8AC3E}">
        <p14:creationId xmlns:p14="http://schemas.microsoft.com/office/powerpoint/2010/main" val="205923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Donazione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defRPr/>
            </a:pPr>
            <a:r>
              <a:rPr lang="it-IT" sz="3200" dirty="0">
                <a:cs typeface="Times New Roman" charset="0"/>
              </a:rPr>
              <a:t>La donazione </a:t>
            </a:r>
            <a:r>
              <a:rPr lang="it-IT" sz="3200" dirty="0" smtClean="0">
                <a:cs typeface="Times New Roman" charset="0"/>
              </a:rPr>
              <a:t>acquisisce effetti </a:t>
            </a:r>
            <a:r>
              <a:rPr lang="it-IT" sz="3200" dirty="0">
                <a:cs typeface="Times New Roman" charset="0"/>
              </a:rPr>
              <a:t>traslativi della proprietà.</a:t>
            </a:r>
          </a:p>
          <a:p>
            <a:pPr algn="just">
              <a:defRPr/>
            </a:pPr>
            <a:endParaRPr lang="it-IT" sz="3200" dirty="0">
              <a:cs typeface="Times New Roman" charset="0"/>
            </a:endParaRPr>
          </a:p>
          <a:p>
            <a:pPr marL="0" indent="0" algn="just">
              <a:buNone/>
              <a:defRPr/>
            </a:pPr>
            <a:r>
              <a:rPr lang="it-IT" sz="3200" dirty="0">
                <a:cs typeface="Times New Roman" charset="0"/>
              </a:rPr>
              <a:t>Costantino impone l’atto </a:t>
            </a:r>
            <a:r>
              <a:rPr lang="it-IT" sz="3200" dirty="0" smtClean="0">
                <a:cs typeface="Times New Roman" charset="0"/>
              </a:rPr>
              <a:t>scritto, la </a:t>
            </a:r>
            <a:r>
              <a:rPr lang="it-IT" sz="3200" dirty="0">
                <a:cs typeface="Times New Roman" charset="0"/>
              </a:rPr>
              <a:t>presenza di testimoni e l’</a:t>
            </a:r>
            <a:r>
              <a:rPr lang="it-IT" sz="3200" i="1" dirty="0" err="1">
                <a:cs typeface="Times New Roman" charset="0"/>
              </a:rPr>
              <a:t>insinuatio</a:t>
            </a:r>
            <a:r>
              <a:rPr lang="it-IT" sz="3200" dirty="0">
                <a:cs typeface="Times New Roman" charset="0"/>
              </a:rPr>
              <a:t> </a:t>
            </a:r>
            <a:r>
              <a:rPr lang="it-IT" sz="3200" dirty="0" smtClean="0">
                <a:cs typeface="Times New Roman" charset="0"/>
              </a:rPr>
              <a:t>nei </a:t>
            </a:r>
            <a:r>
              <a:rPr lang="it-IT" sz="3200" dirty="0">
                <a:cs typeface="Times New Roman" charset="0"/>
              </a:rPr>
              <a:t>registri pubblici</a:t>
            </a:r>
            <a:endParaRPr lang="it-IT" sz="32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7881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Successione testamentaria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it-IT" sz="3200" dirty="0"/>
              <a:t>Venendo meno la contrapposizione </a:t>
            </a:r>
            <a:r>
              <a:rPr lang="it-IT" sz="3200" i="1" dirty="0" err="1"/>
              <a:t>ius</a:t>
            </a:r>
            <a:r>
              <a:rPr lang="it-IT" sz="3200" dirty="0"/>
              <a:t> </a:t>
            </a:r>
            <a:r>
              <a:rPr lang="it-IT" sz="3200" i="1" dirty="0"/>
              <a:t>civile / </a:t>
            </a:r>
            <a:r>
              <a:rPr lang="it-IT" sz="3200" i="1" dirty="0" err="1"/>
              <a:t>honorarium</a:t>
            </a:r>
            <a:r>
              <a:rPr lang="it-IT" sz="3200" dirty="0"/>
              <a:t> sparisce anche la distinzione </a:t>
            </a:r>
            <a:r>
              <a:rPr lang="it-IT" sz="3200" i="1" dirty="0" err="1"/>
              <a:t>hereditas</a:t>
            </a:r>
            <a:r>
              <a:rPr lang="it-IT" sz="3200" i="1" dirty="0"/>
              <a:t> / </a:t>
            </a:r>
            <a:r>
              <a:rPr lang="it-IT" sz="3200" i="1" dirty="0" err="1"/>
              <a:t>bonorum</a:t>
            </a:r>
            <a:r>
              <a:rPr lang="it-IT" sz="3200" i="1" dirty="0"/>
              <a:t> </a:t>
            </a:r>
            <a:r>
              <a:rPr lang="it-IT" sz="3200" i="1" dirty="0" err="1"/>
              <a:t>possessio</a:t>
            </a:r>
            <a:r>
              <a:rPr lang="it-IT" sz="3200" dirty="0"/>
              <a:t> nella successione intestata. Agnati e cognati sono posti sullo stesso piano.</a:t>
            </a:r>
          </a:p>
          <a:p>
            <a:pPr marL="0" indent="0">
              <a:buNone/>
              <a:defRPr/>
            </a:pPr>
            <a:r>
              <a:rPr lang="it-IT" sz="3200" dirty="0"/>
              <a:t>Nella successione per testamento, Costantino semplifica la forma (si richiede ora solo l</a:t>
            </a:r>
            <a:r>
              <a:rPr lang="it-IT" sz="3200" dirty="0">
                <a:latin typeface="Arial"/>
              </a:rPr>
              <a:t>’</a:t>
            </a:r>
            <a:r>
              <a:rPr lang="it-IT" sz="3200" dirty="0"/>
              <a:t>atto scritto e la presenza dei testimoni)</a:t>
            </a:r>
            <a:r>
              <a:rPr lang="it-IT" sz="3200" dirty="0" smtClean="0"/>
              <a:t>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606528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Matrimonio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2857" y="1905000"/>
            <a:ext cx="8454571" cy="4662714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it-IT" sz="3200" dirty="0"/>
              <a:t>Il regime del matrimonio viene profondamente </a:t>
            </a:r>
            <a:r>
              <a:rPr lang="it-IT" sz="3200" dirty="0" smtClean="0"/>
              <a:t>modificato per influenza del </a:t>
            </a:r>
            <a:r>
              <a:rPr lang="it-IT" sz="3200" dirty="0"/>
              <a:t>cristianesimo.</a:t>
            </a:r>
          </a:p>
          <a:p>
            <a:pPr>
              <a:buFontTx/>
              <a:buChar char="-"/>
              <a:defRPr/>
            </a:pPr>
            <a:r>
              <a:rPr lang="it-IT" sz="3200" dirty="0"/>
              <a:t>La bigamia diviene un </a:t>
            </a:r>
            <a:r>
              <a:rPr lang="it-IT" sz="3200" i="1" dirty="0" err="1"/>
              <a:t>crimen</a:t>
            </a:r>
            <a:endParaRPr lang="it-IT" sz="3200" i="1" dirty="0"/>
          </a:p>
          <a:p>
            <a:pPr>
              <a:buFontTx/>
              <a:buChar char="-"/>
              <a:defRPr/>
            </a:pPr>
            <a:r>
              <a:rPr lang="it-IT" sz="3200" dirty="0"/>
              <a:t>Il vincolo è ora indissolubile</a:t>
            </a:r>
          </a:p>
          <a:p>
            <a:pPr>
              <a:buFontTx/>
              <a:buChar char="-"/>
              <a:defRPr/>
            </a:pPr>
            <a:r>
              <a:rPr lang="it-IT" sz="3200" dirty="0"/>
              <a:t>La castità è un valore</a:t>
            </a:r>
          </a:p>
          <a:p>
            <a:pPr>
              <a:buFontTx/>
              <a:buChar char="-"/>
              <a:defRPr/>
            </a:pPr>
            <a:r>
              <a:rPr lang="it-IT" sz="3200" dirty="0"/>
              <a:t>È interdetto il matrimonio con ebrei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7398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Processo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it-IT" sz="3200" dirty="0"/>
              <a:t>La </a:t>
            </a:r>
            <a:r>
              <a:rPr lang="it-IT" sz="3200" i="1" dirty="0" err="1"/>
              <a:t>extraordinaria</a:t>
            </a:r>
            <a:r>
              <a:rPr lang="it-IT" sz="3200" i="1" dirty="0"/>
              <a:t> </a:t>
            </a:r>
            <a:r>
              <a:rPr lang="it-IT" sz="3200" i="1" dirty="0" err="1"/>
              <a:t>cognitio</a:t>
            </a:r>
            <a:r>
              <a:rPr lang="it-IT" sz="3200" dirty="0"/>
              <a:t> </a:t>
            </a:r>
            <a:r>
              <a:rPr lang="it-IT" sz="3200" dirty="0" smtClean="0"/>
              <a:t>sostituisce definitivamente </a:t>
            </a:r>
            <a:r>
              <a:rPr lang="it-IT" sz="3200" dirty="0"/>
              <a:t>il processo formulare </a:t>
            </a:r>
            <a:r>
              <a:rPr lang="it-IT" sz="3200" dirty="0" smtClean="0"/>
              <a:t>(</a:t>
            </a:r>
            <a:r>
              <a:rPr lang="it-IT" sz="3200" dirty="0"/>
              <a:t>abolito definitivamente nel 342)</a:t>
            </a:r>
          </a:p>
          <a:p>
            <a:pPr algn="just">
              <a:defRPr/>
            </a:pPr>
            <a:r>
              <a:rPr lang="it-IT" sz="3200" dirty="0"/>
              <a:t>Si diffondono l’uso della scrittura e la prassi </a:t>
            </a:r>
            <a:r>
              <a:rPr lang="it-IT" sz="3200" dirty="0" smtClean="0"/>
              <a:t>di </a:t>
            </a:r>
            <a:r>
              <a:rPr lang="it-IT" sz="3200" dirty="0"/>
              <a:t>delegare la </a:t>
            </a:r>
            <a:r>
              <a:rPr lang="it-IT" sz="3200" dirty="0" smtClean="0"/>
              <a:t>giurisdizione a </a:t>
            </a:r>
            <a:r>
              <a:rPr lang="it-IT" sz="3200" dirty="0"/>
              <a:t>giudici minori (salvo il diritto di appello</a:t>
            </a:r>
            <a:r>
              <a:rPr lang="it-IT" sz="3200" dirty="0" smtClean="0"/>
              <a:t>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050236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Processo </a:t>
            </a:r>
            <a:r>
              <a:rPr lang="it-IT" dirty="0"/>
              <a:t>- II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altLang="ja-JP" sz="3200" dirty="0"/>
              <a:t>L’</a:t>
            </a:r>
            <a:r>
              <a:rPr lang="it-IT" sz="3200" dirty="0"/>
              <a:t>iter procedurale è maggiormente formalizzato (viene ridotta la libertà del giudice)</a:t>
            </a:r>
          </a:p>
          <a:p>
            <a:pPr>
              <a:defRPr/>
            </a:pPr>
            <a:r>
              <a:rPr lang="it-IT" sz="3200" dirty="0"/>
              <a:t>Il regime delle prove diviene progressivamente più rigido (prove legali)</a:t>
            </a:r>
          </a:p>
          <a:p>
            <a:pPr>
              <a:defRPr/>
            </a:pPr>
            <a:r>
              <a:rPr lang="it-IT" sz="3200" dirty="0"/>
              <a:t>Il giuramento assume nuove </a:t>
            </a:r>
            <a:r>
              <a:rPr lang="it-IT" sz="3200" dirty="0" smtClean="0"/>
              <a:t>funzioni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034700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955257"/>
          </a:xfrm>
        </p:spPr>
        <p:txBody>
          <a:bodyPr/>
          <a:lstStyle/>
          <a:p>
            <a:r>
              <a:rPr lang="it-IT" dirty="0" smtClean="0"/>
              <a:t>Il ruolo dei giuristi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3895" y="1804737"/>
            <a:ext cx="8702841" cy="4745789"/>
          </a:xfrm>
        </p:spPr>
        <p:txBody>
          <a:bodyPr>
            <a:normAutofit/>
          </a:bodyPr>
          <a:lstStyle/>
          <a:p>
            <a:r>
              <a:rPr lang="it-IT" sz="2800" dirty="0" smtClean="0"/>
              <a:t>In maniera ancor più chiara di Diocleziano, Costantino afferma che solo all’imperatore spetta </a:t>
            </a:r>
            <a:r>
              <a:rPr lang="it-IT" sz="2800" dirty="0"/>
              <a:t>il compito di interpretare il diritto, di adattarlo alla vita reale e, alla bisogna, di abrogare le vecchie norme e crearne di nuove</a:t>
            </a:r>
            <a:r>
              <a:rPr lang="it-IT" sz="2800" dirty="0"/>
              <a:t> </a:t>
            </a:r>
            <a:r>
              <a:rPr lang="it-IT" sz="2800" dirty="0" smtClean="0"/>
              <a:t>(C.I. 1.14.1)</a:t>
            </a:r>
          </a:p>
          <a:p>
            <a:r>
              <a:rPr lang="it-IT" sz="2800" dirty="0"/>
              <a:t>I giuristi </a:t>
            </a:r>
            <a:r>
              <a:rPr lang="it-IT" sz="2800" dirty="0" smtClean="0"/>
              <a:t>non scompaiono ma </a:t>
            </a:r>
            <a:r>
              <a:rPr lang="it-IT" sz="2800" dirty="0"/>
              <a:t>s</a:t>
            </a:r>
            <a:r>
              <a:rPr lang="it-IT" sz="2800" dirty="0" smtClean="0"/>
              <a:t>ono assorbiti nei ranghi della burocrazia. La </a:t>
            </a:r>
            <a:r>
              <a:rPr lang="it-IT" sz="2800" dirty="0"/>
              <a:t>loro opera si svolge all’interno della cancelleria imperiale</a:t>
            </a:r>
            <a:r>
              <a:rPr lang="it-IT" sz="2800" dirty="0"/>
              <a:t> </a:t>
            </a:r>
            <a:r>
              <a:rPr lang="it-IT" sz="2800" dirty="0" smtClean="0"/>
              <a:t>(nel tradurre in norma la volontà imperiale; nel ‘sistemare’ le norme stesse)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15231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</a:t>
            </a:r>
            <a:r>
              <a:rPr lang="it-IT" i="1" dirty="0" err="1"/>
              <a:t>nomoi</a:t>
            </a:r>
            <a:r>
              <a:rPr lang="it-IT" dirty="0"/>
              <a:t> volgari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466271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sz="3200" dirty="0">
                <a:cs typeface="Times New Roman" charset="0"/>
              </a:rPr>
              <a:t>Rimangono allo stato di consuetudini gli usi tardo antichi relativi </a:t>
            </a:r>
          </a:p>
          <a:p>
            <a:pPr>
              <a:buFontTx/>
              <a:buChar char="-"/>
              <a:defRPr/>
            </a:pPr>
            <a:r>
              <a:rPr lang="it-IT" sz="3200" dirty="0">
                <a:cs typeface="Times New Roman" charset="0"/>
              </a:rPr>
              <a:t>al lavoro agricolo</a:t>
            </a:r>
          </a:p>
          <a:p>
            <a:pPr>
              <a:buFontTx/>
              <a:buChar char="-"/>
              <a:defRPr/>
            </a:pPr>
            <a:r>
              <a:rPr lang="it-IT" sz="3200" dirty="0">
                <a:cs typeface="Times New Roman" charset="0"/>
              </a:rPr>
              <a:t>alla navigazione e al commercio marittimo</a:t>
            </a:r>
          </a:p>
          <a:p>
            <a:pPr>
              <a:buFontTx/>
              <a:buChar char="-"/>
              <a:defRPr/>
            </a:pPr>
            <a:r>
              <a:rPr lang="it-IT" sz="3200" dirty="0">
                <a:cs typeface="Times New Roman" charset="0"/>
              </a:rPr>
              <a:t>alla vita militare</a:t>
            </a:r>
          </a:p>
          <a:p>
            <a:pPr marL="0" indent="0">
              <a:buNone/>
              <a:defRPr/>
            </a:pPr>
            <a:r>
              <a:rPr lang="it-IT" sz="3200" dirty="0">
                <a:cs typeface="Times New Roman" charset="0"/>
              </a:rPr>
              <a:t>Cominciano a circolare delle raccolte di consuetudini in greco (</a:t>
            </a:r>
            <a:r>
              <a:rPr lang="it-IT" sz="3200" i="1" dirty="0" err="1">
                <a:cs typeface="Times New Roman" charset="0"/>
              </a:rPr>
              <a:t>nomoi</a:t>
            </a:r>
            <a:r>
              <a:rPr lang="it-IT" sz="3200" dirty="0" smtClean="0">
                <a:cs typeface="Times New Roman" charset="0"/>
              </a:rPr>
              <a:t>)</a:t>
            </a:r>
            <a:endParaRPr lang="it-IT" sz="32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86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colonato -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7287" y="1905000"/>
            <a:ext cx="8291284" cy="466271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it-IT" sz="3200" dirty="0"/>
              <a:t>È un istituto che si afferma </a:t>
            </a:r>
            <a:r>
              <a:rPr lang="it-IT" sz="3200" i="1" dirty="0"/>
              <a:t>contra </a:t>
            </a:r>
            <a:r>
              <a:rPr lang="it-IT" sz="3200" i="1" dirty="0" err="1"/>
              <a:t>legem</a:t>
            </a:r>
            <a:endParaRPr lang="it-IT" sz="32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it-IT" sz="3200" dirty="0"/>
              <a:t>I latifondi sono solitamente composti da due masse differenti</a:t>
            </a:r>
            <a:r>
              <a:rPr lang="it-IT" sz="3200" dirty="0" smtClean="0"/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it-IT" sz="3200" dirty="0" smtClean="0"/>
              <a:t> </a:t>
            </a:r>
            <a:r>
              <a:rPr lang="it-IT" sz="3200" dirty="0"/>
              <a:t>la </a:t>
            </a:r>
            <a:r>
              <a:rPr lang="it-IT" sz="3200" i="1" dirty="0"/>
              <a:t>pars dominica</a:t>
            </a:r>
            <a:r>
              <a:rPr lang="it-IT" sz="3200" dirty="0"/>
              <a:t> (terre lavorate </a:t>
            </a:r>
            <a:r>
              <a:rPr lang="it-IT" sz="3200" dirty="0" smtClean="0"/>
              <a:t>direttamente </a:t>
            </a:r>
            <a:r>
              <a:rPr lang="it-IT" sz="3200" dirty="0"/>
              <a:t>dai servi del latifondista)</a:t>
            </a:r>
          </a:p>
          <a:p>
            <a:pPr>
              <a:spcBef>
                <a:spcPct val="20000"/>
              </a:spcBef>
              <a:defRPr/>
            </a:pPr>
            <a:r>
              <a:rPr lang="it-IT" sz="3200" dirty="0"/>
              <a:t>la </a:t>
            </a:r>
            <a:r>
              <a:rPr lang="it-IT" sz="3200" i="1" dirty="0"/>
              <a:t>pars colonica</a:t>
            </a:r>
            <a:r>
              <a:rPr lang="it-IT" sz="3200" dirty="0"/>
              <a:t> (assegnata a contadini </a:t>
            </a:r>
            <a:r>
              <a:rPr lang="it-IT" sz="3200" dirty="0" smtClean="0"/>
              <a:t>liberi </a:t>
            </a:r>
            <a:r>
              <a:rPr lang="it-IT" sz="3200" dirty="0"/>
              <a:t>– i </a:t>
            </a:r>
            <a:r>
              <a:rPr lang="it-IT" sz="3200" i="1" dirty="0"/>
              <a:t>coloni</a:t>
            </a:r>
            <a:r>
              <a:rPr lang="it-IT" sz="3200" dirty="0"/>
              <a:t> – dietro un censo)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116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colonato - II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448128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/>
              <a:t>Pur rimanendo formalmente liberi, i </a:t>
            </a:r>
            <a:r>
              <a:rPr lang="it-IT" sz="3600" i="1" dirty="0"/>
              <a:t>coloni</a:t>
            </a:r>
            <a:r>
              <a:rPr lang="it-IT" sz="3600" dirty="0"/>
              <a:t> finiscono in realtà per ridursi in stato di quasi-servitù</a:t>
            </a:r>
          </a:p>
          <a:p>
            <a:pPr>
              <a:defRPr/>
            </a:pPr>
            <a:endParaRPr lang="it-IT" sz="3600" dirty="0"/>
          </a:p>
          <a:p>
            <a:pPr>
              <a:defRPr/>
            </a:pPr>
            <a:r>
              <a:rPr lang="it-IT" sz="3600" dirty="0"/>
              <a:t>Devono prestare al padrone della terra parte del loro raccolto e un certo numero di giornate </a:t>
            </a:r>
            <a:r>
              <a:rPr lang="it-IT" sz="3600" dirty="0" smtClean="0"/>
              <a:t>lavorative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972360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834941"/>
          </a:xfrm>
        </p:spPr>
        <p:txBody>
          <a:bodyPr/>
          <a:lstStyle/>
          <a:p>
            <a:r>
              <a:rPr lang="it-IT" dirty="0" smtClean="0"/>
              <a:t>La codificazione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5679" y="1711159"/>
            <a:ext cx="8680826" cy="49406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200" dirty="0" smtClean="0"/>
              <a:t>La proliferazione di costituzioni imperiali suggerì </a:t>
            </a:r>
            <a:r>
              <a:rPr lang="it-IT" sz="3200" dirty="0"/>
              <a:t>l’esigenza di compilazioni che facilitassero il reperimento delle </a:t>
            </a:r>
            <a:r>
              <a:rPr lang="it-IT" sz="3200" dirty="0" smtClean="0"/>
              <a:t>norme.</a:t>
            </a:r>
          </a:p>
          <a:p>
            <a:pPr marL="0" indent="0">
              <a:buNone/>
            </a:pPr>
            <a:r>
              <a:rPr lang="it-IT" sz="3200" dirty="0" smtClean="0"/>
              <a:t>Durante </a:t>
            </a:r>
            <a:r>
              <a:rPr lang="it-IT" sz="3200" dirty="0"/>
              <a:t>il regno di Diocleziano che apparvero le due prime codificazioni del diritto imperiale: il </a:t>
            </a:r>
            <a:r>
              <a:rPr lang="it-IT" sz="3200" i="1" dirty="0" err="1">
                <a:solidFill>
                  <a:srgbClr val="FF0000"/>
                </a:solidFill>
              </a:rPr>
              <a:t>Codex</a:t>
            </a:r>
            <a:r>
              <a:rPr lang="it-IT" sz="3200" i="1" dirty="0">
                <a:solidFill>
                  <a:srgbClr val="FF0000"/>
                </a:solidFill>
              </a:rPr>
              <a:t> </a:t>
            </a:r>
            <a:r>
              <a:rPr lang="it-IT" sz="3200" i="1" dirty="0" err="1">
                <a:solidFill>
                  <a:srgbClr val="FF0000"/>
                </a:solidFill>
              </a:rPr>
              <a:t>Gregorianus</a:t>
            </a:r>
            <a:r>
              <a:rPr lang="it-IT" sz="3200" dirty="0">
                <a:solidFill>
                  <a:srgbClr val="FF0000"/>
                </a:solidFill>
              </a:rPr>
              <a:t> </a:t>
            </a:r>
            <a:r>
              <a:rPr lang="it-IT" sz="3200" dirty="0"/>
              <a:t>e il </a:t>
            </a:r>
            <a:r>
              <a:rPr lang="it-IT" sz="3200" i="1" dirty="0" err="1">
                <a:solidFill>
                  <a:srgbClr val="FF0000"/>
                </a:solidFill>
              </a:rPr>
              <a:t>Codex</a:t>
            </a:r>
            <a:r>
              <a:rPr lang="it-IT" sz="3200" i="1" dirty="0">
                <a:solidFill>
                  <a:srgbClr val="FF0000"/>
                </a:solidFill>
              </a:rPr>
              <a:t> </a:t>
            </a:r>
            <a:r>
              <a:rPr lang="it-IT" sz="3200" i="1" dirty="0" err="1">
                <a:solidFill>
                  <a:srgbClr val="FF0000"/>
                </a:solidFill>
              </a:rPr>
              <a:t>Hermogenianus</a:t>
            </a:r>
            <a:r>
              <a:rPr lang="it-IT" sz="3200" dirty="0"/>
              <a:t>.</a:t>
            </a:r>
            <a:r>
              <a:rPr lang="it-IT" sz="3200" dirty="0"/>
              <a:t> </a:t>
            </a:r>
            <a:r>
              <a:rPr lang="it-IT" sz="3200" dirty="0" smtClean="0"/>
              <a:t>Sono compilazioni private.</a:t>
            </a:r>
          </a:p>
          <a:p>
            <a:pPr marL="0" indent="0">
              <a:buNone/>
            </a:pPr>
            <a:r>
              <a:rPr lang="it-IT" sz="3200" dirty="0" smtClean="0"/>
              <a:t>Per la </a:t>
            </a:r>
            <a:r>
              <a:rPr lang="it-IT" sz="3200" dirty="0"/>
              <a:t>prima iniziativa ufficiale </a:t>
            </a:r>
            <a:r>
              <a:rPr lang="it-IT" sz="3200" dirty="0" smtClean="0"/>
              <a:t>occorre attendere il 438 con </a:t>
            </a:r>
            <a:r>
              <a:rPr lang="it-IT" sz="3200" dirty="0"/>
              <a:t>Teodosio </a:t>
            </a:r>
            <a:r>
              <a:rPr lang="it-IT" sz="3200" dirty="0" smtClean="0"/>
              <a:t>II: il </a:t>
            </a:r>
            <a:r>
              <a:rPr lang="it-IT" sz="3200" i="1" dirty="0" err="1" smtClean="0">
                <a:solidFill>
                  <a:srgbClr val="FF0000"/>
                </a:solidFill>
              </a:rPr>
              <a:t>Codex</a:t>
            </a:r>
            <a:r>
              <a:rPr lang="it-IT" sz="3200" i="1" dirty="0" smtClean="0">
                <a:solidFill>
                  <a:srgbClr val="FF0000"/>
                </a:solidFill>
              </a:rPr>
              <a:t> </a:t>
            </a:r>
            <a:r>
              <a:rPr lang="it-IT" sz="3200" i="1" dirty="0" err="1" smtClean="0">
                <a:solidFill>
                  <a:srgbClr val="FF0000"/>
                </a:solidFill>
              </a:rPr>
              <a:t>Theodosianus</a:t>
            </a:r>
            <a:endParaRPr lang="it-IT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801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848309"/>
          </a:xfrm>
        </p:spPr>
        <p:txBody>
          <a:bodyPr/>
          <a:lstStyle/>
          <a:p>
            <a:r>
              <a:rPr lang="it-IT" dirty="0" smtClean="0"/>
              <a:t>Gli </a:t>
            </a:r>
            <a:r>
              <a:rPr lang="it-IT" i="1" dirty="0" err="1" smtClean="0"/>
              <a:t>iura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7369" y="1657685"/>
            <a:ext cx="8702842" cy="4852736"/>
          </a:xfrm>
        </p:spPr>
        <p:txBody>
          <a:bodyPr>
            <a:noAutofit/>
          </a:bodyPr>
          <a:lstStyle/>
          <a:p>
            <a:r>
              <a:rPr lang="it-IT" sz="3200" dirty="0" smtClean="0"/>
              <a:t>Sotto questo nome si raccolgono </a:t>
            </a:r>
            <a:r>
              <a:rPr lang="it-IT" sz="3200" dirty="0"/>
              <a:t>le fonti normative tipiche dell’età repubblicana e del Principato </a:t>
            </a:r>
            <a:r>
              <a:rPr lang="it-IT" sz="3200" dirty="0" smtClean="0"/>
              <a:t>(i </a:t>
            </a:r>
            <a:r>
              <a:rPr lang="it-IT" sz="3200" i="1" dirty="0" err="1"/>
              <a:t>plebisscita</a:t>
            </a:r>
            <a:r>
              <a:rPr lang="it-IT" sz="3200" dirty="0"/>
              <a:t>, i </a:t>
            </a:r>
            <a:r>
              <a:rPr lang="it-IT" sz="3200" i="1" dirty="0" err="1"/>
              <a:t>senatusconsulta</a:t>
            </a:r>
            <a:r>
              <a:rPr lang="it-IT" sz="3200" dirty="0"/>
              <a:t>, gli editti dei magistrati </a:t>
            </a:r>
            <a:r>
              <a:rPr lang="it-IT" sz="3200" dirty="0" smtClean="0"/>
              <a:t>e </a:t>
            </a:r>
            <a:r>
              <a:rPr lang="it-IT" sz="3200" dirty="0"/>
              <a:t>le pronunce con valore normativo dei primi imperatori </a:t>
            </a:r>
            <a:r>
              <a:rPr lang="it-IT" sz="3200" dirty="0" smtClean="0"/>
              <a:t>cioè </a:t>
            </a:r>
            <a:r>
              <a:rPr lang="it-IT" sz="3200" i="1" dirty="0" err="1" smtClean="0"/>
              <a:t>rescripta</a:t>
            </a:r>
            <a:r>
              <a:rPr lang="it-IT" sz="3200" dirty="0"/>
              <a:t>, </a:t>
            </a:r>
            <a:r>
              <a:rPr lang="it-IT" sz="3200" i="1" dirty="0" smtClean="0"/>
              <a:t>decreta</a:t>
            </a:r>
            <a:r>
              <a:rPr lang="it-IT" sz="3200" dirty="0"/>
              <a:t> </a:t>
            </a:r>
            <a:r>
              <a:rPr lang="it-IT" sz="3200" dirty="0" smtClean="0"/>
              <a:t>e </a:t>
            </a:r>
            <a:r>
              <a:rPr lang="it-IT" sz="3200" i="1" dirty="0"/>
              <a:t>mandata</a:t>
            </a:r>
            <a:r>
              <a:rPr lang="it-IT" sz="3200" dirty="0"/>
              <a:t>).</a:t>
            </a:r>
            <a:r>
              <a:rPr lang="it-IT" sz="3200" dirty="0"/>
              <a:t> </a:t>
            </a:r>
            <a:endParaRPr lang="it-IT" sz="3200" dirty="0" smtClean="0"/>
          </a:p>
          <a:p>
            <a:r>
              <a:rPr lang="it-IT" sz="3200" dirty="0"/>
              <a:t>T</a:t>
            </a:r>
            <a:r>
              <a:rPr lang="it-IT" sz="3200" dirty="0" smtClean="0"/>
              <a:t>ra </a:t>
            </a:r>
            <a:r>
              <a:rPr lang="it-IT" sz="3200" dirty="0"/>
              <a:t>gli </a:t>
            </a:r>
            <a:r>
              <a:rPr lang="it-IT" sz="3200" i="1" dirty="0" err="1"/>
              <a:t>iura</a:t>
            </a:r>
            <a:r>
              <a:rPr lang="it-IT" sz="3200" dirty="0"/>
              <a:t> rientrava però </a:t>
            </a:r>
            <a:r>
              <a:rPr lang="it-IT" sz="3200" dirty="0" smtClean="0"/>
              <a:t>anche </a:t>
            </a:r>
            <a:r>
              <a:rPr lang="it-IT" sz="3200" dirty="0"/>
              <a:t>la grande massa degli scritti giurisprudenziali</a:t>
            </a:r>
            <a:r>
              <a:rPr lang="it-IT" sz="3200" dirty="0"/>
              <a:t> </a:t>
            </a:r>
            <a:r>
              <a:rPr lang="it-IT" sz="3200" dirty="0" smtClean="0"/>
              <a:t>(commentari)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766131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</a:t>
            </a:r>
            <a:r>
              <a:rPr lang="it-IT" i="1" dirty="0" smtClean="0"/>
              <a:t>corpora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4685632"/>
          </a:xfrm>
        </p:spPr>
        <p:txBody>
          <a:bodyPr>
            <a:normAutofit/>
          </a:bodyPr>
          <a:lstStyle/>
          <a:p>
            <a:r>
              <a:rPr lang="it-IT" sz="3200" dirty="0" smtClean="0"/>
              <a:t>Anche in questo caso si avvertì l’esigenza di raccogliere e ordinare.</a:t>
            </a:r>
          </a:p>
          <a:p>
            <a:r>
              <a:rPr lang="it-IT" sz="3200" dirty="0" smtClean="0"/>
              <a:t>Si compilarono delle raccolte con tutto le opere dei singoli giuristi (</a:t>
            </a:r>
            <a:r>
              <a:rPr lang="it-IT" sz="3200" i="1" dirty="0" smtClean="0"/>
              <a:t>corpora</a:t>
            </a:r>
            <a:r>
              <a:rPr lang="it-IT" sz="3200" dirty="0" smtClean="0"/>
              <a:t>)</a:t>
            </a:r>
          </a:p>
          <a:p>
            <a:r>
              <a:rPr lang="it-IT" sz="3200" dirty="0" smtClean="0"/>
              <a:t>Per ragioni economiche e di semplificazione si fecero anche delle antologie.</a:t>
            </a:r>
          </a:p>
        </p:txBody>
      </p:sp>
    </p:spTree>
    <p:extLst>
      <p:ext uri="{BB962C8B-B14F-4D97-AF65-F5344CB8AC3E}">
        <p14:creationId xmlns:p14="http://schemas.microsoft.com/office/powerpoint/2010/main" val="2185864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941888"/>
          </a:xfrm>
        </p:spPr>
        <p:txBody>
          <a:bodyPr/>
          <a:lstStyle/>
          <a:p>
            <a:r>
              <a:rPr lang="it-IT" sz="4800" dirty="0" smtClean="0"/>
              <a:t>Volgarizzazione degli </a:t>
            </a:r>
            <a:r>
              <a:rPr lang="it-IT" sz="4800" i="1" dirty="0" err="1" smtClean="0"/>
              <a:t>iura</a:t>
            </a:r>
            <a:endParaRPr lang="it-IT" sz="48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3895" y="1644316"/>
            <a:ext cx="8716209" cy="5080000"/>
          </a:xfrm>
        </p:spPr>
        <p:txBody>
          <a:bodyPr>
            <a:noAutofit/>
          </a:bodyPr>
          <a:lstStyle/>
          <a:p>
            <a:r>
              <a:rPr lang="it-IT" sz="3200" dirty="0"/>
              <a:t>L’uso nella pratica favorì il processo di </a:t>
            </a:r>
            <a:r>
              <a:rPr lang="it-IT" sz="3200" dirty="0" smtClean="0"/>
              <a:t>volgarizzazione di tali </a:t>
            </a:r>
            <a:r>
              <a:rPr lang="it-IT" sz="3200" i="1" dirty="0" smtClean="0"/>
              <a:t>corpora</a:t>
            </a:r>
            <a:r>
              <a:rPr lang="it-IT" sz="3200" dirty="0" smtClean="0"/>
              <a:t>.</a:t>
            </a:r>
          </a:p>
          <a:p>
            <a:r>
              <a:rPr lang="it-IT" sz="3200" dirty="0" smtClean="0"/>
              <a:t>Essi vennero sottoposti a un processo </a:t>
            </a:r>
          </a:p>
          <a:p>
            <a:pPr marL="0" indent="0">
              <a:buNone/>
            </a:pPr>
            <a:r>
              <a:rPr lang="it-IT" sz="3200" dirty="0" smtClean="0"/>
              <a:t>di</a:t>
            </a:r>
            <a:r>
              <a:rPr lang="it-IT" sz="3200" b="1" dirty="0" smtClean="0">
                <a:solidFill>
                  <a:schemeClr val="accent2"/>
                </a:solidFill>
              </a:rPr>
              <a:t> scelta e riassunto </a:t>
            </a:r>
            <a:r>
              <a:rPr lang="it-IT" sz="3200" dirty="0" smtClean="0"/>
              <a:t>(di ciò che pareva più utile), </a:t>
            </a:r>
          </a:p>
          <a:p>
            <a:pPr marL="0" indent="0">
              <a:buNone/>
            </a:pPr>
            <a:r>
              <a:rPr lang="it-IT" sz="3200" dirty="0" smtClean="0"/>
              <a:t>di</a:t>
            </a:r>
            <a:r>
              <a:rPr lang="it-IT" sz="3200" dirty="0" smtClean="0">
                <a:solidFill>
                  <a:srgbClr val="A32323"/>
                </a:solidFill>
              </a:rPr>
              <a:t> </a:t>
            </a:r>
            <a:r>
              <a:rPr lang="it-IT" sz="3200" b="1" dirty="0" smtClean="0">
                <a:solidFill>
                  <a:srgbClr val="A32323"/>
                </a:solidFill>
              </a:rPr>
              <a:t>semplificazione</a:t>
            </a:r>
            <a:r>
              <a:rPr lang="it-IT" sz="3200" dirty="0" smtClean="0">
                <a:solidFill>
                  <a:srgbClr val="A32323"/>
                </a:solidFill>
              </a:rPr>
              <a:t> </a:t>
            </a:r>
            <a:r>
              <a:rPr lang="it-IT" sz="3200" dirty="0" smtClean="0"/>
              <a:t>(eliminando forme verbali o termini disusati, formalismi e arcaismi), </a:t>
            </a:r>
          </a:p>
          <a:p>
            <a:pPr marL="0" indent="0">
              <a:buNone/>
            </a:pPr>
            <a:r>
              <a:rPr lang="it-IT" sz="3200" dirty="0" smtClean="0"/>
              <a:t>di </a:t>
            </a:r>
            <a:r>
              <a:rPr lang="it-IT" sz="3200" b="1" dirty="0" smtClean="0">
                <a:solidFill>
                  <a:srgbClr val="A32323"/>
                </a:solidFill>
              </a:rPr>
              <a:t>adattamento</a:t>
            </a:r>
            <a:r>
              <a:rPr lang="it-IT" sz="3200" dirty="0" smtClean="0"/>
              <a:t> (a realtà e contesti differenti da quelli in cui quei testi erano stati scritti)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648173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772" y="274639"/>
            <a:ext cx="8574386" cy="981993"/>
          </a:xfrm>
        </p:spPr>
        <p:txBody>
          <a:bodyPr/>
          <a:lstStyle/>
          <a:p>
            <a:r>
              <a:rPr lang="it-IT" sz="4400" dirty="0" smtClean="0"/>
              <a:t>Le opere ‘volgari’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8773" y="1724526"/>
            <a:ext cx="8734806" cy="4906211"/>
          </a:xfrm>
        </p:spPr>
        <p:txBody>
          <a:bodyPr>
            <a:normAutofit/>
          </a:bodyPr>
          <a:lstStyle/>
          <a:p>
            <a:r>
              <a:rPr lang="it-IT" sz="3600" dirty="0" smtClean="0"/>
              <a:t>Di questo genere di lavori, sono giunte sino a noi:</a:t>
            </a:r>
          </a:p>
          <a:p>
            <a:r>
              <a:rPr lang="it-IT" sz="3600" dirty="0" smtClean="0"/>
              <a:t>Le </a:t>
            </a:r>
            <a:r>
              <a:rPr lang="it-IT" sz="3600" i="1" dirty="0" smtClean="0"/>
              <a:t>Pauli </a:t>
            </a:r>
            <a:r>
              <a:rPr lang="it-IT" sz="3600" i="1" dirty="0" err="1" smtClean="0"/>
              <a:t>receptae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sententiae</a:t>
            </a:r>
            <a:endParaRPr lang="it-IT" sz="3600" dirty="0" smtClean="0"/>
          </a:p>
          <a:p>
            <a:r>
              <a:rPr lang="it-IT" sz="3600" dirty="0" smtClean="0"/>
              <a:t>I </a:t>
            </a:r>
            <a:r>
              <a:rPr lang="it-IT" sz="3600" i="1" dirty="0" err="1" smtClean="0"/>
              <a:t>Tituli</a:t>
            </a:r>
            <a:r>
              <a:rPr lang="it-IT" sz="3600" i="1" dirty="0" smtClean="0"/>
              <a:t> ex </a:t>
            </a:r>
            <a:r>
              <a:rPr lang="it-IT" sz="3600" i="1" dirty="0" err="1" smtClean="0"/>
              <a:t>corpore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Ulpiani</a:t>
            </a:r>
            <a:endParaRPr lang="it-IT" sz="3600" i="1" dirty="0" smtClean="0"/>
          </a:p>
          <a:p>
            <a:r>
              <a:rPr lang="it-IT" sz="3600" dirty="0" smtClean="0"/>
              <a:t>I </a:t>
            </a:r>
            <a:r>
              <a:rPr lang="it-IT" sz="3600" i="1" dirty="0" smtClean="0"/>
              <a:t>Vaticana </a:t>
            </a:r>
            <a:r>
              <a:rPr lang="it-IT" sz="3600" i="1" dirty="0" err="1" smtClean="0"/>
              <a:t>fragmenta</a:t>
            </a:r>
            <a:endParaRPr lang="it-IT" sz="3600" dirty="0" smtClean="0"/>
          </a:p>
          <a:p>
            <a:r>
              <a:rPr lang="it-IT" sz="3600" dirty="0" smtClean="0"/>
              <a:t>La </a:t>
            </a:r>
            <a:r>
              <a:rPr lang="it-IT" sz="3600" i="1" dirty="0" err="1"/>
              <a:t>C</a:t>
            </a:r>
            <a:r>
              <a:rPr lang="it-IT" sz="3600" i="1" dirty="0" err="1" smtClean="0"/>
              <a:t>onsultatio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veteris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ciusdam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iurisconsulti</a:t>
            </a:r>
            <a:r>
              <a:rPr lang="it-IT" sz="3600" i="1" dirty="0" smtClean="0"/>
              <a:t> </a:t>
            </a:r>
            <a:endParaRPr lang="it-IT" sz="3600" dirty="0" smtClean="0"/>
          </a:p>
          <a:p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9768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i="1" dirty="0" err="1" smtClean="0"/>
              <a:t>Lex</a:t>
            </a:r>
            <a:r>
              <a:rPr lang="it-IT" i="1" dirty="0" smtClean="0"/>
              <a:t> Dei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026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prassi ‘volgari’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it-IT" sz="3200" dirty="0"/>
              <a:t>Il diritto volgare non è </a:t>
            </a:r>
            <a:r>
              <a:rPr lang="it-IT" sz="3200" dirty="0" smtClean="0"/>
              <a:t>esclusivamente  </a:t>
            </a:r>
            <a:r>
              <a:rPr lang="it-IT" sz="3200" dirty="0"/>
              <a:t>un fenomeno letterario </a:t>
            </a:r>
            <a:r>
              <a:rPr lang="it-IT" sz="3200" dirty="0" smtClean="0"/>
              <a:t>ma tocca </a:t>
            </a:r>
            <a:r>
              <a:rPr lang="it-IT" sz="3200" dirty="0"/>
              <a:t>anche la vita del </a:t>
            </a:r>
            <a:r>
              <a:rPr lang="it-IT" sz="3200" dirty="0" smtClean="0"/>
              <a:t>diritto</a:t>
            </a:r>
            <a:endParaRPr lang="it-IT" sz="3200" dirty="0"/>
          </a:p>
          <a:p>
            <a:pPr algn="just">
              <a:defRPr/>
            </a:pPr>
            <a:r>
              <a:rPr lang="it-IT" sz="3200" dirty="0"/>
              <a:t>In questo senso si contrappone </a:t>
            </a:r>
            <a:r>
              <a:rPr lang="it-IT" sz="3200" dirty="0" smtClean="0"/>
              <a:t>al </a:t>
            </a:r>
            <a:r>
              <a:rPr lang="it-IT" sz="3200" dirty="0"/>
              <a:t>diritto </a:t>
            </a:r>
            <a:r>
              <a:rPr lang="ja-JP" altLang="it-IT" sz="3200" dirty="0">
                <a:latin typeface="Arial"/>
              </a:rPr>
              <a:t>‘</a:t>
            </a:r>
            <a:r>
              <a:rPr lang="it-IT" sz="3200" dirty="0"/>
              <a:t>ufficiale</a:t>
            </a:r>
            <a:r>
              <a:rPr lang="ja-JP" altLang="it-IT" sz="3200" dirty="0" smtClean="0">
                <a:latin typeface="Arial"/>
              </a:rPr>
              <a:t>’</a:t>
            </a:r>
            <a:endParaRPr lang="it-IT" altLang="ja-JP" sz="3200" dirty="0" smtClean="0">
              <a:latin typeface="Arial"/>
            </a:endParaRPr>
          </a:p>
          <a:p>
            <a:pPr marL="0" indent="0" algn="ctr">
              <a:buNone/>
              <a:defRPr/>
            </a:pPr>
            <a:r>
              <a:rPr lang="it-IT" sz="3200" i="1" dirty="0" err="1" smtClean="0">
                <a:solidFill>
                  <a:srgbClr val="0000FF"/>
                </a:solidFill>
              </a:rPr>
              <a:t>lex</a:t>
            </a:r>
            <a:r>
              <a:rPr lang="it-IT" sz="3200" i="1" dirty="0" smtClean="0">
                <a:solidFill>
                  <a:srgbClr val="0000FF"/>
                </a:solidFill>
              </a:rPr>
              <a:t> </a:t>
            </a:r>
            <a:r>
              <a:rPr lang="it-IT" sz="3200" i="1" dirty="0">
                <a:solidFill>
                  <a:srgbClr val="0000FF"/>
                </a:solidFill>
              </a:rPr>
              <a:t>≠ </a:t>
            </a:r>
            <a:r>
              <a:rPr lang="it-IT" sz="3200" i="1" dirty="0" err="1" smtClean="0">
                <a:solidFill>
                  <a:srgbClr val="0000FF"/>
                </a:solidFill>
              </a:rPr>
              <a:t>consuetudo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0452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iario di viaggio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Diario di viaggio.thmx</Template>
  <TotalTime>10265</TotalTime>
  <Words>921</Words>
  <Application>Microsoft Macintosh PowerPoint</Application>
  <PresentationFormat>Presentazione su schermo (4:3)</PresentationFormat>
  <Paragraphs>92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Diario di viaggio</vt:lpstr>
      <vt:lpstr>la volgarizzazione del diritto</vt:lpstr>
      <vt:lpstr>Il ruolo dei giuristi</vt:lpstr>
      <vt:lpstr>La codificazione</vt:lpstr>
      <vt:lpstr>Gli iura</vt:lpstr>
      <vt:lpstr>I corpora</vt:lpstr>
      <vt:lpstr>Volgarizzazione degli iura</vt:lpstr>
      <vt:lpstr>Le opere ‘volgari’</vt:lpstr>
      <vt:lpstr>La Lex Dei</vt:lpstr>
      <vt:lpstr>Le prassi ‘volgari’</vt:lpstr>
      <vt:lpstr>Lex / consuetudo</vt:lpstr>
      <vt:lpstr>Proprietà e possesso</vt:lpstr>
      <vt:lpstr> Il godimento del bene</vt:lpstr>
      <vt:lpstr>La stipulatio</vt:lpstr>
      <vt:lpstr>Compravendita e locazione</vt:lpstr>
      <vt:lpstr>Donazione </vt:lpstr>
      <vt:lpstr>Successione testamentaria</vt:lpstr>
      <vt:lpstr>Matrimonio</vt:lpstr>
      <vt:lpstr>Processo</vt:lpstr>
      <vt:lpstr>Processo - II</vt:lpstr>
      <vt:lpstr>I nomoi volgari</vt:lpstr>
      <vt:lpstr>Il colonato - I</vt:lpstr>
      <vt:lpstr>Il colonato - II</vt:lpstr>
    </vt:vector>
  </TitlesOfParts>
  <Company>sunder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‘grande persecuzione’</dc:title>
  <dc:creator>Luca Loschiavo</dc:creator>
  <cp:lastModifiedBy>Luca Loschiavo</cp:lastModifiedBy>
  <cp:revision>14</cp:revision>
  <dcterms:created xsi:type="dcterms:W3CDTF">2020-02-19T08:50:03Z</dcterms:created>
  <dcterms:modified xsi:type="dcterms:W3CDTF">2020-02-26T11:55:39Z</dcterms:modified>
</cp:coreProperties>
</file>