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262" r:id="rId3"/>
    <p:sldId id="263" r:id="rId4"/>
    <p:sldId id="264" r:id="rId5"/>
    <p:sldId id="306" r:id="rId6"/>
    <p:sldId id="265" r:id="rId7"/>
    <p:sldId id="267" r:id="rId8"/>
    <p:sldId id="301" r:id="rId9"/>
    <p:sldId id="268" r:id="rId10"/>
    <p:sldId id="270" r:id="rId11"/>
    <p:sldId id="269" r:id="rId12"/>
    <p:sldId id="303" r:id="rId13"/>
    <p:sldId id="271" r:id="rId14"/>
    <p:sldId id="304" r:id="rId15"/>
    <p:sldId id="297" r:id="rId16"/>
    <p:sldId id="257" r:id="rId17"/>
    <p:sldId id="259" r:id="rId18"/>
    <p:sldId id="272" r:id="rId19"/>
    <p:sldId id="273" r:id="rId20"/>
    <p:sldId id="275" r:id="rId21"/>
    <p:sldId id="276" r:id="rId22"/>
    <p:sldId id="277" r:id="rId23"/>
    <p:sldId id="278" r:id="rId24"/>
    <p:sldId id="279" r:id="rId25"/>
    <p:sldId id="281" r:id="rId26"/>
    <p:sldId id="283" r:id="rId27"/>
    <p:sldId id="284" r:id="rId28"/>
    <p:sldId id="285" r:id="rId29"/>
    <p:sldId id="300" r:id="rId30"/>
    <p:sldId id="287" r:id="rId31"/>
    <p:sldId id="289" r:id="rId32"/>
    <p:sldId id="290" r:id="rId33"/>
    <p:sldId id="291" r:id="rId34"/>
    <p:sldId id="292" r:id="rId35"/>
    <p:sldId id="294" r:id="rId36"/>
    <p:sldId id="295" r:id="rId37"/>
    <p:sldId id="296" r:id="rId38"/>
    <p:sldId id="305"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86860"/>
  </p:normalViewPr>
  <p:slideViewPr>
    <p:cSldViewPr snapToGrid="0">
      <p:cViewPr varScale="1">
        <p:scale>
          <a:sx n="89" d="100"/>
          <a:sy n="89"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9.svg"/><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svg"/><Relationship Id="rId1" Type="http://schemas.openxmlformats.org/officeDocument/2006/relationships/image" Target="../media/image9.svg"/><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DDAB3-D55B-44CB-AED6-EA100F4D0F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F13883-FE3D-4E48-BF2D-CACDEB5BDC2E}">
      <dgm:prSet/>
      <dgm:spPr/>
      <dgm:t>
        <a:bodyPr/>
        <a:lstStyle/>
        <a:p>
          <a:r>
            <a:rPr lang="it-IT" dirty="0"/>
            <a:t>I requisiti di </a:t>
          </a:r>
          <a:r>
            <a:rPr lang="it-IT" b="1" dirty="0"/>
            <a:t>validità</a:t>
          </a:r>
          <a:r>
            <a:rPr lang="it-IT" dirty="0"/>
            <a:t> e </a:t>
          </a:r>
          <a:r>
            <a:rPr lang="it-IT" b="1" dirty="0"/>
            <a:t>attendibilità</a:t>
          </a:r>
          <a:r>
            <a:rPr lang="it-IT" dirty="0"/>
            <a:t> rappresentano un grosso problema per le indagini sociali svolte con tecniche visuali. </a:t>
          </a:r>
          <a:endParaRPr lang="en-US" dirty="0"/>
        </a:p>
      </dgm:t>
    </dgm:pt>
    <dgm:pt modelId="{757394C9-EC72-47AB-BDDD-98551BD32155}" type="parTrans" cxnId="{51D84A31-D173-407C-B82A-1408E67ED1D8}">
      <dgm:prSet/>
      <dgm:spPr/>
      <dgm:t>
        <a:bodyPr/>
        <a:lstStyle/>
        <a:p>
          <a:endParaRPr lang="en-US"/>
        </a:p>
      </dgm:t>
    </dgm:pt>
    <dgm:pt modelId="{99E3820F-19DC-4562-A088-D56015C3C8C3}" type="sibTrans" cxnId="{51D84A31-D173-407C-B82A-1408E67ED1D8}">
      <dgm:prSet/>
      <dgm:spPr/>
      <dgm:t>
        <a:bodyPr/>
        <a:lstStyle/>
        <a:p>
          <a:endParaRPr lang="en-US"/>
        </a:p>
      </dgm:t>
    </dgm:pt>
    <dgm:pt modelId="{DF7397F6-6F5D-420F-B407-8116B8894A2A}">
      <dgm:prSet/>
      <dgm:spPr/>
      <dgm:t>
        <a:bodyPr/>
        <a:lstStyle/>
        <a:p>
          <a:pPr algn="just">
            <a:lnSpc>
              <a:spcPct val="150000"/>
            </a:lnSpc>
          </a:pPr>
          <a:r>
            <a:rPr lang="it-IT" dirty="0"/>
            <a:t>La fotografia, ‘congelando’ frammenti di realtà, non dà conto della dinamicità dei fenomeni sociali, per cui da sola risulta scarsamente valida; per aumentare il grado di </a:t>
          </a:r>
          <a:r>
            <a:rPr lang="it-IT" b="1" dirty="0"/>
            <a:t>validità</a:t>
          </a:r>
          <a:r>
            <a:rPr lang="it-IT" dirty="0"/>
            <a:t> è buona norma avere successioni di immagini più che immagini singole e video o fotografie a colori piuttosto che in bianco e nero.</a:t>
          </a:r>
          <a:endParaRPr lang="en-US" dirty="0"/>
        </a:p>
      </dgm:t>
    </dgm:pt>
    <dgm:pt modelId="{C19B171E-95FF-4BAB-B7A5-FC7E2FCF6DCB}" type="parTrans" cxnId="{3BEB5DBE-DE2B-4994-B66A-D285778187F6}">
      <dgm:prSet/>
      <dgm:spPr/>
      <dgm:t>
        <a:bodyPr/>
        <a:lstStyle/>
        <a:p>
          <a:endParaRPr lang="en-US"/>
        </a:p>
      </dgm:t>
    </dgm:pt>
    <dgm:pt modelId="{358ED50E-490E-48BD-9A71-7C66E61E4B7A}" type="sibTrans" cxnId="{3BEB5DBE-DE2B-4994-B66A-D285778187F6}">
      <dgm:prSet/>
      <dgm:spPr/>
      <dgm:t>
        <a:bodyPr/>
        <a:lstStyle/>
        <a:p>
          <a:endParaRPr lang="en-US"/>
        </a:p>
      </dgm:t>
    </dgm:pt>
    <dgm:pt modelId="{82F96B65-1B45-42E7-88A5-46A449B8952C}">
      <dgm:prSet/>
      <dgm:spPr/>
      <dgm:t>
        <a:bodyPr/>
        <a:lstStyle/>
        <a:p>
          <a:pPr algn="just">
            <a:lnSpc>
              <a:spcPct val="150000"/>
            </a:lnSpc>
          </a:pPr>
          <a:r>
            <a:rPr lang="it-IT" dirty="0"/>
            <a:t>L’</a:t>
          </a:r>
          <a:r>
            <a:rPr lang="it-IT" b="1" dirty="0"/>
            <a:t>attendibilità</a:t>
          </a:r>
          <a:r>
            <a:rPr lang="it-IT" dirty="0"/>
            <a:t> delle tecniche visive si basa sui dispositivi ottici, meccanici ed elettronici che vengono utilizzati. È buona norma esplicitare le caratteristiche tecniche della videocamera e/o della fotocamera (sensore, lunghezza focale, dimensioni nette, etc.).</a:t>
          </a:r>
          <a:endParaRPr lang="en-US" dirty="0"/>
        </a:p>
      </dgm:t>
    </dgm:pt>
    <dgm:pt modelId="{5C0C03E3-9DDD-40C6-9CBB-ADA89429D48D}" type="parTrans" cxnId="{C969B155-6A98-4093-9134-354F27101265}">
      <dgm:prSet/>
      <dgm:spPr/>
      <dgm:t>
        <a:bodyPr/>
        <a:lstStyle/>
        <a:p>
          <a:endParaRPr lang="en-US"/>
        </a:p>
      </dgm:t>
    </dgm:pt>
    <dgm:pt modelId="{86C00664-CD1B-4A1C-AE29-0FA2AC40E82E}" type="sibTrans" cxnId="{C969B155-6A98-4093-9134-354F27101265}">
      <dgm:prSet/>
      <dgm:spPr/>
      <dgm:t>
        <a:bodyPr/>
        <a:lstStyle/>
        <a:p>
          <a:endParaRPr lang="en-US"/>
        </a:p>
      </dgm:t>
    </dgm:pt>
    <dgm:pt modelId="{DCAEAF06-442D-4448-996E-E2A55E6B4C00}" type="pres">
      <dgm:prSet presAssocID="{B42DDAB3-D55B-44CB-AED6-EA100F4D0F43}" presName="linear" presStyleCnt="0">
        <dgm:presLayoutVars>
          <dgm:animLvl val="lvl"/>
          <dgm:resizeHandles val="exact"/>
        </dgm:presLayoutVars>
      </dgm:prSet>
      <dgm:spPr/>
    </dgm:pt>
    <dgm:pt modelId="{A2AE903C-E615-4F56-A301-EBDB5306ACA1}" type="pres">
      <dgm:prSet presAssocID="{66F13883-FE3D-4E48-BF2D-CACDEB5BDC2E}" presName="parentText" presStyleLbl="node1" presStyleIdx="0" presStyleCnt="1">
        <dgm:presLayoutVars>
          <dgm:chMax val="0"/>
          <dgm:bulletEnabled val="1"/>
        </dgm:presLayoutVars>
      </dgm:prSet>
      <dgm:spPr/>
    </dgm:pt>
    <dgm:pt modelId="{D823DB61-D105-45C1-88BB-BC9A04D702E4}" type="pres">
      <dgm:prSet presAssocID="{66F13883-FE3D-4E48-BF2D-CACDEB5BDC2E}" presName="childText" presStyleLbl="revTx" presStyleIdx="0" presStyleCnt="1">
        <dgm:presLayoutVars>
          <dgm:bulletEnabled val="1"/>
        </dgm:presLayoutVars>
      </dgm:prSet>
      <dgm:spPr/>
    </dgm:pt>
  </dgm:ptLst>
  <dgm:cxnLst>
    <dgm:cxn modelId="{13FFFA08-86B2-4453-9992-1533F87E1F8F}" type="presOf" srcId="{82F96B65-1B45-42E7-88A5-46A449B8952C}" destId="{D823DB61-D105-45C1-88BB-BC9A04D702E4}" srcOrd="0" destOrd="1" presId="urn:microsoft.com/office/officeart/2005/8/layout/vList2"/>
    <dgm:cxn modelId="{51D84A31-D173-407C-B82A-1408E67ED1D8}" srcId="{B42DDAB3-D55B-44CB-AED6-EA100F4D0F43}" destId="{66F13883-FE3D-4E48-BF2D-CACDEB5BDC2E}" srcOrd="0" destOrd="0" parTransId="{757394C9-EC72-47AB-BDDD-98551BD32155}" sibTransId="{99E3820F-19DC-4562-A088-D56015C3C8C3}"/>
    <dgm:cxn modelId="{C969B155-6A98-4093-9134-354F27101265}" srcId="{66F13883-FE3D-4E48-BF2D-CACDEB5BDC2E}" destId="{82F96B65-1B45-42E7-88A5-46A449B8952C}" srcOrd="1" destOrd="0" parTransId="{5C0C03E3-9DDD-40C6-9CBB-ADA89429D48D}" sibTransId="{86C00664-CD1B-4A1C-AE29-0FA2AC40E82E}"/>
    <dgm:cxn modelId="{0E94AA75-2711-44E3-AFDB-302F7DA09DFE}" type="presOf" srcId="{B42DDAB3-D55B-44CB-AED6-EA100F4D0F43}" destId="{DCAEAF06-442D-4448-996E-E2A55E6B4C00}" srcOrd="0" destOrd="0" presId="urn:microsoft.com/office/officeart/2005/8/layout/vList2"/>
    <dgm:cxn modelId="{9A44487E-0DC8-4623-8D73-577F24F21B35}" type="presOf" srcId="{DF7397F6-6F5D-420F-B407-8116B8894A2A}" destId="{D823DB61-D105-45C1-88BB-BC9A04D702E4}" srcOrd="0" destOrd="0" presId="urn:microsoft.com/office/officeart/2005/8/layout/vList2"/>
    <dgm:cxn modelId="{314805A5-037D-42A9-934A-56244BB854B5}" type="presOf" srcId="{66F13883-FE3D-4E48-BF2D-CACDEB5BDC2E}" destId="{A2AE903C-E615-4F56-A301-EBDB5306ACA1}" srcOrd="0" destOrd="0" presId="urn:microsoft.com/office/officeart/2005/8/layout/vList2"/>
    <dgm:cxn modelId="{3BEB5DBE-DE2B-4994-B66A-D285778187F6}" srcId="{66F13883-FE3D-4E48-BF2D-CACDEB5BDC2E}" destId="{DF7397F6-6F5D-420F-B407-8116B8894A2A}" srcOrd="0" destOrd="0" parTransId="{C19B171E-95FF-4BAB-B7A5-FC7E2FCF6DCB}" sibTransId="{358ED50E-490E-48BD-9A71-7C66E61E4B7A}"/>
    <dgm:cxn modelId="{F5136795-B163-48C3-A201-33F5C8F2BEA0}" type="presParOf" srcId="{DCAEAF06-442D-4448-996E-E2A55E6B4C00}" destId="{A2AE903C-E615-4F56-A301-EBDB5306ACA1}" srcOrd="0" destOrd="0" presId="urn:microsoft.com/office/officeart/2005/8/layout/vList2"/>
    <dgm:cxn modelId="{55EB0D4F-8D3B-496C-AE47-2757B7724A90}" type="presParOf" srcId="{DCAEAF06-442D-4448-996E-E2A55E6B4C00}" destId="{D823DB61-D105-45C1-88BB-BC9A04D702E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7857D-3D18-4C05-9E53-95BF89BD989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FFD2FB-8F65-4EB3-A9D5-3B5496549DF3}">
      <dgm:prSet custT="1"/>
      <dgm:spPr/>
      <dgm:t>
        <a:bodyPr/>
        <a:lstStyle/>
        <a:p>
          <a:pPr>
            <a:lnSpc>
              <a:spcPct val="100000"/>
            </a:lnSpc>
            <a:defRPr cap="all"/>
          </a:pPr>
          <a:r>
            <a:rPr lang="it-IT" sz="1400" b="1" dirty="0"/>
            <a:t>1</a:t>
          </a:r>
        </a:p>
        <a:p>
          <a:pPr>
            <a:lnSpc>
              <a:spcPct val="100000"/>
            </a:lnSpc>
            <a:defRPr cap="all"/>
          </a:pPr>
          <a:r>
            <a:rPr lang="it-IT" sz="1400" dirty="0"/>
            <a:t>definizione degli obiettivi della ricerca e dei soggetti da osservare</a:t>
          </a:r>
          <a:endParaRPr lang="en-US" sz="1400" dirty="0"/>
        </a:p>
      </dgm:t>
    </dgm:pt>
    <dgm:pt modelId="{31E8A705-ABBE-4EE5-A3CB-76A2FC63CA59}" type="parTrans" cxnId="{D6A303AB-C178-45C9-A05A-BADB7123BB34}">
      <dgm:prSet/>
      <dgm:spPr/>
      <dgm:t>
        <a:bodyPr/>
        <a:lstStyle/>
        <a:p>
          <a:endParaRPr lang="en-US"/>
        </a:p>
      </dgm:t>
    </dgm:pt>
    <dgm:pt modelId="{4B7492E3-5A74-4B06-BE9F-0B70CB89E3F3}" type="sibTrans" cxnId="{D6A303AB-C178-45C9-A05A-BADB7123BB34}">
      <dgm:prSet/>
      <dgm:spPr/>
      <dgm:t>
        <a:bodyPr/>
        <a:lstStyle/>
        <a:p>
          <a:endParaRPr lang="en-US"/>
        </a:p>
      </dgm:t>
    </dgm:pt>
    <dgm:pt modelId="{1DF9BE95-3B19-4600-97BF-CD94C7A1E23D}">
      <dgm:prSet custT="1"/>
      <dgm:spPr/>
      <dgm:t>
        <a:bodyPr/>
        <a:lstStyle/>
        <a:p>
          <a:pPr>
            <a:lnSpc>
              <a:spcPct val="100000"/>
            </a:lnSpc>
            <a:defRPr cap="all"/>
          </a:pPr>
          <a:r>
            <a:rPr lang="it-IT" sz="1400" b="1" dirty="0"/>
            <a:t>2</a:t>
          </a:r>
        </a:p>
        <a:p>
          <a:pPr>
            <a:lnSpc>
              <a:spcPct val="100000"/>
            </a:lnSpc>
            <a:defRPr cap="all"/>
          </a:pPr>
          <a:r>
            <a:rPr lang="it-IT" sz="1400" dirty="0"/>
            <a:t>Conseguimento dell’accesso al campo di osservazione</a:t>
          </a:r>
          <a:endParaRPr lang="en-US" sz="1400" dirty="0"/>
        </a:p>
      </dgm:t>
    </dgm:pt>
    <dgm:pt modelId="{7B82EE82-82F7-4B00-A5FB-5E02ADF364C8}" type="parTrans" cxnId="{0D3B9D97-659D-4009-85E1-87E6FADBEFFC}">
      <dgm:prSet/>
      <dgm:spPr/>
      <dgm:t>
        <a:bodyPr/>
        <a:lstStyle/>
        <a:p>
          <a:endParaRPr lang="en-US"/>
        </a:p>
      </dgm:t>
    </dgm:pt>
    <dgm:pt modelId="{42793FC5-7E12-4497-9D0D-65E1C1A7CB4F}" type="sibTrans" cxnId="{0D3B9D97-659D-4009-85E1-87E6FADBEFFC}">
      <dgm:prSet/>
      <dgm:spPr/>
      <dgm:t>
        <a:bodyPr/>
        <a:lstStyle/>
        <a:p>
          <a:endParaRPr lang="en-US"/>
        </a:p>
      </dgm:t>
    </dgm:pt>
    <dgm:pt modelId="{FD224F67-09AC-43A7-9D14-FE923F813F15}">
      <dgm:prSet custT="1"/>
      <dgm:spPr/>
      <dgm:t>
        <a:bodyPr/>
        <a:lstStyle/>
        <a:p>
          <a:pPr>
            <a:lnSpc>
              <a:spcPct val="100000"/>
            </a:lnSpc>
            <a:defRPr cap="all"/>
          </a:pPr>
          <a:r>
            <a:rPr lang="it-IT" sz="1400" b="1" dirty="0"/>
            <a:t>3</a:t>
          </a:r>
        </a:p>
        <a:p>
          <a:pPr>
            <a:lnSpc>
              <a:spcPct val="100000"/>
            </a:lnSpc>
            <a:defRPr cap="all"/>
          </a:pPr>
          <a:r>
            <a:rPr lang="it-IT" sz="1400" dirty="0"/>
            <a:t>instaurazione di un rapporto diretto con i soggetti da osservare</a:t>
          </a:r>
          <a:endParaRPr lang="en-US" sz="1400" dirty="0"/>
        </a:p>
      </dgm:t>
    </dgm:pt>
    <dgm:pt modelId="{78A451BD-12EF-4A10-A769-C35D5B16588F}" type="parTrans" cxnId="{4BACE85E-1894-4089-9573-2A217A4F7450}">
      <dgm:prSet/>
      <dgm:spPr/>
      <dgm:t>
        <a:bodyPr/>
        <a:lstStyle/>
        <a:p>
          <a:endParaRPr lang="en-US"/>
        </a:p>
      </dgm:t>
    </dgm:pt>
    <dgm:pt modelId="{93DF1F3E-D224-447D-8FB1-884458753D71}" type="sibTrans" cxnId="{4BACE85E-1894-4089-9573-2A217A4F7450}">
      <dgm:prSet/>
      <dgm:spPr/>
      <dgm:t>
        <a:bodyPr/>
        <a:lstStyle/>
        <a:p>
          <a:endParaRPr lang="en-US"/>
        </a:p>
      </dgm:t>
    </dgm:pt>
    <dgm:pt modelId="{22066F5F-B79D-4ABD-A323-090B528740BF}">
      <dgm:prSet custT="1"/>
      <dgm:spPr/>
      <dgm:t>
        <a:bodyPr/>
        <a:lstStyle/>
        <a:p>
          <a:pPr>
            <a:lnSpc>
              <a:spcPct val="100000"/>
            </a:lnSpc>
            <a:defRPr cap="all"/>
          </a:pPr>
          <a:r>
            <a:rPr lang="it-IT" sz="1400" b="1" dirty="0"/>
            <a:t>4</a:t>
          </a:r>
        </a:p>
        <a:p>
          <a:pPr>
            <a:lnSpc>
              <a:spcPct val="100000"/>
            </a:lnSpc>
            <a:defRPr cap="all"/>
          </a:pPr>
          <a:r>
            <a:rPr lang="it-IT" sz="1400" dirty="0"/>
            <a:t>realizzazione dell’indagine mediante strumenti e relativa registrazione di appunti</a:t>
          </a:r>
          <a:endParaRPr lang="en-US" sz="1400" dirty="0"/>
        </a:p>
      </dgm:t>
    </dgm:pt>
    <dgm:pt modelId="{7325EBA8-1F9A-4688-AA05-83C4122E4D50}" type="parTrans" cxnId="{44E1F352-1F0B-44C2-90F0-63C0AF31481F}">
      <dgm:prSet/>
      <dgm:spPr/>
      <dgm:t>
        <a:bodyPr/>
        <a:lstStyle/>
        <a:p>
          <a:endParaRPr lang="en-US"/>
        </a:p>
      </dgm:t>
    </dgm:pt>
    <dgm:pt modelId="{795D373C-8252-453F-BD22-D45FFC07A791}" type="sibTrans" cxnId="{44E1F352-1F0B-44C2-90F0-63C0AF31481F}">
      <dgm:prSet/>
      <dgm:spPr/>
      <dgm:t>
        <a:bodyPr/>
        <a:lstStyle/>
        <a:p>
          <a:endParaRPr lang="en-US"/>
        </a:p>
      </dgm:t>
    </dgm:pt>
    <dgm:pt modelId="{F593C246-5C17-4768-90B6-F75AEFCFBE30}">
      <dgm:prSet custT="1"/>
      <dgm:spPr/>
      <dgm:t>
        <a:bodyPr/>
        <a:lstStyle/>
        <a:p>
          <a:pPr>
            <a:lnSpc>
              <a:spcPct val="100000"/>
            </a:lnSpc>
            <a:defRPr cap="all"/>
          </a:pPr>
          <a:r>
            <a:rPr lang="it-IT" sz="1400" b="1" dirty="0"/>
            <a:t>5</a:t>
          </a:r>
        </a:p>
        <a:p>
          <a:pPr>
            <a:lnSpc>
              <a:spcPct val="100000"/>
            </a:lnSpc>
            <a:defRPr cap="all"/>
          </a:pPr>
          <a:r>
            <a:rPr lang="it-IT" sz="1400" dirty="0"/>
            <a:t>gestione delle crisi (ove manifestantisi)</a:t>
          </a:r>
          <a:endParaRPr lang="en-US" sz="1300" dirty="0"/>
        </a:p>
      </dgm:t>
    </dgm:pt>
    <dgm:pt modelId="{058E86AA-9E74-4E0D-9CE0-5963C8C1B455}" type="parTrans" cxnId="{753A97FB-1CE9-4967-892C-A730A41BCD1A}">
      <dgm:prSet/>
      <dgm:spPr/>
      <dgm:t>
        <a:bodyPr/>
        <a:lstStyle/>
        <a:p>
          <a:endParaRPr lang="en-US"/>
        </a:p>
      </dgm:t>
    </dgm:pt>
    <dgm:pt modelId="{E4A6EA67-B5A1-403A-ADE0-43AB82DA2CCF}" type="sibTrans" cxnId="{753A97FB-1CE9-4967-892C-A730A41BCD1A}">
      <dgm:prSet/>
      <dgm:spPr/>
      <dgm:t>
        <a:bodyPr/>
        <a:lstStyle/>
        <a:p>
          <a:endParaRPr lang="en-US"/>
        </a:p>
      </dgm:t>
    </dgm:pt>
    <dgm:pt modelId="{E2A343CC-D48C-444B-9031-CA7E9F92CF3E}">
      <dgm:prSet custT="1"/>
      <dgm:spPr/>
      <dgm:t>
        <a:bodyPr/>
        <a:lstStyle/>
        <a:p>
          <a:pPr>
            <a:lnSpc>
              <a:spcPct val="100000"/>
            </a:lnSpc>
            <a:defRPr cap="all"/>
          </a:pPr>
          <a:r>
            <a:rPr lang="it-IT" sz="1400" b="1" dirty="0"/>
            <a:t>6</a:t>
          </a:r>
        </a:p>
        <a:p>
          <a:pPr>
            <a:lnSpc>
              <a:spcPct val="100000"/>
            </a:lnSpc>
            <a:defRPr cap="all"/>
          </a:pPr>
          <a:r>
            <a:rPr lang="it-IT" sz="1400" dirty="0"/>
            <a:t>chiusura del periodo di </a:t>
          </a:r>
          <a:r>
            <a:rPr lang="it-IT" sz="1400" dirty="0" err="1"/>
            <a:t>osservazio</a:t>
          </a:r>
          <a:r>
            <a:rPr lang="it-IT" sz="1400" dirty="0"/>
            <a:t>-ne</a:t>
          </a:r>
          <a:endParaRPr lang="en-US" sz="1400" dirty="0"/>
        </a:p>
      </dgm:t>
    </dgm:pt>
    <dgm:pt modelId="{059C8593-323A-4724-9157-D26BFEFA548F}" type="parTrans" cxnId="{7AA09299-22D6-4EF0-B004-67247224DFC0}">
      <dgm:prSet/>
      <dgm:spPr/>
      <dgm:t>
        <a:bodyPr/>
        <a:lstStyle/>
        <a:p>
          <a:endParaRPr lang="en-US"/>
        </a:p>
      </dgm:t>
    </dgm:pt>
    <dgm:pt modelId="{3BA8E265-073C-496C-81E1-417E077CC3AB}" type="sibTrans" cxnId="{7AA09299-22D6-4EF0-B004-67247224DFC0}">
      <dgm:prSet/>
      <dgm:spPr/>
      <dgm:t>
        <a:bodyPr/>
        <a:lstStyle/>
        <a:p>
          <a:endParaRPr lang="en-US"/>
        </a:p>
      </dgm:t>
    </dgm:pt>
    <dgm:pt modelId="{3AF6F4A0-C6DD-4C79-92BF-B18D2579E6AE}">
      <dgm:prSet custT="1"/>
      <dgm:spPr/>
      <dgm:t>
        <a:bodyPr/>
        <a:lstStyle/>
        <a:p>
          <a:pPr>
            <a:lnSpc>
              <a:spcPct val="100000"/>
            </a:lnSpc>
            <a:defRPr cap="all"/>
          </a:pPr>
          <a:r>
            <a:rPr lang="it-IT" sz="1400" b="1" dirty="0"/>
            <a:t>7</a:t>
          </a:r>
        </a:p>
        <a:p>
          <a:pPr>
            <a:lnSpc>
              <a:spcPct val="100000"/>
            </a:lnSpc>
            <a:defRPr cap="all"/>
          </a:pPr>
          <a:r>
            <a:rPr lang="it-IT" sz="1400" dirty="0"/>
            <a:t>analisi dei dati e stesura del report con i risultati</a:t>
          </a:r>
          <a:endParaRPr lang="en-US" sz="1400" dirty="0"/>
        </a:p>
      </dgm:t>
    </dgm:pt>
    <dgm:pt modelId="{CDC87B8C-7E03-4C02-8926-FB76CEB5D24F}" type="parTrans" cxnId="{7A2D804C-846E-4DA1-A4E1-96F1F2A8DD53}">
      <dgm:prSet/>
      <dgm:spPr/>
      <dgm:t>
        <a:bodyPr/>
        <a:lstStyle/>
        <a:p>
          <a:endParaRPr lang="en-US"/>
        </a:p>
      </dgm:t>
    </dgm:pt>
    <dgm:pt modelId="{250010FE-21EA-4389-BE50-00EA5A78FFFE}" type="sibTrans" cxnId="{7A2D804C-846E-4DA1-A4E1-96F1F2A8DD53}">
      <dgm:prSet/>
      <dgm:spPr/>
      <dgm:t>
        <a:bodyPr/>
        <a:lstStyle/>
        <a:p>
          <a:endParaRPr lang="en-US"/>
        </a:p>
      </dgm:t>
    </dgm:pt>
    <dgm:pt modelId="{2AFFAB34-A5D3-4C75-ADF9-CD18A24B1968}" type="pres">
      <dgm:prSet presAssocID="{4467857D-3D18-4C05-9E53-95BF89BD989E}" presName="root" presStyleCnt="0">
        <dgm:presLayoutVars>
          <dgm:dir/>
          <dgm:resizeHandles val="exact"/>
        </dgm:presLayoutVars>
      </dgm:prSet>
      <dgm:spPr/>
    </dgm:pt>
    <dgm:pt modelId="{1EE596DF-C845-40F0-9812-F829A234F1AD}" type="pres">
      <dgm:prSet presAssocID="{E5FFD2FB-8F65-4EB3-A9D5-3B5496549DF3}" presName="compNode" presStyleCnt="0"/>
      <dgm:spPr/>
    </dgm:pt>
    <dgm:pt modelId="{14887F9A-5B68-434F-B03A-5F89BC411362}" type="pres">
      <dgm:prSet presAssocID="{E5FFD2FB-8F65-4EB3-A9D5-3B5496549DF3}" presName="iconBgRect" presStyleLbl="bgShp" presStyleIdx="0" presStyleCnt="7"/>
      <dgm:spPr>
        <a:prstGeom prst="round2DiagRect">
          <a:avLst>
            <a:gd name="adj1" fmla="val 29727"/>
            <a:gd name="adj2" fmla="val 0"/>
          </a:avLst>
        </a:prstGeom>
      </dgm:spPr>
    </dgm:pt>
    <dgm:pt modelId="{F9691334-B40B-4452-B3AE-4E4057849C7D}" type="pres">
      <dgm:prSet presAssocID="{E5FFD2FB-8F65-4EB3-A9D5-3B5496549DF3}"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Magnifying glass"/>
        </a:ext>
      </dgm:extLst>
    </dgm:pt>
    <dgm:pt modelId="{5E63CA05-EB1D-48B3-AC02-6D5FF17B4C07}" type="pres">
      <dgm:prSet presAssocID="{E5FFD2FB-8F65-4EB3-A9D5-3B5496549DF3}" presName="spaceRect" presStyleCnt="0"/>
      <dgm:spPr/>
    </dgm:pt>
    <dgm:pt modelId="{FF964A99-5981-40C3-9009-E65BDD95B35C}" type="pres">
      <dgm:prSet presAssocID="{E5FFD2FB-8F65-4EB3-A9D5-3B5496549DF3}" presName="textRect" presStyleLbl="revTx" presStyleIdx="0" presStyleCnt="7">
        <dgm:presLayoutVars>
          <dgm:chMax val="1"/>
          <dgm:chPref val="1"/>
        </dgm:presLayoutVars>
      </dgm:prSet>
      <dgm:spPr/>
    </dgm:pt>
    <dgm:pt modelId="{30044091-2D02-4E05-A478-1B69C3B2291D}" type="pres">
      <dgm:prSet presAssocID="{4B7492E3-5A74-4B06-BE9F-0B70CB89E3F3}" presName="sibTrans" presStyleCnt="0"/>
      <dgm:spPr/>
    </dgm:pt>
    <dgm:pt modelId="{97950C2D-F772-4645-85C1-DBECE26AB7C5}" type="pres">
      <dgm:prSet presAssocID="{1DF9BE95-3B19-4600-97BF-CD94C7A1E23D}" presName="compNode" presStyleCnt="0"/>
      <dgm:spPr/>
    </dgm:pt>
    <dgm:pt modelId="{18BCF00A-F420-4A1D-92EA-45D70B10121B}" type="pres">
      <dgm:prSet presAssocID="{1DF9BE95-3B19-4600-97BF-CD94C7A1E23D}" presName="iconBgRect" presStyleLbl="bgShp" presStyleIdx="1" presStyleCnt="7"/>
      <dgm:spPr>
        <a:prstGeom prst="round2DiagRect">
          <a:avLst>
            <a:gd name="adj1" fmla="val 29727"/>
            <a:gd name="adj2" fmla="val 0"/>
          </a:avLst>
        </a:prstGeom>
      </dgm:spPr>
    </dgm:pt>
    <dgm:pt modelId="{A0EF208C-2C2F-4CA4-920C-CFBC529E82AD}" type="pres">
      <dgm:prSet presAssocID="{1DF9BE95-3B19-4600-97BF-CD94C7A1E23D}"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cchio"/>
        </a:ext>
      </dgm:extLst>
    </dgm:pt>
    <dgm:pt modelId="{05F7FB03-C2B0-41CD-BA32-3C1E6EC7D6BE}" type="pres">
      <dgm:prSet presAssocID="{1DF9BE95-3B19-4600-97BF-CD94C7A1E23D}" presName="spaceRect" presStyleCnt="0"/>
      <dgm:spPr/>
    </dgm:pt>
    <dgm:pt modelId="{C526C618-9D81-4750-8D63-249253312EBA}" type="pres">
      <dgm:prSet presAssocID="{1DF9BE95-3B19-4600-97BF-CD94C7A1E23D}" presName="textRect" presStyleLbl="revTx" presStyleIdx="1" presStyleCnt="7" custScaleX="136789">
        <dgm:presLayoutVars>
          <dgm:chMax val="1"/>
          <dgm:chPref val="1"/>
        </dgm:presLayoutVars>
      </dgm:prSet>
      <dgm:spPr/>
    </dgm:pt>
    <dgm:pt modelId="{1C2FAD08-86BC-47AA-8F89-DB5ABCE3327E}" type="pres">
      <dgm:prSet presAssocID="{42793FC5-7E12-4497-9D0D-65E1C1A7CB4F}" presName="sibTrans" presStyleCnt="0"/>
      <dgm:spPr/>
    </dgm:pt>
    <dgm:pt modelId="{9C6151CE-BA25-41EA-925F-F5571F55CD49}" type="pres">
      <dgm:prSet presAssocID="{FD224F67-09AC-43A7-9D14-FE923F813F15}" presName="compNode" presStyleCnt="0"/>
      <dgm:spPr/>
    </dgm:pt>
    <dgm:pt modelId="{00CB7B60-1EEC-41DE-B68F-36669A1A876E}" type="pres">
      <dgm:prSet presAssocID="{FD224F67-09AC-43A7-9D14-FE923F813F15}" presName="iconBgRect" presStyleLbl="bgShp" presStyleIdx="2" presStyleCnt="7"/>
      <dgm:spPr>
        <a:prstGeom prst="round2DiagRect">
          <a:avLst>
            <a:gd name="adj1" fmla="val 29727"/>
            <a:gd name="adj2" fmla="val 0"/>
          </a:avLst>
        </a:prstGeom>
      </dgm:spPr>
    </dgm:pt>
    <dgm:pt modelId="{95E4C0A6-615C-4998-B3AD-47781791B970}" type="pres">
      <dgm:prSet presAssocID="{FD224F67-09AC-43A7-9D14-FE923F813F15}"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cchiali"/>
        </a:ext>
      </dgm:extLst>
    </dgm:pt>
    <dgm:pt modelId="{9FBB0C6E-EB76-4F46-911A-72335112F655}" type="pres">
      <dgm:prSet presAssocID="{FD224F67-09AC-43A7-9D14-FE923F813F15}" presName="spaceRect" presStyleCnt="0"/>
      <dgm:spPr/>
    </dgm:pt>
    <dgm:pt modelId="{5E4A1A21-3E2C-4038-B85C-2A8921AAD612}" type="pres">
      <dgm:prSet presAssocID="{FD224F67-09AC-43A7-9D14-FE923F813F15}" presName="textRect" presStyleLbl="revTx" presStyleIdx="2" presStyleCnt="7" custScaleX="115369">
        <dgm:presLayoutVars>
          <dgm:chMax val="1"/>
          <dgm:chPref val="1"/>
        </dgm:presLayoutVars>
      </dgm:prSet>
      <dgm:spPr/>
    </dgm:pt>
    <dgm:pt modelId="{A1323A3F-86B5-4EAC-8BE9-1607565C34B3}" type="pres">
      <dgm:prSet presAssocID="{93DF1F3E-D224-447D-8FB1-884458753D71}" presName="sibTrans" presStyleCnt="0"/>
      <dgm:spPr/>
    </dgm:pt>
    <dgm:pt modelId="{B443F9DC-E6E3-4434-9030-AF54EB63A958}" type="pres">
      <dgm:prSet presAssocID="{22066F5F-B79D-4ABD-A323-090B528740BF}" presName="compNode" presStyleCnt="0"/>
      <dgm:spPr/>
    </dgm:pt>
    <dgm:pt modelId="{880EFEF3-DF20-42A5-BEF7-1D08D91F6DF7}" type="pres">
      <dgm:prSet presAssocID="{22066F5F-B79D-4ABD-A323-090B528740BF}" presName="iconBgRect" presStyleLbl="bgShp" presStyleIdx="3" presStyleCnt="7"/>
      <dgm:spPr>
        <a:prstGeom prst="round2DiagRect">
          <a:avLst>
            <a:gd name="adj1" fmla="val 29727"/>
            <a:gd name="adj2" fmla="val 0"/>
          </a:avLst>
        </a:prstGeom>
      </dgm:spPr>
    </dgm:pt>
    <dgm:pt modelId="{21D985D6-1113-4127-BA8F-80DC314A7267}" type="pres">
      <dgm:prSet presAssocID="{22066F5F-B79D-4ABD-A323-090B528740BF}"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nco di controllo"/>
        </a:ext>
      </dgm:extLst>
    </dgm:pt>
    <dgm:pt modelId="{7A1B4AFE-122D-4ACF-98B9-3B0B52C423AB}" type="pres">
      <dgm:prSet presAssocID="{22066F5F-B79D-4ABD-A323-090B528740BF}" presName="spaceRect" presStyleCnt="0"/>
      <dgm:spPr/>
    </dgm:pt>
    <dgm:pt modelId="{36490E65-D1C1-48CA-8DFB-947362F46F68}" type="pres">
      <dgm:prSet presAssocID="{22066F5F-B79D-4ABD-A323-090B528740BF}" presName="textRect" presStyleLbl="revTx" presStyleIdx="3" presStyleCnt="7" custScaleX="114527">
        <dgm:presLayoutVars>
          <dgm:chMax val="1"/>
          <dgm:chPref val="1"/>
        </dgm:presLayoutVars>
      </dgm:prSet>
      <dgm:spPr/>
    </dgm:pt>
    <dgm:pt modelId="{895B4DC7-F243-4947-8319-B0AEA29E1A05}" type="pres">
      <dgm:prSet presAssocID="{795D373C-8252-453F-BD22-D45FFC07A791}" presName="sibTrans" presStyleCnt="0"/>
      <dgm:spPr/>
    </dgm:pt>
    <dgm:pt modelId="{982DD843-3DBF-4D4C-8E9C-6E9D7C3627A0}" type="pres">
      <dgm:prSet presAssocID="{F593C246-5C17-4768-90B6-F75AEFCFBE30}" presName="compNode" presStyleCnt="0"/>
      <dgm:spPr/>
    </dgm:pt>
    <dgm:pt modelId="{3A770B73-741E-4EB5-AD01-407EB055190C}" type="pres">
      <dgm:prSet presAssocID="{F593C246-5C17-4768-90B6-F75AEFCFBE30}" presName="iconBgRect" presStyleLbl="bgShp" presStyleIdx="4" presStyleCnt="7"/>
      <dgm:spPr>
        <a:prstGeom prst="round2DiagRect">
          <a:avLst>
            <a:gd name="adj1" fmla="val 29727"/>
            <a:gd name="adj2" fmla="val 0"/>
          </a:avLst>
        </a:prstGeom>
      </dgm:spPr>
    </dgm:pt>
    <dgm:pt modelId="{88E19DFE-C26A-4FF2-B210-84390EC6D44C}" type="pres">
      <dgm:prSet presAssocID="{F593C246-5C17-4768-90B6-F75AEFCFBE30}"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Angry Face with No Fill"/>
        </a:ext>
      </dgm:extLst>
    </dgm:pt>
    <dgm:pt modelId="{0FA102E9-52AC-468B-8046-5E82916EE0E7}" type="pres">
      <dgm:prSet presAssocID="{F593C246-5C17-4768-90B6-F75AEFCFBE30}" presName="spaceRect" presStyleCnt="0"/>
      <dgm:spPr/>
    </dgm:pt>
    <dgm:pt modelId="{C831D62C-88CB-4F02-B79B-68A46AAFE0C0}" type="pres">
      <dgm:prSet presAssocID="{F593C246-5C17-4768-90B6-F75AEFCFBE30}" presName="textRect" presStyleLbl="revTx" presStyleIdx="4" presStyleCnt="7" custScaleX="121717">
        <dgm:presLayoutVars>
          <dgm:chMax val="1"/>
          <dgm:chPref val="1"/>
        </dgm:presLayoutVars>
      </dgm:prSet>
      <dgm:spPr/>
    </dgm:pt>
    <dgm:pt modelId="{CEDD8897-43CC-47DD-8590-67FAD72F3C7C}" type="pres">
      <dgm:prSet presAssocID="{E4A6EA67-B5A1-403A-ADE0-43AB82DA2CCF}" presName="sibTrans" presStyleCnt="0"/>
      <dgm:spPr/>
    </dgm:pt>
    <dgm:pt modelId="{0CB9884F-E0D4-4F50-A2FF-F7A91DD27209}" type="pres">
      <dgm:prSet presAssocID="{E2A343CC-D48C-444B-9031-CA7E9F92CF3E}" presName="compNode" presStyleCnt="0"/>
      <dgm:spPr/>
    </dgm:pt>
    <dgm:pt modelId="{2FA7AC1A-AA09-4A7E-976C-DEAFBF3D78F4}" type="pres">
      <dgm:prSet presAssocID="{E2A343CC-D48C-444B-9031-CA7E9F92CF3E}" presName="iconBgRect" presStyleLbl="bgShp" presStyleIdx="5" presStyleCnt="7"/>
      <dgm:spPr>
        <a:prstGeom prst="round2DiagRect">
          <a:avLst>
            <a:gd name="adj1" fmla="val 29727"/>
            <a:gd name="adj2" fmla="val 0"/>
          </a:avLst>
        </a:prstGeom>
      </dgm:spPr>
    </dgm:pt>
    <dgm:pt modelId="{1D13D5CF-BDBF-4B82-BE08-CEBEE26CFCDF}" type="pres">
      <dgm:prSet presAssocID="{E2A343CC-D48C-444B-9031-CA7E9F92CF3E}"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onometro"/>
        </a:ext>
      </dgm:extLst>
    </dgm:pt>
    <dgm:pt modelId="{F66A4EE0-D68D-43D4-AE25-A522929FDCB5}" type="pres">
      <dgm:prSet presAssocID="{E2A343CC-D48C-444B-9031-CA7E9F92CF3E}" presName="spaceRect" presStyleCnt="0"/>
      <dgm:spPr/>
    </dgm:pt>
    <dgm:pt modelId="{1C14E47C-99EA-4B53-821A-C60EF9593D77}" type="pres">
      <dgm:prSet presAssocID="{E2A343CC-D48C-444B-9031-CA7E9F92CF3E}" presName="textRect" presStyleLbl="revTx" presStyleIdx="5" presStyleCnt="7">
        <dgm:presLayoutVars>
          <dgm:chMax val="1"/>
          <dgm:chPref val="1"/>
        </dgm:presLayoutVars>
      </dgm:prSet>
      <dgm:spPr/>
    </dgm:pt>
    <dgm:pt modelId="{D6030043-B31B-4A29-AFE5-F42DC48F98E9}" type="pres">
      <dgm:prSet presAssocID="{3BA8E265-073C-496C-81E1-417E077CC3AB}" presName="sibTrans" presStyleCnt="0"/>
      <dgm:spPr/>
    </dgm:pt>
    <dgm:pt modelId="{65969498-2175-4E45-9FFD-499FDD8D1A91}" type="pres">
      <dgm:prSet presAssocID="{3AF6F4A0-C6DD-4C79-92BF-B18D2579E6AE}" presName="compNode" presStyleCnt="0"/>
      <dgm:spPr/>
    </dgm:pt>
    <dgm:pt modelId="{8B02C3CB-8204-4140-A1AE-6D7B691CC630}" type="pres">
      <dgm:prSet presAssocID="{3AF6F4A0-C6DD-4C79-92BF-B18D2579E6AE}" presName="iconBgRect" presStyleLbl="bgShp" presStyleIdx="6" presStyleCnt="7"/>
      <dgm:spPr>
        <a:prstGeom prst="round2DiagRect">
          <a:avLst>
            <a:gd name="adj1" fmla="val 29727"/>
            <a:gd name="adj2" fmla="val 0"/>
          </a:avLst>
        </a:prstGeom>
      </dgm:spPr>
    </dgm:pt>
    <dgm:pt modelId="{D774F6F3-C8C9-412B-9A38-A05319D02A86}" type="pres">
      <dgm:prSet presAssocID="{3AF6F4A0-C6DD-4C79-92BF-B18D2579E6AE}"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ar chart"/>
        </a:ext>
      </dgm:extLst>
    </dgm:pt>
    <dgm:pt modelId="{EB1FFB4D-AD19-4317-A7D5-D8E7937D7492}" type="pres">
      <dgm:prSet presAssocID="{3AF6F4A0-C6DD-4C79-92BF-B18D2579E6AE}" presName="spaceRect" presStyleCnt="0"/>
      <dgm:spPr/>
    </dgm:pt>
    <dgm:pt modelId="{4BE54D57-40C6-43D3-BEF4-F4F52345CFAE}" type="pres">
      <dgm:prSet presAssocID="{3AF6F4A0-C6DD-4C79-92BF-B18D2579E6AE}" presName="textRect" presStyleLbl="revTx" presStyleIdx="6" presStyleCnt="7">
        <dgm:presLayoutVars>
          <dgm:chMax val="1"/>
          <dgm:chPref val="1"/>
        </dgm:presLayoutVars>
      </dgm:prSet>
      <dgm:spPr/>
    </dgm:pt>
  </dgm:ptLst>
  <dgm:cxnLst>
    <dgm:cxn modelId="{F4358D13-A2A7-462D-B9B6-96B53ED2BAD0}" type="presOf" srcId="{FD224F67-09AC-43A7-9D14-FE923F813F15}" destId="{5E4A1A21-3E2C-4038-B85C-2A8921AAD612}" srcOrd="0" destOrd="0" presId="urn:microsoft.com/office/officeart/2018/5/layout/IconLeafLabelList"/>
    <dgm:cxn modelId="{D9209F26-55C9-495B-AA54-79B824916375}" type="presOf" srcId="{F593C246-5C17-4768-90B6-F75AEFCFBE30}" destId="{C831D62C-88CB-4F02-B79B-68A46AAFE0C0}" srcOrd="0" destOrd="0" presId="urn:microsoft.com/office/officeart/2018/5/layout/IconLeafLabelList"/>
    <dgm:cxn modelId="{C4A2544B-1AD1-4B90-9183-728D85A8917D}" type="presOf" srcId="{E5FFD2FB-8F65-4EB3-A9D5-3B5496549DF3}" destId="{FF964A99-5981-40C3-9009-E65BDD95B35C}" srcOrd="0" destOrd="0" presId="urn:microsoft.com/office/officeart/2018/5/layout/IconLeafLabelList"/>
    <dgm:cxn modelId="{7A2D804C-846E-4DA1-A4E1-96F1F2A8DD53}" srcId="{4467857D-3D18-4C05-9E53-95BF89BD989E}" destId="{3AF6F4A0-C6DD-4C79-92BF-B18D2579E6AE}" srcOrd="6" destOrd="0" parTransId="{CDC87B8C-7E03-4C02-8926-FB76CEB5D24F}" sibTransId="{250010FE-21EA-4389-BE50-00EA5A78FFFE}"/>
    <dgm:cxn modelId="{44E1F352-1F0B-44C2-90F0-63C0AF31481F}" srcId="{4467857D-3D18-4C05-9E53-95BF89BD989E}" destId="{22066F5F-B79D-4ABD-A323-090B528740BF}" srcOrd="3" destOrd="0" parTransId="{7325EBA8-1F9A-4688-AA05-83C4122E4D50}" sibTransId="{795D373C-8252-453F-BD22-D45FFC07A791}"/>
    <dgm:cxn modelId="{4BACE85E-1894-4089-9573-2A217A4F7450}" srcId="{4467857D-3D18-4C05-9E53-95BF89BD989E}" destId="{FD224F67-09AC-43A7-9D14-FE923F813F15}" srcOrd="2" destOrd="0" parTransId="{78A451BD-12EF-4A10-A769-C35D5B16588F}" sibTransId="{93DF1F3E-D224-447D-8FB1-884458753D71}"/>
    <dgm:cxn modelId="{3542AA6A-A7C2-44B7-A4FA-84A6505DE483}" type="presOf" srcId="{1DF9BE95-3B19-4600-97BF-CD94C7A1E23D}" destId="{C526C618-9D81-4750-8D63-249253312EBA}" srcOrd="0" destOrd="0" presId="urn:microsoft.com/office/officeart/2018/5/layout/IconLeafLabelList"/>
    <dgm:cxn modelId="{29883A8E-3B70-4FEA-9B20-78BD494FA153}" type="presOf" srcId="{3AF6F4A0-C6DD-4C79-92BF-B18D2579E6AE}" destId="{4BE54D57-40C6-43D3-BEF4-F4F52345CFAE}" srcOrd="0" destOrd="0" presId="urn:microsoft.com/office/officeart/2018/5/layout/IconLeafLabelList"/>
    <dgm:cxn modelId="{0D3B9D97-659D-4009-85E1-87E6FADBEFFC}" srcId="{4467857D-3D18-4C05-9E53-95BF89BD989E}" destId="{1DF9BE95-3B19-4600-97BF-CD94C7A1E23D}" srcOrd="1" destOrd="0" parTransId="{7B82EE82-82F7-4B00-A5FB-5E02ADF364C8}" sibTransId="{42793FC5-7E12-4497-9D0D-65E1C1A7CB4F}"/>
    <dgm:cxn modelId="{7AA09299-22D6-4EF0-B004-67247224DFC0}" srcId="{4467857D-3D18-4C05-9E53-95BF89BD989E}" destId="{E2A343CC-D48C-444B-9031-CA7E9F92CF3E}" srcOrd="5" destOrd="0" parTransId="{059C8593-323A-4724-9157-D26BFEFA548F}" sibTransId="{3BA8E265-073C-496C-81E1-417E077CC3AB}"/>
    <dgm:cxn modelId="{9A3445A0-23EC-4D82-A4C1-7D531F650419}" type="presOf" srcId="{4467857D-3D18-4C05-9E53-95BF89BD989E}" destId="{2AFFAB34-A5D3-4C75-ADF9-CD18A24B1968}" srcOrd="0" destOrd="0" presId="urn:microsoft.com/office/officeart/2018/5/layout/IconLeafLabelList"/>
    <dgm:cxn modelId="{D6A303AB-C178-45C9-A05A-BADB7123BB34}" srcId="{4467857D-3D18-4C05-9E53-95BF89BD989E}" destId="{E5FFD2FB-8F65-4EB3-A9D5-3B5496549DF3}" srcOrd="0" destOrd="0" parTransId="{31E8A705-ABBE-4EE5-A3CB-76A2FC63CA59}" sibTransId="{4B7492E3-5A74-4B06-BE9F-0B70CB89E3F3}"/>
    <dgm:cxn modelId="{6B98B7D4-620E-49D2-88FD-BD3F5B8689E0}" type="presOf" srcId="{22066F5F-B79D-4ABD-A323-090B528740BF}" destId="{36490E65-D1C1-48CA-8DFB-947362F46F68}" srcOrd="0" destOrd="0" presId="urn:microsoft.com/office/officeart/2018/5/layout/IconLeafLabelList"/>
    <dgm:cxn modelId="{93B41BD5-58D4-4606-9923-F539A4D64376}" type="presOf" srcId="{E2A343CC-D48C-444B-9031-CA7E9F92CF3E}" destId="{1C14E47C-99EA-4B53-821A-C60EF9593D77}" srcOrd="0" destOrd="0" presId="urn:microsoft.com/office/officeart/2018/5/layout/IconLeafLabelList"/>
    <dgm:cxn modelId="{753A97FB-1CE9-4967-892C-A730A41BCD1A}" srcId="{4467857D-3D18-4C05-9E53-95BF89BD989E}" destId="{F593C246-5C17-4768-90B6-F75AEFCFBE30}" srcOrd="4" destOrd="0" parTransId="{058E86AA-9E74-4E0D-9CE0-5963C8C1B455}" sibTransId="{E4A6EA67-B5A1-403A-ADE0-43AB82DA2CCF}"/>
    <dgm:cxn modelId="{D8031718-B5AC-45D3-952F-016AAF92C25B}" type="presParOf" srcId="{2AFFAB34-A5D3-4C75-ADF9-CD18A24B1968}" destId="{1EE596DF-C845-40F0-9812-F829A234F1AD}" srcOrd="0" destOrd="0" presId="urn:microsoft.com/office/officeart/2018/5/layout/IconLeafLabelList"/>
    <dgm:cxn modelId="{58AB3375-DC6C-4660-97DF-9AFA474C9514}" type="presParOf" srcId="{1EE596DF-C845-40F0-9812-F829A234F1AD}" destId="{14887F9A-5B68-434F-B03A-5F89BC411362}" srcOrd="0" destOrd="0" presId="urn:microsoft.com/office/officeart/2018/5/layout/IconLeafLabelList"/>
    <dgm:cxn modelId="{595D3ACC-EFCD-47A7-BA55-B6E049B6A482}" type="presParOf" srcId="{1EE596DF-C845-40F0-9812-F829A234F1AD}" destId="{F9691334-B40B-4452-B3AE-4E4057849C7D}" srcOrd="1" destOrd="0" presId="urn:microsoft.com/office/officeart/2018/5/layout/IconLeafLabelList"/>
    <dgm:cxn modelId="{887D2FDF-DE29-426C-8BAC-28640D0EE1EC}" type="presParOf" srcId="{1EE596DF-C845-40F0-9812-F829A234F1AD}" destId="{5E63CA05-EB1D-48B3-AC02-6D5FF17B4C07}" srcOrd="2" destOrd="0" presId="urn:microsoft.com/office/officeart/2018/5/layout/IconLeafLabelList"/>
    <dgm:cxn modelId="{19E5F3B5-9E64-4E34-842D-E16FF33B98F3}" type="presParOf" srcId="{1EE596DF-C845-40F0-9812-F829A234F1AD}" destId="{FF964A99-5981-40C3-9009-E65BDD95B35C}" srcOrd="3" destOrd="0" presId="urn:microsoft.com/office/officeart/2018/5/layout/IconLeafLabelList"/>
    <dgm:cxn modelId="{7E2E8F2D-FD15-4BC2-B384-20308F2F7860}" type="presParOf" srcId="{2AFFAB34-A5D3-4C75-ADF9-CD18A24B1968}" destId="{30044091-2D02-4E05-A478-1B69C3B2291D}" srcOrd="1" destOrd="0" presId="urn:microsoft.com/office/officeart/2018/5/layout/IconLeafLabelList"/>
    <dgm:cxn modelId="{FF7A887A-5B31-4B68-BE36-F71CC544A24E}" type="presParOf" srcId="{2AFFAB34-A5D3-4C75-ADF9-CD18A24B1968}" destId="{97950C2D-F772-4645-85C1-DBECE26AB7C5}" srcOrd="2" destOrd="0" presId="urn:microsoft.com/office/officeart/2018/5/layout/IconLeafLabelList"/>
    <dgm:cxn modelId="{6B03B3C8-27F9-4D76-ABF6-E48E06884D2D}" type="presParOf" srcId="{97950C2D-F772-4645-85C1-DBECE26AB7C5}" destId="{18BCF00A-F420-4A1D-92EA-45D70B10121B}" srcOrd="0" destOrd="0" presId="urn:microsoft.com/office/officeart/2018/5/layout/IconLeafLabelList"/>
    <dgm:cxn modelId="{9FFD8BD2-E556-44C7-86C1-C55B41FB38B5}" type="presParOf" srcId="{97950C2D-F772-4645-85C1-DBECE26AB7C5}" destId="{A0EF208C-2C2F-4CA4-920C-CFBC529E82AD}" srcOrd="1" destOrd="0" presId="urn:microsoft.com/office/officeart/2018/5/layout/IconLeafLabelList"/>
    <dgm:cxn modelId="{EEB2442D-73BD-4733-8AB6-663130F87171}" type="presParOf" srcId="{97950C2D-F772-4645-85C1-DBECE26AB7C5}" destId="{05F7FB03-C2B0-41CD-BA32-3C1E6EC7D6BE}" srcOrd="2" destOrd="0" presId="urn:microsoft.com/office/officeart/2018/5/layout/IconLeafLabelList"/>
    <dgm:cxn modelId="{9805A75F-BAED-402F-A4CC-1D0631871ED2}" type="presParOf" srcId="{97950C2D-F772-4645-85C1-DBECE26AB7C5}" destId="{C526C618-9D81-4750-8D63-249253312EBA}" srcOrd="3" destOrd="0" presId="urn:microsoft.com/office/officeart/2018/5/layout/IconLeafLabelList"/>
    <dgm:cxn modelId="{4ED04221-DF25-4CE1-A593-605138BD2850}" type="presParOf" srcId="{2AFFAB34-A5D3-4C75-ADF9-CD18A24B1968}" destId="{1C2FAD08-86BC-47AA-8F89-DB5ABCE3327E}" srcOrd="3" destOrd="0" presId="urn:microsoft.com/office/officeart/2018/5/layout/IconLeafLabelList"/>
    <dgm:cxn modelId="{777FE5B7-D371-4CE0-8A5F-6B007222B5FF}" type="presParOf" srcId="{2AFFAB34-A5D3-4C75-ADF9-CD18A24B1968}" destId="{9C6151CE-BA25-41EA-925F-F5571F55CD49}" srcOrd="4" destOrd="0" presId="urn:microsoft.com/office/officeart/2018/5/layout/IconLeafLabelList"/>
    <dgm:cxn modelId="{B47ECD85-2B11-4E4B-97C0-70159379AEB6}" type="presParOf" srcId="{9C6151CE-BA25-41EA-925F-F5571F55CD49}" destId="{00CB7B60-1EEC-41DE-B68F-36669A1A876E}" srcOrd="0" destOrd="0" presId="urn:microsoft.com/office/officeart/2018/5/layout/IconLeafLabelList"/>
    <dgm:cxn modelId="{13DFD64D-824D-4CA7-AEB9-0D9B86CB65FB}" type="presParOf" srcId="{9C6151CE-BA25-41EA-925F-F5571F55CD49}" destId="{95E4C0A6-615C-4998-B3AD-47781791B970}" srcOrd="1" destOrd="0" presId="urn:microsoft.com/office/officeart/2018/5/layout/IconLeafLabelList"/>
    <dgm:cxn modelId="{891BD0E1-A2B6-4DCE-B781-B8E1AB65A2E6}" type="presParOf" srcId="{9C6151CE-BA25-41EA-925F-F5571F55CD49}" destId="{9FBB0C6E-EB76-4F46-911A-72335112F655}" srcOrd="2" destOrd="0" presId="urn:microsoft.com/office/officeart/2018/5/layout/IconLeafLabelList"/>
    <dgm:cxn modelId="{1E25B2AA-41A1-4D46-8C18-12639486AA23}" type="presParOf" srcId="{9C6151CE-BA25-41EA-925F-F5571F55CD49}" destId="{5E4A1A21-3E2C-4038-B85C-2A8921AAD612}" srcOrd="3" destOrd="0" presId="urn:microsoft.com/office/officeart/2018/5/layout/IconLeafLabelList"/>
    <dgm:cxn modelId="{94694277-C326-4658-A4AF-891B43866661}" type="presParOf" srcId="{2AFFAB34-A5D3-4C75-ADF9-CD18A24B1968}" destId="{A1323A3F-86B5-4EAC-8BE9-1607565C34B3}" srcOrd="5" destOrd="0" presId="urn:microsoft.com/office/officeart/2018/5/layout/IconLeafLabelList"/>
    <dgm:cxn modelId="{5CE8BE39-B543-47DB-9F61-75C58CE33D4A}" type="presParOf" srcId="{2AFFAB34-A5D3-4C75-ADF9-CD18A24B1968}" destId="{B443F9DC-E6E3-4434-9030-AF54EB63A958}" srcOrd="6" destOrd="0" presId="urn:microsoft.com/office/officeart/2018/5/layout/IconLeafLabelList"/>
    <dgm:cxn modelId="{2C4A295F-FFC4-497B-B1F6-2E683A57C8AF}" type="presParOf" srcId="{B443F9DC-E6E3-4434-9030-AF54EB63A958}" destId="{880EFEF3-DF20-42A5-BEF7-1D08D91F6DF7}" srcOrd="0" destOrd="0" presId="urn:microsoft.com/office/officeart/2018/5/layout/IconLeafLabelList"/>
    <dgm:cxn modelId="{71149A3A-DCE6-44E6-8069-74E63E3A20D8}" type="presParOf" srcId="{B443F9DC-E6E3-4434-9030-AF54EB63A958}" destId="{21D985D6-1113-4127-BA8F-80DC314A7267}" srcOrd="1" destOrd="0" presId="urn:microsoft.com/office/officeart/2018/5/layout/IconLeafLabelList"/>
    <dgm:cxn modelId="{365A583F-1CE9-4293-8B72-09132E661D1D}" type="presParOf" srcId="{B443F9DC-E6E3-4434-9030-AF54EB63A958}" destId="{7A1B4AFE-122D-4ACF-98B9-3B0B52C423AB}" srcOrd="2" destOrd="0" presId="urn:microsoft.com/office/officeart/2018/5/layout/IconLeafLabelList"/>
    <dgm:cxn modelId="{E58F6C73-36F0-44DE-9838-E39AC6924195}" type="presParOf" srcId="{B443F9DC-E6E3-4434-9030-AF54EB63A958}" destId="{36490E65-D1C1-48CA-8DFB-947362F46F68}" srcOrd="3" destOrd="0" presId="urn:microsoft.com/office/officeart/2018/5/layout/IconLeafLabelList"/>
    <dgm:cxn modelId="{E9059F7E-7C5E-418E-9785-729DE39B75C7}" type="presParOf" srcId="{2AFFAB34-A5D3-4C75-ADF9-CD18A24B1968}" destId="{895B4DC7-F243-4947-8319-B0AEA29E1A05}" srcOrd="7" destOrd="0" presId="urn:microsoft.com/office/officeart/2018/5/layout/IconLeafLabelList"/>
    <dgm:cxn modelId="{96CD9EFA-75E4-4957-B916-1CF2AC7D3BFE}" type="presParOf" srcId="{2AFFAB34-A5D3-4C75-ADF9-CD18A24B1968}" destId="{982DD843-3DBF-4D4C-8E9C-6E9D7C3627A0}" srcOrd="8" destOrd="0" presId="urn:microsoft.com/office/officeart/2018/5/layout/IconLeafLabelList"/>
    <dgm:cxn modelId="{09B79850-823B-4462-BA3A-548B0849A42D}" type="presParOf" srcId="{982DD843-3DBF-4D4C-8E9C-6E9D7C3627A0}" destId="{3A770B73-741E-4EB5-AD01-407EB055190C}" srcOrd="0" destOrd="0" presId="urn:microsoft.com/office/officeart/2018/5/layout/IconLeafLabelList"/>
    <dgm:cxn modelId="{1698395D-9B7B-41CE-B739-E31938270775}" type="presParOf" srcId="{982DD843-3DBF-4D4C-8E9C-6E9D7C3627A0}" destId="{88E19DFE-C26A-4FF2-B210-84390EC6D44C}" srcOrd="1" destOrd="0" presId="urn:microsoft.com/office/officeart/2018/5/layout/IconLeafLabelList"/>
    <dgm:cxn modelId="{BE9BE782-D70A-46B8-A0ED-F8142629CE03}" type="presParOf" srcId="{982DD843-3DBF-4D4C-8E9C-6E9D7C3627A0}" destId="{0FA102E9-52AC-468B-8046-5E82916EE0E7}" srcOrd="2" destOrd="0" presId="urn:microsoft.com/office/officeart/2018/5/layout/IconLeafLabelList"/>
    <dgm:cxn modelId="{A45BE297-52AF-4D33-86D7-B66E4E44DB8C}" type="presParOf" srcId="{982DD843-3DBF-4D4C-8E9C-6E9D7C3627A0}" destId="{C831D62C-88CB-4F02-B79B-68A46AAFE0C0}" srcOrd="3" destOrd="0" presId="urn:microsoft.com/office/officeart/2018/5/layout/IconLeafLabelList"/>
    <dgm:cxn modelId="{49555A71-14F2-4926-BEA9-EF6F3B8528C4}" type="presParOf" srcId="{2AFFAB34-A5D3-4C75-ADF9-CD18A24B1968}" destId="{CEDD8897-43CC-47DD-8590-67FAD72F3C7C}" srcOrd="9" destOrd="0" presId="urn:microsoft.com/office/officeart/2018/5/layout/IconLeafLabelList"/>
    <dgm:cxn modelId="{E651E31F-69FC-442C-B00F-1B9A87CBFE20}" type="presParOf" srcId="{2AFFAB34-A5D3-4C75-ADF9-CD18A24B1968}" destId="{0CB9884F-E0D4-4F50-A2FF-F7A91DD27209}" srcOrd="10" destOrd="0" presId="urn:microsoft.com/office/officeart/2018/5/layout/IconLeafLabelList"/>
    <dgm:cxn modelId="{19C31496-0097-481E-AF9C-97D75855C9BD}" type="presParOf" srcId="{0CB9884F-E0D4-4F50-A2FF-F7A91DD27209}" destId="{2FA7AC1A-AA09-4A7E-976C-DEAFBF3D78F4}" srcOrd="0" destOrd="0" presId="urn:microsoft.com/office/officeart/2018/5/layout/IconLeafLabelList"/>
    <dgm:cxn modelId="{3F04F1F1-2163-4C38-AFE7-F14E695AE7A9}" type="presParOf" srcId="{0CB9884F-E0D4-4F50-A2FF-F7A91DD27209}" destId="{1D13D5CF-BDBF-4B82-BE08-CEBEE26CFCDF}" srcOrd="1" destOrd="0" presId="urn:microsoft.com/office/officeart/2018/5/layout/IconLeafLabelList"/>
    <dgm:cxn modelId="{5DB5B9D3-1CDB-45D2-8894-E593F5DEE6C8}" type="presParOf" srcId="{0CB9884F-E0D4-4F50-A2FF-F7A91DD27209}" destId="{F66A4EE0-D68D-43D4-AE25-A522929FDCB5}" srcOrd="2" destOrd="0" presId="urn:microsoft.com/office/officeart/2018/5/layout/IconLeafLabelList"/>
    <dgm:cxn modelId="{475B4E9C-0162-42CC-824E-BE9E86C26A27}" type="presParOf" srcId="{0CB9884F-E0D4-4F50-A2FF-F7A91DD27209}" destId="{1C14E47C-99EA-4B53-821A-C60EF9593D77}" srcOrd="3" destOrd="0" presId="urn:microsoft.com/office/officeart/2018/5/layout/IconLeafLabelList"/>
    <dgm:cxn modelId="{150F6F40-2473-4CD1-B9BC-1538410F1F93}" type="presParOf" srcId="{2AFFAB34-A5D3-4C75-ADF9-CD18A24B1968}" destId="{D6030043-B31B-4A29-AFE5-F42DC48F98E9}" srcOrd="11" destOrd="0" presId="urn:microsoft.com/office/officeart/2018/5/layout/IconLeafLabelList"/>
    <dgm:cxn modelId="{F946F4C6-4059-4C4A-B1D4-5E0B7EE97886}" type="presParOf" srcId="{2AFFAB34-A5D3-4C75-ADF9-CD18A24B1968}" destId="{65969498-2175-4E45-9FFD-499FDD8D1A91}" srcOrd="12" destOrd="0" presId="urn:microsoft.com/office/officeart/2018/5/layout/IconLeafLabelList"/>
    <dgm:cxn modelId="{96FEB75E-6281-4781-8195-EA41BF736735}" type="presParOf" srcId="{65969498-2175-4E45-9FFD-499FDD8D1A91}" destId="{8B02C3CB-8204-4140-A1AE-6D7B691CC630}" srcOrd="0" destOrd="0" presId="urn:microsoft.com/office/officeart/2018/5/layout/IconLeafLabelList"/>
    <dgm:cxn modelId="{AB8AFAD2-7A93-4C71-8736-67393F838F54}" type="presParOf" srcId="{65969498-2175-4E45-9FFD-499FDD8D1A91}" destId="{D774F6F3-C8C9-412B-9A38-A05319D02A86}" srcOrd="1" destOrd="0" presId="urn:microsoft.com/office/officeart/2018/5/layout/IconLeafLabelList"/>
    <dgm:cxn modelId="{733F5F28-E46D-4B19-A80A-6B3C60BD776E}" type="presParOf" srcId="{65969498-2175-4E45-9FFD-499FDD8D1A91}" destId="{EB1FFB4D-AD19-4317-A7D5-D8E7937D7492}" srcOrd="2" destOrd="0" presId="urn:microsoft.com/office/officeart/2018/5/layout/IconLeafLabelList"/>
    <dgm:cxn modelId="{05751379-7599-4775-8B4A-EE73DC5EDAB8}" type="presParOf" srcId="{65969498-2175-4E45-9FFD-499FDD8D1A91}" destId="{4BE54D57-40C6-43D3-BEF4-F4F52345CFA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2708A-BE78-4E49-9A68-EBAAB9E1C03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675E5E7-27AA-4B47-8AF6-B28B2C5EA817}">
      <dgm:prSet/>
      <dgm:spPr/>
      <dgm:t>
        <a:bodyPr/>
        <a:lstStyle/>
        <a:p>
          <a:pPr algn="just"/>
          <a:r>
            <a:rPr lang="it-IT" dirty="0"/>
            <a:t>A </a:t>
          </a:r>
          <a:r>
            <a:rPr lang="it-IT" b="1" dirty="0"/>
            <a:t>livello metodologico </a:t>
          </a:r>
          <a:r>
            <a:rPr lang="it-IT" dirty="0"/>
            <a:t>– grazie al valore iconico e polisemico di cui la fotografia è portatrice – è possibile «registrare un determinato tipo di realtà», rendendo in tal modo l’immagine un vero e proprio «informatore visivo» (Ciampi, 2007, p. 119). </a:t>
          </a:r>
          <a:endParaRPr lang="en-US" dirty="0"/>
        </a:p>
      </dgm:t>
    </dgm:pt>
    <dgm:pt modelId="{ED2BEEE3-F275-4B2A-BF30-A852839B3264}" type="parTrans" cxnId="{8DA1BF34-1763-4EBF-876D-45BD2B3A37C8}">
      <dgm:prSet/>
      <dgm:spPr/>
      <dgm:t>
        <a:bodyPr/>
        <a:lstStyle/>
        <a:p>
          <a:endParaRPr lang="en-US"/>
        </a:p>
      </dgm:t>
    </dgm:pt>
    <dgm:pt modelId="{8573092F-210A-434E-8CAC-0B1A8DDAD812}" type="sibTrans" cxnId="{8DA1BF34-1763-4EBF-876D-45BD2B3A37C8}">
      <dgm:prSet/>
      <dgm:spPr/>
      <dgm:t>
        <a:bodyPr/>
        <a:lstStyle/>
        <a:p>
          <a:endParaRPr lang="en-US"/>
        </a:p>
      </dgm:t>
    </dgm:pt>
    <dgm:pt modelId="{AB220E18-F457-41D6-ACD2-DD1582C76219}">
      <dgm:prSet/>
      <dgm:spPr/>
      <dgm:t>
        <a:bodyPr/>
        <a:lstStyle/>
        <a:p>
          <a:pPr algn="just"/>
          <a:r>
            <a:rPr lang="it-IT" dirty="0"/>
            <a:t>Oltre a permettere una </a:t>
          </a:r>
          <a:r>
            <a:rPr lang="it-IT" b="1" dirty="0"/>
            <a:t>denotazione</a:t>
          </a:r>
          <a:r>
            <a:rPr lang="it-IT" dirty="0"/>
            <a:t> oggettiva di ciò che contiene, la fotografia conduce a un piano </a:t>
          </a:r>
          <a:r>
            <a:rPr lang="it-IT" b="1" dirty="0"/>
            <a:t>connotativo</a:t>
          </a:r>
          <a:r>
            <a:rPr lang="it-IT" dirty="0"/>
            <a:t> in cui è possibile individuare significati impliciti (il cosiddetto </a:t>
          </a:r>
          <a:r>
            <a:rPr lang="it-IT" i="1" dirty="0"/>
            <a:t>terzo effetto</a:t>
          </a:r>
          <a:r>
            <a:rPr lang="it-IT" dirty="0"/>
            <a:t>).</a:t>
          </a:r>
          <a:endParaRPr lang="en-US" dirty="0"/>
        </a:p>
      </dgm:t>
    </dgm:pt>
    <dgm:pt modelId="{CB0AFC1D-2B50-4F35-8B38-63090E66E21A}" type="parTrans" cxnId="{8549970F-709A-4DEA-88BE-281AF904FB5D}">
      <dgm:prSet/>
      <dgm:spPr/>
      <dgm:t>
        <a:bodyPr/>
        <a:lstStyle/>
        <a:p>
          <a:endParaRPr lang="en-US"/>
        </a:p>
      </dgm:t>
    </dgm:pt>
    <dgm:pt modelId="{84410840-CE18-4140-9351-16ED2B08F96D}" type="sibTrans" cxnId="{8549970F-709A-4DEA-88BE-281AF904FB5D}">
      <dgm:prSet/>
      <dgm:spPr/>
      <dgm:t>
        <a:bodyPr/>
        <a:lstStyle/>
        <a:p>
          <a:endParaRPr lang="en-US"/>
        </a:p>
      </dgm:t>
    </dgm:pt>
    <dgm:pt modelId="{1BA8ACDB-9478-4145-8F1E-9D20C28CB729}" type="pres">
      <dgm:prSet presAssocID="{0522708A-BE78-4E49-9A68-EBAAB9E1C039}" presName="hierChild1" presStyleCnt="0">
        <dgm:presLayoutVars>
          <dgm:chPref val="1"/>
          <dgm:dir/>
          <dgm:animOne val="branch"/>
          <dgm:animLvl val="lvl"/>
          <dgm:resizeHandles/>
        </dgm:presLayoutVars>
      </dgm:prSet>
      <dgm:spPr/>
    </dgm:pt>
    <dgm:pt modelId="{6A908F53-8C61-4F76-944C-6D686C13AF06}" type="pres">
      <dgm:prSet presAssocID="{3675E5E7-27AA-4B47-8AF6-B28B2C5EA817}" presName="hierRoot1" presStyleCnt="0"/>
      <dgm:spPr/>
    </dgm:pt>
    <dgm:pt modelId="{197C9837-DE53-40F3-82AA-A932A51BEB42}" type="pres">
      <dgm:prSet presAssocID="{3675E5E7-27AA-4B47-8AF6-B28B2C5EA817}" presName="composite" presStyleCnt="0"/>
      <dgm:spPr/>
    </dgm:pt>
    <dgm:pt modelId="{3D0FE758-B71C-407E-B251-54550B3AB9AA}" type="pres">
      <dgm:prSet presAssocID="{3675E5E7-27AA-4B47-8AF6-B28B2C5EA817}" presName="background" presStyleLbl="node0" presStyleIdx="0" presStyleCnt="2"/>
      <dgm:spPr/>
    </dgm:pt>
    <dgm:pt modelId="{BD44EFBA-B202-4606-916F-1DDE1B0E445F}" type="pres">
      <dgm:prSet presAssocID="{3675E5E7-27AA-4B47-8AF6-B28B2C5EA817}" presName="text" presStyleLbl="fgAcc0" presStyleIdx="0" presStyleCnt="2" custScaleX="113611" custScaleY="146872">
        <dgm:presLayoutVars>
          <dgm:chPref val="3"/>
        </dgm:presLayoutVars>
      </dgm:prSet>
      <dgm:spPr/>
    </dgm:pt>
    <dgm:pt modelId="{E7B14BA4-E6B9-4826-A38B-EAE0883DA445}" type="pres">
      <dgm:prSet presAssocID="{3675E5E7-27AA-4B47-8AF6-B28B2C5EA817}" presName="hierChild2" presStyleCnt="0"/>
      <dgm:spPr/>
    </dgm:pt>
    <dgm:pt modelId="{BF0BE988-3AF8-4FAC-A78B-54B18E67BEA9}" type="pres">
      <dgm:prSet presAssocID="{AB220E18-F457-41D6-ACD2-DD1582C76219}" presName="hierRoot1" presStyleCnt="0"/>
      <dgm:spPr/>
    </dgm:pt>
    <dgm:pt modelId="{D35BD552-05A0-4E76-AE70-AB967B06AB17}" type="pres">
      <dgm:prSet presAssocID="{AB220E18-F457-41D6-ACD2-DD1582C76219}" presName="composite" presStyleCnt="0"/>
      <dgm:spPr/>
    </dgm:pt>
    <dgm:pt modelId="{2A636285-F07F-4404-A234-F790ADC22BEA}" type="pres">
      <dgm:prSet presAssocID="{AB220E18-F457-41D6-ACD2-DD1582C76219}" presName="background" presStyleLbl="node0" presStyleIdx="1" presStyleCnt="2"/>
      <dgm:spPr/>
    </dgm:pt>
    <dgm:pt modelId="{E80B103E-B139-485B-A51D-39CA677555A5}" type="pres">
      <dgm:prSet presAssocID="{AB220E18-F457-41D6-ACD2-DD1582C76219}" presName="text" presStyleLbl="fgAcc0" presStyleIdx="1" presStyleCnt="2" custScaleX="118390" custScaleY="145856">
        <dgm:presLayoutVars>
          <dgm:chPref val="3"/>
        </dgm:presLayoutVars>
      </dgm:prSet>
      <dgm:spPr/>
    </dgm:pt>
    <dgm:pt modelId="{008BF493-0038-4573-B65E-D834FD0821C7}" type="pres">
      <dgm:prSet presAssocID="{AB220E18-F457-41D6-ACD2-DD1582C76219}" presName="hierChild2" presStyleCnt="0"/>
      <dgm:spPr/>
    </dgm:pt>
  </dgm:ptLst>
  <dgm:cxnLst>
    <dgm:cxn modelId="{1D90BA03-4BBF-4006-80C5-182A21F88678}" type="presOf" srcId="{3675E5E7-27AA-4B47-8AF6-B28B2C5EA817}" destId="{BD44EFBA-B202-4606-916F-1DDE1B0E445F}" srcOrd="0" destOrd="0" presId="urn:microsoft.com/office/officeart/2005/8/layout/hierarchy1"/>
    <dgm:cxn modelId="{8549970F-709A-4DEA-88BE-281AF904FB5D}" srcId="{0522708A-BE78-4E49-9A68-EBAAB9E1C039}" destId="{AB220E18-F457-41D6-ACD2-DD1582C76219}" srcOrd="1" destOrd="0" parTransId="{CB0AFC1D-2B50-4F35-8B38-63090E66E21A}" sibTransId="{84410840-CE18-4140-9351-16ED2B08F96D}"/>
    <dgm:cxn modelId="{5CBB2032-BCB9-4FD4-8B56-025F04F80087}" type="presOf" srcId="{0522708A-BE78-4E49-9A68-EBAAB9E1C039}" destId="{1BA8ACDB-9478-4145-8F1E-9D20C28CB729}" srcOrd="0" destOrd="0" presId="urn:microsoft.com/office/officeart/2005/8/layout/hierarchy1"/>
    <dgm:cxn modelId="{8DA1BF34-1763-4EBF-876D-45BD2B3A37C8}" srcId="{0522708A-BE78-4E49-9A68-EBAAB9E1C039}" destId="{3675E5E7-27AA-4B47-8AF6-B28B2C5EA817}" srcOrd="0" destOrd="0" parTransId="{ED2BEEE3-F275-4B2A-BF30-A852839B3264}" sibTransId="{8573092F-210A-434E-8CAC-0B1A8DDAD812}"/>
    <dgm:cxn modelId="{329CC8AA-E4E5-4C3F-93E7-106F8F0F8376}" type="presOf" srcId="{AB220E18-F457-41D6-ACD2-DD1582C76219}" destId="{E80B103E-B139-485B-A51D-39CA677555A5}" srcOrd="0" destOrd="0" presId="urn:microsoft.com/office/officeart/2005/8/layout/hierarchy1"/>
    <dgm:cxn modelId="{A27C8B9C-8A4E-43EC-8767-E933AE6C6E74}" type="presParOf" srcId="{1BA8ACDB-9478-4145-8F1E-9D20C28CB729}" destId="{6A908F53-8C61-4F76-944C-6D686C13AF06}" srcOrd="0" destOrd="0" presId="urn:microsoft.com/office/officeart/2005/8/layout/hierarchy1"/>
    <dgm:cxn modelId="{A7ED45D3-F0CA-48C5-B1CB-9A8365F320E5}" type="presParOf" srcId="{6A908F53-8C61-4F76-944C-6D686C13AF06}" destId="{197C9837-DE53-40F3-82AA-A932A51BEB42}" srcOrd="0" destOrd="0" presId="urn:microsoft.com/office/officeart/2005/8/layout/hierarchy1"/>
    <dgm:cxn modelId="{B1057B08-8927-4D96-B907-499C6AFBA9B7}" type="presParOf" srcId="{197C9837-DE53-40F3-82AA-A932A51BEB42}" destId="{3D0FE758-B71C-407E-B251-54550B3AB9AA}" srcOrd="0" destOrd="0" presId="urn:microsoft.com/office/officeart/2005/8/layout/hierarchy1"/>
    <dgm:cxn modelId="{3E03D01A-EA62-47FA-9C13-689629A03FFE}" type="presParOf" srcId="{197C9837-DE53-40F3-82AA-A932A51BEB42}" destId="{BD44EFBA-B202-4606-916F-1DDE1B0E445F}" srcOrd="1" destOrd="0" presId="urn:microsoft.com/office/officeart/2005/8/layout/hierarchy1"/>
    <dgm:cxn modelId="{35A2FFC6-CABE-4342-8F50-B8E7F925B7FB}" type="presParOf" srcId="{6A908F53-8C61-4F76-944C-6D686C13AF06}" destId="{E7B14BA4-E6B9-4826-A38B-EAE0883DA445}" srcOrd="1" destOrd="0" presId="urn:microsoft.com/office/officeart/2005/8/layout/hierarchy1"/>
    <dgm:cxn modelId="{5B5E0F13-72EA-4D4A-BA38-FC8D2B70A7C3}" type="presParOf" srcId="{1BA8ACDB-9478-4145-8F1E-9D20C28CB729}" destId="{BF0BE988-3AF8-4FAC-A78B-54B18E67BEA9}" srcOrd="1" destOrd="0" presId="urn:microsoft.com/office/officeart/2005/8/layout/hierarchy1"/>
    <dgm:cxn modelId="{604A018D-96C1-4F07-AA2C-F89609359D70}" type="presParOf" srcId="{BF0BE988-3AF8-4FAC-A78B-54B18E67BEA9}" destId="{D35BD552-05A0-4E76-AE70-AB967B06AB17}" srcOrd="0" destOrd="0" presId="urn:microsoft.com/office/officeart/2005/8/layout/hierarchy1"/>
    <dgm:cxn modelId="{9BD24F8E-6854-45C6-86B6-FB70DA445CF1}" type="presParOf" srcId="{D35BD552-05A0-4E76-AE70-AB967B06AB17}" destId="{2A636285-F07F-4404-A234-F790ADC22BEA}" srcOrd="0" destOrd="0" presId="urn:microsoft.com/office/officeart/2005/8/layout/hierarchy1"/>
    <dgm:cxn modelId="{D9A7D707-313A-49C0-8500-7731ADFA0092}" type="presParOf" srcId="{D35BD552-05A0-4E76-AE70-AB967B06AB17}" destId="{E80B103E-B139-485B-A51D-39CA677555A5}" srcOrd="1" destOrd="0" presId="urn:microsoft.com/office/officeart/2005/8/layout/hierarchy1"/>
    <dgm:cxn modelId="{78687343-47D0-4987-B4D9-8474EB77BA3F}" type="presParOf" srcId="{BF0BE988-3AF8-4FAC-A78B-54B18E67BEA9}" destId="{008BF493-0038-4573-B65E-D834FD0821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AF7188-1CBF-462C-A73B-D54BB5C234C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FBA93ED-EEE9-41B4-A46C-37DBCA1AC62F}">
      <dgm:prSet/>
      <dgm:spPr/>
      <dgm:t>
        <a:bodyPr/>
        <a:lstStyle/>
        <a:p>
          <a:pPr algn="just"/>
          <a:r>
            <a:rPr lang="it-IT" dirty="0"/>
            <a:t>Il piano </a:t>
          </a:r>
          <a:r>
            <a:rPr lang="it-IT" b="1" dirty="0"/>
            <a:t>denotativo</a:t>
          </a:r>
          <a:r>
            <a:rPr lang="it-IT" dirty="0"/>
            <a:t> riguarda gli oggetti rappresentati nell’immagine (</a:t>
          </a:r>
          <a:r>
            <a:rPr lang="it-IT" b="0" dirty="0"/>
            <a:t>contenuto manifesto</a:t>
          </a:r>
          <a:r>
            <a:rPr lang="it-IT" dirty="0"/>
            <a:t>); quello </a:t>
          </a:r>
          <a:r>
            <a:rPr lang="it-IT" b="1" dirty="0"/>
            <a:t>connotativo</a:t>
          </a:r>
          <a:r>
            <a:rPr lang="it-IT" dirty="0"/>
            <a:t>, invece, concerne i significati ulteriori (non immediatamente percepibili) e gli scopi della rappresentazione (assegnati dal ricercatore). </a:t>
          </a:r>
          <a:endParaRPr lang="en-US" dirty="0"/>
        </a:p>
      </dgm:t>
    </dgm:pt>
    <dgm:pt modelId="{726ECA81-B866-4268-9230-85511253A6EC}" type="parTrans" cxnId="{86DC9B08-4D45-457F-A728-1974483695DB}">
      <dgm:prSet/>
      <dgm:spPr/>
      <dgm:t>
        <a:bodyPr/>
        <a:lstStyle/>
        <a:p>
          <a:endParaRPr lang="en-US"/>
        </a:p>
      </dgm:t>
    </dgm:pt>
    <dgm:pt modelId="{4F60E680-6B48-4B3C-AADE-8CBB55BDA0CA}" type="sibTrans" cxnId="{86DC9B08-4D45-457F-A728-1974483695DB}">
      <dgm:prSet/>
      <dgm:spPr/>
      <dgm:t>
        <a:bodyPr/>
        <a:lstStyle/>
        <a:p>
          <a:endParaRPr lang="en-US"/>
        </a:p>
      </dgm:t>
    </dgm:pt>
    <dgm:pt modelId="{E45FC0F9-D41C-4424-B041-1D5A49E1109C}">
      <dgm:prSet/>
      <dgm:spPr/>
      <dgm:t>
        <a:bodyPr/>
        <a:lstStyle/>
        <a:p>
          <a:pPr algn="just"/>
          <a:r>
            <a:rPr lang="it-IT" dirty="0"/>
            <a:t>I </a:t>
          </a:r>
          <a:r>
            <a:rPr lang="it-IT" b="1" dirty="0"/>
            <a:t>codici denotativi </a:t>
          </a:r>
          <a:r>
            <a:rPr lang="it-IT" dirty="0"/>
            <a:t>attribuiscono significati standardizzati alla realtà e facilitano la funzione descrittivo-informativa della comunicazione iconica. </a:t>
          </a:r>
        </a:p>
        <a:p>
          <a:pPr algn="just"/>
          <a:r>
            <a:rPr lang="it-IT" dirty="0"/>
            <a:t>I </a:t>
          </a:r>
          <a:r>
            <a:rPr lang="it-IT" b="1" dirty="0"/>
            <a:t>codici connotativi</a:t>
          </a:r>
          <a:r>
            <a:rPr lang="it-IT" dirty="0"/>
            <a:t>, invece, servono a cogliere e </a:t>
          </a:r>
          <a:r>
            <a:rPr lang="it-IT" i="1" dirty="0"/>
            <a:t>interpretare</a:t>
          </a:r>
          <a:r>
            <a:rPr lang="it-IT" dirty="0"/>
            <a:t> i significati ulteriori veicolati dall’immagine.</a:t>
          </a:r>
          <a:endParaRPr lang="en-US" dirty="0"/>
        </a:p>
      </dgm:t>
    </dgm:pt>
    <dgm:pt modelId="{5DBC5DEA-1C69-4CB3-BE39-CDA0729E32FC}" type="parTrans" cxnId="{0F1B5D0E-5ED7-4F43-8E31-498C65D73DED}">
      <dgm:prSet/>
      <dgm:spPr/>
      <dgm:t>
        <a:bodyPr/>
        <a:lstStyle/>
        <a:p>
          <a:endParaRPr lang="en-US"/>
        </a:p>
      </dgm:t>
    </dgm:pt>
    <dgm:pt modelId="{7E0B2868-B22C-4D19-B18C-FB21AB4EBE57}" type="sibTrans" cxnId="{0F1B5D0E-5ED7-4F43-8E31-498C65D73DED}">
      <dgm:prSet/>
      <dgm:spPr/>
      <dgm:t>
        <a:bodyPr/>
        <a:lstStyle/>
        <a:p>
          <a:endParaRPr lang="en-US"/>
        </a:p>
      </dgm:t>
    </dgm:pt>
    <dgm:pt modelId="{FA4A179C-4EDC-4537-A008-7E85FCC9F048}" type="pres">
      <dgm:prSet presAssocID="{E5AF7188-1CBF-462C-A73B-D54BB5C234C1}" presName="diagram" presStyleCnt="0">
        <dgm:presLayoutVars>
          <dgm:dir/>
          <dgm:resizeHandles val="exact"/>
        </dgm:presLayoutVars>
      </dgm:prSet>
      <dgm:spPr/>
    </dgm:pt>
    <dgm:pt modelId="{E83906D3-5D95-469B-B40B-12E8B58B38BC}" type="pres">
      <dgm:prSet presAssocID="{AFBA93ED-EEE9-41B4-A46C-37DBCA1AC62F}" presName="node" presStyleLbl="node1" presStyleIdx="0" presStyleCnt="2">
        <dgm:presLayoutVars>
          <dgm:bulletEnabled val="1"/>
        </dgm:presLayoutVars>
      </dgm:prSet>
      <dgm:spPr/>
    </dgm:pt>
    <dgm:pt modelId="{195C3C24-649D-4137-86D1-F360E3C86CF8}" type="pres">
      <dgm:prSet presAssocID="{4F60E680-6B48-4B3C-AADE-8CBB55BDA0CA}" presName="sibTrans" presStyleCnt="0"/>
      <dgm:spPr/>
    </dgm:pt>
    <dgm:pt modelId="{3C2AE52B-D3FA-45F9-82C1-5687537CFC58}" type="pres">
      <dgm:prSet presAssocID="{E45FC0F9-D41C-4424-B041-1D5A49E1109C}" presName="node" presStyleLbl="node1" presStyleIdx="1" presStyleCnt="2">
        <dgm:presLayoutVars>
          <dgm:bulletEnabled val="1"/>
        </dgm:presLayoutVars>
      </dgm:prSet>
      <dgm:spPr/>
    </dgm:pt>
  </dgm:ptLst>
  <dgm:cxnLst>
    <dgm:cxn modelId="{86DC9B08-4D45-457F-A728-1974483695DB}" srcId="{E5AF7188-1CBF-462C-A73B-D54BB5C234C1}" destId="{AFBA93ED-EEE9-41B4-A46C-37DBCA1AC62F}" srcOrd="0" destOrd="0" parTransId="{726ECA81-B866-4268-9230-85511253A6EC}" sibTransId="{4F60E680-6B48-4B3C-AADE-8CBB55BDA0CA}"/>
    <dgm:cxn modelId="{0F1B5D0E-5ED7-4F43-8E31-498C65D73DED}" srcId="{E5AF7188-1CBF-462C-A73B-D54BB5C234C1}" destId="{E45FC0F9-D41C-4424-B041-1D5A49E1109C}" srcOrd="1" destOrd="0" parTransId="{5DBC5DEA-1C69-4CB3-BE39-CDA0729E32FC}" sibTransId="{7E0B2868-B22C-4D19-B18C-FB21AB4EBE57}"/>
    <dgm:cxn modelId="{0DE7BB75-E744-465F-92A0-EE5C3C3F8DAB}" type="presOf" srcId="{E5AF7188-1CBF-462C-A73B-D54BB5C234C1}" destId="{FA4A179C-4EDC-4537-A008-7E85FCC9F048}" srcOrd="0" destOrd="0" presId="urn:microsoft.com/office/officeart/2005/8/layout/default"/>
    <dgm:cxn modelId="{035C8392-267A-4B8D-BD17-CF3BB218744F}" type="presOf" srcId="{AFBA93ED-EEE9-41B4-A46C-37DBCA1AC62F}" destId="{E83906D3-5D95-469B-B40B-12E8B58B38BC}" srcOrd="0" destOrd="0" presId="urn:microsoft.com/office/officeart/2005/8/layout/default"/>
    <dgm:cxn modelId="{AB9859B2-3CB5-411F-816A-97DCC48B4D01}" type="presOf" srcId="{E45FC0F9-D41C-4424-B041-1D5A49E1109C}" destId="{3C2AE52B-D3FA-45F9-82C1-5687537CFC58}" srcOrd="0" destOrd="0" presId="urn:microsoft.com/office/officeart/2005/8/layout/default"/>
    <dgm:cxn modelId="{54FC35CC-97E7-4AC6-81F6-06AC7EAEA918}" type="presParOf" srcId="{FA4A179C-4EDC-4537-A008-7E85FCC9F048}" destId="{E83906D3-5D95-469B-B40B-12E8B58B38BC}" srcOrd="0" destOrd="0" presId="urn:microsoft.com/office/officeart/2005/8/layout/default"/>
    <dgm:cxn modelId="{D7365EDE-884B-4BA6-91A5-3DC0FD38DAEB}" type="presParOf" srcId="{FA4A179C-4EDC-4537-A008-7E85FCC9F048}" destId="{195C3C24-649D-4137-86D1-F360E3C86CF8}" srcOrd="1" destOrd="0" presId="urn:microsoft.com/office/officeart/2005/8/layout/default"/>
    <dgm:cxn modelId="{05FDFDF1-2568-4ACA-81F2-1DEBCB74EB3C}" type="presParOf" srcId="{FA4A179C-4EDC-4537-A008-7E85FCC9F048}" destId="{3C2AE52B-D3FA-45F9-82C1-5687537CFC5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A81490-A490-4E63-8A40-ADE1385326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8C3BDD-11E5-4DC8-8464-10F08B4594B3}">
      <dgm:prSet/>
      <dgm:spPr/>
      <dgm:t>
        <a:bodyPr/>
        <a:lstStyle/>
        <a:p>
          <a:pPr algn="just"/>
          <a:r>
            <a:rPr lang="it-IT" i="1" dirty="0"/>
            <a:t>È possibile leggere l’immagine mediante diversi tipi di codici visivi:</a:t>
          </a:r>
          <a:endParaRPr lang="en-US" i="1" dirty="0"/>
        </a:p>
      </dgm:t>
    </dgm:pt>
    <dgm:pt modelId="{30371E64-C97B-4543-9BED-6D5A1731BFBA}" type="parTrans" cxnId="{3072621B-3FA9-4E17-B373-1E2EB9E52DB1}">
      <dgm:prSet/>
      <dgm:spPr/>
      <dgm:t>
        <a:bodyPr/>
        <a:lstStyle/>
        <a:p>
          <a:endParaRPr lang="en-US"/>
        </a:p>
      </dgm:t>
    </dgm:pt>
    <dgm:pt modelId="{025DEA4D-D291-4F8F-9233-CDDFA0F56C07}" type="sibTrans" cxnId="{3072621B-3FA9-4E17-B373-1E2EB9E52DB1}">
      <dgm:prSet/>
      <dgm:spPr/>
      <dgm:t>
        <a:bodyPr/>
        <a:lstStyle/>
        <a:p>
          <a:endParaRPr lang="en-US"/>
        </a:p>
      </dgm:t>
    </dgm:pt>
    <dgm:pt modelId="{F1D21AB9-0A61-4FC3-804F-4F4680C9A786}">
      <dgm:prSet/>
      <dgm:spPr/>
      <dgm:t>
        <a:bodyPr/>
        <a:lstStyle/>
        <a:p>
          <a:r>
            <a:rPr lang="it-IT" b="1" dirty="0"/>
            <a:t>di trasmissione </a:t>
          </a:r>
          <a:r>
            <a:rPr lang="it-IT" dirty="0">
              <a:sym typeface="Wingdings" panose="05000000000000000000" pitchFamily="2" charset="2"/>
            </a:rPr>
            <a:t></a:t>
          </a:r>
          <a:r>
            <a:rPr lang="it-IT" dirty="0"/>
            <a:t> inquadratura, illuminazione;</a:t>
          </a:r>
          <a:endParaRPr lang="en-US" dirty="0"/>
        </a:p>
      </dgm:t>
    </dgm:pt>
    <dgm:pt modelId="{FC894F54-8F3A-4A33-9242-FAD820F1D410}" type="parTrans" cxnId="{48E85EE7-33DE-4410-8CE7-7FF25D1F21B1}">
      <dgm:prSet/>
      <dgm:spPr/>
      <dgm:t>
        <a:bodyPr/>
        <a:lstStyle/>
        <a:p>
          <a:endParaRPr lang="en-US"/>
        </a:p>
      </dgm:t>
    </dgm:pt>
    <dgm:pt modelId="{2E9E9F80-297C-40A6-ADCD-1525D922D0BD}" type="sibTrans" cxnId="{48E85EE7-33DE-4410-8CE7-7FF25D1F21B1}">
      <dgm:prSet/>
      <dgm:spPr/>
      <dgm:t>
        <a:bodyPr/>
        <a:lstStyle/>
        <a:p>
          <a:endParaRPr lang="en-US"/>
        </a:p>
      </dgm:t>
    </dgm:pt>
    <dgm:pt modelId="{B0789964-054B-4323-9E73-6C2473FF56A6}">
      <dgm:prSet/>
      <dgm:spPr/>
      <dgm:t>
        <a:bodyPr/>
        <a:lstStyle/>
        <a:p>
          <a:r>
            <a:rPr lang="it-IT" b="1"/>
            <a:t>iconici</a:t>
          </a:r>
          <a:r>
            <a:rPr lang="it-IT"/>
            <a:t> </a:t>
          </a:r>
          <a:r>
            <a:rPr lang="it-IT">
              <a:sym typeface="Wingdings" panose="05000000000000000000" pitchFamily="2" charset="2"/>
            </a:rPr>
            <a:t></a:t>
          </a:r>
          <a:r>
            <a:rPr lang="it-IT"/>
            <a:t> occhi, naso, treccia, vestiario, macchinari, fusi del cotone;</a:t>
          </a:r>
          <a:endParaRPr lang="en-US"/>
        </a:p>
      </dgm:t>
    </dgm:pt>
    <dgm:pt modelId="{50DC5C87-D397-49C0-A9C8-B7791AE7B96E}" type="parTrans" cxnId="{66D2557C-828E-4F90-89EE-C719A8933187}">
      <dgm:prSet/>
      <dgm:spPr/>
      <dgm:t>
        <a:bodyPr/>
        <a:lstStyle/>
        <a:p>
          <a:endParaRPr lang="en-US"/>
        </a:p>
      </dgm:t>
    </dgm:pt>
    <dgm:pt modelId="{07F9F7CD-6EC1-45EE-AD69-1BDB0CB38990}" type="sibTrans" cxnId="{66D2557C-828E-4F90-89EE-C719A8933187}">
      <dgm:prSet/>
      <dgm:spPr/>
      <dgm:t>
        <a:bodyPr/>
        <a:lstStyle/>
        <a:p>
          <a:endParaRPr lang="en-US"/>
        </a:p>
      </dgm:t>
    </dgm:pt>
    <dgm:pt modelId="{6C93C38E-DA0C-40AF-BC64-B349184CFFA4}">
      <dgm:prSet/>
      <dgm:spPr/>
      <dgm:t>
        <a:bodyPr/>
        <a:lstStyle/>
        <a:p>
          <a:r>
            <a:rPr lang="it-IT" b="1"/>
            <a:t>iconografici</a:t>
          </a:r>
          <a:r>
            <a:rPr lang="it-IT"/>
            <a:t> </a:t>
          </a:r>
          <a:r>
            <a:rPr lang="it-IT">
              <a:sym typeface="Wingdings" panose="05000000000000000000" pitchFamily="2" charset="2"/>
            </a:rPr>
            <a:t></a:t>
          </a:r>
          <a:r>
            <a:rPr lang="it-IT"/>
            <a:t> volto della bambina, età, in posa accanto a un filatore;</a:t>
          </a:r>
          <a:endParaRPr lang="en-US"/>
        </a:p>
      </dgm:t>
    </dgm:pt>
    <dgm:pt modelId="{54901B76-76EB-401C-B0EB-E24C7AE7E289}" type="parTrans" cxnId="{F77D1AD4-EBD1-4D28-90B7-3146E3291806}">
      <dgm:prSet/>
      <dgm:spPr/>
      <dgm:t>
        <a:bodyPr/>
        <a:lstStyle/>
        <a:p>
          <a:endParaRPr lang="en-US"/>
        </a:p>
      </dgm:t>
    </dgm:pt>
    <dgm:pt modelId="{19EC5071-23BE-4239-9E38-38C653B7A37E}" type="sibTrans" cxnId="{F77D1AD4-EBD1-4D28-90B7-3146E3291806}">
      <dgm:prSet/>
      <dgm:spPr/>
      <dgm:t>
        <a:bodyPr/>
        <a:lstStyle/>
        <a:p>
          <a:endParaRPr lang="en-US"/>
        </a:p>
      </dgm:t>
    </dgm:pt>
    <dgm:pt modelId="{21E6C02E-315F-47F6-BC8B-EF08210C8A65}">
      <dgm:prSet/>
      <dgm:spPr/>
      <dgm:t>
        <a:bodyPr/>
        <a:lstStyle/>
        <a:p>
          <a:r>
            <a:rPr lang="it-IT" b="1"/>
            <a:t>socioculturali</a:t>
          </a:r>
          <a:r>
            <a:rPr lang="it-IT"/>
            <a:t> </a:t>
          </a:r>
          <a:r>
            <a:rPr lang="it-IT">
              <a:sym typeface="Wingdings" panose="05000000000000000000" pitchFamily="2" charset="2"/>
            </a:rPr>
            <a:t></a:t>
          </a:r>
          <a:r>
            <a:rPr lang="it-IT"/>
            <a:t> lavoro minorile in fabbrica.</a:t>
          </a:r>
          <a:endParaRPr lang="en-US"/>
        </a:p>
      </dgm:t>
    </dgm:pt>
    <dgm:pt modelId="{AE086488-83E1-4231-B84E-E323C2313C85}" type="parTrans" cxnId="{9B97F4D5-5B31-414D-874A-080084FB35F1}">
      <dgm:prSet/>
      <dgm:spPr/>
      <dgm:t>
        <a:bodyPr/>
        <a:lstStyle/>
        <a:p>
          <a:endParaRPr lang="en-US"/>
        </a:p>
      </dgm:t>
    </dgm:pt>
    <dgm:pt modelId="{8EF9A7C4-C567-46B0-83C6-E94040302C2B}" type="sibTrans" cxnId="{9B97F4D5-5B31-414D-874A-080084FB35F1}">
      <dgm:prSet/>
      <dgm:spPr/>
      <dgm:t>
        <a:bodyPr/>
        <a:lstStyle/>
        <a:p>
          <a:endParaRPr lang="en-US"/>
        </a:p>
      </dgm:t>
    </dgm:pt>
    <dgm:pt modelId="{D602E49A-DAD8-4841-88D4-4713C017F37F}" type="pres">
      <dgm:prSet presAssocID="{2FA81490-A490-4E63-8A40-ADE138532689}" presName="vert0" presStyleCnt="0">
        <dgm:presLayoutVars>
          <dgm:dir/>
          <dgm:animOne val="branch"/>
          <dgm:animLvl val="lvl"/>
        </dgm:presLayoutVars>
      </dgm:prSet>
      <dgm:spPr/>
    </dgm:pt>
    <dgm:pt modelId="{DD3CE6BF-B39C-4282-9AB1-8F4B48380384}" type="pres">
      <dgm:prSet presAssocID="{5A8C3BDD-11E5-4DC8-8464-10F08B4594B3}" presName="thickLine" presStyleLbl="alignNode1" presStyleIdx="0" presStyleCnt="1"/>
      <dgm:spPr/>
    </dgm:pt>
    <dgm:pt modelId="{A3552D17-3EF4-41B1-B1DB-F4605B6482D0}" type="pres">
      <dgm:prSet presAssocID="{5A8C3BDD-11E5-4DC8-8464-10F08B4594B3}" presName="horz1" presStyleCnt="0"/>
      <dgm:spPr/>
    </dgm:pt>
    <dgm:pt modelId="{BF286F7E-DA54-4394-84C5-F2BED665D3C3}" type="pres">
      <dgm:prSet presAssocID="{5A8C3BDD-11E5-4DC8-8464-10F08B4594B3}" presName="tx1" presStyleLbl="revTx" presStyleIdx="0" presStyleCnt="5"/>
      <dgm:spPr/>
    </dgm:pt>
    <dgm:pt modelId="{DD56B51E-FC47-4E49-BD7A-ADA4490E8C31}" type="pres">
      <dgm:prSet presAssocID="{5A8C3BDD-11E5-4DC8-8464-10F08B4594B3}" presName="vert1" presStyleCnt="0"/>
      <dgm:spPr/>
    </dgm:pt>
    <dgm:pt modelId="{03268FBE-A59C-4960-BCFD-946C9C5511D9}" type="pres">
      <dgm:prSet presAssocID="{F1D21AB9-0A61-4FC3-804F-4F4680C9A786}" presName="vertSpace2a" presStyleCnt="0"/>
      <dgm:spPr/>
    </dgm:pt>
    <dgm:pt modelId="{F15F0556-41BE-448F-B542-9BF61EEF91E4}" type="pres">
      <dgm:prSet presAssocID="{F1D21AB9-0A61-4FC3-804F-4F4680C9A786}" presName="horz2" presStyleCnt="0"/>
      <dgm:spPr/>
    </dgm:pt>
    <dgm:pt modelId="{87EE66F2-3038-4DC3-95DA-87F3DCEC1BD0}" type="pres">
      <dgm:prSet presAssocID="{F1D21AB9-0A61-4FC3-804F-4F4680C9A786}" presName="horzSpace2" presStyleCnt="0"/>
      <dgm:spPr/>
    </dgm:pt>
    <dgm:pt modelId="{943BF543-BB65-4665-A2A6-556AE78103DF}" type="pres">
      <dgm:prSet presAssocID="{F1D21AB9-0A61-4FC3-804F-4F4680C9A786}" presName="tx2" presStyleLbl="revTx" presStyleIdx="1" presStyleCnt="5"/>
      <dgm:spPr/>
    </dgm:pt>
    <dgm:pt modelId="{0D5C8BE5-A304-4DE7-B7C4-CCB17D176F6C}" type="pres">
      <dgm:prSet presAssocID="{F1D21AB9-0A61-4FC3-804F-4F4680C9A786}" presName="vert2" presStyleCnt="0"/>
      <dgm:spPr/>
    </dgm:pt>
    <dgm:pt modelId="{7434999D-EEC9-4BDD-985D-2A9E5A5B2FD5}" type="pres">
      <dgm:prSet presAssocID="{F1D21AB9-0A61-4FC3-804F-4F4680C9A786}" presName="thinLine2b" presStyleLbl="callout" presStyleIdx="0" presStyleCnt="4"/>
      <dgm:spPr/>
    </dgm:pt>
    <dgm:pt modelId="{74CCB9B4-BF37-471D-99D1-9B7F6ABD3400}" type="pres">
      <dgm:prSet presAssocID="{F1D21AB9-0A61-4FC3-804F-4F4680C9A786}" presName="vertSpace2b" presStyleCnt="0"/>
      <dgm:spPr/>
    </dgm:pt>
    <dgm:pt modelId="{E597E74C-5F9A-4785-9B7A-EF46235B8282}" type="pres">
      <dgm:prSet presAssocID="{B0789964-054B-4323-9E73-6C2473FF56A6}" presName="horz2" presStyleCnt="0"/>
      <dgm:spPr/>
    </dgm:pt>
    <dgm:pt modelId="{369F4204-5C20-478D-9D81-E7988E04B5B0}" type="pres">
      <dgm:prSet presAssocID="{B0789964-054B-4323-9E73-6C2473FF56A6}" presName="horzSpace2" presStyleCnt="0"/>
      <dgm:spPr/>
    </dgm:pt>
    <dgm:pt modelId="{3C368AF4-CC91-46FE-B578-070B3C5CEAAC}" type="pres">
      <dgm:prSet presAssocID="{B0789964-054B-4323-9E73-6C2473FF56A6}" presName="tx2" presStyleLbl="revTx" presStyleIdx="2" presStyleCnt="5"/>
      <dgm:spPr/>
    </dgm:pt>
    <dgm:pt modelId="{564DB5AF-3BED-4C58-9165-E1F9E1CAD31A}" type="pres">
      <dgm:prSet presAssocID="{B0789964-054B-4323-9E73-6C2473FF56A6}" presName="vert2" presStyleCnt="0"/>
      <dgm:spPr/>
    </dgm:pt>
    <dgm:pt modelId="{6E140798-D1A6-41DA-B1F0-AB508DD0C106}" type="pres">
      <dgm:prSet presAssocID="{B0789964-054B-4323-9E73-6C2473FF56A6}" presName="thinLine2b" presStyleLbl="callout" presStyleIdx="1" presStyleCnt="4"/>
      <dgm:spPr/>
    </dgm:pt>
    <dgm:pt modelId="{84879B2B-C680-45C6-A12B-9E588100E853}" type="pres">
      <dgm:prSet presAssocID="{B0789964-054B-4323-9E73-6C2473FF56A6}" presName="vertSpace2b" presStyleCnt="0"/>
      <dgm:spPr/>
    </dgm:pt>
    <dgm:pt modelId="{47EFDFEF-C789-405E-ACA4-1F2F8F856462}" type="pres">
      <dgm:prSet presAssocID="{6C93C38E-DA0C-40AF-BC64-B349184CFFA4}" presName="horz2" presStyleCnt="0"/>
      <dgm:spPr/>
    </dgm:pt>
    <dgm:pt modelId="{A58C8A8B-883D-4222-9BC2-8D4690572095}" type="pres">
      <dgm:prSet presAssocID="{6C93C38E-DA0C-40AF-BC64-B349184CFFA4}" presName="horzSpace2" presStyleCnt="0"/>
      <dgm:spPr/>
    </dgm:pt>
    <dgm:pt modelId="{FB925AA3-BD9D-41D2-9DC0-82E4B3BC2A01}" type="pres">
      <dgm:prSet presAssocID="{6C93C38E-DA0C-40AF-BC64-B349184CFFA4}" presName="tx2" presStyleLbl="revTx" presStyleIdx="3" presStyleCnt="5"/>
      <dgm:spPr/>
    </dgm:pt>
    <dgm:pt modelId="{37C63776-980D-4E3F-8B66-A5922F9DF022}" type="pres">
      <dgm:prSet presAssocID="{6C93C38E-DA0C-40AF-BC64-B349184CFFA4}" presName="vert2" presStyleCnt="0"/>
      <dgm:spPr/>
    </dgm:pt>
    <dgm:pt modelId="{0765067D-9470-4A93-8577-3A16A6961789}" type="pres">
      <dgm:prSet presAssocID="{6C93C38E-DA0C-40AF-BC64-B349184CFFA4}" presName="thinLine2b" presStyleLbl="callout" presStyleIdx="2" presStyleCnt="4"/>
      <dgm:spPr/>
    </dgm:pt>
    <dgm:pt modelId="{8417C520-598E-4543-B336-9A430E053812}" type="pres">
      <dgm:prSet presAssocID="{6C93C38E-DA0C-40AF-BC64-B349184CFFA4}" presName="vertSpace2b" presStyleCnt="0"/>
      <dgm:spPr/>
    </dgm:pt>
    <dgm:pt modelId="{284EFE9F-B267-4DC4-BDFB-652C1E2DE2A2}" type="pres">
      <dgm:prSet presAssocID="{21E6C02E-315F-47F6-BC8B-EF08210C8A65}" presName="horz2" presStyleCnt="0"/>
      <dgm:spPr/>
    </dgm:pt>
    <dgm:pt modelId="{A56B8314-25ED-472E-89E4-560CA845848F}" type="pres">
      <dgm:prSet presAssocID="{21E6C02E-315F-47F6-BC8B-EF08210C8A65}" presName="horzSpace2" presStyleCnt="0"/>
      <dgm:spPr/>
    </dgm:pt>
    <dgm:pt modelId="{87059820-A531-4FFD-8773-A71513DA00DF}" type="pres">
      <dgm:prSet presAssocID="{21E6C02E-315F-47F6-BC8B-EF08210C8A65}" presName="tx2" presStyleLbl="revTx" presStyleIdx="4" presStyleCnt="5"/>
      <dgm:spPr/>
    </dgm:pt>
    <dgm:pt modelId="{7C47CD91-9983-4C1B-BC46-24360A0FFADA}" type="pres">
      <dgm:prSet presAssocID="{21E6C02E-315F-47F6-BC8B-EF08210C8A65}" presName="vert2" presStyleCnt="0"/>
      <dgm:spPr/>
    </dgm:pt>
    <dgm:pt modelId="{DB039690-4684-40A8-9F26-AAB94B41D846}" type="pres">
      <dgm:prSet presAssocID="{21E6C02E-315F-47F6-BC8B-EF08210C8A65}" presName="thinLine2b" presStyleLbl="callout" presStyleIdx="3" presStyleCnt="4"/>
      <dgm:spPr/>
    </dgm:pt>
    <dgm:pt modelId="{0E5FF3DE-B16E-47D2-A03F-742528B89889}" type="pres">
      <dgm:prSet presAssocID="{21E6C02E-315F-47F6-BC8B-EF08210C8A65}" presName="vertSpace2b" presStyleCnt="0"/>
      <dgm:spPr/>
    </dgm:pt>
  </dgm:ptLst>
  <dgm:cxnLst>
    <dgm:cxn modelId="{3072621B-3FA9-4E17-B373-1E2EB9E52DB1}" srcId="{2FA81490-A490-4E63-8A40-ADE138532689}" destId="{5A8C3BDD-11E5-4DC8-8464-10F08B4594B3}" srcOrd="0" destOrd="0" parTransId="{30371E64-C97B-4543-9BED-6D5A1731BFBA}" sibTransId="{025DEA4D-D291-4F8F-9233-CDDFA0F56C07}"/>
    <dgm:cxn modelId="{2AD28C21-F02B-4D2C-A921-4423E5D8A3FC}" type="presOf" srcId="{B0789964-054B-4323-9E73-6C2473FF56A6}" destId="{3C368AF4-CC91-46FE-B578-070B3C5CEAAC}" srcOrd="0" destOrd="0" presId="urn:microsoft.com/office/officeart/2008/layout/LinedList"/>
    <dgm:cxn modelId="{6855FA50-A6D0-4BC7-9D8E-492B8D6902C8}" type="presOf" srcId="{21E6C02E-315F-47F6-BC8B-EF08210C8A65}" destId="{87059820-A531-4FFD-8773-A71513DA00DF}" srcOrd="0" destOrd="0" presId="urn:microsoft.com/office/officeart/2008/layout/LinedList"/>
    <dgm:cxn modelId="{66D2557C-828E-4F90-89EE-C719A8933187}" srcId="{5A8C3BDD-11E5-4DC8-8464-10F08B4594B3}" destId="{B0789964-054B-4323-9E73-6C2473FF56A6}" srcOrd="1" destOrd="0" parTransId="{50DC5C87-D397-49C0-A9C8-B7791AE7B96E}" sibTransId="{07F9F7CD-6EC1-45EE-AD69-1BDB0CB38990}"/>
    <dgm:cxn modelId="{2BD3CE7E-29C8-4D19-96D0-1F924F25EFF4}" type="presOf" srcId="{6C93C38E-DA0C-40AF-BC64-B349184CFFA4}" destId="{FB925AA3-BD9D-41D2-9DC0-82E4B3BC2A01}" srcOrd="0" destOrd="0" presId="urn:microsoft.com/office/officeart/2008/layout/LinedList"/>
    <dgm:cxn modelId="{0AC07881-9ADD-49AF-A11D-80248542BA44}" type="presOf" srcId="{F1D21AB9-0A61-4FC3-804F-4F4680C9A786}" destId="{943BF543-BB65-4665-A2A6-556AE78103DF}" srcOrd="0" destOrd="0" presId="urn:microsoft.com/office/officeart/2008/layout/LinedList"/>
    <dgm:cxn modelId="{CDAA02A0-FE7E-4EB2-A988-5F44DC4C9115}" type="presOf" srcId="{5A8C3BDD-11E5-4DC8-8464-10F08B4594B3}" destId="{BF286F7E-DA54-4394-84C5-F2BED665D3C3}" srcOrd="0" destOrd="0" presId="urn:microsoft.com/office/officeart/2008/layout/LinedList"/>
    <dgm:cxn modelId="{CBE218A9-053D-422A-9D04-87DC222D9D8F}" type="presOf" srcId="{2FA81490-A490-4E63-8A40-ADE138532689}" destId="{D602E49A-DAD8-4841-88D4-4713C017F37F}" srcOrd="0" destOrd="0" presId="urn:microsoft.com/office/officeart/2008/layout/LinedList"/>
    <dgm:cxn modelId="{F77D1AD4-EBD1-4D28-90B7-3146E3291806}" srcId="{5A8C3BDD-11E5-4DC8-8464-10F08B4594B3}" destId="{6C93C38E-DA0C-40AF-BC64-B349184CFFA4}" srcOrd="2" destOrd="0" parTransId="{54901B76-76EB-401C-B0EB-E24C7AE7E289}" sibTransId="{19EC5071-23BE-4239-9E38-38C653B7A37E}"/>
    <dgm:cxn modelId="{9B97F4D5-5B31-414D-874A-080084FB35F1}" srcId="{5A8C3BDD-11E5-4DC8-8464-10F08B4594B3}" destId="{21E6C02E-315F-47F6-BC8B-EF08210C8A65}" srcOrd="3" destOrd="0" parTransId="{AE086488-83E1-4231-B84E-E323C2313C85}" sibTransId="{8EF9A7C4-C567-46B0-83C6-E94040302C2B}"/>
    <dgm:cxn modelId="{48E85EE7-33DE-4410-8CE7-7FF25D1F21B1}" srcId="{5A8C3BDD-11E5-4DC8-8464-10F08B4594B3}" destId="{F1D21AB9-0A61-4FC3-804F-4F4680C9A786}" srcOrd="0" destOrd="0" parTransId="{FC894F54-8F3A-4A33-9242-FAD820F1D410}" sibTransId="{2E9E9F80-297C-40A6-ADCD-1525D922D0BD}"/>
    <dgm:cxn modelId="{A4DABD7D-14A9-4485-8FAA-E30FAC7AF5E4}" type="presParOf" srcId="{D602E49A-DAD8-4841-88D4-4713C017F37F}" destId="{DD3CE6BF-B39C-4282-9AB1-8F4B48380384}" srcOrd="0" destOrd="0" presId="urn:microsoft.com/office/officeart/2008/layout/LinedList"/>
    <dgm:cxn modelId="{8FEB5DDB-D1DE-40F4-A93A-84BB0BEFC1EE}" type="presParOf" srcId="{D602E49A-DAD8-4841-88D4-4713C017F37F}" destId="{A3552D17-3EF4-41B1-B1DB-F4605B6482D0}" srcOrd="1" destOrd="0" presId="urn:microsoft.com/office/officeart/2008/layout/LinedList"/>
    <dgm:cxn modelId="{33794B13-A4E8-47B5-B3B6-3C781DF34609}" type="presParOf" srcId="{A3552D17-3EF4-41B1-B1DB-F4605B6482D0}" destId="{BF286F7E-DA54-4394-84C5-F2BED665D3C3}" srcOrd="0" destOrd="0" presId="urn:microsoft.com/office/officeart/2008/layout/LinedList"/>
    <dgm:cxn modelId="{D347011C-7A58-4BB4-8EEB-B12345CDC524}" type="presParOf" srcId="{A3552D17-3EF4-41B1-B1DB-F4605B6482D0}" destId="{DD56B51E-FC47-4E49-BD7A-ADA4490E8C31}" srcOrd="1" destOrd="0" presId="urn:microsoft.com/office/officeart/2008/layout/LinedList"/>
    <dgm:cxn modelId="{36A31713-E0DF-4C47-AD90-AC180E24A1E1}" type="presParOf" srcId="{DD56B51E-FC47-4E49-BD7A-ADA4490E8C31}" destId="{03268FBE-A59C-4960-BCFD-946C9C5511D9}" srcOrd="0" destOrd="0" presId="urn:microsoft.com/office/officeart/2008/layout/LinedList"/>
    <dgm:cxn modelId="{B0362779-39C4-4376-8DF5-FCD4E52B170B}" type="presParOf" srcId="{DD56B51E-FC47-4E49-BD7A-ADA4490E8C31}" destId="{F15F0556-41BE-448F-B542-9BF61EEF91E4}" srcOrd="1" destOrd="0" presId="urn:microsoft.com/office/officeart/2008/layout/LinedList"/>
    <dgm:cxn modelId="{9F644652-A877-49E6-AD83-6EEA39A2834B}" type="presParOf" srcId="{F15F0556-41BE-448F-B542-9BF61EEF91E4}" destId="{87EE66F2-3038-4DC3-95DA-87F3DCEC1BD0}" srcOrd="0" destOrd="0" presId="urn:microsoft.com/office/officeart/2008/layout/LinedList"/>
    <dgm:cxn modelId="{2E74E8D6-4CEC-4F00-A143-F7EA7A84B072}" type="presParOf" srcId="{F15F0556-41BE-448F-B542-9BF61EEF91E4}" destId="{943BF543-BB65-4665-A2A6-556AE78103DF}" srcOrd="1" destOrd="0" presId="urn:microsoft.com/office/officeart/2008/layout/LinedList"/>
    <dgm:cxn modelId="{79B4754F-9958-479F-AD10-34A942045B96}" type="presParOf" srcId="{F15F0556-41BE-448F-B542-9BF61EEF91E4}" destId="{0D5C8BE5-A304-4DE7-B7C4-CCB17D176F6C}" srcOrd="2" destOrd="0" presId="urn:microsoft.com/office/officeart/2008/layout/LinedList"/>
    <dgm:cxn modelId="{896B8191-56A1-4E4E-9C67-38F24630B697}" type="presParOf" srcId="{DD56B51E-FC47-4E49-BD7A-ADA4490E8C31}" destId="{7434999D-EEC9-4BDD-985D-2A9E5A5B2FD5}" srcOrd="2" destOrd="0" presId="urn:microsoft.com/office/officeart/2008/layout/LinedList"/>
    <dgm:cxn modelId="{8871E138-EAC3-4F99-A390-155A9942E415}" type="presParOf" srcId="{DD56B51E-FC47-4E49-BD7A-ADA4490E8C31}" destId="{74CCB9B4-BF37-471D-99D1-9B7F6ABD3400}" srcOrd="3" destOrd="0" presId="urn:microsoft.com/office/officeart/2008/layout/LinedList"/>
    <dgm:cxn modelId="{F9798E46-3B4E-48DD-A817-7473F9D24743}" type="presParOf" srcId="{DD56B51E-FC47-4E49-BD7A-ADA4490E8C31}" destId="{E597E74C-5F9A-4785-9B7A-EF46235B8282}" srcOrd="4" destOrd="0" presId="urn:microsoft.com/office/officeart/2008/layout/LinedList"/>
    <dgm:cxn modelId="{7D4E4B2A-6A45-49B4-9CA0-8D38E4E796FF}" type="presParOf" srcId="{E597E74C-5F9A-4785-9B7A-EF46235B8282}" destId="{369F4204-5C20-478D-9D81-E7988E04B5B0}" srcOrd="0" destOrd="0" presId="urn:microsoft.com/office/officeart/2008/layout/LinedList"/>
    <dgm:cxn modelId="{D163A5F1-CB7C-4B57-82C6-26C30E43857C}" type="presParOf" srcId="{E597E74C-5F9A-4785-9B7A-EF46235B8282}" destId="{3C368AF4-CC91-46FE-B578-070B3C5CEAAC}" srcOrd="1" destOrd="0" presId="urn:microsoft.com/office/officeart/2008/layout/LinedList"/>
    <dgm:cxn modelId="{10729629-64DD-42DA-B42B-417A5B9CCE0F}" type="presParOf" srcId="{E597E74C-5F9A-4785-9B7A-EF46235B8282}" destId="{564DB5AF-3BED-4C58-9165-E1F9E1CAD31A}" srcOrd="2" destOrd="0" presId="urn:microsoft.com/office/officeart/2008/layout/LinedList"/>
    <dgm:cxn modelId="{837B320C-00EB-47D6-ADA6-3614593CAC7F}" type="presParOf" srcId="{DD56B51E-FC47-4E49-BD7A-ADA4490E8C31}" destId="{6E140798-D1A6-41DA-B1F0-AB508DD0C106}" srcOrd="5" destOrd="0" presId="urn:microsoft.com/office/officeart/2008/layout/LinedList"/>
    <dgm:cxn modelId="{3A74F285-F198-44B1-B15B-027643A18C40}" type="presParOf" srcId="{DD56B51E-FC47-4E49-BD7A-ADA4490E8C31}" destId="{84879B2B-C680-45C6-A12B-9E588100E853}" srcOrd="6" destOrd="0" presId="urn:microsoft.com/office/officeart/2008/layout/LinedList"/>
    <dgm:cxn modelId="{ABD1BEF8-844B-4EA6-B785-F678C674CE86}" type="presParOf" srcId="{DD56B51E-FC47-4E49-BD7A-ADA4490E8C31}" destId="{47EFDFEF-C789-405E-ACA4-1F2F8F856462}" srcOrd="7" destOrd="0" presId="urn:microsoft.com/office/officeart/2008/layout/LinedList"/>
    <dgm:cxn modelId="{23B77316-59A7-4D0B-8ED3-80B8EF2C236B}" type="presParOf" srcId="{47EFDFEF-C789-405E-ACA4-1F2F8F856462}" destId="{A58C8A8B-883D-4222-9BC2-8D4690572095}" srcOrd="0" destOrd="0" presId="urn:microsoft.com/office/officeart/2008/layout/LinedList"/>
    <dgm:cxn modelId="{7E96EFBD-CBDF-42C1-9C01-D47AA98E279C}" type="presParOf" srcId="{47EFDFEF-C789-405E-ACA4-1F2F8F856462}" destId="{FB925AA3-BD9D-41D2-9DC0-82E4B3BC2A01}" srcOrd="1" destOrd="0" presId="urn:microsoft.com/office/officeart/2008/layout/LinedList"/>
    <dgm:cxn modelId="{D89B947E-2DE3-4EE8-90BF-24DFB2CB5A3C}" type="presParOf" srcId="{47EFDFEF-C789-405E-ACA4-1F2F8F856462}" destId="{37C63776-980D-4E3F-8B66-A5922F9DF022}" srcOrd="2" destOrd="0" presId="urn:microsoft.com/office/officeart/2008/layout/LinedList"/>
    <dgm:cxn modelId="{67A4BECF-8C88-44E3-9AAE-8D65E9D6463A}" type="presParOf" srcId="{DD56B51E-FC47-4E49-BD7A-ADA4490E8C31}" destId="{0765067D-9470-4A93-8577-3A16A6961789}" srcOrd="8" destOrd="0" presId="urn:microsoft.com/office/officeart/2008/layout/LinedList"/>
    <dgm:cxn modelId="{6275FF82-897E-4064-AD6C-73C7AD2591E3}" type="presParOf" srcId="{DD56B51E-FC47-4E49-BD7A-ADA4490E8C31}" destId="{8417C520-598E-4543-B336-9A430E053812}" srcOrd="9" destOrd="0" presId="urn:microsoft.com/office/officeart/2008/layout/LinedList"/>
    <dgm:cxn modelId="{997BB3F6-71CA-4127-91C4-963B7A0DDB01}" type="presParOf" srcId="{DD56B51E-FC47-4E49-BD7A-ADA4490E8C31}" destId="{284EFE9F-B267-4DC4-BDFB-652C1E2DE2A2}" srcOrd="10" destOrd="0" presId="urn:microsoft.com/office/officeart/2008/layout/LinedList"/>
    <dgm:cxn modelId="{B0F2F740-6C28-41A8-BDC5-E3C031F46EE2}" type="presParOf" srcId="{284EFE9F-B267-4DC4-BDFB-652C1E2DE2A2}" destId="{A56B8314-25ED-472E-89E4-560CA845848F}" srcOrd="0" destOrd="0" presId="urn:microsoft.com/office/officeart/2008/layout/LinedList"/>
    <dgm:cxn modelId="{F45C0F96-F925-4430-8401-F764599D2CF4}" type="presParOf" srcId="{284EFE9F-B267-4DC4-BDFB-652C1E2DE2A2}" destId="{87059820-A531-4FFD-8773-A71513DA00DF}" srcOrd="1" destOrd="0" presId="urn:microsoft.com/office/officeart/2008/layout/LinedList"/>
    <dgm:cxn modelId="{ACE33709-4815-40A6-BC2E-106BBC438883}" type="presParOf" srcId="{284EFE9F-B267-4DC4-BDFB-652C1E2DE2A2}" destId="{7C47CD91-9983-4C1B-BC46-24360A0FFADA}" srcOrd="2" destOrd="0" presId="urn:microsoft.com/office/officeart/2008/layout/LinedList"/>
    <dgm:cxn modelId="{A77EAFB2-4602-49EC-9C52-4B049F889201}" type="presParOf" srcId="{DD56B51E-FC47-4E49-BD7A-ADA4490E8C31}" destId="{DB039690-4684-40A8-9F26-AAB94B41D846}" srcOrd="11" destOrd="0" presId="urn:microsoft.com/office/officeart/2008/layout/LinedList"/>
    <dgm:cxn modelId="{168CE13C-D68A-46DF-842B-0715D587CDD6}" type="presParOf" srcId="{DD56B51E-FC47-4E49-BD7A-ADA4490E8C31}" destId="{0E5FF3DE-B16E-47D2-A03F-742528B89889}"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903C-E615-4F56-A301-EBDB5306ACA1}">
      <dsp:nvSpPr>
        <dsp:cNvPr id="0" name=""/>
        <dsp:cNvSpPr/>
      </dsp:nvSpPr>
      <dsp:spPr>
        <a:xfrm>
          <a:off x="0" y="57516"/>
          <a:ext cx="10515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dirty="0"/>
            <a:t>I requisiti di </a:t>
          </a:r>
          <a:r>
            <a:rPr lang="it-IT" sz="2200" b="1" kern="1200" dirty="0"/>
            <a:t>validità</a:t>
          </a:r>
          <a:r>
            <a:rPr lang="it-IT" sz="2200" kern="1200" dirty="0"/>
            <a:t> e </a:t>
          </a:r>
          <a:r>
            <a:rPr lang="it-IT" sz="2200" b="1" kern="1200" dirty="0"/>
            <a:t>attendibilità</a:t>
          </a:r>
          <a:r>
            <a:rPr lang="it-IT" sz="2200" kern="1200" dirty="0"/>
            <a:t> rappresentano un grosso problema per le indagini sociali svolte con tecniche visuali. </a:t>
          </a:r>
          <a:endParaRPr lang="en-US" sz="2200" kern="1200" dirty="0"/>
        </a:p>
      </dsp:txBody>
      <dsp:txXfrm>
        <a:off x="42722" y="100238"/>
        <a:ext cx="10430156" cy="789716"/>
      </dsp:txXfrm>
    </dsp:sp>
    <dsp:sp modelId="{D823DB61-D105-45C1-88BB-BC9A04D702E4}">
      <dsp:nvSpPr>
        <dsp:cNvPr id="0" name=""/>
        <dsp:cNvSpPr/>
      </dsp:nvSpPr>
      <dsp:spPr>
        <a:xfrm>
          <a:off x="0" y="932676"/>
          <a:ext cx="10515600" cy="286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just" defTabSz="755650">
            <a:lnSpc>
              <a:spcPct val="150000"/>
            </a:lnSpc>
            <a:spcBef>
              <a:spcPct val="0"/>
            </a:spcBef>
            <a:spcAft>
              <a:spcPct val="20000"/>
            </a:spcAft>
            <a:buChar char="•"/>
          </a:pPr>
          <a:r>
            <a:rPr lang="it-IT" sz="1700" kern="1200" dirty="0"/>
            <a:t>La fotografia, ‘congelando’ frammenti di realtà, non dà conto della dinamicità dei fenomeni sociali, per cui da sola risulta scarsamente valida; per aumentare il grado di </a:t>
          </a:r>
          <a:r>
            <a:rPr lang="it-IT" sz="1700" b="1" kern="1200" dirty="0"/>
            <a:t>validità</a:t>
          </a:r>
          <a:r>
            <a:rPr lang="it-IT" sz="1700" kern="1200" dirty="0"/>
            <a:t> è buona norma avere successioni di immagini più che immagini singole e video o fotografie a colori piuttosto che in bianco e nero.</a:t>
          </a:r>
          <a:endParaRPr lang="en-US" sz="1700" kern="1200" dirty="0"/>
        </a:p>
        <a:p>
          <a:pPr marL="171450" lvl="1" indent="-171450" algn="just" defTabSz="755650">
            <a:lnSpc>
              <a:spcPct val="150000"/>
            </a:lnSpc>
            <a:spcBef>
              <a:spcPct val="0"/>
            </a:spcBef>
            <a:spcAft>
              <a:spcPct val="20000"/>
            </a:spcAft>
            <a:buChar char="•"/>
          </a:pPr>
          <a:r>
            <a:rPr lang="it-IT" sz="1700" kern="1200" dirty="0"/>
            <a:t>L’</a:t>
          </a:r>
          <a:r>
            <a:rPr lang="it-IT" sz="1700" b="1" kern="1200" dirty="0"/>
            <a:t>attendibilità</a:t>
          </a:r>
          <a:r>
            <a:rPr lang="it-IT" sz="1700" kern="1200" dirty="0"/>
            <a:t> delle tecniche visive si basa sui dispositivi ottici, meccanici ed elettronici che vengono utilizzati. È buona norma esplicitare le caratteristiche tecniche della videocamera e/o della fotocamera (sensore, lunghezza focale, dimensioni nette, etc.).</a:t>
          </a:r>
          <a:endParaRPr lang="en-US" sz="1700" kern="1200" dirty="0"/>
        </a:p>
      </dsp:txBody>
      <dsp:txXfrm>
        <a:off x="0" y="932676"/>
        <a:ext cx="10515600" cy="2869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7F9A-5B68-434F-B03A-5F89BC411362}">
      <dsp:nvSpPr>
        <dsp:cNvPr id="0" name=""/>
        <dsp:cNvSpPr/>
      </dsp:nvSpPr>
      <dsp:spPr>
        <a:xfrm>
          <a:off x="234016" y="932323"/>
          <a:ext cx="717345" cy="71734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91334-B40B-4452-B3AE-4E4057849C7D}">
      <dsp:nvSpPr>
        <dsp:cNvPr id="0" name=""/>
        <dsp:cNvSpPr/>
      </dsp:nvSpPr>
      <dsp:spPr>
        <a:xfrm>
          <a:off x="386893"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964A99-5981-40C3-9009-E65BDD95B35C}">
      <dsp:nvSpPr>
        <dsp:cNvPr id="0" name=""/>
        <dsp:cNvSpPr/>
      </dsp:nvSpPr>
      <dsp:spPr>
        <a:xfrm>
          <a:off x="4700" y="1873104"/>
          <a:ext cx="1175976"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1</a:t>
          </a:r>
        </a:p>
        <a:p>
          <a:pPr marL="0" lvl="0" indent="0" algn="ctr" defTabSz="622300">
            <a:lnSpc>
              <a:spcPct val="100000"/>
            </a:lnSpc>
            <a:spcBef>
              <a:spcPct val="0"/>
            </a:spcBef>
            <a:spcAft>
              <a:spcPct val="35000"/>
            </a:spcAft>
            <a:buNone/>
            <a:defRPr cap="all"/>
          </a:pPr>
          <a:r>
            <a:rPr lang="it-IT" sz="1400" kern="1200" dirty="0"/>
            <a:t>definizione degli obiettivi della ricerca e dei soggetti da osservare</a:t>
          </a:r>
          <a:endParaRPr lang="en-US" sz="1400" kern="1200" dirty="0"/>
        </a:p>
      </dsp:txBody>
      <dsp:txXfrm>
        <a:off x="4700" y="1873104"/>
        <a:ext cx="1175976" cy="1053785"/>
      </dsp:txXfrm>
    </dsp:sp>
    <dsp:sp modelId="{18BCF00A-F420-4A1D-92EA-45D70B10121B}">
      <dsp:nvSpPr>
        <dsp:cNvPr id="0" name=""/>
        <dsp:cNvSpPr/>
      </dsp:nvSpPr>
      <dsp:spPr>
        <a:xfrm>
          <a:off x="1832103" y="932323"/>
          <a:ext cx="717345" cy="71734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F208C-2C2F-4CA4-920C-CFBC529E82AD}">
      <dsp:nvSpPr>
        <dsp:cNvPr id="0" name=""/>
        <dsp:cNvSpPr/>
      </dsp:nvSpPr>
      <dsp:spPr>
        <a:xfrm>
          <a:off x="1984980"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26C618-9D81-4750-8D63-249253312EBA}">
      <dsp:nvSpPr>
        <dsp:cNvPr id="0" name=""/>
        <dsp:cNvSpPr/>
      </dsp:nvSpPr>
      <dsp:spPr>
        <a:xfrm>
          <a:off x="1386473" y="1873104"/>
          <a:ext cx="1608606"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2</a:t>
          </a:r>
        </a:p>
        <a:p>
          <a:pPr marL="0" lvl="0" indent="0" algn="ctr" defTabSz="622300">
            <a:lnSpc>
              <a:spcPct val="100000"/>
            </a:lnSpc>
            <a:spcBef>
              <a:spcPct val="0"/>
            </a:spcBef>
            <a:spcAft>
              <a:spcPct val="35000"/>
            </a:spcAft>
            <a:buNone/>
            <a:defRPr cap="all"/>
          </a:pPr>
          <a:r>
            <a:rPr lang="it-IT" sz="1400" kern="1200" dirty="0"/>
            <a:t>Conseguimento dell’accesso al campo di osservazione</a:t>
          </a:r>
          <a:endParaRPr lang="en-US" sz="1400" kern="1200" dirty="0"/>
        </a:p>
      </dsp:txBody>
      <dsp:txXfrm>
        <a:off x="1386473" y="1873104"/>
        <a:ext cx="1608606" cy="1053785"/>
      </dsp:txXfrm>
    </dsp:sp>
    <dsp:sp modelId="{00CB7B60-1EEC-41DE-B68F-36669A1A876E}">
      <dsp:nvSpPr>
        <dsp:cNvPr id="0" name=""/>
        <dsp:cNvSpPr/>
      </dsp:nvSpPr>
      <dsp:spPr>
        <a:xfrm>
          <a:off x="3520559" y="932323"/>
          <a:ext cx="717345" cy="71734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C0A6-615C-4998-B3AD-47781791B970}">
      <dsp:nvSpPr>
        <dsp:cNvPr id="0" name=""/>
        <dsp:cNvSpPr/>
      </dsp:nvSpPr>
      <dsp:spPr>
        <a:xfrm>
          <a:off x="3673436"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A1A21-3E2C-4038-B85C-2A8921AAD612}">
      <dsp:nvSpPr>
        <dsp:cNvPr id="0" name=""/>
        <dsp:cNvSpPr/>
      </dsp:nvSpPr>
      <dsp:spPr>
        <a:xfrm>
          <a:off x="3200875" y="1873104"/>
          <a:ext cx="1356712"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3</a:t>
          </a:r>
        </a:p>
        <a:p>
          <a:pPr marL="0" lvl="0" indent="0" algn="ctr" defTabSz="622300">
            <a:lnSpc>
              <a:spcPct val="100000"/>
            </a:lnSpc>
            <a:spcBef>
              <a:spcPct val="0"/>
            </a:spcBef>
            <a:spcAft>
              <a:spcPct val="35000"/>
            </a:spcAft>
            <a:buNone/>
            <a:defRPr cap="all"/>
          </a:pPr>
          <a:r>
            <a:rPr lang="it-IT" sz="1400" kern="1200" dirty="0"/>
            <a:t>instaurazione di un rapporto diretto con i soggetti da osservare</a:t>
          </a:r>
          <a:endParaRPr lang="en-US" sz="1400" kern="1200" dirty="0"/>
        </a:p>
      </dsp:txBody>
      <dsp:txXfrm>
        <a:off x="3200875" y="1873104"/>
        <a:ext cx="1356712" cy="1053785"/>
      </dsp:txXfrm>
    </dsp:sp>
    <dsp:sp modelId="{880EFEF3-DF20-42A5-BEF7-1D08D91F6DF7}">
      <dsp:nvSpPr>
        <dsp:cNvPr id="0" name=""/>
        <dsp:cNvSpPr/>
      </dsp:nvSpPr>
      <dsp:spPr>
        <a:xfrm>
          <a:off x="5078116" y="932323"/>
          <a:ext cx="717345" cy="71734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985D6-1113-4127-BA8F-80DC314A7267}">
      <dsp:nvSpPr>
        <dsp:cNvPr id="0" name=""/>
        <dsp:cNvSpPr/>
      </dsp:nvSpPr>
      <dsp:spPr>
        <a:xfrm>
          <a:off x="5230993"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90E65-D1C1-48CA-8DFB-947362F46F68}">
      <dsp:nvSpPr>
        <dsp:cNvPr id="0" name=""/>
        <dsp:cNvSpPr/>
      </dsp:nvSpPr>
      <dsp:spPr>
        <a:xfrm>
          <a:off x="4763384" y="1873104"/>
          <a:ext cx="1346810"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4</a:t>
          </a:r>
        </a:p>
        <a:p>
          <a:pPr marL="0" lvl="0" indent="0" algn="ctr" defTabSz="622300">
            <a:lnSpc>
              <a:spcPct val="100000"/>
            </a:lnSpc>
            <a:spcBef>
              <a:spcPct val="0"/>
            </a:spcBef>
            <a:spcAft>
              <a:spcPct val="35000"/>
            </a:spcAft>
            <a:buNone/>
            <a:defRPr cap="all"/>
          </a:pPr>
          <a:r>
            <a:rPr lang="it-IT" sz="1400" kern="1200" dirty="0"/>
            <a:t>realizzazione dell’indagine mediante strumenti e relativa registrazione di appunti</a:t>
          </a:r>
          <a:endParaRPr lang="en-US" sz="1400" kern="1200" dirty="0"/>
        </a:p>
      </dsp:txBody>
      <dsp:txXfrm>
        <a:off x="4763384" y="1873104"/>
        <a:ext cx="1346810" cy="1053785"/>
      </dsp:txXfrm>
    </dsp:sp>
    <dsp:sp modelId="{3A770B73-741E-4EB5-AD01-407EB055190C}">
      <dsp:nvSpPr>
        <dsp:cNvPr id="0" name=""/>
        <dsp:cNvSpPr/>
      </dsp:nvSpPr>
      <dsp:spPr>
        <a:xfrm>
          <a:off x="6672999" y="932323"/>
          <a:ext cx="717345" cy="717345"/>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19DFE-C26A-4FF2-B210-84390EC6D44C}">
      <dsp:nvSpPr>
        <dsp:cNvPr id="0" name=""/>
        <dsp:cNvSpPr/>
      </dsp:nvSpPr>
      <dsp:spPr>
        <a:xfrm>
          <a:off x="6825876"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31D62C-88CB-4F02-B79B-68A46AAFE0C0}">
      <dsp:nvSpPr>
        <dsp:cNvPr id="0" name=""/>
        <dsp:cNvSpPr/>
      </dsp:nvSpPr>
      <dsp:spPr>
        <a:xfrm>
          <a:off x="6315990" y="1873104"/>
          <a:ext cx="1431363"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5</a:t>
          </a:r>
        </a:p>
        <a:p>
          <a:pPr marL="0" lvl="0" indent="0" algn="ctr" defTabSz="622300">
            <a:lnSpc>
              <a:spcPct val="100000"/>
            </a:lnSpc>
            <a:spcBef>
              <a:spcPct val="0"/>
            </a:spcBef>
            <a:spcAft>
              <a:spcPct val="35000"/>
            </a:spcAft>
            <a:buNone/>
            <a:defRPr cap="all"/>
          </a:pPr>
          <a:r>
            <a:rPr lang="it-IT" sz="1400" kern="1200" dirty="0"/>
            <a:t>gestione delle crisi (ove manifestantisi)</a:t>
          </a:r>
          <a:endParaRPr lang="en-US" sz="1300" kern="1200" dirty="0"/>
        </a:p>
      </dsp:txBody>
      <dsp:txXfrm>
        <a:off x="6315990" y="1873104"/>
        <a:ext cx="1431363" cy="1053785"/>
      </dsp:txXfrm>
    </dsp:sp>
    <dsp:sp modelId="{2FA7AC1A-AA09-4A7E-976C-DEAFBF3D78F4}">
      <dsp:nvSpPr>
        <dsp:cNvPr id="0" name=""/>
        <dsp:cNvSpPr/>
      </dsp:nvSpPr>
      <dsp:spPr>
        <a:xfrm>
          <a:off x="8182465" y="932323"/>
          <a:ext cx="717345" cy="71734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13D5CF-BDBF-4B82-BE08-CEBEE26CFCDF}">
      <dsp:nvSpPr>
        <dsp:cNvPr id="0" name=""/>
        <dsp:cNvSpPr/>
      </dsp:nvSpPr>
      <dsp:spPr>
        <a:xfrm>
          <a:off x="8335342"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14E47C-99EA-4B53-821A-C60EF9593D77}">
      <dsp:nvSpPr>
        <dsp:cNvPr id="0" name=""/>
        <dsp:cNvSpPr/>
      </dsp:nvSpPr>
      <dsp:spPr>
        <a:xfrm>
          <a:off x="7953150" y="1873104"/>
          <a:ext cx="1175976"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6</a:t>
          </a:r>
        </a:p>
        <a:p>
          <a:pPr marL="0" lvl="0" indent="0" algn="ctr" defTabSz="622300">
            <a:lnSpc>
              <a:spcPct val="100000"/>
            </a:lnSpc>
            <a:spcBef>
              <a:spcPct val="0"/>
            </a:spcBef>
            <a:spcAft>
              <a:spcPct val="35000"/>
            </a:spcAft>
            <a:buNone/>
            <a:defRPr cap="all"/>
          </a:pPr>
          <a:r>
            <a:rPr lang="it-IT" sz="1400" kern="1200" dirty="0"/>
            <a:t>chiusura del periodo di </a:t>
          </a:r>
          <a:r>
            <a:rPr lang="it-IT" sz="1400" kern="1200" dirty="0" err="1"/>
            <a:t>osservazio</a:t>
          </a:r>
          <a:r>
            <a:rPr lang="it-IT" sz="1400" kern="1200" dirty="0"/>
            <a:t>-ne</a:t>
          </a:r>
          <a:endParaRPr lang="en-US" sz="1400" kern="1200" dirty="0"/>
        </a:p>
      </dsp:txBody>
      <dsp:txXfrm>
        <a:off x="7953150" y="1873104"/>
        <a:ext cx="1175976" cy="1053785"/>
      </dsp:txXfrm>
    </dsp:sp>
    <dsp:sp modelId="{8B02C3CB-8204-4140-A1AE-6D7B691CC630}">
      <dsp:nvSpPr>
        <dsp:cNvPr id="0" name=""/>
        <dsp:cNvSpPr/>
      </dsp:nvSpPr>
      <dsp:spPr>
        <a:xfrm>
          <a:off x="9564237" y="932323"/>
          <a:ext cx="717345" cy="71734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4F6F3-C8C9-412B-9A38-A05319D02A86}">
      <dsp:nvSpPr>
        <dsp:cNvPr id="0" name=""/>
        <dsp:cNvSpPr/>
      </dsp:nvSpPr>
      <dsp:spPr>
        <a:xfrm>
          <a:off x="9717114" y="1085200"/>
          <a:ext cx="411591" cy="41159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E54D57-40C6-43D3-BEF4-F4F52345CFAE}">
      <dsp:nvSpPr>
        <dsp:cNvPr id="0" name=""/>
        <dsp:cNvSpPr/>
      </dsp:nvSpPr>
      <dsp:spPr>
        <a:xfrm>
          <a:off x="9334922" y="1873104"/>
          <a:ext cx="1175976" cy="105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it-IT" sz="1400" b="1" kern="1200" dirty="0"/>
            <a:t>7</a:t>
          </a:r>
        </a:p>
        <a:p>
          <a:pPr marL="0" lvl="0" indent="0" algn="ctr" defTabSz="622300">
            <a:lnSpc>
              <a:spcPct val="100000"/>
            </a:lnSpc>
            <a:spcBef>
              <a:spcPct val="0"/>
            </a:spcBef>
            <a:spcAft>
              <a:spcPct val="35000"/>
            </a:spcAft>
            <a:buNone/>
            <a:defRPr cap="all"/>
          </a:pPr>
          <a:r>
            <a:rPr lang="it-IT" sz="1400" kern="1200" dirty="0"/>
            <a:t>analisi dei dati e stesura del report con i risultati</a:t>
          </a:r>
          <a:endParaRPr lang="en-US" sz="1400" kern="1200" dirty="0"/>
        </a:p>
      </dsp:txBody>
      <dsp:txXfrm>
        <a:off x="9334922" y="1873104"/>
        <a:ext cx="1175976" cy="1053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FE758-B71C-407E-B251-54550B3AB9AA}">
      <dsp:nvSpPr>
        <dsp:cNvPr id="0" name=""/>
        <dsp:cNvSpPr/>
      </dsp:nvSpPr>
      <dsp:spPr>
        <a:xfrm>
          <a:off x="2548" y="1582380"/>
          <a:ext cx="3025636" cy="2483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4EFBA-B202-4606-916F-1DDE1B0E445F}">
      <dsp:nvSpPr>
        <dsp:cNvPr id="0" name=""/>
        <dsp:cNvSpPr/>
      </dsp:nvSpPr>
      <dsp:spPr>
        <a:xfrm>
          <a:off x="298454" y="1863491"/>
          <a:ext cx="3025636" cy="24837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A </a:t>
          </a:r>
          <a:r>
            <a:rPr lang="it-IT" sz="1500" b="1" kern="1200" dirty="0"/>
            <a:t>livello metodologico </a:t>
          </a:r>
          <a:r>
            <a:rPr lang="it-IT" sz="1500" kern="1200" dirty="0"/>
            <a:t>– grazie al valore iconico e polisemico di cui la fotografia è portatrice – è possibile «registrare un determinato tipo di realtà», rendendo in tal modo l’immagine un vero e proprio «informatore visivo» (Ciampi, 2007, p. 119). </a:t>
          </a:r>
          <a:endParaRPr lang="en-US" sz="1500" kern="1200" dirty="0"/>
        </a:p>
      </dsp:txBody>
      <dsp:txXfrm>
        <a:off x="371201" y="1936238"/>
        <a:ext cx="2880142" cy="2338262"/>
      </dsp:txXfrm>
    </dsp:sp>
    <dsp:sp modelId="{2A636285-F07F-4404-A234-F790ADC22BEA}">
      <dsp:nvSpPr>
        <dsp:cNvPr id="0" name=""/>
        <dsp:cNvSpPr/>
      </dsp:nvSpPr>
      <dsp:spPr>
        <a:xfrm>
          <a:off x="3619996" y="1582380"/>
          <a:ext cx="3152908" cy="2466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B103E-B139-485B-A51D-39CA677555A5}">
      <dsp:nvSpPr>
        <dsp:cNvPr id="0" name=""/>
        <dsp:cNvSpPr/>
      </dsp:nvSpPr>
      <dsp:spPr>
        <a:xfrm>
          <a:off x="3915902" y="1863491"/>
          <a:ext cx="3152908" cy="24665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it-IT" sz="1500" kern="1200" dirty="0"/>
            <a:t>Oltre a permettere una </a:t>
          </a:r>
          <a:r>
            <a:rPr lang="it-IT" sz="1500" b="1" kern="1200" dirty="0"/>
            <a:t>denotazione</a:t>
          </a:r>
          <a:r>
            <a:rPr lang="it-IT" sz="1500" kern="1200" dirty="0"/>
            <a:t> oggettiva di ciò che contiene, la fotografia conduce a un piano </a:t>
          </a:r>
          <a:r>
            <a:rPr lang="it-IT" sz="1500" b="1" kern="1200" dirty="0"/>
            <a:t>connotativo</a:t>
          </a:r>
          <a:r>
            <a:rPr lang="it-IT" sz="1500" kern="1200" dirty="0"/>
            <a:t> in cui è possibile individuare significati impliciti (il cosiddetto </a:t>
          </a:r>
          <a:r>
            <a:rPr lang="it-IT" sz="1500" i="1" kern="1200" dirty="0"/>
            <a:t>terzo effetto</a:t>
          </a:r>
          <a:r>
            <a:rPr lang="it-IT" sz="1500" kern="1200" dirty="0"/>
            <a:t>).</a:t>
          </a:r>
          <a:endParaRPr lang="en-US" sz="1500" kern="1200" dirty="0"/>
        </a:p>
      </dsp:txBody>
      <dsp:txXfrm>
        <a:off x="3988146" y="1935735"/>
        <a:ext cx="3008420" cy="2322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906D3-5D95-469B-B40B-12E8B58B38BC}">
      <dsp:nvSpPr>
        <dsp:cNvPr id="0" name=""/>
        <dsp:cNvSpPr/>
      </dsp:nvSpPr>
      <dsp:spPr>
        <a:xfrm>
          <a:off x="1283" y="673807"/>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Il piano </a:t>
          </a:r>
          <a:r>
            <a:rPr lang="it-IT" sz="2100" b="1" kern="1200" dirty="0"/>
            <a:t>denotativo</a:t>
          </a:r>
          <a:r>
            <a:rPr lang="it-IT" sz="2100" kern="1200" dirty="0"/>
            <a:t> riguarda gli oggetti rappresentati nell’immagine (</a:t>
          </a:r>
          <a:r>
            <a:rPr lang="it-IT" sz="2100" b="0" kern="1200" dirty="0"/>
            <a:t>contenuto manifesto</a:t>
          </a:r>
          <a:r>
            <a:rPr lang="it-IT" sz="2100" kern="1200" dirty="0"/>
            <a:t>); quello </a:t>
          </a:r>
          <a:r>
            <a:rPr lang="it-IT" sz="2100" b="1" kern="1200" dirty="0"/>
            <a:t>connotativo</a:t>
          </a:r>
          <a:r>
            <a:rPr lang="it-IT" sz="2100" kern="1200" dirty="0"/>
            <a:t>, invece, concerne i significati ulteriori (non immediatamente percepibili) e gli scopi della rappresentazione (assegnati dal ricercatore). </a:t>
          </a:r>
          <a:endParaRPr lang="en-US" sz="2100" kern="1200" dirty="0"/>
        </a:p>
      </dsp:txBody>
      <dsp:txXfrm>
        <a:off x="1283" y="673807"/>
        <a:ext cx="5006206" cy="3003723"/>
      </dsp:txXfrm>
    </dsp:sp>
    <dsp:sp modelId="{3C2AE52B-D3FA-45F9-82C1-5687537CFC58}">
      <dsp:nvSpPr>
        <dsp:cNvPr id="0" name=""/>
        <dsp:cNvSpPr/>
      </dsp:nvSpPr>
      <dsp:spPr>
        <a:xfrm>
          <a:off x="5508110" y="673807"/>
          <a:ext cx="5006206" cy="30037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it-IT" sz="2100" kern="1200" dirty="0"/>
            <a:t>I </a:t>
          </a:r>
          <a:r>
            <a:rPr lang="it-IT" sz="2100" b="1" kern="1200" dirty="0"/>
            <a:t>codici denotativi </a:t>
          </a:r>
          <a:r>
            <a:rPr lang="it-IT" sz="2100" kern="1200" dirty="0"/>
            <a:t>attribuiscono significati standardizzati alla realtà e facilitano la funzione descrittivo-informativa della comunicazione iconica. </a:t>
          </a:r>
        </a:p>
        <a:p>
          <a:pPr marL="0" lvl="0" indent="0" algn="just" defTabSz="933450">
            <a:lnSpc>
              <a:spcPct val="90000"/>
            </a:lnSpc>
            <a:spcBef>
              <a:spcPct val="0"/>
            </a:spcBef>
            <a:spcAft>
              <a:spcPct val="35000"/>
            </a:spcAft>
            <a:buNone/>
          </a:pPr>
          <a:r>
            <a:rPr lang="it-IT" sz="2100" kern="1200" dirty="0"/>
            <a:t>I </a:t>
          </a:r>
          <a:r>
            <a:rPr lang="it-IT" sz="2100" b="1" kern="1200" dirty="0"/>
            <a:t>codici connotativi</a:t>
          </a:r>
          <a:r>
            <a:rPr lang="it-IT" sz="2100" kern="1200" dirty="0"/>
            <a:t>, invece, servono a cogliere e </a:t>
          </a:r>
          <a:r>
            <a:rPr lang="it-IT" sz="2100" i="1" kern="1200" dirty="0"/>
            <a:t>interpretare</a:t>
          </a:r>
          <a:r>
            <a:rPr lang="it-IT" sz="2100" kern="1200" dirty="0"/>
            <a:t> i significati ulteriori veicolati dall’immagine.</a:t>
          </a:r>
          <a:endParaRPr lang="en-US" sz="2100" kern="1200" dirty="0"/>
        </a:p>
      </dsp:txBody>
      <dsp:txXfrm>
        <a:off x="5508110" y="673807"/>
        <a:ext cx="5006206" cy="3003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E6BF-B39C-4282-9AB1-8F4B4838038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286F7E-DA54-4394-84C5-F2BED665D3C3}">
      <dsp:nvSpPr>
        <dsp:cNvPr id="0" name=""/>
        <dsp:cNvSpPr/>
      </dsp:nvSpPr>
      <dsp:spPr>
        <a:xfrm>
          <a:off x="0" y="0"/>
          <a:ext cx="2103120" cy="3859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it-IT" sz="2700" i="1" kern="1200" dirty="0"/>
            <a:t>È possibile leggere l’immagine mediante diversi tipi di codici visivi:</a:t>
          </a:r>
          <a:endParaRPr lang="en-US" sz="2700" i="1" kern="1200" dirty="0"/>
        </a:p>
      </dsp:txBody>
      <dsp:txXfrm>
        <a:off x="0" y="0"/>
        <a:ext cx="2103120" cy="3859742"/>
      </dsp:txXfrm>
    </dsp:sp>
    <dsp:sp modelId="{943BF543-BB65-4665-A2A6-556AE78103DF}">
      <dsp:nvSpPr>
        <dsp:cNvPr id="0" name=""/>
        <dsp:cNvSpPr/>
      </dsp:nvSpPr>
      <dsp:spPr>
        <a:xfrm>
          <a:off x="2260854" y="45372"/>
          <a:ext cx="8254746" cy="90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kern="1200" dirty="0"/>
            <a:t>di trasmissione </a:t>
          </a:r>
          <a:r>
            <a:rPr lang="it-IT" sz="2500" kern="1200" dirty="0">
              <a:sym typeface="Wingdings" panose="05000000000000000000" pitchFamily="2" charset="2"/>
            </a:rPr>
            <a:t></a:t>
          </a:r>
          <a:r>
            <a:rPr lang="it-IT" sz="2500" kern="1200" dirty="0"/>
            <a:t> inquadratura, illuminazione;</a:t>
          </a:r>
          <a:endParaRPr lang="en-US" sz="2500" kern="1200" dirty="0"/>
        </a:p>
      </dsp:txBody>
      <dsp:txXfrm>
        <a:off x="2260854" y="45372"/>
        <a:ext cx="8254746" cy="907453"/>
      </dsp:txXfrm>
    </dsp:sp>
    <dsp:sp modelId="{7434999D-EEC9-4BDD-985D-2A9E5A5B2FD5}">
      <dsp:nvSpPr>
        <dsp:cNvPr id="0" name=""/>
        <dsp:cNvSpPr/>
      </dsp:nvSpPr>
      <dsp:spPr>
        <a:xfrm>
          <a:off x="2103120" y="95282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68AF4-CC91-46FE-B578-070B3C5CEAAC}">
      <dsp:nvSpPr>
        <dsp:cNvPr id="0" name=""/>
        <dsp:cNvSpPr/>
      </dsp:nvSpPr>
      <dsp:spPr>
        <a:xfrm>
          <a:off x="2260854" y="998199"/>
          <a:ext cx="8254746" cy="90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kern="1200"/>
            <a:t>iconici</a:t>
          </a:r>
          <a:r>
            <a:rPr lang="it-IT" sz="2500" kern="1200"/>
            <a:t> </a:t>
          </a:r>
          <a:r>
            <a:rPr lang="it-IT" sz="2500" kern="1200">
              <a:sym typeface="Wingdings" panose="05000000000000000000" pitchFamily="2" charset="2"/>
            </a:rPr>
            <a:t></a:t>
          </a:r>
          <a:r>
            <a:rPr lang="it-IT" sz="2500" kern="1200"/>
            <a:t> occhi, naso, treccia, vestiario, macchinari, fusi del cotone;</a:t>
          </a:r>
          <a:endParaRPr lang="en-US" sz="2500" kern="1200"/>
        </a:p>
      </dsp:txBody>
      <dsp:txXfrm>
        <a:off x="2260854" y="998199"/>
        <a:ext cx="8254746" cy="907453"/>
      </dsp:txXfrm>
    </dsp:sp>
    <dsp:sp modelId="{6E140798-D1A6-41DA-B1F0-AB508DD0C106}">
      <dsp:nvSpPr>
        <dsp:cNvPr id="0" name=""/>
        <dsp:cNvSpPr/>
      </dsp:nvSpPr>
      <dsp:spPr>
        <a:xfrm>
          <a:off x="2103120" y="190565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25AA3-BD9D-41D2-9DC0-82E4B3BC2A01}">
      <dsp:nvSpPr>
        <dsp:cNvPr id="0" name=""/>
        <dsp:cNvSpPr/>
      </dsp:nvSpPr>
      <dsp:spPr>
        <a:xfrm>
          <a:off x="2260854" y="1951026"/>
          <a:ext cx="8254746" cy="90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kern="1200"/>
            <a:t>iconografici</a:t>
          </a:r>
          <a:r>
            <a:rPr lang="it-IT" sz="2500" kern="1200"/>
            <a:t> </a:t>
          </a:r>
          <a:r>
            <a:rPr lang="it-IT" sz="2500" kern="1200">
              <a:sym typeface="Wingdings" panose="05000000000000000000" pitchFamily="2" charset="2"/>
            </a:rPr>
            <a:t></a:t>
          </a:r>
          <a:r>
            <a:rPr lang="it-IT" sz="2500" kern="1200"/>
            <a:t> volto della bambina, età, in posa accanto a un filatore;</a:t>
          </a:r>
          <a:endParaRPr lang="en-US" sz="2500" kern="1200"/>
        </a:p>
      </dsp:txBody>
      <dsp:txXfrm>
        <a:off x="2260854" y="1951026"/>
        <a:ext cx="8254746" cy="907453"/>
      </dsp:txXfrm>
    </dsp:sp>
    <dsp:sp modelId="{0765067D-9470-4A93-8577-3A16A6961789}">
      <dsp:nvSpPr>
        <dsp:cNvPr id="0" name=""/>
        <dsp:cNvSpPr/>
      </dsp:nvSpPr>
      <dsp:spPr>
        <a:xfrm>
          <a:off x="2103120" y="285848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59820-A531-4FFD-8773-A71513DA00DF}">
      <dsp:nvSpPr>
        <dsp:cNvPr id="0" name=""/>
        <dsp:cNvSpPr/>
      </dsp:nvSpPr>
      <dsp:spPr>
        <a:xfrm>
          <a:off x="2260854" y="2903852"/>
          <a:ext cx="8254746" cy="907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it-IT" sz="2500" b="1" kern="1200"/>
            <a:t>socioculturali</a:t>
          </a:r>
          <a:r>
            <a:rPr lang="it-IT" sz="2500" kern="1200"/>
            <a:t> </a:t>
          </a:r>
          <a:r>
            <a:rPr lang="it-IT" sz="2500" kern="1200">
              <a:sym typeface="Wingdings" panose="05000000000000000000" pitchFamily="2" charset="2"/>
            </a:rPr>
            <a:t></a:t>
          </a:r>
          <a:r>
            <a:rPr lang="it-IT" sz="2500" kern="1200"/>
            <a:t> lavoro minorile in fabbrica.</a:t>
          </a:r>
          <a:endParaRPr lang="en-US" sz="2500" kern="1200"/>
        </a:p>
      </dsp:txBody>
      <dsp:txXfrm>
        <a:off x="2260854" y="2903852"/>
        <a:ext cx="8254746" cy="907453"/>
      </dsp:txXfrm>
    </dsp:sp>
    <dsp:sp modelId="{DB039690-4684-40A8-9F26-AAB94B41D846}">
      <dsp:nvSpPr>
        <dsp:cNvPr id="0" name=""/>
        <dsp:cNvSpPr/>
      </dsp:nvSpPr>
      <dsp:spPr>
        <a:xfrm>
          <a:off x="2103120" y="381130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1941F-2EC0-48D8-91C0-8B282567F925}" type="datetimeFigureOut">
              <a:rPr lang="it-IT" smtClean="0"/>
              <a:t>27/04/26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39AF4-E4B1-4092-AAEF-2B36DA6074CF}" type="slidenum">
              <a:rPr lang="it-IT" smtClean="0"/>
              <a:t>‹N›</a:t>
            </a:fld>
            <a:endParaRPr lang="it-IT"/>
          </a:p>
        </p:txBody>
      </p:sp>
    </p:spTree>
    <p:extLst>
      <p:ext uri="{BB962C8B-B14F-4D97-AF65-F5344CB8AC3E}">
        <p14:creationId xmlns:p14="http://schemas.microsoft.com/office/powerpoint/2010/main" val="7428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a:solidFill>
                  <a:schemeClr val="tx1"/>
                </a:solidFill>
                <a:effectLst/>
                <a:latin typeface="+mn-lt"/>
                <a:ea typeface="+mn-ea"/>
                <a:cs typeface="+mn-cs"/>
              </a:rPr>
              <a:t>7-year-old </a:t>
            </a:r>
            <a:r>
              <a:rPr lang="it-IT" sz="1200" b="0" i="0" kern="1200" dirty="0" err="1">
                <a:solidFill>
                  <a:schemeClr val="tx1"/>
                </a:solidFill>
                <a:effectLst/>
                <a:latin typeface="+mn-lt"/>
                <a:ea typeface="+mn-ea"/>
                <a:cs typeface="+mn-cs"/>
              </a:rPr>
              <a:t>year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old</a:t>
            </a:r>
            <a:r>
              <a:rPr lang="it-IT" sz="1200" b="0" i="0" kern="1200" dirty="0">
                <a:solidFill>
                  <a:schemeClr val="tx1"/>
                </a:solidFill>
                <a:effectLst/>
                <a:latin typeface="+mn-lt"/>
                <a:ea typeface="+mn-ea"/>
                <a:cs typeface="+mn-cs"/>
              </a:rPr>
              <a:t> Ferris, a small </a:t>
            </a:r>
            <a:r>
              <a:rPr lang="it-IT" sz="1200" b="0" i="0" kern="1200" dirty="0" err="1">
                <a:solidFill>
                  <a:schemeClr val="tx1"/>
                </a:solidFill>
                <a:effectLst/>
                <a:latin typeface="+mn-lt"/>
                <a:ea typeface="+mn-ea"/>
                <a:cs typeface="+mn-cs"/>
              </a:rPr>
              <a:t>newsboy</a:t>
            </a:r>
            <a:r>
              <a:rPr lang="it-IT" sz="1200" b="0" i="0" kern="1200" dirty="0">
                <a:solidFill>
                  <a:schemeClr val="tx1"/>
                </a:solidFill>
                <a:effectLst/>
                <a:latin typeface="+mn-lt"/>
                <a:ea typeface="+mn-ea"/>
                <a:cs typeface="+mn-cs"/>
              </a:rPr>
              <a:t> or “</a:t>
            </a:r>
            <a:r>
              <a:rPr lang="it-IT" sz="1200" b="0" i="0" kern="1200" dirty="0" err="1">
                <a:solidFill>
                  <a:schemeClr val="tx1"/>
                </a:solidFill>
                <a:effectLst/>
                <a:latin typeface="+mn-lt"/>
                <a:ea typeface="+mn-ea"/>
                <a:cs typeface="+mn-cs"/>
              </a:rPr>
              <a:t>newsie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who</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not</a:t>
            </a:r>
            <a:r>
              <a:rPr lang="it-IT" sz="1200" b="0" i="0" kern="1200" dirty="0">
                <a:solidFill>
                  <a:schemeClr val="tx1"/>
                </a:solidFill>
                <a:effectLst/>
                <a:latin typeface="+mn-lt"/>
                <a:ea typeface="+mn-ea"/>
                <a:cs typeface="+mn-cs"/>
              </a:rPr>
              <a:t> know </a:t>
            </a:r>
            <a:r>
              <a:rPr lang="it-IT" sz="1200" b="0" i="0" kern="1200" dirty="0" err="1">
                <a:solidFill>
                  <a:schemeClr val="tx1"/>
                </a:solidFill>
                <a:effectLst/>
                <a:latin typeface="+mn-lt"/>
                <a:ea typeface="+mn-ea"/>
                <a:cs typeface="+mn-cs"/>
              </a:rPr>
              <a:t>enough</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math</a:t>
            </a:r>
            <a:r>
              <a:rPr lang="it-IT" sz="1200" b="0" i="0" kern="1200" dirty="0">
                <a:solidFill>
                  <a:schemeClr val="tx1"/>
                </a:solidFill>
                <a:effectLst/>
                <a:latin typeface="+mn-lt"/>
                <a:ea typeface="+mn-ea"/>
                <a:cs typeface="+mn-cs"/>
              </a:rPr>
              <a:t> to make </a:t>
            </a:r>
            <a:r>
              <a:rPr lang="it-IT" sz="1200" b="0" i="0" kern="1200" dirty="0" err="1">
                <a:solidFill>
                  <a:schemeClr val="tx1"/>
                </a:solidFill>
                <a:effectLst/>
                <a:latin typeface="+mn-lt"/>
                <a:ea typeface="+mn-ea"/>
                <a:cs typeface="+mn-cs"/>
              </a:rPr>
              <a:t>change</a:t>
            </a:r>
            <a:r>
              <a:rPr lang="it-IT" sz="1200" b="0" i="0" kern="1200" dirty="0">
                <a:solidFill>
                  <a:schemeClr val="tx1"/>
                </a:solidFill>
                <a:effectLst/>
                <a:latin typeface="+mn-lt"/>
                <a:ea typeface="+mn-ea"/>
                <a:cs typeface="+mn-cs"/>
              </a:rPr>
              <a:t>. The newspapers he </a:t>
            </a:r>
            <a:r>
              <a:rPr lang="it-IT" sz="1200" b="0" i="0" kern="1200" dirty="0" err="1">
                <a:solidFill>
                  <a:schemeClr val="tx1"/>
                </a:solidFill>
                <a:effectLst/>
                <a:latin typeface="+mn-lt"/>
                <a:ea typeface="+mn-ea"/>
                <a:cs typeface="+mn-cs"/>
              </a:rPr>
              <a:t>holds</a:t>
            </a:r>
            <a:r>
              <a:rPr lang="it-IT" sz="1200" b="0" i="0" kern="1200" dirty="0">
                <a:solidFill>
                  <a:schemeClr val="tx1"/>
                </a:solidFill>
                <a:effectLst/>
                <a:latin typeface="+mn-lt"/>
                <a:ea typeface="+mn-ea"/>
                <a:cs typeface="+mn-cs"/>
              </a:rPr>
              <a:t> are copies of The Mobile Item, with the headline “</a:t>
            </a:r>
            <a:r>
              <a:rPr lang="it-IT" sz="1200" b="0" i="0" kern="1200" dirty="0" err="1">
                <a:solidFill>
                  <a:schemeClr val="tx1"/>
                </a:solidFill>
                <a:effectLst/>
                <a:latin typeface="+mn-lt"/>
                <a:ea typeface="+mn-ea"/>
                <a:cs typeface="+mn-cs"/>
              </a:rPr>
              <a:t>Germans</a:t>
            </a:r>
            <a:r>
              <a:rPr lang="it-IT" sz="1200" b="0" i="0" kern="1200" dirty="0">
                <a:solidFill>
                  <a:schemeClr val="tx1"/>
                </a:solidFill>
                <a:effectLst/>
                <a:latin typeface="+mn-lt"/>
                <a:ea typeface="+mn-ea"/>
                <a:cs typeface="+mn-cs"/>
              </a:rPr>
              <a:t> Are </a:t>
            </a:r>
            <a:r>
              <a:rPr lang="it-IT" sz="1200" b="0" i="0" kern="1200" dirty="0" err="1">
                <a:solidFill>
                  <a:schemeClr val="tx1"/>
                </a:solidFill>
                <a:effectLst/>
                <a:latin typeface="+mn-lt"/>
                <a:ea typeface="+mn-ea"/>
                <a:cs typeface="+mn-cs"/>
              </a:rPr>
              <a:t>Driven</a:t>
            </a:r>
            <a:r>
              <a:rPr lang="it-IT" sz="1200" b="0" i="0" kern="1200" dirty="0">
                <a:solidFill>
                  <a:schemeClr val="tx1"/>
                </a:solidFill>
                <a:effectLst/>
                <a:latin typeface="+mn-lt"/>
                <a:ea typeface="+mn-ea"/>
                <a:cs typeface="+mn-cs"/>
              </a:rPr>
              <a:t> Out Of </a:t>
            </a:r>
            <a:r>
              <a:rPr lang="it-IT" sz="1200" b="0" i="0" kern="1200" dirty="0" err="1">
                <a:solidFill>
                  <a:schemeClr val="tx1"/>
                </a:solidFill>
                <a:effectLst/>
                <a:latin typeface="+mn-lt"/>
                <a:ea typeface="+mn-ea"/>
                <a:cs typeface="+mn-cs"/>
              </a:rPr>
              <a:t>Ostend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describing</a:t>
            </a:r>
            <a:r>
              <a:rPr lang="it-IT" sz="1200" b="0" i="0" kern="1200" dirty="0">
                <a:solidFill>
                  <a:schemeClr val="tx1"/>
                </a:solidFill>
                <a:effectLst/>
                <a:latin typeface="+mn-lt"/>
                <a:ea typeface="+mn-ea"/>
                <a:cs typeface="+mn-cs"/>
              </a:rPr>
              <a:t> the end of the Siege of Antwerp in World War I. </a:t>
            </a:r>
            <a:r>
              <a:rPr lang="it-IT" sz="1200" b="0" i="0" kern="1200" dirty="0" err="1">
                <a:solidFill>
                  <a:schemeClr val="tx1"/>
                </a:solidFill>
                <a:effectLst/>
                <a:latin typeface="+mn-lt"/>
                <a:ea typeface="+mn-ea"/>
                <a:cs typeface="+mn-cs"/>
              </a:rPr>
              <a:t>Photographed</a:t>
            </a:r>
            <a:r>
              <a:rPr lang="it-IT" sz="1200" b="0" i="0" kern="1200" dirty="0">
                <a:solidFill>
                  <a:schemeClr val="tx1"/>
                </a:solidFill>
                <a:effectLst/>
                <a:latin typeface="+mn-lt"/>
                <a:ea typeface="+mn-ea"/>
                <a:cs typeface="+mn-cs"/>
              </a:rPr>
              <a:t> in Mobile, Alabama, in October of 1914.</a:t>
            </a:r>
            <a:endParaRPr lang="it-IT" dirty="0"/>
          </a:p>
        </p:txBody>
      </p:sp>
      <p:sp>
        <p:nvSpPr>
          <p:cNvPr id="4" name="Segnaposto numero diapositiva 3"/>
          <p:cNvSpPr>
            <a:spLocks noGrp="1"/>
          </p:cNvSpPr>
          <p:nvPr>
            <p:ph type="sldNum" sz="quarter" idx="5"/>
          </p:nvPr>
        </p:nvSpPr>
        <p:spPr/>
        <p:txBody>
          <a:bodyPr/>
          <a:lstStyle/>
          <a:p>
            <a:fld id="{FBE39AF4-E4B1-4092-AAEF-2B36DA6074CF}" type="slidenum">
              <a:rPr lang="it-IT" smtClean="0"/>
              <a:t>5</a:t>
            </a:fld>
            <a:endParaRPr lang="it-IT"/>
          </a:p>
        </p:txBody>
      </p:sp>
    </p:spTree>
    <p:extLst>
      <p:ext uri="{BB962C8B-B14F-4D97-AF65-F5344CB8AC3E}">
        <p14:creationId xmlns:p14="http://schemas.microsoft.com/office/powerpoint/2010/main" val="26693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Fare un esempio</a:t>
            </a:r>
          </a:p>
        </p:txBody>
      </p:sp>
      <p:sp>
        <p:nvSpPr>
          <p:cNvPr id="4" name="Segnaposto numero diapositiva 3"/>
          <p:cNvSpPr>
            <a:spLocks noGrp="1"/>
          </p:cNvSpPr>
          <p:nvPr>
            <p:ph type="sldNum" sz="quarter" idx="5"/>
          </p:nvPr>
        </p:nvSpPr>
        <p:spPr/>
        <p:txBody>
          <a:bodyPr/>
          <a:lstStyle/>
          <a:p>
            <a:fld id="{FBE39AF4-E4B1-4092-AAEF-2B36DA6074CF}" type="slidenum">
              <a:rPr lang="it-IT" smtClean="0"/>
              <a:t>33</a:t>
            </a:fld>
            <a:endParaRPr lang="it-IT"/>
          </a:p>
        </p:txBody>
      </p:sp>
    </p:spTree>
    <p:extLst>
      <p:ext uri="{BB962C8B-B14F-4D97-AF65-F5344CB8AC3E}">
        <p14:creationId xmlns:p14="http://schemas.microsoft.com/office/powerpoint/2010/main" val="424513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idem</a:t>
            </a:r>
          </a:p>
        </p:txBody>
      </p:sp>
      <p:sp>
        <p:nvSpPr>
          <p:cNvPr id="4" name="Segnaposto numero diapositiva 3"/>
          <p:cNvSpPr>
            <a:spLocks noGrp="1"/>
          </p:cNvSpPr>
          <p:nvPr>
            <p:ph type="sldNum" sz="quarter" idx="5"/>
          </p:nvPr>
        </p:nvSpPr>
        <p:spPr/>
        <p:txBody>
          <a:bodyPr/>
          <a:lstStyle/>
          <a:p>
            <a:fld id="{FBE39AF4-E4B1-4092-AAEF-2B36DA6074CF}" type="slidenum">
              <a:rPr lang="it-IT" smtClean="0"/>
              <a:t>34</a:t>
            </a:fld>
            <a:endParaRPr lang="it-IT"/>
          </a:p>
        </p:txBody>
      </p:sp>
    </p:spTree>
    <p:extLst>
      <p:ext uri="{BB962C8B-B14F-4D97-AF65-F5344CB8AC3E}">
        <p14:creationId xmlns:p14="http://schemas.microsoft.com/office/powerpoint/2010/main" val="322204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Cerca in rete un altro paio di foto di questi</a:t>
            </a:r>
          </a:p>
        </p:txBody>
      </p:sp>
      <p:sp>
        <p:nvSpPr>
          <p:cNvPr id="4" name="Segnaposto numero diapositiva 3"/>
          <p:cNvSpPr>
            <a:spLocks noGrp="1"/>
          </p:cNvSpPr>
          <p:nvPr>
            <p:ph type="sldNum" sz="quarter" idx="5"/>
          </p:nvPr>
        </p:nvSpPr>
        <p:spPr/>
        <p:txBody>
          <a:bodyPr/>
          <a:lstStyle/>
          <a:p>
            <a:fld id="{FBE39AF4-E4B1-4092-AAEF-2B36DA6074CF}" type="slidenum">
              <a:rPr lang="it-IT" smtClean="0"/>
              <a:t>6</a:t>
            </a:fld>
            <a:endParaRPr lang="it-IT"/>
          </a:p>
        </p:txBody>
      </p:sp>
    </p:spTree>
    <p:extLst>
      <p:ext uri="{BB962C8B-B14F-4D97-AF65-F5344CB8AC3E}">
        <p14:creationId xmlns:p14="http://schemas.microsoft.com/office/powerpoint/2010/main" val="206998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i="0" kern="1200" dirty="0">
                <a:solidFill>
                  <a:schemeClr val="tx1"/>
                </a:solidFill>
                <a:effectLst/>
                <a:latin typeface="+mn-lt"/>
                <a:ea typeface="+mn-ea"/>
                <a:cs typeface="+mn-cs"/>
              </a:rPr>
              <a:t>Barndt</a:t>
            </a:r>
            <a:r>
              <a:rPr lang="it-IT" sz="1200" b="0" i="0" kern="1200" dirty="0">
                <a:solidFill>
                  <a:schemeClr val="tx1"/>
                </a:solidFill>
                <a:effectLst/>
                <a:latin typeface="+mn-lt"/>
                <a:ea typeface="+mn-ea"/>
                <a:cs typeface="+mn-cs"/>
              </a:rPr>
              <a:t> propone approcci partecipativi visuali per analizzare le ingiustizie sociali attraverso immagini emblematiche che spingono per riforme e educazione continua.</a:t>
            </a:r>
          </a:p>
          <a:p>
            <a:r>
              <a:rPr lang="it-IT" sz="1200" b="1" i="0" kern="1200" dirty="0">
                <a:solidFill>
                  <a:schemeClr val="tx1"/>
                </a:solidFill>
                <a:effectLst/>
                <a:latin typeface="+mn-lt"/>
                <a:ea typeface="+mn-ea"/>
                <a:cs typeface="+mn-cs"/>
              </a:rPr>
              <a:t>Becker</a:t>
            </a:r>
            <a:r>
              <a:rPr lang="it-IT" sz="1200" b="0" i="0" kern="1200" dirty="0">
                <a:solidFill>
                  <a:schemeClr val="tx1"/>
                </a:solidFill>
                <a:effectLst/>
                <a:latin typeface="+mn-lt"/>
                <a:ea typeface="+mn-ea"/>
                <a:cs typeface="+mn-cs"/>
              </a:rPr>
              <a:t> sostiene l'integrazione tra fotografia e sociologia enfatizzando il ruolo della teoria per rendere le immagini analiticamente ricche e superare la deriva documentaristica superficiale.</a:t>
            </a:r>
          </a:p>
          <a:p>
            <a:r>
              <a:rPr lang="it-IT" sz="1200" b="1" i="0" kern="1200" dirty="0">
                <a:solidFill>
                  <a:schemeClr val="tx1"/>
                </a:solidFill>
                <a:effectLst/>
                <a:latin typeface="+mn-lt"/>
                <a:ea typeface="+mn-ea"/>
                <a:cs typeface="+mn-cs"/>
              </a:rPr>
              <a:t>Ferrarotti</a:t>
            </a:r>
            <a:r>
              <a:rPr lang="it-IT" sz="1200" b="0" i="0" kern="1200" dirty="0">
                <a:solidFill>
                  <a:schemeClr val="tx1"/>
                </a:solidFill>
                <a:effectLst/>
                <a:latin typeface="+mn-lt"/>
                <a:ea typeface="+mn-ea"/>
                <a:cs typeface="+mn-cs"/>
              </a:rPr>
              <a:t> presenta la fotografia come mezzo essenziale per documentare interazioni sociali, rendere visibile l'invisibile e supportare la ricerca con testimonianze umane.</a:t>
            </a:r>
          </a:p>
        </p:txBody>
      </p:sp>
      <p:sp>
        <p:nvSpPr>
          <p:cNvPr id="4" name="Segnaposto numero diapositiva 3"/>
          <p:cNvSpPr>
            <a:spLocks noGrp="1"/>
          </p:cNvSpPr>
          <p:nvPr>
            <p:ph type="sldNum" sz="quarter" idx="5"/>
          </p:nvPr>
        </p:nvSpPr>
        <p:spPr/>
        <p:txBody>
          <a:bodyPr/>
          <a:lstStyle/>
          <a:p>
            <a:fld id="{FBE39AF4-E4B1-4092-AAEF-2B36DA6074CF}" type="slidenum">
              <a:rPr lang="it-IT" smtClean="0"/>
              <a:t>8</a:t>
            </a:fld>
            <a:endParaRPr lang="it-IT"/>
          </a:p>
        </p:txBody>
      </p:sp>
    </p:spTree>
    <p:extLst>
      <p:ext uri="{BB962C8B-B14F-4D97-AF65-F5344CB8AC3E}">
        <p14:creationId xmlns:p14="http://schemas.microsoft.com/office/powerpoint/2010/main" val="3063331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https://</a:t>
            </a:r>
            <a:r>
              <a:rPr lang="it-IT" dirty="0" err="1"/>
              <a:t>www.psychologynoteshq.com</a:t>
            </a:r>
            <a:r>
              <a:rPr lang="it-IT" dirty="0"/>
              <a:t>/</a:t>
            </a:r>
            <a:r>
              <a:rPr lang="it-IT" dirty="0" err="1"/>
              <a:t>bronfenbrenner</a:t>
            </a:r>
            <a:r>
              <a:rPr lang="it-IT" dirty="0"/>
              <a:t>-</a:t>
            </a:r>
            <a:r>
              <a:rPr lang="it-IT" dirty="0" err="1"/>
              <a:t>ecological</a:t>
            </a:r>
            <a:r>
              <a:rPr lang="it-IT" dirty="0"/>
              <a:t>-theory/</a:t>
            </a:r>
          </a:p>
        </p:txBody>
      </p:sp>
      <p:sp>
        <p:nvSpPr>
          <p:cNvPr id="4" name="Segnaposto numero diapositiva 3"/>
          <p:cNvSpPr>
            <a:spLocks noGrp="1"/>
          </p:cNvSpPr>
          <p:nvPr>
            <p:ph type="sldNum" sz="quarter" idx="5"/>
          </p:nvPr>
        </p:nvSpPr>
        <p:spPr/>
        <p:txBody>
          <a:bodyPr/>
          <a:lstStyle/>
          <a:p>
            <a:fld id="{FBE39AF4-E4B1-4092-AAEF-2B36DA6074CF}" type="slidenum">
              <a:rPr lang="it-IT" smtClean="0"/>
              <a:t>9</a:t>
            </a:fld>
            <a:endParaRPr lang="it-IT"/>
          </a:p>
        </p:txBody>
      </p:sp>
    </p:spTree>
    <p:extLst>
      <p:ext uri="{BB962C8B-B14F-4D97-AF65-F5344CB8AC3E}">
        <p14:creationId xmlns:p14="http://schemas.microsoft.com/office/powerpoint/2010/main" val="103277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Fare degli esempi: vedi anche link seguente slide 22</a:t>
            </a:r>
          </a:p>
        </p:txBody>
      </p:sp>
      <p:sp>
        <p:nvSpPr>
          <p:cNvPr id="4" name="Segnaposto numero diapositiva 3"/>
          <p:cNvSpPr>
            <a:spLocks noGrp="1"/>
          </p:cNvSpPr>
          <p:nvPr>
            <p:ph type="sldNum" sz="quarter" idx="5"/>
          </p:nvPr>
        </p:nvSpPr>
        <p:spPr/>
        <p:txBody>
          <a:bodyPr/>
          <a:lstStyle/>
          <a:p>
            <a:fld id="{FBE39AF4-E4B1-4092-AAEF-2B36DA6074CF}" type="slidenum">
              <a:rPr lang="it-IT" smtClean="0"/>
              <a:t>14</a:t>
            </a:fld>
            <a:endParaRPr lang="it-IT"/>
          </a:p>
        </p:txBody>
      </p:sp>
    </p:spTree>
    <p:extLst>
      <p:ext uri="{BB962C8B-B14F-4D97-AF65-F5344CB8AC3E}">
        <p14:creationId xmlns:p14="http://schemas.microsoft.com/office/powerpoint/2010/main" val="400841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Den</a:t>
            </a:r>
            <a:r>
              <a:rPr lang="it-IT" dirty="0"/>
              <a:t>: Casa</a:t>
            </a:r>
          </a:p>
          <a:p>
            <a:r>
              <a:rPr lang="it-IT" dirty="0"/>
              <a:t>Con: Casa (es. comune)</a:t>
            </a:r>
          </a:p>
        </p:txBody>
      </p:sp>
      <p:sp>
        <p:nvSpPr>
          <p:cNvPr id="4" name="Segnaposto numero diapositiva 3"/>
          <p:cNvSpPr>
            <a:spLocks noGrp="1"/>
          </p:cNvSpPr>
          <p:nvPr>
            <p:ph type="sldNum" sz="quarter" idx="5"/>
          </p:nvPr>
        </p:nvSpPr>
        <p:spPr/>
        <p:txBody>
          <a:bodyPr/>
          <a:lstStyle/>
          <a:p>
            <a:fld id="{FBE39AF4-E4B1-4092-AAEF-2B36DA6074CF}" type="slidenum">
              <a:rPr lang="it-IT" smtClean="0"/>
              <a:t>19</a:t>
            </a:fld>
            <a:endParaRPr lang="it-IT"/>
          </a:p>
        </p:txBody>
      </p:sp>
    </p:spTree>
    <p:extLst>
      <p:ext uri="{BB962C8B-B14F-4D97-AF65-F5344CB8AC3E}">
        <p14:creationId xmlns:p14="http://schemas.microsoft.com/office/powerpoint/2010/main" val="129999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Suggerire una interpretazione</a:t>
            </a:r>
          </a:p>
        </p:txBody>
      </p:sp>
      <p:sp>
        <p:nvSpPr>
          <p:cNvPr id="4" name="Segnaposto numero diapositiva 3"/>
          <p:cNvSpPr>
            <a:spLocks noGrp="1"/>
          </p:cNvSpPr>
          <p:nvPr>
            <p:ph type="sldNum" sz="quarter" idx="5"/>
          </p:nvPr>
        </p:nvSpPr>
        <p:spPr/>
        <p:txBody>
          <a:bodyPr/>
          <a:lstStyle/>
          <a:p>
            <a:fld id="{FBE39AF4-E4B1-4092-AAEF-2B36DA6074CF}" type="slidenum">
              <a:rPr lang="it-IT" smtClean="0"/>
              <a:t>20</a:t>
            </a:fld>
            <a:endParaRPr lang="it-IT"/>
          </a:p>
        </p:txBody>
      </p:sp>
    </p:spTree>
    <p:extLst>
      <p:ext uri="{BB962C8B-B14F-4D97-AF65-F5344CB8AC3E}">
        <p14:creationId xmlns:p14="http://schemas.microsoft.com/office/powerpoint/2010/main" val="213068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Cfr. insegnamento Deriu</a:t>
            </a:r>
          </a:p>
        </p:txBody>
      </p:sp>
      <p:sp>
        <p:nvSpPr>
          <p:cNvPr id="4" name="Segnaposto numero diapositiva 3"/>
          <p:cNvSpPr>
            <a:spLocks noGrp="1"/>
          </p:cNvSpPr>
          <p:nvPr>
            <p:ph type="sldNum" sz="quarter" idx="5"/>
          </p:nvPr>
        </p:nvSpPr>
        <p:spPr/>
        <p:txBody>
          <a:bodyPr/>
          <a:lstStyle/>
          <a:p>
            <a:fld id="{FBE39AF4-E4B1-4092-AAEF-2B36DA6074CF}" type="slidenum">
              <a:rPr lang="it-IT" smtClean="0"/>
              <a:t>21</a:t>
            </a:fld>
            <a:endParaRPr lang="it-IT"/>
          </a:p>
        </p:txBody>
      </p:sp>
    </p:spTree>
    <p:extLst>
      <p:ext uri="{BB962C8B-B14F-4D97-AF65-F5344CB8AC3E}">
        <p14:creationId xmlns:p14="http://schemas.microsoft.com/office/powerpoint/2010/main" val="677065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Mostra qualcosa da qua:</a:t>
            </a:r>
          </a:p>
          <a:p>
            <a:r>
              <a:rPr lang="it-IT" dirty="0"/>
              <a:t>https://</a:t>
            </a:r>
            <a:r>
              <a:rPr lang="it-IT" dirty="0" err="1"/>
              <a:t>www.npr.org</a:t>
            </a:r>
            <a:r>
              <a:rPr lang="it-IT" dirty="0"/>
              <a:t>/</a:t>
            </a:r>
            <a:r>
              <a:rPr lang="it-IT" dirty="0" err="1"/>
              <a:t>sections</a:t>
            </a:r>
            <a:r>
              <a:rPr lang="it-IT" dirty="0"/>
              <a:t>/the-picture-show/2026/04/23/nx-s1-5793922/world-press-photo-announces-photo-of-the-year-2026</a:t>
            </a:r>
          </a:p>
        </p:txBody>
      </p:sp>
      <p:sp>
        <p:nvSpPr>
          <p:cNvPr id="4" name="Segnaposto numero diapositiva 3"/>
          <p:cNvSpPr>
            <a:spLocks noGrp="1"/>
          </p:cNvSpPr>
          <p:nvPr>
            <p:ph type="sldNum" sz="quarter" idx="5"/>
          </p:nvPr>
        </p:nvSpPr>
        <p:spPr/>
        <p:txBody>
          <a:bodyPr/>
          <a:lstStyle/>
          <a:p>
            <a:fld id="{FBE39AF4-E4B1-4092-AAEF-2B36DA6074CF}" type="slidenum">
              <a:rPr lang="it-IT" smtClean="0"/>
              <a:t>23</a:t>
            </a:fld>
            <a:endParaRPr lang="it-IT"/>
          </a:p>
        </p:txBody>
      </p:sp>
    </p:spTree>
    <p:extLst>
      <p:ext uri="{BB962C8B-B14F-4D97-AF65-F5344CB8AC3E}">
        <p14:creationId xmlns:p14="http://schemas.microsoft.com/office/powerpoint/2010/main" val="87420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D03C7A1F-6390-4F11-BD5B-B9B6EB0CB166}" type="datetime1">
              <a:rPr lang="en-US" smtClean="0"/>
              <a:t>4/27/26</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18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C4423573-2491-4CCD-A446-44F43966D092}" type="datetime1">
              <a:rPr lang="en-US" smtClean="0"/>
              <a:t>4/27/26</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55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C5290277-A914-49D5-8059-83BA6B85A912}" type="datetime1">
              <a:rPr lang="en-US" smtClean="0"/>
              <a:t>4/27/26</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719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F348F24B-0599-4493-86B6-6391374349BF}" type="datetime1">
              <a:rPr lang="en-US" smtClean="0"/>
              <a:t>4/27/26</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1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2AB78FA-C765-4F44-A4FE-DBFAC6FB6556}" type="datetime1">
              <a:rPr lang="en-US" smtClean="0"/>
              <a:t>4/27/26</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6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D8116AE4-1AF5-49C0-B0F5-1FA357C48D58}" type="datetime1">
              <a:rPr lang="en-US" smtClean="0"/>
              <a:t>4/27/26</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49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292888A4-BCA3-40FB-94ED-565E4B1C51D8}" type="datetime1">
              <a:rPr lang="en-US" smtClean="0"/>
              <a:t>4/27/26</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9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9B3B6D23-9F7C-46F1-8E19-7FB419CD0716}" type="datetime1">
              <a:rPr lang="en-US" smtClean="0"/>
              <a:t>4/27/26</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2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90232CC0-6F70-4F28-85C6-7774961D5B14}" type="datetime1">
              <a:rPr lang="en-US" smtClean="0"/>
              <a:t>4/27/26</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63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2196F825-B2CC-4E20-AC47-F125570A870F}" type="datetime1">
              <a:rPr lang="en-US" smtClean="0"/>
              <a:t>4/27/26</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10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B7A53278-BD49-4E18-A9D7-DAD08E19EB84}" type="datetime1">
              <a:rPr lang="en-US" smtClean="0"/>
              <a:t>4/27/26</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57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cap="none" spc="0" baseline="0">
                <a:solidFill>
                  <a:schemeClr val="tx1">
                    <a:tint val="75000"/>
                  </a:schemeClr>
                </a:solidFill>
                <a:latin typeface="+mn-lt"/>
              </a:defRPr>
            </a:lvl1pPr>
          </a:lstStyle>
          <a:p>
            <a:fld id="{6A82C7D2-7839-486C-B0E5-0BF62B67018F}" type="datetime1">
              <a:rPr lang="en-US" smtClean="0"/>
              <a:t>4/27/26</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cap="none" spc="0" baseline="0">
                <a:solidFill>
                  <a:schemeClr val="tx1">
                    <a:tint val="75000"/>
                  </a:schemeClr>
                </a:solidFill>
                <a:latin typeface="+mn-lt"/>
              </a:defRPr>
            </a:lvl1pPr>
          </a:lstStyle>
          <a:p>
            <a:fld id="{4854181D-6920-4594-9A5D-6CE56DC9F8B2}" type="slidenum">
              <a:rPr lang="en-US" smtClean="0"/>
              <a:pPr/>
              <a:t>‹N›</a:t>
            </a:fld>
            <a:endParaRPr lang="en-US"/>
          </a:p>
        </p:txBody>
      </p:sp>
    </p:spTree>
    <p:extLst>
      <p:ext uri="{BB962C8B-B14F-4D97-AF65-F5344CB8AC3E}">
        <p14:creationId xmlns:p14="http://schemas.microsoft.com/office/powerpoint/2010/main" val="41552946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u3ETc0EHQy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FA27585-7FBC-221C-F81D-85179B0985D1}"/>
              </a:ext>
            </a:extLst>
          </p:cNvPr>
          <p:cNvSpPr>
            <a:spLocks noGrp="1"/>
          </p:cNvSpPr>
          <p:nvPr>
            <p:ph type="ctrTitle"/>
          </p:nvPr>
        </p:nvSpPr>
        <p:spPr>
          <a:xfrm>
            <a:off x="2092255" y="2017904"/>
            <a:ext cx="7999825" cy="2346826"/>
          </a:xfrm>
        </p:spPr>
        <p:txBody>
          <a:bodyPr anchor="b">
            <a:noAutofit/>
          </a:bodyPr>
          <a:lstStyle/>
          <a:p>
            <a:r>
              <a:rPr lang="it-IT" sz="5000" b="1" i="1" dirty="0"/>
              <a:t>VISUAL SOCIOLOGY</a:t>
            </a:r>
            <a:br>
              <a:rPr lang="it-IT" sz="5000" b="1" i="1" dirty="0"/>
            </a:br>
            <a:r>
              <a:rPr lang="it-IT" sz="5000" b="1" i="1" dirty="0"/>
              <a:t>La ricerca sociale attraverso l’uso </a:t>
            </a:r>
            <a:br>
              <a:rPr lang="it-IT" sz="5000" b="1" i="1" dirty="0"/>
            </a:br>
            <a:r>
              <a:rPr lang="it-IT" sz="5000" b="1" i="1" dirty="0"/>
              <a:t>delle immagini</a:t>
            </a:r>
          </a:p>
        </p:txBody>
      </p:sp>
      <p:sp>
        <p:nvSpPr>
          <p:cNvPr id="5" name="CasellaDiTesto 4">
            <a:extLst>
              <a:ext uri="{FF2B5EF4-FFF2-40B4-BE49-F238E27FC236}">
                <a16:creationId xmlns:a16="http://schemas.microsoft.com/office/drawing/2014/main" id="{513DDF03-254E-3274-9D8D-6CBFB173EFF1}"/>
              </a:ext>
            </a:extLst>
          </p:cNvPr>
          <p:cNvSpPr txBox="1"/>
          <p:nvPr/>
        </p:nvSpPr>
        <p:spPr>
          <a:xfrm>
            <a:off x="3159555" y="5059401"/>
            <a:ext cx="5865223" cy="1908215"/>
          </a:xfrm>
          <a:prstGeom prst="rect">
            <a:avLst/>
          </a:prstGeom>
          <a:noFill/>
        </p:spPr>
        <p:txBody>
          <a:bodyPr wrap="square" rtlCol="0">
            <a:spAutoFit/>
          </a:bodyPr>
          <a:lstStyle/>
          <a:p>
            <a:pPr algn="ctr"/>
            <a:r>
              <a:rPr lang="it-IT" sz="2000" dirty="0"/>
              <a:t>Metodi qualitativi per la ricerca sul tempo libero</a:t>
            </a:r>
          </a:p>
          <a:p>
            <a:pPr algn="ctr"/>
            <a:r>
              <a:rPr lang="it-IT" sz="2000" i="1" dirty="0"/>
              <a:t>Prof. Nico Bortoletto, </a:t>
            </a:r>
            <a:r>
              <a:rPr lang="it-IT" sz="2000" i="1" dirty="0" err="1"/>
              <a:t>dott.sa</a:t>
            </a:r>
            <a:r>
              <a:rPr lang="it-IT" sz="2000" i="1" dirty="0"/>
              <a:t> Greta Spineti</a:t>
            </a:r>
          </a:p>
          <a:p>
            <a:pPr algn="ctr"/>
            <a:endParaRPr lang="it-IT" sz="2000" i="1" dirty="0"/>
          </a:p>
          <a:p>
            <a:pPr algn="ctr"/>
            <a:r>
              <a:rPr lang="it-IT" i="1" dirty="0"/>
              <a:t>da un lavoro del dott. Danilo Boriati</a:t>
            </a:r>
          </a:p>
          <a:p>
            <a:pPr algn="ctr"/>
            <a:endParaRPr lang="it-IT" sz="2000" i="1" dirty="0"/>
          </a:p>
        </p:txBody>
      </p:sp>
      <p:pic>
        <p:nvPicPr>
          <p:cNvPr id="1026" name="Picture 2" descr="Università Degli Studi di Teramo - Corsi Ass.For.SEO">
            <a:extLst>
              <a:ext uri="{FF2B5EF4-FFF2-40B4-BE49-F238E27FC236}">
                <a16:creationId xmlns:a16="http://schemas.microsoft.com/office/drawing/2014/main" id="{0997682F-03AE-E799-0822-1602ECA79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744" y="78097"/>
            <a:ext cx="2123901" cy="1059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05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La sociologia visuale (II)</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p:txBody>
          <a:bodyPr>
            <a:normAutofit fontScale="77500" lnSpcReduction="20000"/>
          </a:bodyPr>
          <a:lstStyle/>
          <a:p>
            <a:pPr marL="0" indent="0" algn="just">
              <a:lnSpc>
                <a:spcPct val="150000"/>
              </a:lnSpc>
              <a:buNone/>
            </a:pPr>
            <a:r>
              <a:rPr lang="it-IT" dirty="0"/>
              <a:t>Le indagini per le quali si utilizzano fotografie e filmati si suddividono in due gruppi: </a:t>
            </a:r>
          </a:p>
          <a:p>
            <a:pPr marL="457200" indent="-457200" algn="just">
              <a:lnSpc>
                <a:spcPct val="150000"/>
              </a:lnSpc>
              <a:buAutoNum type="arabicParenR"/>
            </a:pPr>
            <a:r>
              <a:rPr lang="it-IT" dirty="0"/>
              <a:t>ricerche che uniscono </a:t>
            </a:r>
            <a:r>
              <a:rPr lang="it-IT" b="1" dirty="0"/>
              <a:t>elementi iconici </a:t>
            </a:r>
            <a:r>
              <a:rPr lang="it-IT" dirty="0"/>
              <a:t>a </a:t>
            </a:r>
            <a:r>
              <a:rPr lang="it-IT" b="1" dirty="0"/>
              <a:t>materiale tradizionale </a:t>
            </a:r>
            <a:r>
              <a:rPr lang="it-IT" dirty="0"/>
              <a:t>(</a:t>
            </a:r>
            <a:r>
              <a:rPr lang="it-IT" i="1" dirty="0"/>
              <a:t>integrazione metodologica</a:t>
            </a:r>
            <a:r>
              <a:rPr lang="it-IT" dirty="0"/>
              <a:t>); </a:t>
            </a:r>
          </a:p>
          <a:p>
            <a:pPr marL="457200" indent="-457200" algn="just">
              <a:lnSpc>
                <a:spcPct val="150000"/>
              </a:lnSpc>
              <a:buAutoNum type="arabicParenR"/>
            </a:pPr>
            <a:r>
              <a:rPr lang="it-IT" dirty="0"/>
              <a:t>ricerche organizzate </a:t>
            </a:r>
            <a:r>
              <a:rPr lang="it-IT" b="1" dirty="0"/>
              <a:t>totalmente sulle immagini</a:t>
            </a:r>
            <a:r>
              <a:rPr lang="it-IT" dirty="0"/>
              <a:t>, che pongono le tecniche visuali di rilevazione del dato già nella formulazione delle ipotesi e nella definizione dell’oggetto di studio.</a:t>
            </a:r>
          </a:p>
          <a:p>
            <a:pPr marL="0" indent="0" algn="just">
              <a:lnSpc>
                <a:spcPct val="150000"/>
              </a:lnSpc>
              <a:buNone/>
            </a:pPr>
            <a:r>
              <a:rPr lang="it-IT" dirty="0"/>
              <a:t>Le ipotesi teoriche e le premesse epistemologiche svolgono un ruolo rilevante per la creazione delle immagini nel contesto della ricerca, indirizzando il ricercatore nella selezione degli aspetti pregnanti da considerare. </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10</a:t>
            </a:fld>
            <a:endParaRPr lang="en-US"/>
          </a:p>
        </p:txBody>
      </p:sp>
    </p:spTree>
    <p:extLst>
      <p:ext uri="{BB962C8B-B14F-4D97-AF65-F5344CB8AC3E}">
        <p14:creationId xmlns:p14="http://schemas.microsoft.com/office/powerpoint/2010/main" val="292472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Ricerca di identità e autorevolezza</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p:txBody>
          <a:bodyPr>
            <a:normAutofit fontScale="92500" lnSpcReduction="20000"/>
          </a:bodyPr>
          <a:lstStyle/>
          <a:p>
            <a:pPr marL="0" indent="0" algn="just">
              <a:lnSpc>
                <a:spcPct val="150000"/>
              </a:lnSpc>
              <a:buNone/>
            </a:pPr>
            <a:r>
              <a:rPr lang="it-IT" dirty="0"/>
              <a:t>Nella sociologia visuale lo studioso guida l’atto dell’osservare e quello del fotografare secondo </a:t>
            </a:r>
            <a:r>
              <a:rPr lang="it-IT" b="1" dirty="0"/>
              <a:t>concetti</a:t>
            </a:r>
            <a:r>
              <a:rPr lang="it-IT" dirty="0"/>
              <a:t> e </a:t>
            </a:r>
            <a:r>
              <a:rPr lang="it-IT" b="1" dirty="0"/>
              <a:t>teorie</a:t>
            </a:r>
            <a:r>
              <a:rPr lang="it-IT" dirty="0"/>
              <a:t> sociologiche, fa riferimento ad </a:t>
            </a:r>
            <a:r>
              <a:rPr lang="it-IT" b="1" dirty="0"/>
              <a:t>ipotesi</a:t>
            </a:r>
            <a:r>
              <a:rPr lang="it-IT" dirty="0"/>
              <a:t> che gli permettono di indirizzare l’analisi verso specifici fenomeni </a:t>
            </a:r>
            <a:r>
              <a:rPr lang="it-IT" b="1" dirty="0"/>
              <a:t>osservabili</a:t>
            </a:r>
            <a:r>
              <a:rPr lang="it-IT" dirty="0"/>
              <a:t>, considerati come loro </a:t>
            </a:r>
            <a:r>
              <a:rPr lang="it-IT" b="1" dirty="0"/>
              <a:t>manifestazioni</a:t>
            </a:r>
            <a:r>
              <a:rPr lang="it-IT" dirty="0"/>
              <a:t> o </a:t>
            </a:r>
            <a:r>
              <a:rPr lang="it-IT" b="1" dirty="0"/>
              <a:t>indicatori</a:t>
            </a:r>
            <a:r>
              <a:rPr lang="it-IT" dirty="0"/>
              <a:t>.</a:t>
            </a:r>
          </a:p>
          <a:p>
            <a:pPr marL="0" indent="0" algn="just">
              <a:lnSpc>
                <a:spcPct val="150000"/>
              </a:lnSpc>
              <a:buNone/>
            </a:pPr>
            <a:r>
              <a:rPr lang="it-IT" dirty="0"/>
              <a:t>Chi sceglie di avvalersi degli strumenti audiovisivi per condurre le proprie ricerche deve ogni volta assicurare il rigore delle procedure operative (corretta </a:t>
            </a:r>
            <a:r>
              <a:rPr lang="it-IT" b="1" dirty="0" err="1"/>
              <a:t>operazionalizzazione</a:t>
            </a:r>
            <a:r>
              <a:rPr lang="it-IT" dirty="0"/>
              <a:t> dei concetti, affidabilità delle tecniche scelte, etc.).</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11</a:t>
            </a:fld>
            <a:endParaRPr lang="en-US"/>
          </a:p>
        </p:txBody>
      </p:sp>
    </p:spTree>
    <p:extLst>
      <p:ext uri="{BB962C8B-B14F-4D97-AF65-F5344CB8AC3E}">
        <p14:creationId xmlns:p14="http://schemas.microsoft.com/office/powerpoint/2010/main" val="134598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94F6-2A53-1CA3-77A8-294142C91A7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63B147D-F451-E48F-7DEA-17DE66958741}"/>
              </a:ext>
            </a:extLst>
          </p:cNvPr>
          <p:cNvSpPr>
            <a:spLocks noGrp="1"/>
          </p:cNvSpPr>
          <p:nvPr>
            <p:ph type="title"/>
          </p:nvPr>
        </p:nvSpPr>
        <p:spPr/>
        <p:txBody>
          <a:bodyPr/>
          <a:lstStyle/>
          <a:p>
            <a:pPr algn="ctr"/>
            <a:r>
              <a:rPr lang="it-IT" dirty="0"/>
              <a:t>Ricerca di identità e autorevolezza</a:t>
            </a:r>
          </a:p>
        </p:txBody>
      </p:sp>
      <p:sp>
        <p:nvSpPr>
          <p:cNvPr id="3" name="Segnaposto contenuto 2">
            <a:extLst>
              <a:ext uri="{FF2B5EF4-FFF2-40B4-BE49-F238E27FC236}">
                <a16:creationId xmlns:a16="http://schemas.microsoft.com/office/drawing/2014/main" id="{56071938-FEA0-07E1-C700-F64EC5CE5846}"/>
              </a:ext>
            </a:extLst>
          </p:cNvPr>
          <p:cNvSpPr>
            <a:spLocks noGrp="1"/>
          </p:cNvSpPr>
          <p:nvPr>
            <p:ph idx="1"/>
          </p:nvPr>
        </p:nvSpPr>
        <p:spPr>
          <a:xfrm>
            <a:off x="838200" y="1499129"/>
            <a:ext cx="10515600" cy="3859742"/>
          </a:xfrm>
        </p:spPr>
        <p:txBody>
          <a:bodyPr>
            <a:noAutofit/>
          </a:bodyPr>
          <a:lstStyle/>
          <a:p>
            <a:pPr marL="0" indent="0" algn="just">
              <a:lnSpc>
                <a:spcPct val="150000"/>
              </a:lnSpc>
              <a:buNone/>
            </a:pPr>
            <a:r>
              <a:rPr lang="it-IT" sz="1800" dirty="0"/>
              <a:t>La discussione sull’autorevolezza della sociologia visuale si gioca su 3 piani principali:</a:t>
            </a:r>
          </a:p>
          <a:p>
            <a:pPr marL="0" indent="0" algn="just">
              <a:lnSpc>
                <a:spcPct val="150000"/>
              </a:lnSpc>
              <a:buNone/>
            </a:pPr>
            <a:r>
              <a:rPr lang="it-IT" sz="1800" dirty="0"/>
              <a:t>1) </a:t>
            </a:r>
            <a:r>
              <a:rPr lang="it-IT" sz="1800" b="1" dirty="0"/>
              <a:t>criteri di scientificità</a:t>
            </a:r>
            <a:r>
              <a:rPr lang="it-IT" sz="1800" dirty="0"/>
              <a:t>: l’immagine fotografica è considerata un atto selettivo (soggettivo) che mantiene un rapporto </a:t>
            </a:r>
            <a:r>
              <a:rPr lang="it-IT" sz="1800" i="1" dirty="0"/>
              <a:t>indicale</a:t>
            </a:r>
            <a:r>
              <a:rPr lang="it-IT" sz="1800" dirty="0"/>
              <a:t> con la realtà (Eco) &gt; sintesi tra </a:t>
            </a:r>
            <a:r>
              <a:rPr lang="it-IT" sz="1800" b="1" dirty="0"/>
              <a:t>realtà</a:t>
            </a:r>
            <a:r>
              <a:rPr lang="it-IT" sz="1800" dirty="0"/>
              <a:t> e </a:t>
            </a:r>
            <a:r>
              <a:rPr lang="it-IT" sz="1800" b="1" dirty="0"/>
              <a:t>l’interpretazione</a:t>
            </a:r>
            <a:r>
              <a:rPr lang="it-IT" sz="1800" dirty="0"/>
              <a:t> di quest’ultima da parte del fotografo (oggettivo + soggettivo). Bourdieu: metodi visuali non più soggettivi e meno scientifici di interviste e questionari.</a:t>
            </a:r>
          </a:p>
          <a:p>
            <a:pPr marL="0" indent="0" algn="just">
              <a:lnSpc>
                <a:spcPct val="150000"/>
              </a:lnSpc>
              <a:buNone/>
            </a:pPr>
            <a:r>
              <a:rPr lang="it-IT" sz="1800" dirty="0"/>
              <a:t>2) Approccio prevalentemente </a:t>
            </a:r>
            <a:r>
              <a:rPr lang="it-IT" sz="1800" b="1" dirty="0"/>
              <a:t>qualitativo</a:t>
            </a:r>
            <a:r>
              <a:rPr lang="it-IT" sz="1800" dirty="0"/>
              <a:t> anche se non mancano casi di applicazioni quantitative (E. Zube, 1979 sulla fruizione degli spazi urbani &gt; frequenze di comportamento, correlazione e grafici spazio-temporali)</a:t>
            </a:r>
          </a:p>
          <a:p>
            <a:pPr marL="0" indent="0" algn="just">
              <a:lnSpc>
                <a:spcPct val="150000"/>
              </a:lnSpc>
              <a:buNone/>
            </a:pPr>
            <a:r>
              <a:rPr lang="it-IT" sz="1800" dirty="0"/>
              <a:t>3) La sociologia visuale è concepita come </a:t>
            </a:r>
            <a:r>
              <a:rPr lang="it-IT" sz="1800" b="1" dirty="0"/>
              <a:t>meta-metodo</a:t>
            </a:r>
            <a:r>
              <a:rPr lang="it-IT" sz="1800" dirty="0"/>
              <a:t>, non come disciplina a sé.</a:t>
            </a:r>
          </a:p>
        </p:txBody>
      </p:sp>
      <p:sp>
        <p:nvSpPr>
          <p:cNvPr id="4" name="Segnaposto numero diapositiva 3">
            <a:extLst>
              <a:ext uri="{FF2B5EF4-FFF2-40B4-BE49-F238E27FC236}">
                <a16:creationId xmlns:a16="http://schemas.microsoft.com/office/drawing/2014/main" id="{FE3EC5CC-1338-4FA8-0D5F-6A1ED60981D7}"/>
              </a:ext>
            </a:extLst>
          </p:cNvPr>
          <p:cNvSpPr>
            <a:spLocks noGrp="1"/>
          </p:cNvSpPr>
          <p:nvPr>
            <p:ph type="sldNum" sz="quarter" idx="12"/>
          </p:nvPr>
        </p:nvSpPr>
        <p:spPr/>
        <p:txBody>
          <a:bodyPr/>
          <a:lstStyle/>
          <a:p>
            <a:fld id="{4854181D-6920-4594-9A5D-6CE56DC9F8B2}" type="slidenum">
              <a:rPr lang="en-US" smtClean="0"/>
              <a:t>12</a:t>
            </a:fld>
            <a:endParaRPr lang="en-US"/>
          </a:p>
        </p:txBody>
      </p:sp>
    </p:spTree>
    <p:extLst>
      <p:ext uri="{BB962C8B-B14F-4D97-AF65-F5344CB8AC3E}">
        <p14:creationId xmlns:p14="http://schemas.microsoft.com/office/powerpoint/2010/main" val="44764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La sociologia visuale (IV)</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838199" y="1825625"/>
            <a:ext cx="10651435" cy="4071592"/>
          </a:xfrm>
        </p:spPr>
        <p:txBody>
          <a:bodyPr>
            <a:normAutofit fontScale="85000" lnSpcReduction="10000"/>
          </a:bodyPr>
          <a:lstStyle/>
          <a:p>
            <a:pPr marL="0" indent="0" algn="just">
              <a:lnSpc>
                <a:spcPct val="150000"/>
              </a:lnSpc>
              <a:buNone/>
            </a:pPr>
            <a:r>
              <a:rPr lang="it-IT" dirty="0"/>
              <a:t>Una volta scelto il tema di indagine e definito l’obiettivo cognitivo, si procede con la fase empirica, che può consistere nel : </a:t>
            </a:r>
          </a:p>
          <a:p>
            <a:pPr algn="just">
              <a:lnSpc>
                <a:spcPct val="150000"/>
              </a:lnSpc>
            </a:pPr>
            <a:r>
              <a:rPr lang="it-IT" dirty="0"/>
              <a:t>produrre dati visuali </a:t>
            </a:r>
            <a:r>
              <a:rPr lang="it-IT" i="1" dirty="0"/>
              <a:t>ad hoc </a:t>
            </a:r>
            <a:r>
              <a:rPr lang="it-IT" dirty="0"/>
              <a:t>per l’indagine (</a:t>
            </a:r>
            <a:r>
              <a:rPr lang="it-IT" b="1" dirty="0"/>
              <a:t>sociologia con le immagini</a:t>
            </a:r>
            <a:r>
              <a:rPr lang="it-IT" dirty="0"/>
              <a:t>) oppure </a:t>
            </a:r>
          </a:p>
          <a:p>
            <a:pPr algn="just">
              <a:lnSpc>
                <a:spcPct val="150000"/>
              </a:lnSpc>
            </a:pPr>
            <a:r>
              <a:rPr lang="it-IT" dirty="0"/>
              <a:t>selezionare un portfolio di immagini preesistenti, prodotte da altri (es. da archivi fotografici), che risultano pertinenti con i concetti teorici di riferimento (</a:t>
            </a:r>
            <a:r>
              <a:rPr lang="it-IT" b="1" dirty="0"/>
              <a:t>sociologia sulle immagini</a:t>
            </a:r>
            <a:r>
              <a:rPr lang="it-IT" dirty="0"/>
              <a:t>). </a:t>
            </a:r>
          </a:p>
          <a:p>
            <a:pPr algn="just">
              <a:lnSpc>
                <a:spcPct val="150000"/>
              </a:lnSpc>
            </a:pPr>
            <a:r>
              <a:rPr lang="it-IT" dirty="0"/>
              <a:t>L’importante è che l’immagine ricopra il ruolo di </a:t>
            </a:r>
            <a:r>
              <a:rPr lang="it-IT" i="1" dirty="0"/>
              <a:t>indicatore</a:t>
            </a:r>
            <a:r>
              <a:rPr lang="it-IT" dirty="0"/>
              <a:t> e al contempo di </a:t>
            </a:r>
            <a:r>
              <a:rPr lang="it-IT" i="1" dirty="0"/>
              <a:t>variabile</a:t>
            </a:r>
            <a:r>
              <a:rPr lang="it-IT" dirty="0"/>
              <a:t> del concetto generale.</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13</a:t>
            </a:fld>
            <a:endParaRPr lang="en-US"/>
          </a:p>
        </p:txBody>
      </p:sp>
    </p:spTree>
    <p:extLst>
      <p:ext uri="{BB962C8B-B14F-4D97-AF65-F5344CB8AC3E}">
        <p14:creationId xmlns:p14="http://schemas.microsoft.com/office/powerpoint/2010/main" val="381651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0DF5-FADD-2E94-D4EF-4BDDABACC9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0C387B-A2D7-4EF7-B56A-AF8BC0475C4D}"/>
              </a:ext>
            </a:extLst>
          </p:cNvPr>
          <p:cNvSpPr>
            <a:spLocks noGrp="1"/>
          </p:cNvSpPr>
          <p:nvPr>
            <p:ph type="title"/>
          </p:nvPr>
        </p:nvSpPr>
        <p:spPr/>
        <p:txBody>
          <a:bodyPr/>
          <a:lstStyle/>
          <a:p>
            <a:pPr algn="ctr"/>
            <a:r>
              <a:rPr lang="it-IT" dirty="0"/>
              <a:t>L’immagine sociologica</a:t>
            </a:r>
          </a:p>
        </p:txBody>
      </p:sp>
      <p:sp>
        <p:nvSpPr>
          <p:cNvPr id="3" name="Segnaposto contenuto 2">
            <a:extLst>
              <a:ext uri="{FF2B5EF4-FFF2-40B4-BE49-F238E27FC236}">
                <a16:creationId xmlns:a16="http://schemas.microsoft.com/office/drawing/2014/main" id="{AABBDCEE-3736-0747-F9AD-3C59AF34F597}"/>
              </a:ext>
            </a:extLst>
          </p:cNvPr>
          <p:cNvSpPr>
            <a:spLocks noGrp="1"/>
          </p:cNvSpPr>
          <p:nvPr>
            <p:ph idx="1"/>
          </p:nvPr>
        </p:nvSpPr>
        <p:spPr/>
        <p:txBody>
          <a:bodyPr>
            <a:normAutofit fontScale="85000" lnSpcReduction="20000"/>
          </a:bodyPr>
          <a:lstStyle/>
          <a:p>
            <a:pPr marL="0" indent="0" algn="just">
              <a:lnSpc>
                <a:spcPct val="150000"/>
              </a:lnSpc>
              <a:buNone/>
            </a:pPr>
            <a:r>
              <a:rPr lang="it-IT" dirty="0"/>
              <a:t>Il sociologo visuale deve essere in grado di tradurre i concetti sociologici in immagini (così come è in grado di farlo verbalmente e in maniera scritta), e di compiere il procedimento in maniera inversa.</a:t>
            </a:r>
          </a:p>
          <a:p>
            <a:pPr marL="0" indent="0" algn="just">
              <a:lnSpc>
                <a:spcPct val="150000"/>
              </a:lnSpc>
              <a:buNone/>
            </a:pPr>
            <a:r>
              <a:rPr lang="it-IT" dirty="0"/>
              <a:t>«La stessa fotografia può essere un’</a:t>
            </a:r>
            <a:r>
              <a:rPr lang="it-IT" b="1" dirty="0"/>
              <a:t>immagine sociale</a:t>
            </a:r>
            <a:r>
              <a:rPr lang="it-IT" dirty="0"/>
              <a:t>, […] frutto di un’attività umana e in quanto tale ha un valore e una funzione della società; o può essere un’</a:t>
            </a:r>
            <a:r>
              <a:rPr lang="it-IT" b="1" dirty="0"/>
              <a:t>immagine </a:t>
            </a:r>
            <a:r>
              <a:rPr lang="it-IT" b="1" i="1" dirty="0"/>
              <a:t>del</a:t>
            </a:r>
            <a:r>
              <a:rPr lang="it-IT" b="1" dirty="0"/>
              <a:t> sociale</a:t>
            </a:r>
            <a:r>
              <a:rPr lang="it-IT" dirty="0"/>
              <a:t>, cioè rappresentare o descrivere fenomeni sociali sulla base della visione </a:t>
            </a:r>
            <a:r>
              <a:rPr lang="it-IT" i="1" dirty="0"/>
              <a:t>soggettiva</a:t>
            </a:r>
            <a:r>
              <a:rPr lang="it-IT" dirty="0"/>
              <a:t> del fotografo, o infine può essere un’</a:t>
            </a:r>
            <a:r>
              <a:rPr lang="it-IT" b="1" dirty="0"/>
              <a:t>immagine sociologica</a:t>
            </a:r>
            <a:r>
              <a:rPr lang="it-IT" dirty="0"/>
              <a:t>, valida e attendibile sulla base di </a:t>
            </a:r>
            <a:r>
              <a:rPr lang="it-IT" i="1" dirty="0"/>
              <a:t>procedure legittimate sul piano metodologico</a:t>
            </a:r>
            <a:r>
              <a:rPr lang="it-IT" dirty="0"/>
              <a:t>» (Faccioli, 1997).</a:t>
            </a:r>
          </a:p>
        </p:txBody>
      </p:sp>
      <p:sp>
        <p:nvSpPr>
          <p:cNvPr id="4" name="Segnaposto numero diapositiva 3">
            <a:extLst>
              <a:ext uri="{FF2B5EF4-FFF2-40B4-BE49-F238E27FC236}">
                <a16:creationId xmlns:a16="http://schemas.microsoft.com/office/drawing/2014/main" id="{AFBBEBB6-C288-6AFB-FE6F-BA78A048C148}"/>
              </a:ext>
            </a:extLst>
          </p:cNvPr>
          <p:cNvSpPr>
            <a:spLocks noGrp="1"/>
          </p:cNvSpPr>
          <p:nvPr>
            <p:ph type="sldNum" sz="quarter" idx="12"/>
          </p:nvPr>
        </p:nvSpPr>
        <p:spPr/>
        <p:txBody>
          <a:bodyPr/>
          <a:lstStyle/>
          <a:p>
            <a:fld id="{4854181D-6920-4594-9A5D-6CE56DC9F8B2}" type="slidenum">
              <a:rPr lang="en-US" smtClean="0"/>
              <a:t>14</a:t>
            </a:fld>
            <a:endParaRPr lang="en-US"/>
          </a:p>
        </p:txBody>
      </p:sp>
    </p:spTree>
    <p:extLst>
      <p:ext uri="{BB962C8B-B14F-4D97-AF65-F5344CB8AC3E}">
        <p14:creationId xmlns:p14="http://schemas.microsoft.com/office/powerpoint/2010/main" val="744933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5845C-6580-5ED7-61F4-9019EEB3AD44}"/>
              </a:ext>
            </a:extLst>
          </p:cNvPr>
          <p:cNvSpPr>
            <a:spLocks noGrp="1"/>
          </p:cNvSpPr>
          <p:nvPr>
            <p:ph type="title"/>
          </p:nvPr>
        </p:nvSpPr>
        <p:spPr/>
        <p:txBody>
          <a:bodyPr/>
          <a:lstStyle/>
          <a:p>
            <a:pPr algn="ctr"/>
            <a:r>
              <a:rPr lang="it-IT" dirty="0"/>
              <a:t>Validità e attendibilità della </a:t>
            </a:r>
            <a:r>
              <a:rPr lang="it-IT" i="1" dirty="0"/>
              <a:t>visual </a:t>
            </a:r>
            <a:r>
              <a:rPr lang="it-IT" i="1" dirty="0" err="1"/>
              <a:t>sociology</a:t>
            </a:r>
            <a:endParaRPr lang="it-IT" i="1" dirty="0"/>
          </a:p>
        </p:txBody>
      </p:sp>
      <p:sp>
        <p:nvSpPr>
          <p:cNvPr id="4" name="Segnaposto numero diapositiva 3">
            <a:extLst>
              <a:ext uri="{FF2B5EF4-FFF2-40B4-BE49-F238E27FC236}">
                <a16:creationId xmlns:a16="http://schemas.microsoft.com/office/drawing/2014/main" id="{C2C3C8C5-6700-A24A-2325-6795E45A1AA9}"/>
              </a:ext>
            </a:extLst>
          </p:cNvPr>
          <p:cNvSpPr>
            <a:spLocks noGrp="1"/>
          </p:cNvSpPr>
          <p:nvPr>
            <p:ph type="sldNum" sz="quarter" idx="12"/>
          </p:nvPr>
        </p:nvSpPr>
        <p:spPr/>
        <p:txBody>
          <a:bodyPr/>
          <a:lstStyle/>
          <a:p>
            <a:fld id="{4854181D-6920-4594-9A5D-6CE56DC9F8B2}" type="slidenum">
              <a:rPr lang="en-US" smtClean="0"/>
              <a:t>15</a:t>
            </a:fld>
            <a:endParaRPr lang="en-US"/>
          </a:p>
        </p:txBody>
      </p:sp>
      <p:graphicFrame>
        <p:nvGraphicFramePr>
          <p:cNvPr id="5" name="Segnaposto contenuto 2">
            <a:extLst>
              <a:ext uri="{FF2B5EF4-FFF2-40B4-BE49-F238E27FC236}">
                <a16:creationId xmlns:a16="http://schemas.microsoft.com/office/drawing/2014/main" id="{FED51B03-AEAD-77EC-7073-E25C80DAFC38}"/>
              </a:ext>
            </a:extLst>
          </p:cNvPr>
          <p:cNvGraphicFramePr>
            <a:graphicFrameLocks noGrp="1"/>
          </p:cNvGraphicFramePr>
          <p:nvPr>
            <p:ph idx="1"/>
            <p:extLst>
              <p:ext uri="{D42A27DB-BD31-4B8C-83A1-F6EECF244321}">
                <p14:modId xmlns:p14="http://schemas.microsoft.com/office/powerpoint/2010/main" val="1469450630"/>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53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ttrezzatura da esame oculistico">
            <a:extLst>
              <a:ext uri="{FF2B5EF4-FFF2-40B4-BE49-F238E27FC236}">
                <a16:creationId xmlns:a16="http://schemas.microsoft.com/office/drawing/2014/main" id="{0477D64A-9AA7-DC90-1B5C-F174CC061F67}"/>
              </a:ext>
            </a:extLst>
          </p:cNvPr>
          <p:cNvPicPr>
            <a:picLocks noChangeAspect="1"/>
          </p:cNvPicPr>
          <p:nvPr/>
        </p:nvPicPr>
        <p:blipFill rotWithShape="1">
          <a:blip r:embed="rId2"/>
          <a:srcRect l="40627" r="19547"/>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5827048" y="407987"/>
            <a:ext cx="5721484" cy="1325563"/>
          </a:xfrm>
        </p:spPr>
        <p:txBody>
          <a:bodyPr>
            <a:normAutofit/>
          </a:bodyPr>
          <a:lstStyle/>
          <a:p>
            <a:pPr algn="ctr"/>
            <a:r>
              <a:rPr lang="it-IT" dirty="0"/>
              <a:t>Sociologia visuale e osservazione</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5827048" y="1868487"/>
            <a:ext cx="5721484" cy="4351338"/>
          </a:xfrm>
        </p:spPr>
        <p:txBody>
          <a:bodyPr>
            <a:normAutofit fontScale="92500"/>
          </a:bodyPr>
          <a:lstStyle/>
          <a:p>
            <a:pPr marL="0" indent="0" algn="just">
              <a:lnSpc>
                <a:spcPct val="150000"/>
              </a:lnSpc>
              <a:buNone/>
            </a:pPr>
            <a:r>
              <a:rPr lang="it-IT" dirty="0"/>
              <a:t>La </a:t>
            </a:r>
            <a:r>
              <a:rPr lang="it-IT" b="1" dirty="0"/>
              <a:t>sociologia visuale </a:t>
            </a:r>
            <a:r>
              <a:rPr lang="it-IT" dirty="0"/>
              <a:t>è un metodo conoscitivo, fondato sull’</a:t>
            </a:r>
            <a:r>
              <a:rPr lang="it-IT" b="1" dirty="0"/>
              <a:t>osservazione</a:t>
            </a:r>
            <a:r>
              <a:rPr lang="it-IT" dirty="0"/>
              <a:t>, che attribuisce particolare rilevanza alla dimensione visiva dei fenomeni </a:t>
            </a:r>
            <a:r>
              <a:rPr lang="it-IT" dirty="0">
                <a:sym typeface="Wingdings" panose="05000000000000000000" pitchFamily="2" charset="2"/>
              </a:rPr>
              <a:t></a:t>
            </a:r>
            <a:r>
              <a:rPr lang="it-IT" dirty="0"/>
              <a:t> l’osservazione su cui si basa la </a:t>
            </a:r>
            <a:r>
              <a:rPr lang="it-IT" i="1" dirty="0"/>
              <a:t>visual sociology </a:t>
            </a:r>
            <a:r>
              <a:rPr lang="it-IT" dirty="0"/>
              <a:t>è un guardare </a:t>
            </a:r>
            <a:r>
              <a:rPr lang="it-IT" b="1" dirty="0"/>
              <a:t>disciplinato</a:t>
            </a:r>
            <a:r>
              <a:rPr lang="it-IT" dirty="0"/>
              <a:t>, intenzionale, </a:t>
            </a:r>
            <a:r>
              <a:rPr lang="it-IT" i="1" dirty="0"/>
              <a:t>razionalmente orientato alla comprensione</a:t>
            </a:r>
            <a:r>
              <a:rPr lang="it-IT" dirty="0"/>
              <a:t>.</a:t>
            </a:r>
          </a:p>
          <a:p>
            <a:pPr marL="0" indent="0" algn="just">
              <a:lnSpc>
                <a:spcPct val="150000"/>
              </a:lnSpc>
              <a:buNone/>
            </a:pPr>
            <a:endParaRPr lang="it-IT" dirty="0"/>
          </a:p>
        </p:txBody>
      </p:sp>
      <p:sp>
        <p:nvSpPr>
          <p:cNvPr id="4" name="Segnaposto numero diapositiva 3">
            <a:extLst>
              <a:ext uri="{FF2B5EF4-FFF2-40B4-BE49-F238E27FC236}">
                <a16:creationId xmlns:a16="http://schemas.microsoft.com/office/drawing/2014/main" id="{A2427211-9572-B7B2-59A6-799883446EAD}"/>
              </a:ext>
            </a:extLst>
          </p:cNvPr>
          <p:cNvSpPr>
            <a:spLocks noGrp="1"/>
          </p:cNvSpPr>
          <p:nvPr>
            <p:ph type="sldNum" sz="quarter" idx="12"/>
          </p:nvPr>
        </p:nvSpPr>
        <p:spPr>
          <a:xfrm>
            <a:off x="10047382" y="6356350"/>
            <a:ext cx="1306417"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16</a:t>
            </a:fld>
            <a:endParaRPr lang="en-US" sz="1200">
              <a:solidFill>
                <a:prstClr val="black">
                  <a:tint val="75000"/>
                </a:prstClr>
              </a:solidFill>
            </a:endParaRPr>
          </a:p>
        </p:txBody>
      </p:sp>
    </p:spTree>
    <p:extLst>
      <p:ext uri="{BB962C8B-B14F-4D97-AF65-F5344CB8AC3E}">
        <p14:creationId xmlns:p14="http://schemas.microsoft.com/office/powerpoint/2010/main" val="405642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838200" y="365125"/>
            <a:ext cx="10515600" cy="1325563"/>
          </a:xfrm>
        </p:spPr>
        <p:txBody>
          <a:bodyPr>
            <a:normAutofit/>
          </a:bodyPr>
          <a:lstStyle/>
          <a:p>
            <a:pPr algn="ctr"/>
            <a:r>
              <a:rPr lang="it-IT"/>
              <a:t>Le fasi dell’osservazione</a:t>
            </a:r>
          </a:p>
        </p:txBody>
      </p:sp>
      <p:graphicFrame>
        <p:nvGraphicFramePr>
          <p:cNvPr id="4" name="Segnaposto contenuto 2">
            <a:extLst>
              <a:ext uri="{FF2B5EF4-FFF2-40B4-BE49-F238E27FC236}">
                <a16:creationId xmlns:a16="http://schemas.microsoft.com/office/drawing/2014/main" id="{305A6708-9463-EC07-632C-614B1B3A3A1A}"/>
              </a:ext>
            </a:extLst>
          </p:cNvPr>
          <p:cNvGraphicFramePr>
            <a:graphicFrameLocks noGrp="1"/>
          </p:cNvGraphicFramePr>
          <p:nvPr>
            <p:ph idx="1"/>
            <p:extLst>
              <p:ext uri="{D42A27DB-BD31-4B8C-83A1-F6EECF244321}">
                <p14:modId xmlns:p14="http://schemas.microsoft.com/office/powerpoint/2010/main" val="178240275"/>
              </p:ext>
            </p:extLst>
          </p:nvPr>
        </p:nvGraphicFramePr>
        <p:xfrm>
          <a:off x="838200" y="1825625"/>
          <a:ext cx="10515600" cy="385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gnaposto numero diapositiva 4">
            <a:extLst>
              <a:ext uri="{FF2B5EF4-FFF2-40B4-BE49-F238E27FC236}">
                <a16:creationId xmlns:a16="http://schemas.microsoft.com/office/drawing/2014/main" id="{92F0AA56-0DA6-EB29-015E-099965568E44}"/>
              </a:ext>
            </a:extLst>
          </p:cNvPr>
          <p:cNvSpPr>
            <a:spLocks noGrp="1"/>
          </p:cNvSpPr>
          <p:nvPr>
            <p:ph type="sldNum" sz="quarter" idx="12"/>
          </p:nvPr>
        </p:nvSpPr>
        <p:spPr/>
        <p:txBody>
          <a:bodyPr/>
          <a:lstStyle/>
          <a:p>
            <a:fld id="{4854181D-6920-4594-9A5D-6CE56DC9F8B2}" type="slidenum">
              <a:rPr lang="en-US" smtClean="0"/>
              <a:t>17</a:t>
            </a:fld>
            <a:endParaRPr lang="en-US"/>
          </a:p>
        </p:txBody>
      </p:sp>
    </p:spTree>
    <p:extLst>
      <p:ext uri="{BB962C8B-B14F-4D97-AF65-F5344CB8AC3E}">
        <p14:creationId xmlns:p14="http://schemas.microsoft.com/office/powerpoint/2010/main" val="1093198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838200" y="643467"/>
            <a:ext cx="2951205" cy="5571066"/>
          </a:xfrm>
        </p:spPr>
        <p:txBody>
          <a:bodyPr>
            <a:normAutofit/>
          </a:bodyPr>
          <a:lstStyle/>
          <a:p>
            <a:r>
              <a:rPr lang="it-IT">
                <a:solidFill>
                  <a:srgbClr val="FFFFFF"/>
                </a:solidFill>
              </a:rPr>
              <a:t>Il metodo visuale</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a:xfrm>
            <a:off x="9664504" y="6356350"/>
            <a:ext cx="1689295"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18</a:t>
            </a:fld>
            <a:endParaRPr lang="en-US" sz="1200">
              <a:solidFill>
                <a:prstClr val="black">
                  <a:tint val="75000"/>
                </a:prstClr>
              </a:solidFill>
            </a:endParaRPr>
          </a:p>
        </p:txBody>
      </p:sp>
      <p:graphicFrame>
        <p:nvGraphicFramePr>
          <p:cNvPr id="6" name="Segnaposto contenuto 2">
            <a:extLst>
              <a:ext uri="{FF2B5EF4-FFF2-40B4-BE49-F238E27FC236}">
                <a16:creationId xmlns:a16="http://schemas.microsoft.com/office/drawing/2014/main" id="{03F2D89C-C986-638C-8F21-A96B8E0A036E}"/>
              </a:ext>
            </a:extLst>
          </p:cNvPr>
          <p:cNvGraphicFramePr>
            <a:graphicFrameLocks noGrp="1"/>
          </p:cNvGraphicFramePr>
          <p:nvPr>
            <p:ph idx="1"/>
            <p:extLst>
              <p:ext uri="{D42A27DB-BD31-4B8C-83A1-F6EECF244321}">
                <p14:modId xmlns:p14="http://schemas.microsoft.com/office/powerpoint/2010/main" val="3874625397"/>
              </p:ext>
            </p:extLst>
          </p:nvPr>
        </p:nvGraphicFramePr>
        <p:xfrm>
          <a:off x="4765040" y="426720"/>
          <a:ext cx="7071360" cy="592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43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838200" y="459863"/>
            <a:ext cx="10515600" cy="1004594"/>
          </a:xfrm>
        </p:spPr>
        <p:txBody>
          <a:bodyPr>
            <a:normAutofit/>
          </a:bodyPr>
          <a:lstStyle/>
          <a:p>
            <a:pPr algn="ctr"/>
            <a:r>
              <a:rPr lang="it-IT">
                <a:solidFill>
                  <a:srgbClr val="FFFFFF"/>
                </a:solidFill>
              </a:rPr>
              <a:t>Il metodo visuale (II)</a:t>
            </a:r>
          </a:p>
        </p:txBody>
      </p:sp>
      <p:sp>
        <p:nvSpPr>
          <p:cNvPr id="21" name="Rectangle: Rounded Corners 2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19</a:t>
            </a:fld>
            <a:endParaRPr lang="en-US" sz="1200">
              <a:solidFill>
                <a:srgbClr val="FFFFFF"/>
              </a:solidFill>
            </a:endParaRPr>
          </a:p>
        </p:txBody>
      </p:sp>
      <p:graphicFrame>
        <p:nvGraphicFramePr>
          <p:cNvPr id="6" name="Segnaposto contenuto 2">
            <a:extLst>
              <a:ext uri="{FF2B5EF4-FFF2-40B4-BE49-F238E27FC236}">
                <a16:creationId xmlns:a16="http://schemas.microsoft.com/office/drawing/2014/main" id="{3700F1AB-B2CB-D837-AADA-E6D72B95417E}"/>
              </a:ext>
            </a:extLst>
          </p:cNvPr>
          <p:cNvGraphicFramePr>
            <a:graphicFrameLocks noGrp="1"/>
          </p:cNvGraphicFramePr>
          <p:nvPr>
            <p:ph idx="1"/>
            <p:extLst>
              <p:ext uri="{D42A27DB-BD31-4B8C-83A1-F6EECF244321}">
                <p14:modId xmlns:p14="http://schemas.microsoft.com/office/powerpoint/2010/main" val="367104166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673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Tubi metallici allineati in un angolo">
            <a:extLst>
              <a:ext uri="{FF2B5EF4-FFF2-40B4-BE49-F238E27FC236}">
                <a16:creationId xmlns:a16="http://schemas.microsoft.com/office/drawing/2014/main" id="{0DF95497-8BB4-C6E9-67ED-C5F3B03A858F}"/>
              </a:ext>
            </a:extLst>
          </p:cNvPr>
          <p:cNvPicPr>
            <a:picLocks noChangeAspect="1"/>
          </p:cNvPicPr>
          <p:nvPr/>
        </p:nvPicPr>
        <p:blipFill rotWithShape="1">
          <a:blip r:embed="rId2"/>
          <a:srcRect l="30469" r="22270"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5827048" y="407987"/>
            <a:ext cx="5721484" cy="1325563"/>
          </a:xfrm>
        </p:spPr>
        <p:txBody>
          <a:bodyPr>
            <a:normAutofit/>
          </a:bodyPr>
          <a:lstStyle/>
          <a:p>
            <a:pPr algn="ctr"/>
            <a:r>
              <a:rPr lang="it-IT" dirty="0"/>
              <a:t>Fotografia e sociologia</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5827048" y="1868486"/>
            <a:ext cx="5721484" cy="4487863"/>
          </a:xfrm>
        </p:spPr>
        <p:txBody>
          <a:bodyPr>
            <a:noAutofit/>
          </a:bodyPr>
          <a:lstStyle/>
          <a:p>
            <a:pPr marL="0" indent="0" algn="just">
              <a:lnSpc>
                <a:spcPct val="150000"/>
              </a:lnSpc>
              <a:buNone/>
            </a:pPr>
            <a:r>
              <a:rPr lang="it-IT" sz="1700" dirty="0"/>
              <a:t>Fotografia e sociologia, entrambe nate intorno a metà ‘800, nascono con l’obiettivo comune di </a:t>
            </a:r>
            <a:r>
              <a:rPr lang="it-IT" sz="1700" b="1" dirty="0"/>
              <a:t>esplorare la società</a:t>
            </a:r>
            <a:r>
              <a:rPr lang="it-IT" sz="1700" dirty="0"/>
              <a:t>.</a:t>
            </a:r>
          </a:p>
          <a:p>
            <a:pPr algn="just">
              <a:lnSpc>
                <a:spcPct val="150000"/>
              </a:lnSpc>
              <a:buFont typeface="Wingdings" panose="05000000000000000000" pitchFamily="2" charset="2"/>
              <a:buChar char="Ø"/>
            </a:pPr>
            <a:r>
              <a:rPr lang="it-IT" sz="1700" dirty="0"/>
              <a:t>Negli anni dello sviluppo tecnologico-industriale emergono con forza i problemi degli </a:t>
            </a:r>
            <a:r>
              <a:rPr lang="it-IT" sz="1700" b="1" dirty="0"/>
              <a:t>strati sociali meno abbienti </a:t>
            </a:r>
            <a:r>
              <a:rPr lang="it-IT" sz="1700" dirty="0"/>
              <a:t>e l’interesse dei fotografi inizia a rivolgersi verso aspetti del sociale, quali </a:t>
            </a:r>
            <a:r>
              <a:rPr lang="it-IT" sz="1700" b="1" dirty="0"/>
              <a:t>miseria</a:t>
            </a:r>
            <a:r>
              <a:rPr lang="it-IT" sz="1700" dirty="0"/>
              <a:t>, </a:t>
            </a:r>
            <a:r>
              <a:rPr lang="it-IT" sz="1700" b="1" dirty="0"/>
              <a:t>esclusione sociale</a:t>
            </a:r>
            <a:r>
              <a:rPr lang="it-IT" sz="1700" dirty="0"/>
              <a:t>, </a:t>
            </a:r>
            <a:r>
              <a:rPr lang="it-IT" sz="1700" b="1" dirty="0"/>
              <a:t>lavoro alienato</a:t>
            </a:r>
            <a:r>
              <a:rPr lang="it-IT" sz="1700" dirty="0"/>
              <a:t>, condizioni di vita precarie delle </a:t>
            </a:r>
            <a:r>
              <a:rPr lang="it-IT" sz="1700" b="1" dirty="0"/>
              <a:t>classi povere</a:t>
            </a:r>
            <a:r>
              <a:rPr lang="it-IT" sz="1700" dirty="0"/>
              <a:t>.</a:t>
            </a:r>
          </a:p>
          <a:p>
            <a:pPr marL="0" indent="0">
              <a:buNone/>
            </a:pPr>
            <a:endParaRPr lang="it-IT" sz="1700" dirty="0"/>
          </a:p>
          <a:p>
            <a:pPr marL="0" indent="0">
              <a:buNone/>
            </a:pPr>
            <a:endParaRPr lang="it-IT" sz="1700" dirty="0"/>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a:xfrm>
            <a:off x="10047382" y="6356350"/>
            <a:ext cx="1306417"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2</a:t>
            </a:fld>
            <a:endParaRPr lang="en-US" sz="1200">
              <a:solidFill>
                <a:prstClr val="black">
                  <a:tint val="75000"/>
                </a:prstClr>
              </a:solidFill>
            </a:endParaRPr>
          </a:p>
        </p:txBody>
      </p:sp>
    </p:spTree>
    <p:extLst>
      <p:ext uri="{BB962C8B-B14F-4D97-AF65-F5344CB8AC3E}">
        <p14:creationId xmlns:p14="http://schemas.microsoft.com/office/powerpoint/2010/main" val="381713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838200" y="45553"/>
            <a:ext cx="10515600" cy="1325563"/>
          </a:xfrm>
        </p:spPr>
        <p:txBody>
          <a:bodyPr/>
          <a:lstStyle/>
          <a:p>
            <a:pPr algn="ctr"/>
            <a:r>
              <a:rPr lang="it-IT" dirty="0"/>
              <a:t>I codici</a:t>
            </a:r>
          </a:p>
        </p:txBody>
      </p:sp>
      <p:pic>
        <p:nvPicPr>
          <p:cNvPr id="5" name="Segnaposto contenuto 4">
            <a:extLst>
              <a:ext uri="{FF2B5EF4-FFF2-40B4-BE49-F238E27FC236}">
                <a16:creationId xmlns:a16="http://schemas.microsoft.com/office/drawing/2014/main" id="{08BE1773-6048-587F-D4B2-C711C57BFD86}"/>
              </a:ext>
            </a:extLst>
          </p:cNvPr>
          <p:cNvPicPr>
            <a:picLocks noGrp="1" noChangeAspect="1"/>
          </p:cNvPicPr>
          <p:nvPr>
            <p:ph idx="1"/>
          </p:nvPr>
        </p:nvPicPr>
        <p:blipFill>
          <a:blip r:embed="rId3"/>
          <a:stretch>
            <a:fillRect/>
          </a:stretch>
        </p:blipFill>
        <p:spPr>
          <a:xfrm>
            <a:off x="2267968" y="982921"/>
            <a:ext cx="7605263" cy="5340350"/>
          </a:xfrm>
          <a:prstGeom prst="rect">
            <a:avLst/>
          </a:prstGeom>
        </p:spPr>
      </p:pic>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20</a:t>
            </a:fld>
            <a:endParaRPr lang="en-US"/>
          </a:p>
        </p:txBody>
      </p:sp>
      <p:sp>
        <p:nvSpPr>
          <p:cNvPr id="6" name="CasellaDiTesto 5">
            <a:extLst>
              <a:ext uri="{FF2B5EF4-FFF2-40B4-BE49-F238E27FC236}">
                <a16:creationId xmlns:a16="http://schemas.microsoft.com/office/drawing/2014/main" id="{F54CF6A7-838B-1E82-A925-90FBCC8C6212}"/>
              </a:ext>
            </a:extLst>
          </p:cNvPr>
          <p:cNvSpPr txBox="1"/>
          <p:nvPr/>
        </p:nvSpPr>
        <p:spPr>
          <a:xfrm>
            <a:off x="4328159" y="6444476"/>
            <a:ext cx="3484880" cy="276999"/>
          </a:xfrm>
          <a:prstGeom prst="rect">
            <a:avLst/>
          </a:prstGeom>
          <a:noFill/>
        </p:spPr>
        <p:txBody>
          <a:bodyPr wrap="square" rtlCol="0">
            <a:spAutoFit/>
          </a:bodyPr>
          <a:lstStyle/>
          <a:p>
            <a:r>
              <a:rPr lang="it-IT" sz="1200" i="1" dirty="0"/>
              <a:t>Foto 6</a:t>
            </a:r>
            <a:r>
              <a:rPr lang="it-IT" sz="1200" dirty="0"/>
              <a:t>: Lewis W. Hine, </a:t>
            </a:r>
            <a:r>
              <a:rPr lang="it-IT" sz="1200" i="1" dirty="0" err="1"/>
              <a:t>Spinner</a:t>
            </a:r>
            <a:r>
              <a:rPr lang="it-IT" sz="1200" i="1" dirty="0"/>
              <a:t> girl, ca., </a:t>
            </a:r>
            <a:r>
              <a:rPr lang="it-IT" sz="1200" dirty="0"/>
              <a:t>1908.</a:t>
            </a:r>
          </a:p>
        </p:txBody>
      </p:sp>
    </p:spTree>
    <p:extLst>
      <p:ext uri="{BB962C8B-B14F-4D97-AF65-F5344CB8AC3E}">
        <p14:creationId xmlns:p14="http://schemas.microsoft.com/office/powerpoint/2010/main" val="92357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I codici</a:t>
            </a:r>
          </a:p>
        </p:txBody>
      </p:sp>
      <p:graphicFrame>
        <p:nvGraphicFramePr>
          <p:cNvPr id="6" name="Segnaposto contenuto 2">
            <a:extLst>
              <a:ext uri="{FF2B5EF4-FFF2-40B4-BE49-F238E27FC236}">
                <a16:creationId xmlns:a16="http://schemas.microsoft.com/office/drawing/2014/main" id="{E05E1EFE-0741-E8B5-1852-2C6F733FA036}"/>
              </a:ext>
            </a:extLst>
          </p:cNvPr>
          <p:cNvGraphicFramePr>
            <a:graphicFrameLocks noGrp="1"/>
          </p:cNvGraphicFramePr>
          <p:nvPr>
            <p:ph idx="1"/>
            <p:extLst>
              <p:ext uri="{D42A27DB-BD31-4B8C-83A1-F6EECF244321}">
                <p14:modId xmlns:p14="http://schemas.microsoft.com/office/powerpoint/2010/main" val="3321842986"/>
              </p:ext>
            </p:extLst>
          </p:nvPr>
        </p:nvGraphicFramePr>
        <p:xfrm>
          <a:off x="838200" y="1825625"/>
          <a:ext cx="10515600" cy="3859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21</a:t>
            </a:fld>
            <a:endParaRPr lang="en-US"/>
          </a:p>
        </p:txBody>
      </p:sp>
    </p:spTree>
    <p:extLst>
      <p:ext uri="{BB962C8B-B14F-4D97-AF65-F5344CB8AC3E}">
        <p14:creationId xmlns:p14="http://schemas.microsoft.com/office/powerpoint/2010/main" val="422250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442D2C40-7ED8-45E4-9E7D-C3407F9CA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Obiettivo della fotocamera">
            <a:extLst>
              <a:ext uri="{FF2B5EF4-FFF2-40B4-BE49-F238E27FC236}">
                <a16:creationId xmlns:a16="http://schemas.microsoft.com/office/drawing/2014/main" id="{CFFA0270-A7E8-016D-B2B7-9868322857DF}"/>
              </a:ext>
            </a:extLst>
          </p:cNvPr>
          <p:cNvPicPr>
            <a:picLocks noChangeAspect="1"/>
          </p:cNvPicPr>
          <p:nvPr/>
        </p:nvPicPr>
        <p:blipFill rotWithShape="1">
          <a:blip r:embed="rId2">
            <a:alphaModFix amt="35000"/>
          </a:blip>
          <a:srcRect t="5607" b="10019"/>
          <a:stretch/>
        </p:blipFill>
        <p:spPr>
          <a:xfrm>
            <a:off x="20" y="-8467"/>
            <a:ext cx="12191980" cy="6866467"/>
          </a:xfrm>
          <a:prstGeom prst="rect">
            <a:avLst/>
          </a:prstGeom>
        </p:spPr>
      </p:pic>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686834" y="591344"/>
            <a:ext cx="2615166" cy="5585619"/>
          </a:xfrm>
        </p:spPr>
        <p:txBody>
          <a:bodyPr>
            <a:normAutofit/>
          </a:bodyPr>
          <a:lstStyle/>
          <a:p>
            <a:pPr algn="ctr"/>
            <a:r>
              <a:rPr lang="it-IT" dirty="0">
                <a:solidFill>
                  <a:srgbClr val="FFFFFF"/>
                </a:solidFill>
              </a:rPr>
              <a:t>Tecniche di analisi visuale</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3667760" y="591344"/>
            <a:ext cx="7686039" cy="5585619"/>
          </a:xfrm>
        </p:spPr>
        <p:txBody>
          <a:bodyPr anchor="ctr">
            <a:normAutofit/>
          </a:bodyPr>
          <a:lstStyle/>
          <a:p>
            <a:pPr marL="0" indent="0" algn="just">
              <a:buNone/>
            </a:pPr>
            <a:r>
              <a:rPr lang="it-IT" dirty="0">
                <a:solidFill>
                  <a:srgbClr val="FFFFFF"/>
                </a:solidFill>
              </a:rPr>
              <a:t>Le tecniche di analisi visuale sono diverse e rientrano tutte nell’ambito della </a:t>
            </a:r>
            <a:r>
              <a:rPr lang="it-IT" b="1" dirty="0">
                <a:solidFill>
                  <a:srgbClr val="FFFFFF"/>
                </a:solidFill>
              </a:rPr>
              <a:t>sociologia </a:t>
            </a:r>
            <a:r>
              <a:rPr lang="it-IT" b="1" i="1" dirty="0">
                <a:solidFill>
                  <a:srgbClr val="FFFFFF"/>
                </a:solidFill>
              </a:rPr>
              <a:t>con</a:t>
            </a:r>
            <a:r>
              <a:rPr lang="it-IT" b="1" dirty="0">
                <a:solidFill>
                  <a:srgbClr val="FFFFFF"/>
                </a:solidFill>
              </a:rPr>
              <a:t> le immagini</a:t>
            </a:r>
            <a:r>
              <a:rPr lang="it-IT" dirty="0">
                <a:solidFill>
                  <a:srgbClr val="FFFFFF"/>
                </a:solidFill>
              </a:rPr>
              <a:t>:</a:t>
            </a:r>
          </a:p>
          <a:p>
            <a:pPr algn="just"/>
            <a:r>
              <a:rPr lang="it-IT" b="1" dirty="0">
                <a:solidFill>
                  <a:srgbClr val="FFFFFF"/>
                </a:solidFill>
              </a:rPr>
              <a:t>ripresa video-fotografica sul campo</a:t>
            </a:r>
            <a:r>
              <a:rPr lang="it-IT" dirty="0">
                <a:solidFill>
                  <a:srgbClr val="FFFFFF"/>
                </a:solidFill>
              </a:rPr>
              <a:t>;</a:t>
            </a:r>
          </a:p>
          <a:p>
            <a:pPr algn="just"/>
            <a:r>
              <a:rPr lang="it-IT" b="1" dirty="0">
                <a:solidFill>
                  <a:srgbClr val="FFFFFF"/>
                </a:solidFill>
              </a:rPr>
              <a:t>videoregistrazione dell’interazione</a:t>
            </a:r>
            <a:r>
              <a:rPr lang="it-IT" dirty="0">
                <a:solidFill>
                  <a:srgbClr val="FFFFFF"/>
                </a:solidFill>
              </a:rPr>
              <a:t>;</a:t>
            </a:r>
          </a:p>
          <a:p>
            <a:pPr algn="just"/>
            <a:r>
              <a:rPr lang="it-IT" b="1" dirty="0">
                <a:solidFill>
                  <a:srgbClr val="FFFFFF"/>
                </a:solidFill>
              </a:rPr>
              <a:t>videoregistrazione dell’intervista</a:t>
            </a:r>
            <a:r>
              <a:rPr lang="it-IT" dirty="0">
                <a:solidFill>
                  <a:srgbClr val="FFFFFF"/>
                </a:solidFill>
              </a:rPr>
              <a:t>;</a:t>
            </a:r>
          </a:p>
          <a:p>
            <a:pPr algn="just"/>
            <a:r>
              <a:rPr lang="it-IT" b="1" dirty="0">
                <a:solidFill>
                  <a:srgbClr val="FFFFFF"/>
                </a:solidFill>
              </a:rPr>
              <a:t>produzione soggettiva di immagini</a:t>
            </a:r>
            <a:r>
              <a:rPr lang="it-IT" dirty="0">
                <a:solidFill>
                  <a:srgbClr val="FFFFFF"/>
                </a:solidFill>
              </a:rPr>
              <a:t>;</a:t>
            </a:r>
          </a:p>
          <a:p>
            <a:pPr algn="just"/>
            <a:r>
              <a:rPr lang="it-IT" b="1" dirty="0">
                <a:solidFill>
                  <a:srgbClr val="FFFFFF"/>
                </a:solidFill>
              </a:rPr>
              <a:t>foto-intervista</a:t>
            </a:r>
            <a:r>
              <a:rPr lang="it-IT" dirty="0">
                <a:solidFill>
                  <a:srgbClr val="FFFFFF"/>
                </a:solidFill>
              </a:rPr>
              <a:t> o </a:t>
            </a:r>
            <a:r>
              <a:rPr lang="it-IT" b="1" dirty="0">
                <a:solidFill>
                  <a:srgbClr val="FFFFFF"/>
                </a:solidFill>
              </a:rPr>
              <a:t>foto-stimolo </a:t>
            </a:r>
            <a:r>
              <a:rPr lang="it-IT" dirty="0">
                <a:solidFill>
                  <a:srgbClr val="FFFFFF"/>
                </a:solidFill>
              </a:rPr>
              <a:t>(o </a:t>
            </a:r>
            <a:r>
              <a:rPr lang="it-IT" i="1" dirty="0">
                <a:solidFill>
                  <a:srgbClr val="FFFFFF"/>
                </a:solidFill>
              </a:rPr>
              <a:t>photo-</a:t>
            </a:r>
            <a:r>
              <a:rPr lang="it-IT" i="1" dirty="0" err="1">
                <a:solidFill>
                  <a:srgbClr val="FFFFFF"/>
                </a:solidFill>
              </a:rPr>
              <a:t>elicitation</a:t>
            </a:r>
            <a:r>
              <a:rPr lang="it-IT" dirty="0">
                <a:solidFill>
                  <a:srgbClr val="FFFFFF"/>
                </a:solidFill>
              </a:rPr>
              <a:t>);</a:t>
            </a:r>
          </a:p>
          <a:p>
            <a:pPr algn="just"/>
            <a:r>
              <a:rPr lang="it-IT" b="1" dirty="0" err="1">
                <a:solidFill>
                  <a:srgbClr val="FFFFFF"/>
                </a:solidFill>
              </a:rPr>
              <a:t>ri</a:t>
            </a:r>
            <a:r>
              <a:rPr lang="it-IT" b="1" dirty="0">
                <a:solidFill>
                  <a:srgbClr val="FFFFFF"/>
                </a:solidFill>
              </a:rPr>
              <a:t>-fotografia </a:t>
            </a:r>
            <a:r>
              <a:rPr lang="it-IT" dirty="0">
                <a:solidFill>
                  <a:srgbClr val="FFFFFF"/>
                </a:solidFill>
              </a:rPr>
              <a:t>(o </a:t>
            </a:r>
            <a:r>
              <a:rPr lang="it-IT" i="1" dirty="0" err="1">
                <a:solidFill>
                  <a:srgbClr val="FFFFFF"/>
                </a:solidFill>
              </a:rPr>
              <a:t>before</a:t>
            </a:r>
            <a:r>
              <a:rPr lang="it-IT" i="1" dirty="0">
                <a:solidFill>
                  <a:srgbClr val="FFFFFF"/>
                </a:solidFill>
              </a:rPr>
              <a:t> and after</a:t>
            </a:r>
            <a:r>
              <a:rPr lang="it-IT" dirty="0">
                <a:solidFill>
                  <a:srgbClr val="FFFFFF"/>
                </a:solidFill>
              </a:rPr>
              <a:t>).</a:t>
            </a:r>
          </a:p>
          <a:p>
            <a:pPr marL="0" indent="0" algn="just">
              <a:buNone/>
            </a:pPr>
            <a:r>
              <a:rPr lang="it-IT" dirty="0">
                <a:solidFill>
                  <a:srgbClr val="FFFFFF"/>
                </a:solidFill>
              </a:rPr>
              <a:t>L’ultima tecnica si pone come </a:t>
            </a:r>
            <a:r>
              <a:rPr lang="it-IT" i="1" dirty="0">
                <a:solidFill>
                  <a:srgbClr val="FFFFFF"/>
                </a:solidFill>
              </a:rPr>
              <a:t>trait d’union </a:t>
            </a:r>
            <a:r>
              <a:rPr lang="it-IT" dirty="0">
                <a:solidFill>
                  <a:srgbClr val="FFFFFF"/>
                </a:solidFill>
              </a:rPr>
              <a:t>tra </a:t>
            </a:r>
            <a:r>
              <a:rPr lang="it-IT" i="1" dirty="0">
                <a:solidFill>
                  <a:srgbClr val="FFFFFF"/>
                </a:solidFill>
              </a:rPr>
              <a:t>sociologia con</a:t>
            </a:r>
            <a:r>
              <a:rPr lang="it-IT" dirty="0">
                <a:solidFill>
                  <a:srgbClr val="FFFFFF"/>
                </a:solidFill>
              </a:rPr>
              <a:t> e </a:t>
            </a:r>
            <a:r>
              <a:rPr lang="it-IT" i="1" dirty="0">
                <a:solidFill>
                  <a:srgbClr val="FFFFFF"/>
                </a:solidFill>
              </a:rPr>
              <a:t>sociologia sulle immagini</a:t>
            </a:r>
            <a:r>
              <a:rPr lang="it-IT" dirty="0">
                <a:solidFill>
                  <a:srgbClr val="FFFFFF"/>
                </a:solidFill>
              </a:rPr>
              <a:t>.</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a:xfrm>
            <a:off x="9819860" y="6356350"/>
            <a:ext cx="1533939" cy="365125"/>
          </a:xfrm>
        </p:spPr>
        <p:txBody>
          <a:bodyPr>
            <a:normAutofit/>
          </a:bodyPr>
          <a:lstStyle/>
          <a:p>
            <a:pPr>
              <a:spcAft>
                <a:spcPts val="600"/>
              </a:spcAft>
            </a:pPr>
            <a:fld id="{4854181D-6920-4594-9A5D-6CE56DC9F8B2}" type="slidenum">
              <a:rPr lang="en-US" sz="1200">
                <a:solidFill>
                  <a:srgbClr val="FFFFFF"/>
                </a:solidFill>
              </a:rPr>
              <a:pPr>
                <a:spcAft>
                  <a:spcPts val="600"/>
                </a:spcAft>
              </a:pPr>
              <a:t>22</a:t>
            </a:fld>
            <a:endParaRPr lang="en-US" sz="12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64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73ADCB9-7C37-F282-61D7-B2CC5BF41FD8}"/>
              </a:ext>
            </a:extLst>
          </p:cNvPr>
          <p:cNvSpPr>
            <a:spLocks noGrp="1"/>
          </p:cNvSpPr>
          <p:nvPr>
            <p:ph type="title"/>
          </p:nvPr>
        </p:nvSpPr>
        <p:spPr>
          <a:xfrm>
            <a:off x="838200" y="365125"/>
            <a:ext cx="5387502" cy="1325563"/>
          </a:xfrm>
        </p:spPr>
        <p:txBody>
          <a:bodyPr>
            <a:normAutofit/>
          </a:bodyPr>
          <a:lstStyle/>
          <a:p>
            <a:pPr algn="ctr"/>
            <a:r>
              <a:rPr lang="it-IT" dirty="0"/>
              <a:t>Ripresa video-fotografica sul campo</a:t>
            </a:r>
          </a:p>
        </p:txBody>
      </p:sp>
      <p:sp>
        <p:nvSpPr>
          <p:cNvPr id="3" name="Segnaposto contenuto 2">
            <a:extLst>
              <a:ext uri="{FF2B5EF4-FFF2-40B4-BE49-F238E27FC236}">
                <a16:creationId xmlns:a16="http://schemas.microsoft.com/office/drawing/2014/main" id="{F96E25BF-C31D-45DF-EF1F-EB7CB4898DCD}"/>
              </a:ext>
            </a:extLst>
          </p:cNvPr>
          <p:cNvSpPr>
            <a:spLocks noGrp="1"/>
          </p:cNvSpPr>
          <p:nvPr>
            <p:ph idx="1"/>
          </p:nvPr>
        </p:nvSpPr>
        <p:spPr>
          <a:xfrm>
            <a:off x="838200" y="1825625"/>
            <a:ext cx="5387502" cy="4351338"/>
          </a:xfrm>
        </p:spPr>
        <p:txBody>
          <a:bodyPr>
            <a:normAutofit fontScale="85000" lnSpcReduction="20000"/>
          </a:bodyPr>
          <a:lstStyle/>
          <a:p>
            <a:pPr marL="0" indent="0" algn="just">
              <a:lnSpc>
                <a:spcPct val="150000"/>
              </a:lnSpc>
              <a:buNone/>
            </a:pPr>
            <a:r>
              <a:rPr lang="it-IT" sz="2200" dirty="0"/>
              <a:t>Si basa su un metodo molto simile a quello dell’osservazione partecipante, con la differenza che accanto al taccuino/registratore si utilizzano la fotocamera o la videocamera. La tecnica è abbastanza de-strutturata perché qui l’obiettivo principale è osservare, prendere nota della varietà della realtà studiata, coglierla in ogni suo aspetto, a contatto con le persone e con i gruppi interessati dalla ricerca.</a:t>
            </a:r>
          </a:p>
        </p:txBody>
      </p:sp>
      <p:pic>
        <p:nvPicPr>
          <p:cNvPr id="5" name="Immagine 4" descr="Immagine che contiene edificio, aria aperta, Veicolo terrestre, veicolo&#10;&#10;Descrizione generata automaticamente">
            <a:extLst>
              <a:ext uri="{FF2B5EF4-FFF2-40B4-BE49-F238E27FC236}">
                <a16:creationId xmlns:a16="http://schemas.microsoft.com/office/drawing/2014/main" id="{F0C6D021-9159-0CDE-D717-64E4B2A8EB98}"/>
              </a:ext>
            </a:extLst>
          </p:cNvPr>
          <p:cNvPicPr>
            <a:picLocks noChangeAspect="1"/>
          </p:cNvPicPr>
          <p:nvPr/>
        </p:nvPicPr>
        <p:blipFill rotWithShape="1">
          <a:blip r:embed="rId3"/>
          <a:srcRect l="22730" r="1017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7D508B0A-89ED-3563-3445-E60EB981D0E4}"/>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23</a:t>
            </a:fld>
            <a:endParaRPr lang="en-US" sz="1200">
              <a:solidFill>
                <a:srgbClr val="FFFFFF"/>
              </a:solidFill>
            </a:endParaRPr>
          </a:p>
        </p:txBody>
      </p:sp>
    </p:spTree>
    <p:extLst>
      <p:ext uri="{BB962C8B-B14F-4D97-AF65-F5344CB8AC3E}">
        <p14:creationId xmlns:p14="http://schemas.microsoft.com/office/powerpoint/2010/main" val="30132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73ADCB9-7C37-F282-61D7-B2CC5BF41FD8}"/>
              </a:ext>
            </a:extLst>
          </p:cNvPr>
          <p:cNvSpPr>
            <a:spLocks noGrp="1"/>
          </p:cNvSpPr>
          <p:nvPr>
            <p:ph type="title"/>
          </p:nvPr>
        </p:nvSpPr>
        <p:spPr>
          <a:xfrm>
            <a:off x="838200" y="365125"/>
            <a:ext cx="5387502" cy="1325563"/>
          </a:xfrm>
        </p:spPr>
        <p:txBody>
          <a:bodyPr>
            <a:normAutofit/>
          </a:bodyPr>
          <a:lstStyle/>
          <a:p>
            <a:pPr algn="ctr"/>
            <a:r>
              <a:rPr lang="it-IT" dirty="0"/>
              <a:t>Ripresa video-fotografica sul campo (II)</a:t>
            </a:r>
          </a:p>
        </p:txBody>
      </p:sp>
      <p:sp>
        <p:nvSpPr>
          <p:cNvPr id="3" name="Segnaposto contenuto 2">
            <a:extLst>
              <a:ext uri="{FF2B5EF4-FFF2-40B4-BE49-F238E27FC236}">
                <a16:creationId xmlns:a16="http://schemas.microsoft.com/office/drawing/2014/main" id="{F96E25BF-C31D-45DF-EF1F-EB7CB4898DCD}"/>
              </a:ext>
            </a:extLst>
          </p:cNvPr>
          <p:cNvSpPr>
            <a:spLocks noGrp="1"/>
          </p:cNvSpPr>
          <p:nvPr>
            <p:ph idx="1"/>
          </p:nvPr>
        </p:nvSpPr>
        <p:spPr>
          <a:xfrm>
            <a:off x="838200" y="1825625"/>
            <a:ext cx="5387502" cy="4351338"/>
          </a:xfrm>
        </p:spPr>
        <p:txBody>
          <a:bodyPr>
            <a:normAutofit fontScale="85000" lnSpcReduction="10000"/>
          </a:bodyPr>
          <a:lstStyle/>
          <a:p>
            <a:pPr marL="0" indent="0" algn="just">
              <a:lnSpc>
                <a:spcPct val="150000"/>
              </a:lnSpc>
              <a:buNone/>
            </a:pPr>
            <a:r>
              <a:rPr lang="it-IT" b="1" dirty="0"/>
              <a:t>Collier e Collier </a:t>
            </a:r>
            <a:r>
              <a:rPr lang="it-IT" dirty="0"/>
              <a:t>(1986) individuano 4 principali modalità di utilizzo della fotografia nell’osservazione partecipante: 1) </a:t>
            </a:r>
            <a:r>
              <a:rPr lang="it-IT" b="1" dirty="0"/>
              <a:t>fotografie esplorative</a:t>
            </a:r>
            <a:r>
              <a:rPr lang="it-IT" dirty="0"/>
              <a:t>, che hanno lo scopo di orientare una prima ricognizione sul campo; 2) </a:t>
            </a:r>
            <a:r>
              <a:rPr lang="it-IT" b="1" dirty="0"/>
              <a:t>fotografie di comportamenti e interazioni</a:t>
            </a:r>
            <a:r>
              <a:rPr lang="it-IT" dirty="0"/>
              <a:t>; 3) </a:t>
            </a:r>
            <a:r>
              <a:rPr lang="it-IT" b="1" dirty="0"/>
              <a:t>fotografie per mappare gli spazi</a:t>
            </a:r>
            <a:r>
              <a:rPr lang="it-IT" dirty="0"/>
              <a:t> (geografici, urbani, domestici); 4) </a:t>
            </a:r>
            <a:r>
              <a:rPr lang="it-IT" b="1" dirty="0"/>
              <a:t>fotografie dei contesti </a:t>
            </a:r>
            <a:r>
              <a:rPr lang="it-IT" dirty="0"/>
              <a:t>abitativi, lavorativi, relazionali.</a:t>
            </a:r>
          </a:p>
        </p:txBody>
      </p:sp>
      <p:pic>
        <p:nvPicPr>
          <p:cNvPr id="5" name="Immagine 4" descr="Immagine che contiene edificio, aria aperta, Veicolo terrestre, veicolo&#10;&#10;Descrizione generata automaticamente">
            <a:extLst>
              <a:ext uri="{FF2B5EF4-FFF2-40B4-BE49-F238E27FC236}">
                <a16:creationId xmlns:a16="http://schemas.microsoft.com/office/drawing/2014/main" id="{20A08DF0-CAB3-0827-3E28-C9D6991DFA65}"/>
              </a:ext>
            </a:extLst>
          </p:cNvPr>
          <p:cNvPicPr>
            <a:picLocks noChangeAspect="1"/>
          </p:cNvPicPr>
          <p:nvPr/>
        </p:nvPicPr>
        <p:blipFill rotWithShape="1">
          <a:blip r:embed="rId2"/>
          <a:srcRect l="22730" r="1017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7D508B0A-89ED-3563-3445-E60EB981D0E4}"/>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24</a:t>
            </a:fld>
            <a:endParaRPr lang="en-US" sz="1200">
              <a:solidFill>
                <a:srgbClr val="FFFFFF"/>
              </a:solidFill>
            </a:endParaRPr>
          </a:p>
        </p:txBody>
      </p:sp>
    </p:spTree>
    <p:extLst>
      <p:ext uri="{BB962C8B-B14F-4D97-AF65-F5344CB8AC3E}">
        <p14:creationId xmlns:p14="http://schemas.microsoft.com/office/powerpoint/2010/main" val="2658096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73ADCB9-7C37-F282-61D7-B2CC5BF41FD8}"/>
              </a:ext>
            </a:extLst>
          </p:cNvPr>
          <p:cNvSpPr>
            <a:spLocks noGrp="1"/>
          </p:cNvSpPr>
          <p:nvPr>
            <p:ph type="title"/>
          </p:nvPr>
        </p:nvSpPr>
        <p:spPr>
          <a:xfrm>
            <a:off x="838200" y="365125"/>
            <a:ext cx="5387502" cy="1325563"/>
          </a:xfrm>
        </p:spPr>
        <p:txBody>
          <a:bodyPr>
            <a:normAutofit/>
          </a:bodyPr>
          <a:lstStyle/>
          <a:p>
            <a:pPr algn="ctr"/>
            <a:r>
              <a:rPr lang="it-IT" dirty="0"/>
              <a:t>Ripresa video-fotografica sul campo (III)</a:t>
            </a:r>
          </a:p>
        </p:txBody>
      </p:sp>
      <p:sp>
        <p:nvSpPr>
          <p:cNvPr id="3" name="Segnaposto contenuto 2">
            <a:extLst>
              <a:ext uri="{FF2B5EF4-FFF2-40B4-BE49-F238E27FC236}">
                <a16:creationId xmlns:a16="http://schemas.microsoft.com/office/drawing/2014/main" id="{F96E25BF-C31D-45DF-EF1F-EB7CB4898DCD}"/>
              </a:ext>
            </a:extLst>
          </p:cNvPr>
          <p:cNvSpPr>
            <a:spLocks noGrp="1"/>
          </p:cNvSpPr>
          <p:nvPr>
            <p:ph idx="1"/>
          </p:nvPr>
        </p:nvSpPr>
        <p:spPr>
          <a:xfrm>
            <a:off x="838200" y="1825625"/>
            <a:ext cx="5387502" cy="4351338"/>
          </a:xfrm>
        </p:spPr>
        <p:txBody>
          <a:bodyPr>
            <a:normAutofit fontScale="85000" lnSpcReduction="20000"/>
          </a:bodyPr>
          <a:lstStyle/>
          <a:p>
            <a:pPr marL="0" indent="0" algn="just">
              <a:lnSpc>
                <a:spcPct val="150000"/>
              </a:lnSpc>
              <a:buNone/>
            </a:pPr>
            <a:r>
              <a:rPr lang="it-IT" sz="2200" dirty="0"/>
              <a:t>Quando si sceglie la ripresa video-fotografica sul campo, si procede in </a:t>
            </a:r>
          </a:p>
          <a:p>
            <a:pPr marL="457200" indent="-457200" algn="just">
              <a:lnSpc>
                <a:spcPct val="150000"/>
              </a:lnSpc>
              <a:buAutoNum type="arabicParenR"/>
            </a:pPr>
            <a:r>
              <a:rPr lang="it-IT" sz="2200" dirty="0"/>
              <a:t>esplorazione visuale, nel corso delle quali si sviluppano le prime </a:t>
            </a:r>
            <a:r>
              <a:rPr lang="it-IT" sz="2200" b="1" dirty="0"/>
              <a:t>ipotesi</a:t>
            </a:r>
            <a:r>
              <a:rPr lang="it-IT" sz="2200" dirty="0"/>
              <a:t> che indirizzano la successiva osservazione</a:t>
            </a:r>
          </a:p>
          <a:p>
            <a:pPr marL="457200" indent="-457200" algn="just">
              <a:lnSpc>
                <a:spcPct val="150000"/>
              </a:lnSpc>
              <a:buAutoNum type="arabicParenR"/>
            </a:pPr>
            <a:r>
              <a:rPr lang="it-IT" sz="2200" dirty="0"/>
              <a:t>confronto tra ipotesi e dati visuali: il contenuto visuale indirizzerà la costruzione della teoria, in un rapporto sempre più stretto tra dati visuali e approccio teorico emergente.</a:t>
            </a:r>
          </a:p>
        </p:txBody>
      </p:sp>
      <p:pic>
        <p:nvPicPr>
          <p:cNvPr id="5" name="Immagine 4" descr="Immagine che contiene edificio, aria aperta, Veicolo terrestre, veicolo&#10;&#10;Descrizione generata automaticamente">
            <a:extLst>
              <a:ext uri="{FF2B5EF4-FFF2-40B4-BE49-F238E27FC236}">
                <a16:creationId xmlns:a16="http://schemas.microsoft.com/office/drawing/2014/main" id="{1BA48F46-26EA-698E-CE22-4F01B2EBF997}"/>
              </a:ext>
            </a:extLst>
          </p:cNvPr>
          <p:cNvPicPr>
            <a:picLocks noChangeAspect="1"/>
          </p:cNvPicPr>
          <p:nvPr/>
        </p:nvPicPr>
        <p:blipFill rotWithShape="1">
          <a:blip r:embed="rId2"/>
          <a:srcRect l="22730" r="1017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7D508B0A-89ED-3563-3445-E60EB981D0E4}"/>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25</a:t>
            </a:fld>
            <a:endParaRPr lang="en-US" sz="1200">
              <a:solidFill>
                <a:srgbClr val="FFFFFF"/>
              </a:solidFill>
            </a:endParaRPr>
          </a:p>
        </p:txBody>
      </p:sp>
    </p:spTree>
    <p:extLst>
      <p:ext uri="{BB962C8B-B14F-4D97-AF65-F5344CB8AC3E}">
        <p14:creationId xmlns:p14="http://schemas.microsoft.com/office/powerpoint/2010/main" val="3558992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73ADCB9-7C37-F282-61D7-B2CC5BF41FD8}"/>
              </a:ext>
            </a:extLst>
          </p:cNvPr>
          <p:cNvSpPr>
            <a:spLocks noGrp="1"/>
          </p:cNvSpPr>
          <p:nvPr>
            <p:ph type="title"/>
          </p:nvPr>
        </p:nvSpPr>
        <p:spPr>
          <a:xfrm>
            <a:off x="838200" y="365125"/>
            <a:ext cx="5387502" cy="1325563"/>
          </a:xfrm>
        </p:spPr>
        <p:txBody>
          <a:bodyPr>
            <a:normAutofit/>
          </a:bodyPr>
          <a:lstStyle/>
          <a:p>
            <a:pPr algn="ctr"/>
            <a:r>
              <a:rPr lang="it-IT" dirty="0"/>
              <a:t>Ripresa video-fotografica sul campo (VI)</a:t>
            </a:r>
          </a:p>
        </p:txBody>
      </p:sp>
      <p:sp>
        <p:nvSpPr>
          <p:cNvPr id="3" name="Segnaposto contenuto 2">
            <a:extLst>
              <a:ext uri="{FF2B5EF4-FFF2-40B4-BE49-F238E27FC236}">
                <a16:creationId xmlns:a16="http://schemas.microsoft.com/office/drawing/2014/main" id="{F96E25BF-C31D-45DF-EF1F-EB7CB4898DCD}"/>
              </a:ext>
            </a:extLst>
          </p:cNvPr>
          <p:cNvSpPr>
            <a:spLocks noGrp="1"/>
          </p:cNvSpPr>
          <p:nvPr>
            <p:ph idx="1"/>
          </p:nvPr>
        </p:nvSpPr>
        <p:spPr>
          <a:xfrm>
            <a:off x="838200" y="1825625"/>
            <a:ext cx="5387502" cy="4351338"/>
          </a:xfrm>
        </p:spPr>
        <p:txBody>
          <a:bodyPr>
            <a:normAutofit fontScale="92500" lnSpcReduction="20000"/>
          </a:bodyPr>
          <a:lstStyle/>
          <a:p>
            <a:pPr marL="0" indent="0" algn="just">
              <a:lnSpc>
                <a:spcPct val="150000"/>
              </a:lnSpc>
              <a:buNone/>
            </a:pPr>
            <a:r>
              <a:rPr lang="it-IT" dirty="0"/>
              <a:t>I principali problemi sono quelli di natura </a:t>
            </a:r>
            <a:r>
              <a:rPr lang="it-IT" b="1" dirty="0"/>
              <a:t>etica</a:t>
            </a:r>
            <a:r>
              <a:rPr lang="it-IT" dirty="0"/>
              <a:t> perché i mezzi visuali sono intrusivi, non garantiscono l’anonimato e possono restituire ai soggetti un’immagine di sé che essi non riconoscono come appropriata.</a:t>
            </a:r>
          </a:p>
          <a:p>
            <a:pPr marL="0" indent="0" algn="just">
              <a:lnSpc>
                <a:spcPct val="150000"/>
              </a:lnSpc>
              <a:buNone/>
            </a:pPr>
            <a:r>
              <a:rPr lang="it-IT" dirty="0"/>
              <a:t>Per tali motivi, il ricercatore ha necessità di chiedere il consenso alla ripresa.</a:t>
            </a:r>
          </a:p>
        </p:txBody>
      </p:sp>
      <p:pic>
        <p:nvPicPr>
          <p:cNvPr id="5" name="Immagine 4" descr="Immagine che contiene edificio, aria aperta, Veicolo terrestre, veicolo&#10;&#10;Descrizione generata automaticamente">
            <a:extLst>
              <a:ext uri="{FF2B5EF4-FFF2-40B4-BE49-F238E27FC236}">
                <a16:creationId xmlns:a16="http://schemas.microsoft.com/office/drawing/2014/main" id="{3EF55A41-BB96-A073-7CC3-E9234E8F4205}"/>
              </a:ext>
            </a:extLst>
          </p:cNvPr>
          <p:cNvPicPr>
            <a:picLocks noChangeAspect="1"/>
          </p:cNvPicPr>
          <p:nvPr/>
        </p:nvPicPr>
        <p:blipFill rotWithShape="1">
          <a:blip r:embed="rId2"/>
          <a:srcRect l="22730" r="10173"/>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7D508B0A-89ED-3563-3445-E60EB981D0E4}"/>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26</a:t>
            </a:fld>
            <a:endParaRPr lang="en-US" sz="1200">
              <a:solidFill>
                <a:srgbClr val="FFFFFF"/>
              </a:solidFill>
            </a:endParaRPr>
          </a:p>
        </p:txBody>
      </p:sp>
    </p:spTree>
    <p:extLst>
      <p:ext uri="{BB962C8B-B14F-4D97-AF65-F5344CB8AC3E}">
        <p14:creationId xmlns:p14="http://schemas.microsoft.com/office/powerpoint/2010/main" val="3312436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D46527-8963-4773-8769-07E6ACE0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Risultati immagini per interazione sociale di un gruppo">
            <a:extLst>
              <a:ext uri="{FF2B5EF4-FFF2-40B4-BE49-F238E27FC236}">
                <a16:creationId xmlns:a16="http://schemas.microsoft.com/office/drawing/2014/main" id="{7F7CF920-8D15-4E33-3D38-FB22149875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4" b="6153"/>
          <a:stretch/>
        </p:blipFill>
        <p:spPr bwMode="auto">
          <a:xfrm>
            <a:off x="838200" y="3106461"/>
            <a:ext cx="4668520" cy="2898099"/>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id="{920E13D1-85D7-4BF3-9903-59216CB5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65355" y="705367"/>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7E2A516-55CB-50D5-6AAF-67D567732A52}"/>
              </a:ext>
            </a:extLst>
          </p:cNvPr>
          <p:cNvSpPr>
            <a:spLocks noGrp="1"/>
          </p:cNvSpPr>
          <p:nvPr>
            <p:ph type="title"/>
          </p:nvPr>
        </p:nvSpPr>
        <p:spPr>
          <a:xfrm>
            <a:off x="6096000" y="365125"/>
            <a:ext cx="5257800" cy="1325563"/>
          </a:xfrm>
        </p:spPr>
        <p:txBody>
          <a:bodyPr>
            <a:normAutofit/>
          </a:bodyPr>
          <a:lstStyle/>
          <a:p>
            <a:pPr algn="ctr"/>
            <a:r>
              <a:rPr lang="it-IT" dirty="0"/>
              <a:t>Videoregistrazione dell’interazione</a:t>
            </a:r>
          </a:p>
        </p:txBody>
      </p:sp>
      <p:sp>
        <p:nvSpPr>
          <p:cNvPr id="3" name="Segnaposto contenuto 2">
            <a:extLst>
              <a:ext uri="{FF2B5EF4-FFF2-40B4-BE49-F238E27FC236}">
                <a16:creationId xmlns:a16="http://schemas.microsoft.com/office/drawing/2014/main" id="{7DA8AF15-EDC7-5FE9-F2D3-67F3714FE5D1}"/>
              </a:ext>
            </a:extLst>
          </p:cNvPr>
          <p:cNvSpPr>
            <a:spLocks noGrp="1"/>
          </p:cNvSpPr>
          <p:nvPr>
            <p:ph idx="1"/>
          </p:nvPr>
        </p:nvSpPr>
        <p:spPr>
          <a:xfrm>
            <a:off x="6096000" y="1825625"/>
            <a:ext cx="5257800" cy="4351338"/>
          </a:xfrm>
        </p:spPr>
        <p:txBody>
          <a:bodyPr>
            <a:normAutofit fontScale="85000" lnSpcReduction="20000"/>
          </a:bodyPr>
          <a:lstStyle/>
          <a:p>
            <a:pPr marL="0" indent="0" algn="just">
              <a:lnSpc>
                <a:spcPct val="150000"/>
              </a:lnSpc>
              <a:buNone/>
            </a:pPr>
            <a:r>
              <a:rPr lang="it-IT" dirty="0"/>
              <a:t>Può riguardare sia una qualsiasi attività ripresa nel suo naturale svolgimento, sia una dinamica di gruppo, sia una situazione d’intervista (quest’ultima ne costituisce una variazione).</a:t>
            </a:r>
          </a:p>
          <a:p>
            <a:pPr marL="0" indent="0" algn="just">
              <a:lnSpc>
                <a:spcPct val="150000"/>
              </a:lnSpc>
              <a:buNone/>
            </a:pPr>
            <a:r>
              <a:rPr lang="it-IT" dirty="0"/>
              <a:t>Attraverso la registrazione sequenziale di un fenomeno è possibile afferrarne anche gli </a:t>
            </a:r>
            <a:r>
              <a:rPr lang="it-IT" b="1" dirty="0"/>
              <a:t>aspetti</a:t>
            </a:r>
            <a:r>
              <a:rPr lang="it-IT" dirty="0"/>
              <a:t> più </a:t>
            </a:r>
            <a:r>
              <a:rPr lang="it-IT" b="1" dirty="0"/>
              <a:t>fugaci</a:t>
            </a:r>
            <a:r>
              <a:rPr lang="it-IT" dirty="0"/>
              <a:t>, che altrimenti sfuggirebbero all’occhio dell’osservatore. </a:t>
            </a:r>
          </a:p>
        </p:txBody>
      </p:sp>
      <p:sp>
        <p:nvSpPr>
          <p:cNvPr id="4" name="Segnaposto numero diapositiva 3">
            <a:extLst>
              <a:ext uri="{FF2B5EF4-FFF2-40B4-BE49-F238E27FC236}">
                <a16:creationId xmlns:a16="http://schemas.microsoft.com/office/drawing/2014/main" id="{025D7E41-562B-4BE7-5FFB-985FA6A23E46}"/>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lumMod val="50000"/>
                    <a:lumOff val="50000"/>
                  </a:prstClr>
                </a:solidFill>
              </a:rPr>
              <a:pPr>
                <a:spcAft>
                  <a:spcPts val="600"/>
                </a:spcAft>
              </a:pPr>
              <a:t>27</a:t>
            </a:fld>
            <a:endParaRPr lang="en-US" sz="1200">
              <a:solidFill>
                <a:prstClr val="black">
                  <a:lumMod val="50000"/>
                  <a:lumOff val="50000"/>
                </a:prstClr>
              </a:solidFill>
            </a:endParaRPr>
          </a:p>
        </p:txBody>
      </p:sp>
    </p:spTree>
    <p:extLst>
      <p:ext uri="{BB962C8B-B14F-4D97-AF65-F5344CB8AC3E}">
        <p14:creationId xmlns:p14="http://schemas.microsoft.com/office/powerpoint/2010/main" val="388534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D46527-8963-4773-8769-07E6ACE0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Risultati immagini per interazione sociale di un gruppo">
            <a:extLst>
              <a:ext uri="{FF2B5EF4-FFF2-40B4-BE49-F238E27FC236}">
                <a16:creationId xmlns:a16="http://schemas.microsoft.com/office/drawing/2014/main" id="{7F7CF920-8D15-4E33-3D38-FB22149875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4" b="6153"/>
          <a:stretch/>
        </p:blipFill>
        <p:spPr bwMode="auto">
          <a:xfrm>
            <a:off x="838200" y="3106461"/>
            <a:ext cx="4668520" cy="2898099"/>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id="{920E13D1-85D7-4BF3-9903-59216CB5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65355" y="705367"/>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7E2A516-55CB-50D5-6AAF-67D567732A52}"/>
              </a:ext>
            </a:extLst>
          </p:cNvPr>
          <p:cNvSpPr>
            <a:spLocks noGrp="1"/>
          </p:cNvSpPr>
          <p:nvPr>
            <p:ph type="title"/>
          </p:nvPr>
        </p:nvSpPr>
        <p:spPr>
          <a:xfrm>
            <a:off x="6096000" y="365125"/>
            <a:ext cx="5257800" cy="1325563"/>
          </a:xfrm>
        </p:spPr>
        <p:txBody>
          <a:bodyPr>
            <a:normAutofit/>
          </a:bodyPr>
          <a:lstStyle/>
          <a:p>
            <a:pPr algn="ctr"/>
            <a:r>
              <a:rPr lang="it-IT" dirty="0"/>
              <a:t>Videoregistrazione dell’interazione (II)</a:t>
            </a:r>
          </a:p>
        </p:txBody>
      </p:sp>
      <p:sp>
        <p:nvSpPr>
          <p:cNvPr id="3" name="Segnaposto contenuto 2">
            <a:extLst>
              <a:ext uri="{FF2B5EF4-FFF2-40B4-BE49-F238E27FC236}">
                <a16:creationId xmlns:a16="http://schemas.microsoft.com/office/drawing/2014/main" id="{7DA8AF15-EDC7-5FE9-F2D3-67F3714FE5D1}"/>
              </a:ext>
            </a:extLst>
          </p:cNvPr>
          <p:cNvSpPr>
            <a:spLocks noGrp="1"/>
          </p:cNvSpPr>
          <p:nvPr>
            <p:ph idx="1"/>
          </p:nvPr>
        </p:nvSpPr>
        <p:spPr>
          <a:xfrm>
            <a:off x="6096000" y="1825625"/>
            <a:ext cx="5257800" cy="4351338"/>
          </a:xfrm>
        </p:spPr>
        <p:txBody>
          <a:bodyPr>
            <a:normAutofit fontScale="85000" lnSpcReduction="10000"/>
          </a:bodyPr>
          <a:lstStyle/>
          <a:p>
            <a:pPr marL="0" indent="0" algn="just">
              <a:lnSpc>
                <a:spcPct val="160000"/>
              </a:lnSpc>
              <a:buNone/>
            </a:pPr>
            <a:r>
              <a:rPr lang="it-IT" dirty="0"/>
              <a:t>Questa tecnica risulta indispensabile nello studio dell’</a:t>
            </a:r>
            <a:r>
              <a:rPr lang="it-IT" b="1" dirty="0"/>
              <a:t>interazione sociale </a:t>
            </a:r>
            <a:r>
              <a:rPr lang="it-IT" dirty="0"/>
              <a:t>e della </a:t>
            </a:r>
            <a:r>
              <a:rPr lang="it-IT" b="1" dirty="0"/>
              <a:t>comunicazione non verbale</a:t>
            </a:r>
            <a:r>
              <a:rPr lang="it-IT" dirty="0"/>
              <a:t>: nelle dinamiche di gruppo, ad esempio, l’interazione viene ripresa nei suoi mutamenti temporali (</a:t>
            </a:r>
            <a:r>
              <a:rPr lang="it-IT" i="1" dirty="0"/>
              <a:t>coreografica</a:t>
            </a:r>
            <a:r>
              <a:rPr lang="it-IT" dirty="0"/>
              <a:t>), nelle relazioni spaziali (</a:t>
            </a:r>
            <a:r>
              <a:rPr lang="it-IT" i="1" dirty="0"/>
              <a:t>prossemica</a:t>
            </a:r>
            <a:r>
              <a:rPr lang="it-IT" dirty="0"/>
              <a:t>) e nei messaggi del comportamento del corpo (</a:t>
            </a:r>
            <a:r>
              <a:rPr lang="it-IT" i="1" dirty="0"/>
              <a:t>cinesica</a:t>
            </a:r>
            <a:r>
              <a:rPr lang="it-IT" dirty="0"/>
              <a:t>).</a:t>
            </a:r>
          </a:p>
        </p:txBody>
      </p:sp>
      <p:sp>
        <p:nvSpPr>
          <p:cNvPr id="4" name="Segnaposto numero diapositiva 3">
            <a:extLst>
              <a:ext uri="{FF2B5EF4-FFF2-40B4-BE49-F238E27FC236}">
                <a16:creationId xmlns:a16="http://schemas.microsoft.com/office/drawing/2014/main" id="{025D7E41-562B-4BE7-5FFB-985FA6A23E46}"/>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lumMod val="50000"/>
                    <a:lumOff val="50000"/>
                  </a:prstClr>
                </a:solidFill>
              </a:rPr>
              <a:pPr>
                <a:spcAft>
                  <a:spcPts val="600"/>
                </a:spcAft>
              </a:pPr>
              <a:t>28</a:t>
            </a:fld>
            <a:endParaRPr lang="en-US" sz="1200">
              <a:solidFill>
                <a:prstClr val="black">
                  <a:lumMod val="50000"/>
                  <a:lumOff val="50000"/>
                </a:prstClr>
              </a:solidFill>
            </a:endParaRPr>
          </a:p>
        </p:txBody>
      </p:sp>
    </p:spTree>
    <p:extLst>
      <p:ext uri="{BB962C8B-B14F-4D97-AF65-F5344CB8AC3E}">
        <p14:creationId xmlns:p14="http://schemas.microsoft.com/office/powerpoint/2010/main" val="226780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D46527-8963-4773-8769-07E6ACE08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Risultati immagini per interazione sociale di un gruppo">
            <a:extLst>
              <a:ext uri="{FF2B5EF4-FFF2-40B4-BE49-F238E27FC236}">
                <a16:creationId xmlns:a16="http://schemas.microsoft.com/office/drawing/2014/main" id="{7F7CF920-8D15-4E33-3D38-FB22149875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4" b="6153"/>
          <a:stretch/>
        </p:blipFill>
        <p:spPr bwMode="auto">
          <a:xfrm>
            <a:off x="838200" y="3106461"/>
            <a:ext cx="4668520" cy="2898099"/>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extLst>
            <a:ext uri="{909E8E84-426E-40DD-AFC4-6F175D3DCCD1}">
              <a14:hiddenFill xmlns:a14="http://schemas.microsoft.com/office/drawing/2010/main">
                <a:solidFill>
                  <a:srgbClr val="FFFFFF"/>
                </a:solidFill>
              </a14:hiddenFill>
            </a:ext>
          </a:extLst>
        </p:spPr>
      </p:pic>
      <p:sp>
        <p:nvSpPr>
          <p:cNvPr id="12" name="Arc 11">
            <a:extLst>
              <a:ext uri="{FF2B5EF4-FFF2-40B4-BE49-F238E27FC236}">
                <a16:creationId xmlns:a16="http://schemas.microsoft.com/office/drawing/2014/main" id="{920E13D1-85D7-4BF3-9903-59216CB5A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365355" y="705367"/>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37E2A516-55CB-50D5-6AAF-67D567732A52}"/>
              </a:ext>
            </a:extLst>
          </p:cNvPr>
          <p:cNvSpPr>
            <a:spLocks noGrp="1"/>
          </p:cNvSpPr>
          <p:nvPr>
            <p:ph type="title"/>
          </p:nvPr>
        </p:nvSpPr>
        <p:spPr>
          <a:xfrm>
            <a:off x="6096000" y="365125"/>
            <a:ext cx="5257800" cy="1325563"/>
          </a:xfrm>
        </p:spPr>
        <p:txBody>
          <a:bodyPr>
            <a:normAutofit/>
          </a:bodyPr>
          <a:lstStyle/>
          <a:p>
            <a:pPr algn="ctr"/>
            <a:r>
              <a:rPr lang="it-IT" dirty="0"/>
              <a:t>Videoregistrazione dell’interazione (III)</a:t>
            </a:r>
          </a:p>
        </p:txBody>
      </p:sp>
      <p:sp>
        <p:nvSpPr>
          <p:cNvPr id="3" name="Segnaposto contenuto 2">
            <a:extLst>
              <a:ext uri="{FF2B5EF4-FFF2-40B4-BE49-F238E27FC236}">
                <a16:creationId xmlns:a16="http://schemas.microsoft.com/office/drawing/2014/main" id="{7DA8AF15-EDC7-5FE9-F2D3-67F3714FE5D1}"/>
              </a:ext>
            </a:extLst>
          </p:cNvPr>
          <p:cNvSpPr>
            <a:spLocks noGrp="1"/>
          </p:cNvSpPr>
          <p:nvPr>
            <p:ph idx="1"/>
          </p:nvPr>
        </p:nvSpPr>
        <p:spPr>
          <a:xfrm>
            <a:off x="6096000" y="1825625"/>
            <a:ext cx="5257800" cy="4351338"/>
          </a:xfrm>
        </p:spPr>
        <p:txBody>
          <a:bodyPr>
            <a:normAutofit/>
          </a:bodyPr>
          <a:lstStyle/>
          <a:p>
            <a:pPr marL="0" indent="0" algn="just">
              <a:lnSpc>
                <a:spcPct val="160000"/>
              </a:lnSpc>
              <a:buNone/>
            </a:pPr>
            <a:r>
              <a:rPr lang="it-IT" dirty="0"/>
              <a:t>Presenta gli stessi problemi etici della ripresa video-fotografica sul campo. </a:t>
            </a:r>
          </a:p>
          <a:p>
            <a:pPr marL="0" indent="0" algn="just">
              <a:lnSpc>
                <a:spcPct val="160000"/>
              </a:lnSpc>
              <a:buNone/>
            </a:pPr>
            <a:r>
              <a:rPr lang="it-IT" dirty="0"/>
              <a:t>Dunque, anche in questo caso il ricercatore è tenuto a chiedere il consenso alla ripresa.</a:t>
            </a:r>
          </a:p>
          <a:p>
            <a:pPr marL="0" indent="0" algn="just">
              <a:lnSpc>
                <a:spcPct val="160000"/>
              </a:lnSpc>
              <a:buNone/>
            </a:pPr>
            <a:endParaRPr lang="it-IT" dirty="0"/>
          </a:p>
        </p:txBody>
      </p:sp>
      <p:sp>
        <p:nvSpPr>
          <p:cNvPr id="4" name="Segnaposto numero diapositiva 3">
            <a:extLst>
              <a:ext uri="{FF2B5EF4-FFF2-40B4-BE49-F238E27FC236}">
                <a16:creationId xmlns:a16="http://schemas.microsoft.com/office/drawing/2014/main" id="{025D7E41-562B-4BE7-5FFB-985FA6A23E46}"/>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lumMod val="50000"/>
                    <a:lumOff val="50000"/>
                  </a:prstClr>
                </a:solidFill>
              </a:rPr>
              <a:pPr>
                <a:spcAft>
                  <a:spcPts val="600"/>
                </a:spcAft>
              </a:pPr>
              <a:t>29</a:t>
            </a:fld>
            <a:endParaRPr lang="en-US" sz="1200">
              <a:solidFill>
                <a:prstClr val="black">
                  <a:lumMod val="50000"/>
                  <a:lumOff val="50000"/>
                </a:prstClr>
              </a:solidFill>
            </a:endParaRPr>
          </a:p>
        </p:txBody>
      </p:sp>
    </p:spTree>
    <p:extLst>
      <p:ext uri="{BB962C8B-B14F-4D97-AF65-F5344CB8AC3E}">
        <p14:creationId xmlns:p14="http://schemas.microsoft.com/office/powerpoint/2010/main" val="229124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La fotografia sociale</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p:txBody>
          <a:bodyPr>
            <a:normAutofit fontScale="92500" lnSpcReduction="20000"/>
          </a:bodyPr>
          <a:lstStyle/>
          <a:p>
            <a:pPr marL="0" indent="0" algn="just">
              <a:lnSpc>
                <a:spcPct val="150000"/>
              </a:lnSpc>
              <a:buNone/>
            </a:pPr>
            <a:r>
              <a:rPr lang="it-IT" dirty="0"/>
              <a:t>A cavallo tra ‘800 e ‘900, negli USA, nasce il filone della </a:t>
            </a:r>
            <a:r>
              <a:rPr lang="it-IT" b="1" dirty="0"/>
              <a:t>fotografia sociale </a:t>
            </a:r>
            <a:r>
              <a:rPr lang="it-IT" dirty="0"/>
              <a:t>ad opera di due figure di spicco: </a:t>
            </a:r>
            <a:r>
              <a:rPr lang="it-IT" b="1" dirty="0"/>
              <a:t>Jacob A. Riis </a:t>
            </a:r>
            <a:r>
              <a:rPr lang="it-IT" dirty="0"/>
              <a:t>e </a:t>
            </a:r>
            <a:r>
              <a:rPr lang="it-IT" b="1" dirty="0"/>
              <a:t>Lewis W. Hine</a:t>
            </a:r>
            <a:r>
              <a:rPr lang="it-IT" dirty="0"/>
              <a:t>, considerati anche i padri fondatori della </a:t>
            </a:r>
            <a:r>
              <a:rPr lang="it-IT" i="1" dirty="0"/>
              <a:t>visual </a:t>
            </a:r>
            <a:r>
              <a:rPr lang="it-IT" i="1" dirty="0" err="1"/>
              <a:t>sociology</a:t>
            </a:r>
            <a:r>
              <a:rPr lang="it-IT" dirty="0"/>
              <a:t>.</a:t>
            </a:r>
          </a:p>
          <a:p>
            <a:pPr marL="0" indent="0" algn="just">
              <a:lnSpc>
                <a:spcPct val="150000"/>
              </a:lnSpc>
              <a:buNone/>
            </a:pPr>
            <a:r>
              <a:rPr lang="it-IT" b="1" dirty="0"/>
              <a:t>Riis</a:t>
            </a:r>
            <a:r>
              <a:rPr lang="it-IT" dirty="0"/>
              <a:t> esplora i quartieri americani periferici e crea dei </a:t>
            </a:r>
            <a:r>
              <a:rPr lang="it-IT" i="1" dirty="0"/>
              <a:t>reportage</a:t>
            </a:r>
            <a:r>
              <a:rPr lang="it-IT" dirty="0"/>
              <a:t> sulle condizioni di vita dei poveri (cfr. </a:t>
            </a:r>
            <a:r>
              <a:rPr lang="it-IT" i="1" dirty="0"/>
              <a:t>foto 1</a:t>
            </a:r>
            <a:r>
              <a:rPr lang="it-IT" dirty="0"/>
              <a:t>), mentre </a:t>
            </a:r>
            <a:r>
              <a:rPr lang="it-IT" b="1" dirty="0"/>
              <a:t>Hine</a:t>
            </a:r>
            <a:r>
              <a:rPr lang="it-IT" dirty="0"/>
              <a:t> – che lavora per le università di Chicago e di New York – studia veri e propri casi sociali, come immigrati, bambini impiegati nelle fabbriche, lavoratori impegnati nella costruzione dell’Empire State Building (cfr. </a:t>
            </a:r>
            <a:r>
              <a:rPr lang="it-IT" i="1" dirty="0"/>
              <a:t>foto 2</a:t>
            </a:r>
            <a:r>
              <a:rPr lang="it-IT" dirty="0"/>
              <a:t>).</a:t>
            </a:r>
          </a:p>
          <a:p>
            <a:pPr marL="0" indent="0">
              <a:buNone/>
            </a:pPr>
            <a:endParaRPr lang="it-IT" dirty="0"/>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3</a:t>
            </a:fld>
            <a:endParaRPr lang="en-US"/>
          </a:p>
        </p:txBody>
      </p:sp>
    </p:spTree>
    <p:extLst>
      <p:ext uri="{BB962C8B-B14F-4D97-AF65-F5344CB8AC3E}">
        <p14:creationId xmlns:p14="http://schemas.microsoft.com/office/powerpoint/2010/main" val="2247715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egnaposto contenuto 5" descr="Immagine che contiene persona, automazione&#10;&#10;Descrizione generata automaticamente">
            <a:extLst>
              <a:ext uri="{FF2B5EF4-FFF2-40B4-BE49-F238E27FC236}">
                <a16:creationId xmlns:a16="http://schemas.microsoft.com/office/drawing/2014/main" id="{9AB76072-D56F-4A58-ED30-2F14CAAA5E82}"/>
              </a:ext>
            </a:extLst>
          </p:cNvPr>
          <p:cNvPicPr>
            <a:picLocks noChangeAspect="1"/>
          </p:cNvPicPr>
          <p:nvPr/>
        </p:nvPicPr>
        <p:blipFill rotWithShape="1">
          <a:blip r:embed="rId2"/>
          <a:srcRect l="26370" r="26369"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D80B6D9-E416-263B-0B5F-ECA5E890E732}"/>
              </a:ext>
            </a:extLst>
          </p:cNvPr>
          <p:cNvSpPr>
            <a:spLocks noGrp="1"/>
          </p:cNvSpPr>
          <p:nvPr>
            <p:ph type="title"/>
          </p:nvPr>
        </p:nvSpPr>
        <p:spPr>
          <a:xfrm>
            <a:off x="5827048" y="407987"/>
            <a:ext cx="5721484" cy="1325563"/>
          </a:xfrm>
        </p:spPr>
        <p:txBody>
          <a:bodyPr>
            <a:normAutofit/>
          </a:bodyPr>
          <a:lstStyle/>
          <a:p>
            <a:pPr algn="ctr"/>
            <a:r>
              <a:rPr lang="it-IT" dirty="0"/>
              <a:t>Videoregistrazione dell’intervista</a:t>
            </a:r>
          </a:p>
        </p:txBody>
      </p:sp>
      <p:sp>
        <p:nvSpPr>
          <p:cNvPr id="3" name="Segnaposto contenuto 2">
            <a:extLst>
              <a:ext uri="{FF2B5EF4-FFF2-40B4-BE49-F238E27FC236}">
                <a16:creationId xmlns:a16="http://schemas.microsoft.com/office/drawing/2014/main" id="{FAF5FB25-FC6C-3D0E-DC5B-206798E1B609}"/>
              </a:ext>
            </a:extLst>
          </p:cNvPr>
          <p:cNvSpPr>
            <a:spLocks noGrp="1"/>
          </p:cNvSpPr>
          <p:nvPr>
            <p:ph idx="1"/>
          </p:nvPr>
        </p:nvSpPr>
        <p:spPr>
          <a:xfrm>
            <a:off x="5827048" y="1868487"/>
            <a:ext cx="5721484" cy="4351338"/>
          </a:xfrm>
        </p:spPr>
        <p:txBody>
          <a:bodyPr>
            <a:normAutofit fontScale="92500" lnSpcReduction="10000"/>
          </a:bodyPr>
          <a:lstStyle/>
          <a:p>
            <a:pPr marL="0" indent="0" algn="just">
              <a:lnSpc>
                <a:spcPct val="150000"/>
              </a:lnSpc>
              <a:buNone/>
            </a:pPr>
            <a:r>
              <a:rPr lang="it-IT" sz="2200" dirty="0"/>
              <a:t>La videoregistrazione dell’intervista consente di raccogliere indizi utili per l’analisi della situazione d’intervista stessa, ovvero di </a:t>
            </a:r>
            <a:r>
              <a:rPr lang="it-IT" sz="2200" b="1" dirty="0"/>
              <a:t>supportare la memoria del ricercatore</a:t>
            </a:r>
            <a:r>
              <a:rPr lang="it-IT" sz="2200" dirty="0"/>
              <a:t>. Tramite tale analisi è possibile interpretare in maniera più valida il contenuto comunicativo dell’intervista, nonché cogliere aspetti della </a:t>
            </a:r>
            <a:r>
              <a:rPr lang="it-IT" sz="2200" b="1" dirty="0"/>
              <a:t>metacomunicazione</a:t>
            </a:r>
            <a:r>
              <a:rPr lang="it-IT" sz="2200" dirty="0"/>
              <a:t> fondamentali per comprendere il significato generale del discorso. </a:t>
            </a:r>
          </a:p>
        </p:txBody>
      </p:sp>
      <p:sp>
        <p:nvSpPr>
          <p:cNvPr id="4" name="Segnaposto numero diapositiva 3">
            <a:extLst>
              <a:ext uri="{FF2B5EF4-FFF2-40B4-BE49-F238E27FC236}">
                <a16:creationId xmlns:a16="http://schemas.microsoft.com/office/drawing/2014/main" id="{72409BF9-4E29-21ED-CFB3-70AA79F28EF9}"/>
              </a:ext>
            </a:extLst>
          </p:cNvPr>
          <p:cNvSpPr>
            <a:spLocks noGrp="1"/>
          </p:cNvSpPr>
          <p:nvPr>
            <p:ph type="sldNum" sz="quarter" idx="12"/>
          </p:nvPr>
        </p:nvSpPr>
        <p:spPr>
          <a:xfrm>
            <a:off x="10047382" y="6356350"/>
            <a:ext cx="1306417"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30</a:t>
            </a:fld>
            <a:endParaRPr lang="en-US" sz="1200">
              <a:solidFill>
                <a:prstClr val="black">
                  <a:tint val="75000"/>
                </a:prstClr>
              </a:solidFill>
            </a:endParaRPr>
          </a:p>
        </p:txBody>
      </p:sp>
    </p:spTree>
    <p:extLst>
      <p:ext uri="{BB962C8B-B14F-4D97-AF65-F5344CB8AC3E}">
        <p14:creationId xmlns:p14="http://schemas.microsoft.com/office/powerpoint/2010/main" val="50129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8CD69BA-9E0D-E119-F8EA-1F1F26819A58}"/>
              </a:ext>
            </a:extLst>
          </p:cNvPr>
          <p:cNvSpPr>
            <a:spLocks noGrp="1"/>
          </p:cNvSpPr>
          <p:nvPr>
            <p:ph type="title"/>
          </p:nvPr>
        </p:nvSpPr>
        <p:spPr>
          <a:xfrm>
            <a:off x="838201" y="3211498"/>
            <a:ext cx="3981854" cy="3003033"/>
          </a:xfrm>
        </p:spPr>
        <p:txBody>
          <a:bodyPr>
            <a:normAutofit/>
          </a:bodyPr>
          <a:lstStyle/>
          <a:p>
            <a:pPr algn="ctr"/>
            <a:r>
              <a:rPr lang="it-IT" dirty="0"/>
              <a:t>Produzione soggettiva di immagini</a:t>
            </a: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Segnaposto contenuto 6" descr="Immagine che contiene testo, persona, Videocamere/fotocamere e obiettivi, aria aperta&#10;&#10;Descrizione generata automaticamente">
            <a:extLst>
              <a:ext uri="{FF2B5EF4-FFF2-40B4-BE49-F238E27FC236}">
                <a16:creationId xmlns:a16="http://schemas.microsoft.com/office/drawing/2014/main" id="{42EAC4D1-1EF6-89A3-141C-9CC7D2990AA0}"/>
              </a:ext>
            </a:extLst>
          </p:cNvPr>
          <p:cNvPicPr>
            <a:picLocks noChangeAspect="1"/>
          </p:cNvPicPr>
          <p:nvPr/>
        </p:nvPicPr>
        <p:blipFill rotWithShape="1">
          <a:blip r:embed="rId2"/>
          <a:srcRect l="4402" t="55035" r="-623" b="1"/>
          <a:stretch/>
        </p:blipFill>
        <p:spPr>
          <a:xfrm>
            <a:off x="1894840" y="453342"/>
            <a:ext cx="8402320" cy="221841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Segnaposto contenuto 2">
            <a:extLst>
              <a:ext uri="{FF2B5EF4-FFF2-40B4-BE49-F238E27FC236}">
                <a16:creationId xmlns:a16="http://schemas.microsoft.com/office/drawing/2014/main" id="{13AABC00-6C23-FCE4-DD95-31FFDADCE4E8}"/>
              </a:ext>
            </a:extLst>
          </p:cNvPr>
          <p:cNvSpPr>
            <a:spLocks noGrp="1"/>
          </p:cNvSpPr>
          <p:nvPr>
            <p:ph idx="1"/>
          </p:nvPr>
        </p:nvSpPr>
        <p:spPr>
          <a:xfrm>
            <a:off x="4403357" y="3123134"/>
            <a:ext cx="6382966" cy="3193160"/>
          </a:xfrm>
        </p:spPr>
        <p:txBody>
          <a:bodyPr>
            <a:noAutofit/>
          </a:bodyPr>
          <a:lstStyle/>
          <a:p>
            <a:pPr marL="0" indent="0" algn="just">
              <a:lnSpc>
                <a:spcPct val="150000"/>
              </a:lnSpc>
              <a:buNone/>
            </a:pPr>
            <a:r>
              <a:rPr lang="it-IT" sz="2000" dirty="0"/>
              <a:t>Con questa tecnica i filmati diventano oggetto dell’analisi e l’immagine, soggettiva e fortemente selettiva, raffigura la visione del mondo di chi l’ha prodotta. Ai soggetti-oggetto della ricerca viene fornita una fotocamera o una videocamera, chiedendo loro di narrare visualmente la propria vita quotidiana.</a:t>
            </a:r>
          </a:p>
        </p:txBody>
      </p:sp>
      <p:sp>
        <p:nvSpPr>
          <p:cNvPr id="4" name="Segnaposto numero diapositiva 3">
            <a:extLst>
              <a:ext uri="{FF2B5EF4-FFF2-40B4-BE49-F238E27FC236}">
                <a16:creationId xmlns:a16="http://schemas.microsoft.com/office/drawing/2014/main" id="{1DA395B7-2267-5A2F-8155-F77B0C19DF73}"/>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31</a:t>
            </a:fld>
            <a:endParaRPr lang="en-US" sz="1200">
              <a:solidFill>
                <a:prstClr val="black">
                  <a:tint val="75000"/>
                </a:prstClr>
              </a:solidFill>
            </a:endParaRPr>
          </a:p>
        </p:txBody>
      </p:sp>
    </p:spTree>
    <p:extLst>
      <p:ext uri="{BB962C8B-B14F-4D97-AF65-F5344CB8AC3E}">
        <p14:creationId xmlns:p14="http://schemas.microsoft.com/office/powerpoint/2010/main" val="1674699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D8CD69BA-9E0D-E119-F8EA-1F1F26819A58}"/>
              </a:ext>
            </a:extLst>
          </p:cNvPr>
          <p:cNvSpPr>
            <a:spLocks noGrp="1"/>
          </p:cNvSpPr>
          <p:nvPr>
            <p:ph type="title"/>
          </p:nvPr>
        </p:nvSpPr>
        <p:spPr>
          <a:xfrm>
            <a:off x="838201" y="3211498"/>
            <a:ext cx="3981854" cy="3003033"/>
          </a:xfrm>
        </p:spPr>
        <p:txBody>
          <a:bodyPr>
            <a:normAutofit/>
          </a:bodyPr>
          <a:lstStyle/>
          <a:p>
            <a:pPr algn="ctr"/>
            <a:r>
              <a:rPr lang="it-IT" dirty="0"/>
              <a:t>Produzione soggettiva di immagini (II)</a:t>
            </a: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Segnaposto contenuto 6" descr="Immagine che contiene testo, persona, Videocamere/fotocamere e obiettivi, aria aperta&#10;&#10;Descrizione generata automaticamente">
            <a:extLst>
              <a:ext uri="{FF2B5EF4-FFF2-40B4-BE49-F238E27FC236}">
                <a16:creationId xmlns:a16="http://schemas.microsoft.com/office/drawing/2014/main" id="{42EAC4D1-1EF6-89A3-141C-9CC7D2990AA0}"/>
              </a:ext>
            </a:extLst>
          </p:cNvPr>
          <p:cNvPicPr>
            <a:picLocks noChangeAspect="1"/>
          </p:cNvPicPr>
          <p:nvPr/>
        </p:nvPicPr>
        <p:blipFill rotWithShape="1">
          <a:blip r:embed="rId2"/>
          <a:srcRect l="4402" t="55035" r="-623" b="1"/>
          <a:stretch/>
        </p:blipFill>
        <p:spPr>
          <a:xfrm>
            <a:off x="1894840" y="453342"/>
            <a:ext cx="8402320" cy="2218415"/>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Segnaposto contenuto 2">
            <a:extLst>
              <a:ext uri="{FF2B5EF4-FFF2-40B4-BE49-F238E27FC236}">
                <a16:creationId xmlns:a16="http://schemas.microsoft.com/office/drawing/2014/main" id="{13AABC00-6C23-FCE4-DD95-31FFDADCE4E8}"/>
              </a:ext>
            </a:extLst>
          </p:cNvPr>
          <p:cNvSpPr>
            <a:spLocks noGrp="1"/>
          </p:cNvSpPr>
          <p:nvPr>
            <p:ph idx="1"/>
          </p:nvPr>
        </p:nvSpPr>
        <p:spPr>
          <a:xfrm>
            <a:off x="4820055" y="3211498"/>
            <a:ext cx="6382966" cy="3193160"/>
          </a:xfrm>
        </p:spPr>
        <p:txBody>
          <a:bodyPr>
            <a:normAutofit fontScale="92500" lnSpcReduction="10000"/>
          </a:bodyPr>
          <a:lstStyle/>
          <a:p>
            <a:pPr marL="0" indent="0" algn="just">
              <a:lnSpc>
                <a:spcPct val="150000"/>
              </a:lnSpc>
              <a:buNone/>
            </a:pPr>
            <a:r>
              <a:rPr lang="it-IT" sz="1500" dirty="0"/>
              <a:t>Il </a:t>
            </a:r>
            <a:r>
              <a:rPr lang="it-IT" sz="1500" b="1" dirty="0"/>
              <a:t>confronto intersoggettivo </a:t>
            </a:r>
            <a:r>
              <a:rPr lang="it-IT" sz="1500" dirty="0"/>
              <a:t>tra </a:t>
            </a:r>
            <a:r>
              <a:rPr lang="it-IT" sz="1500" i="1" dirty="0"/>
              <a:t>ricercatore</a:t>
            </a:r>
            <a:r>
              <a:rPr lang="it-IT" sz="1500" dirty="0"/>
              <a:t> e </a:t>
            </a:r>
            <a:r>
              <a:rPr lang="it-IT" sz="1500" i="1" dirty="0"/>
              <a:t>soggetto-oggetto di studio </a:t>
            </a:r>
            <a:r>
              <a:rPr lang="it-IT" sz="1500" dirty="0"/>
              <a:t>è fondamentale poiché fornisce un incremento cognitivo indispensabile: per </a:t>
            </a:r>
            <a:r>
              <a:rPr lang="it-IT" sz="1500" b="1" dirty="0"/>
              <a:t>interpretare</a:t>
            </a:r>
            <a:r>
              <a:rPr lang="it-IT" sz="1500" dirty="0"/>
              <a:t> il materiale iconico in fase di analisi dei dati, è necessario chiedere ai soggetti di </a:t>
            </a:r>
            <a:r>
              <a:rPr lang="it-IT" sz="1500" b="1" dirty="0"/>
              <a:t>esplicitare</a:t>
            </a:r>
            <a:r>
              <a:rPr lang="it-IT" sz="1500" dirty="0"/>
              <a:t>, direttamente o tramite didascalia, la concettualizzazione-guida del loro lavoro, e di chiarire contenuti e modalità di ripresa.</a:t>
            </a:r>
          </a:p>
          <a:p>
            <a:pPr marL="0" indent="0" algn="just">
              <a:lnSpc>
                <a:spcPct val="150000"/>
              </a:lnSpc>
              <a:buNone/>
            </a:pPr>
            <a:r>
              <a:rPr lang="it-IT" sz="1500" dirty="0"/>
              <a:t>La produzione soggettiva di immagini fornisce dati molto </a:t>
            </a:r>
            <a:r>
              <a:rPr lang="it-IT" sz="1500" b="1" dirty="0"/>
              <a:t>ricchi</a:t>
            </a:r>
            <a:r>
              <a:rPr lang="it-IT" sz="1500" dirty="0"/>
              <a:t>, ma esige alcuni prerequisiti: i soggetti devono essere motivati a svolgere il compito loro assegnato, devono avere tempo per farlo e devono essere “video-alfabetizzati” qualora non lo siano già. </a:t>
            </a:r>
          </a:p>
        </p:txBody>
      </p:sp>
      <p:sp>
        <p:nvSpPr>
          <p:cNvPr id="4" name="Segnaposto numero diapositiva 3">
            <a:extLst>
              <a:ext uri="{FF2B5EF4-FFF2-40B4-BE49-F238E27FC236}">
                <a16:creationId xmlns:a16="http://schemas.microsoft.com/office/drawing/2014/main" id="{1DA395B7-2267-5A2F-8155-F77B0C19DF73}"/>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tint val="75000"/>
                  </a:prstClr>
                </a:solidFill>
              </a:rPr>
              <a:pPr>
                <a:spcAft>
                  <a:spcPts val="600"/>
                </a:spcAft>
              </a:pPr>
              <a:t>32</a:t>
            </a:fld>
            <a:endParaRPr lang="en-US" sz="1200">
              <a:solidFill>
                <a:prstClr val="black">
                  <a:tint val="75000"/>
                </a:prstClr>
              </a:solidFill>
            </a:endParaRPr>
          </a:p>
        </p:txBody>
      </p:sp>
    </p:spTree>
    <p:extLst>
      <p:ext uri="{BB962C8B-B14F-4D97-AF65-F5344CB8AC3E}">
        <p14:creationId xmlns:p14="http://schemas.microsoft.com/office/powerpoint/2010/main" val="763796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D2FFF-314D-D496-2B7F-1DABDF807E67}"/>
              </a:ext>
            </a:extLst>
          </p:cNvPr>
          <p:cNvSpPr>
            <a:spLocks noGrp="1"/>
          </p:cNvSpPr>
          <p:nvPr>
            <p:ph type="title"/>
          </p:nvPr>
        </p:nvSpPr>
        <p:spPr/>
        <p:txBody>
          <a:bodyPr/>
          <a:lstStyle/>
          <a:p>
            <a:pPr algn="ctr"/>
            <a:r>
              <a:rPr lang="it-IT" dirty="0"/>
              <a:t>Foto-stimolo</a:t>
            </a:r>
          </a:p>
        </p:txBody>
      </p:sp>
      <p:sp>
        <p:nvSpPr>
          <p:cNvPr id="3" name="Segnaposto contenuto 2">
            <a:extLst>
              <a:ext uri="{FF2B5EF4-FFF2-40B4-BE49-F238E27FC236}">
                <a16:creationId xmlns:a16="http://schemas.microsoft.com/office/drawing/2014/main" id="{307D90CB-3FFB-931F-22FC-ECBEA1470BB5}"/>
              </a:ext>
            </a:extLst>
          </p:cNvPr>
          <p:cNvSpPr>
            <a:spLocks noGrp="1"/>
          </p:cNvSpPr>
          <p:nvPr>
            <p:ph idx="1"/>
          </p:nvPr>
        </p:nvSpPr>
        <p:spPr/>
        <p:txBody>
          <a:bodyPr>
            <a:normAutofit fontScale="85000" lnSpcReduction="20000"/>
          </a:bodyPr>
          <a:lstStyle/>
          <a:p>
            <a:pPr marL="0" indent="0" algn="just">
              <a:lnSpc>
                <a:spcPct val="150000"/>
              </a:lnSpc>
              <a:buNone/>
            </a:pPr>
            <a:r>
              <a:rPr lang="it-IT" dirty="0"/>
              <a:t>L’</a:t>
            </a:r>
            <a:r>
              <a:rPr lang="it-IT" b="1" dirty="0"/>
              <a:t>intervista</a:t>
            </a:r>
            <a:r>
              <a:rPr lang="it-IT" dirty="0"/>
              <a:t> basata </a:t>
            </a:r>
            <a:r>
              <a:rPr lang="it-IT" b="1" dirty="0"/>
              <a:t>su foto-stimolo </a:t>
            </a:r>
            <a:r>
              <a:rPr lang="it-IT" dirty="0"/>
              <a:t>può essere considerata una variazione di quella semi-strutturata, da cui si distingue perché si basa sulle immagini e non su una traccia di domande.</a:t>
            </a:r>
          </a:p>
          <a:p>
            <a:pPr marL="0" indent="0" algn="just">
              <a:lnSpc>
                <a:spcPct val="150000"/>
              </a:lnSpc>
              <a:buNone/>
            </a:pPr>
            <a:r>
              <a:rPr lang="it-IT" dirty="0"/>
              <a:t>Le immagini vengono selezionate in base alle ipotesi di ricerca e a ciò che si intende rilevare: esse diventano il </a:t>
            </a:r>
            <a:r>
              <a:rPr lang="it-IT" i="1" dirty="0"/>
              <a:t>focus</a:t>
            </a:r>
            <a:r>
              <a:rPr lang="it-IT" dirty="0"/>
              <a:t> della comunicazione, di una situazione di interazione in cui i ruoli dell’osservatore e dell’osservato tendono spesso a rovesciarsi. Si tratta di una tecnica che permette di risalire </a:t>
            </a:r>
            <a:r>
              <a:rPr lang="it-IT" b="1" dirty="0"/>
              <a:t>dal concreto </a:t>
            </a:r>
            <a:r>
              <a:rPr lang="it-IT" dirty="0"/>
              <a:t>(classificare gli oggetti presenti nella foto) </a:t>
            </a:r>
            <a:r>
              <a:rPr lang="it-IT" b="1" dirty="0"/>
              <a:t>all’astratto</a:t>
            </a:r>
            <a:r>
              <a:rPr lang="it-IT" dirty="0"/>
              <a:t> (esprimere il significato che essi hanno per l’intervistato).</a:t>
            </a:r>
          </a:p>
        </p:txBody>
      </p:sp>
      <p:sp>
        <p:nvSpPr>
          <p:cNvPr id="4" name="Segnaposto numero diapositiva 3">
            <a:extLst>
              <a:ext uri="{FF2B5EF4-FFF2-40B4-BE49-F238E27FC236}">
                <a16:creationId xmlns:a16="http://schemas.microsoft.com/office/drawing/2014/main" id="{A5978536-0F02-05AF-C96D-9B4C6220C55A}"/>
              </a:ext>
            </a:extLst>
          </p:cNvPr>
          <p:cNvSpPr>
            <a:spLocks noGrp="1"/>
          </p:cNvSpPr>
          <p:nvPr>
            <p:ph type="sldNum" sz="quarter" idx="12"/>
          </p:nvPr>
        </p:nvSpPr>
        <p:spPr/>
        <p:txBody>
          <a:bodyPr/>
          <a:lstStyle/>
          <a:p>
            <a:fld id="{4854181D-6920-4594-9A5D-6CE56DC9F8B2}" type="slidenum">
              <a:rPr lang="en-US" smtClean="0"/>
              <a:t>33</a:t>
            </a:fld>
            <a:endParaRPr lang="en-US"/>
          </a:p>
        </p:txBody>
      </p:sp>
    </p:spTree>
    <p:extLst>
      <p:ext uri="{BB962C8B-B14F-4D97-AF65-F5344CB8AC3E}">
        <p14:creationId xmlns:p14="http://schemas.microsoft.com/office/powerpoint/2010/main" val="2877029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6D2FFF-314D-D496-2B7F-1DABDF807E67}"/>
              </a:ext>
            </a:extLst>
          </p:cNvPr>
          <p:cNvSpPr>
            <a:spLocks noGrp="1"/>
          </p:cNvSpPr>
          <p:nvPr>
            <p:ph type="title"/>
          </p:nvPr>
        </p:nvSpPr>
        <p:spPr/>
        <p:txBody>
          <a:bodyPr/>
          <a:lstStyle/>
          <a:p>
            <a:pPr algn="ctr"/>
            <a:r>
              <a:rPr lang="it-IT" dirty="0"/>
              <a:t>Foto-stimolo (II)</a:t>
            </a:r>
          </a:p>
        </p:txBody>
      </p:sp>
      <p:sp>
        <p:nvSpPr>
          <p:cNvPr id="3" name="Segnaposto contenuto 2">
            <a:extLst>
              <a:ext uri="{FF2B5EF4-FFF2-40B4-BE49-F238E27FC236}">
                <a16:creationId xmlns:a16="http://schemas.microsoft.com/office/drawing/2014/main" id="{307D90CB-3FFB-931F-22FC-ECBEA1470BB5}"/>
              </a:ext>
            </a:extLst>
          </p:cNvPr>
          <p:cNvSpPr>
            <a:spLocks noGrp="1"/>
          </p:cNvSpPr>
          <p:nvPr>
            <p:ph idx="1"/>
          </p:nvPr>
        </p:nvSpPr>
        <p:spPr/>
        <p:txBody>
          <a:bodyPr>
            <a:noAutofit/>
          </a:bodyPr>
          <a:lstStyle/>
          <a:p>
            <a:pPr marL="0" indent="0" algn="just">
              <a:lnSpc>
                <a:spcPct val="170000"/>
              </a:lnSpc>
              <a:buNone/>
            </a:pPr>
            <a:r>
              <a:rPr lang="it-IT" sz="1700" dirty="0"/>
              <a:t>In questa tecnica la </a:t>
            </a:r>
            <a:r>
              <a:rPr lang="it-IT" sz="1700" b="1" dirty="0"/>
              <a:t>direttività</a:t>
            </a:r>
            <a:r>
              <a:rPr lang="it-IT" sz="1700" dirty="0"/>
              <a:t>, cioè la possibilità del ricercatore di stabilire i contenuti dell’intervista, si traduce nella scelta delle immagini da mostrare all’intervistato </a:t>
            </a:r>
            <a:r>
              <a:rPr lang="it-IT" sz="1700" dirty="0">
                <a:sym typeface="Wingdings" panose="05000000000000000000" pitchFamily="2" charset="2"/>
              </a:rPr>
              <a:t> tendenzialmente vi è un </a:t>
            </a:r>
            <a:r>
              <a:rPr lang="it-IT" sz="1700" dirty="0"/>
              <a:t>basso grado di direttività ma è necessaria una preparazione rispetto alle tecniche di </a:t>
            </a:r>
            <a:r>
              <a:rPr lang="it-IT" sz="1700" i="1" dirty="0" err="1"/>
              <a:t>probing</a:t>
            </a:r>
            <a:r>
              <a:rPr lang="it-IT" sz="1700" dirty="0"/>
              <a:t> (sonde e rilanci). </a:t>
            </a:r>
          </a:p>
          <a:p>
            <a:pPr marL="0" indent="0" algn="just">
              <a:lnSpc>
                <a:spcPct val="170000"/>
              </a:lnSpc>
              <a:buNone/>
            </a:pPr>
            <a:r>
              <a:rPr lang="it-IT" sz="1700" dirty="0"/>
              <a:t>La tecnica della foto-stimolo gioca sulla </a:t>
            </a:r>
            <a:r>
              <a:rPr lang="it-IT" sz="1700" b="1" dirty="0"/>
              <a:t>funziona emotiva delle immagini</a:t>
            </a:r>
            <a:r>
              <a:rPr lang="it-IT" sz="1700" dirty="0"/>
              <a:t>, che rappresentano oggetti reali capaci di suscitare reazioni spontanee nell’intervistato. Contrariamente ad una domanda, la foto </a:t>
            </a:r>
            <a:r>
              <a:rPr lang="it-IT" sz="1700" b="1" dirty="0"/>
              <a:t>non influenza </a:t>
            </a:r>
            <a:r>
              <a:rPr lang="it-IT" sz="1700" dirty="0"/>
              <a:t>l’intervistato, che si sente più libero di definire la propria idea in merito al fenomeno oggetto di studio, interpretandolo soggettivamente). </a:t>
            </a:r>
          </a:p>
          <a:p>
            <a:pPr marL="0" indent="0" algn="just">
              <a:lnSpc>
                <a:spcPct val="170000"/>
              </a:lnSpc>
              <a:buNone/>
            </a:pPr>
            <a:r>
              <a:rPr lang="it-IT" sz="1700" dirty="0"/>
              <a:t>La tecnica si basa quindi sulla </a:t>
            </a:r>
            <a:r>
              <a:rPr lang="it-IT" sz="1700" b="1" dirty="0"/>
              <a:t>costruzione di senso inter-soggettiva</a:t>
            </a:r>
            <a:r>
              <a:rPr lang="it-IT" sz="1700" dirty="0"/>
              <a:t>: al significato primario attribuito dal ricercatore si aggiunge quello secondario del soggetto intervistato.</a:t>
            </a:r>
          </a:p>
        </p:txBody>
      </p:sp>
      <p:sp>
        <p:nvSpPr>
          <p:cNvPr id="4" name="Segnaposto numero diapositiva 3">
            <a:extLst>
              <a:ext uri="{FF2B5EF4-FFF2-40B4-BE49-F238E27FC236}">
                <a16:creationId xmlns:a16="http://schemas.microsoft.com/office/drawing/2014/main" id="{A5978536-0F02-05AF-C96D-9B4C6220C55A}"/>
              </a:ext>
            </a:extLst>
          </p:cNvPr>
          <p:cNvSpPr>
            <a:spLocks noGrp="1"/>
          </p:cNvSpPr>
          <p:nvPr>
            <p:ph type="sldNum" sz="quarter" idx="12"/>
          </p:nvPr>
        </p:nvSpPr>
        <p:spPr/>
        <p:txBody>
          <a:bodyPr/>
          <a:lstStyle/>
          <a:p>
            <a:fld id="{4854181D-6920-4594-9A5D-6CE56DC9F8B2}" type="slidenum">
              <a:rPr lang="en-US" smtClean="0"/>
              <a:t>34</a:t>
            </a:fld>
            <a:endParaRPr lang="en-US"/>
          </a:p>
        </p:txBody>
      </p:sp>
    </p:spTree>
    <p:extLst>
      <p:ext uri="{BB962C8B-B14F-4D97-AF65-F5344CB8AC3E}">
        <p14:creationId xmlns:p14="http://schemas.microsoft.com/office/powerpoint/2010/main" val="4150005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Molti punti interrogativi su sfondo nero">
            <a:extLst>
              <a:ext uri="{FF2B5EF4-FFF2-40B4-BE49-F238E27FC236}">
                <a16:creationId xmlns:a16="http://schemas.microsoft.com/office/drawing/2014/main" id="{6378C8FB-6BA2-183C-AAB5-6D31EAA98605}"/>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36D2FFF-314D-D496-2B7F-1DABDF807E67}"/>
              </a:ext>
            </a:extLst>
          </p:cNvPr>
          <p:cNvSpPr>
            <a:spLocks noGrp="1"/>
          </p:cNvSpPr>
          <p:nvPr>
            <p:ph type="title"/>
          </p:nvPr>
        </p:nvSpPr>
        <p:spPr>
          <a:xfrm>
            <a:off x="7474281" y="1396686"/>
            <a:ext cx="3240506" cy="4064628"/>
          </a:xfrm>
        </p:spPr>
        <p:txBody>
          <a:bodyPr>
            <a:normAutofit/>
          </a:bodyPr>
          <a:lstStyle/>
          <a:p>
            <a:pPr algn="ctr"/>
            <a:r>
              <a:rPr lang="it-IT" dirty="0" err="1"/>
              <a:t>Ri</a:t>
            </a:r>
            <a:r>
              <a:rPr lang="it-IT" dirty="0"/>
              <a:t>-fotografia</a:t>
            </a:r>
          </a:p>
        </p:txBody>
      </p:sp>
      <p:sp>
        <p:nvSpPr>
          <p:cNvPr id="3" name="Segnaposto contenuto 2">
            <a:extLst>
              <a:ext uri="{FF2B5EF4-FFF2-40B4-BE49-F238E27FC236}">
                <a16:creationId xmlns:a16="http://schemas.microsoft.com/office/drawing/2014/main" id="{307D90CB-3FFB-931F-22FC-ECBEA1470BB5}"/>
              </a:ext>
            </a:extLst>
          </p:cNvPr>
          <p:cNvSpPr>
            <a:spLocks noGrp="1"/>
          </p:cNvSpPr>
          <p:nvPr>
            <p:ph idx="1"/>
          </p:nvPr>
        </p:nvSpPr>
        <p:spPr>
          <a:xfrm>
            <a:off x="838200" y="1461360"/>
            <a:ext cx="5536397" cy="4894990"/>
          </a:xfrm>
        </p:spPr>
        <p:txBody>
          <a:bodyPr>
            <a:normAutofit/>
          </a:bodyPr>
          <a:lstStyle/>
          <a:p>
            <a:pPr marL="0" indent="0" algn="just">
              <a:lnSpc>
                <a:spcPct val="150000"/>
              </a:lnSpc>
              <a:buNone/>
            </a:pPr>
            <a:r>
              <a:rPr lang="it-IT" sz="1500" dirty="0">
                <a:solidFill>
                  <a:srgbClr val="FFFFFF"/>
                </a:solidFill>
              </a:rPr>
              <a:t>La </a:t>
            </a:r>
            <a:r>
              <a:rPr lang="it-IT" sz="1500" b="1" dirty="0" err="1">
                <a:solidFill>
                  <a:srgbClr val="FFFFFF"/>
                </a:solidFill>
              </a:rPr>
              <a:t>ri</a:t>
            </a:r>
            <a:r>
              <a:rPr lang="it-IT" sz="1500" b="1" dirty="0">
                <a:solidFill>
                  <a:srgbClr val="FFFFFF"/>
                </a:solidFill>
              </a:rPr>
              <a:t>-fotografia</a:t>
            </a:r>
            <a:r>
              <a:rPr lang="it-IT" sz="1500" dirty="0">
                <a:solidFill>
                  <a:srgbClr val="FFFFFF"/>
                </a:solidFill>
              </a:rPr>
              <a:t>, che si pone fra la </a:t>
            </a:r>
            <a:r>
              <a:rPr lang="it-IT" sz="1500" i="1" dirty="0">
                <a:solidFill>
                  <a:srgbClr val="FFFFFF"/>
                </a:solidFill>
              </a:rPr>
              <a:t>sociologia sulle immagini</a:t>
            </a:r>
            <a:r>
              <a:rPr lang="it-IT" sz="1500" dirty="0">
                <a:solidFill>
                  <a:srgbClr val="FFFFFF"/>
                </a:solidFill>
              </a:rPr>
              <a:t> e quella </a:t>
            </a:r>
            <a:r>
              <a:rPr lang="it-IT" sz="1500" i="1" dirty="0">
                <a:solidFill>
                  <a:srgbClr val="FFFFFF"/>
                </a:solidFill>
              </a:rPr>
              <a:t>con le immagini</a:t>
            </a:r>
            <a:r>
              <a:rPr lang="it-IT" sz="1500" dirty="0">
                <a:solidFill>
                  <a:srgbClr val="FFFFFF"/>
                </a:solidFill>
              </a:rPr>
              <a:t>, viene utilizzata prevalentemente per registrare il cambiamento socio-territoriale, lo sviluppo urbanistico, le forme di abusivismo, i segni di devastazione di un territorio successivi a disastri bellici o a calamità naturali.</a:t>
            </a:r>
          </a:p>
          <a:p>
            <a:pPr marL="0" indent="0" algn="just">
              <a:lnSpc>
                <a:spcPct val="150000"/>
              </a:lnSpc>
              <a:buNone/>
            </a:pPr>
            <a:r>
              <a:rPr lang="it-IT" sz="1500" dirty="0">
                <a:solidFill>
                  <a:srgbClr val="FFFFFF"/>
                </a:solidFill>
              </a:rPr>
              <a:t>Questa tecnica consiste nel creare, secondo un ordine temporale definito, un insieme di fotografie dello stesso soggetto scattate in momenti diversi (</a:t>
            </a:r>
            <a:r>
              <a:rPr lang="it-IT" sz="1500" b="1" i="1" dirty="0">
                <a:solidFill>
                  <a:srgbClr val="FFFFFF"/>
                </a:solidFill>
              </a:rPr>
              <a:t>time 1 </a:t>
            </a:r>
            <a:r>
              <a:rPr lang="it-IT" sz="1500" dirty="0">
                <a:solidFill>
                  <a:srgbClr val="FFFFFF"/>
                </a:solidFill>
              </a:rPr>
              <a:t>and </a:t>
            </a:r>
            <a:r>
              <a:rPr lang="it-IT" sz="1500" b="1" i="1" dirty="0">
                <a:solidFill>
                  <a:srgbClr val="FFFFFF"/>
                </a:solidFill>
              </a:rPr>
              <a:t>time 2</a:t>
            </a:r>
            <a:r>
              <a:rPr lang="it-IT" sz="1500" dirty="0">
                <a:solidFill>
                  <a:srgbClr val="FFFFFF"/>
                </a:solidFill>
              </a:rPr>
              <a:t>) e con la stessa prospettiva: si tratta di una </a:t>
            </a:r>
            <a:r>
              <a:rPr lang="it-IT" sz="1500" b="1" dirty="0">
                <a:solidFill>
                  <a:srgbClr val="FFFFFF"/>
                </a:solidFill>
              </a:rPr>
              <a:t>comparazione storica</a:t>
            </a:r>
            <a:r>
              <a:rPr lang="it-IT" sz="1500" dirty="0">
                <a:solidFill>
                  <a:srgbClr val="FFFFFF"/>
                </a:solidFill>
              </a:rPr>
              <a:t> che consente di evidenziare elementi nuovi, scomparsi, modificati, fortemente significativi ai fini dello studio.</a:t>
            </a: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A5978536-0F02-05AF-C96D-9B4C6220C55A}"/>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35</a:t>
            </a:fld>
            <a:endParaRPr lang="en-US" sz="1200">
              <a:solidFill>
                <a:srgbClr val="FFFFFF"/>
              </a:solidFill>
            </a:endParaRPr>
          </a:p>
        </p:txBody>
      </p:sp>
    </p:spTree>
    <p:extLst>
      <p:ext uri="{BB962C8B-B14F-4D97-AF65-F5344CB8AC3E}">
        <p14:creationId xmlns:p14="http://schemas.microsoft.com/office/powerpoint/2010/main" val="3546382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D3F3A98B-FC65-4638-942D-043D90701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Molti punti interrogativi su sfondo nero">
            <a:extLst>
              <a:ext uri="{FF2B5EF4-FFF2-40B4-BE49-F238E27FC236}">
                <a16:creationId xmlns:a16="http://schemas.microsoft.com/office/drawing/2014/main" id="{6378C8FB-6BA2-183C-AAB5-6D31EAA98605}"/>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36D2FFF-314D-D496-2B7F-1DABDF807E67}"/>
              </a:ext>
            </a:extLst>
          </p:cNvPr>
          <p:cNvSpPr>
            <a:spLocks noGrp="1"/>
          </p:cNvSpPr>
          <p:nvPr>
            <p:ph type="title"/>
          </p:nvPr>
        </p:nvSpPr>
        <p:spPr>
          <a:xfrm>
            <a:off x="7474281" y="1396686"/>
            <a:ext cx="3240506" cy="4064628"/>
          </a:xfrm>
        </p:spPr>
        <p:txBody>
          <a:bodyPr>
            <a:normAutofit/>
          </a:bodyPr>
          <a:lstStyle/>
          <a:p>
            <a:pPr algn="ctr"/>
            <a:r>
              <a:rPr lang="it-IT" dirty="0" err="1"/>
              <a:t>Ri</a:t>
            </a:r>
            <a:r>
              <a:rPr lang="it-IT" dirty="0"/>
              <a:t>-fotografia (II)</a:t>
            </a:r>
          </a:p>
        </p:txBody>
      </p:sp>
      <p:sp>
        <p:nvSpPr>
          <p:cNvPr id="3" name="Segnaposto contenuto 2">
            <a:extLst>
              <a:ext uri="{FF2B5EF4-FFF2-40B4-BE49-F238E27FC236}">
                <a16:creationId xmlns:a16="http://schemas.microsoft.com/office/drawing/2014/main" id="{307D90CB-3FFB-931F-22FC-ECBEA1470BB5}"/>
              </a:ext>
            </a:extLst>
          </p:cNvPr>
          <p:cNvSpPr>
            <a:spLocks noGrp="1"/>
          </p:cNvSpPr>
          <p:nvPr>
            <p:ph idx="1"/>
          </p:nvPr>
        </p:nvSpPr>
        <p:spPr>
          <a:xfrm>
            <a:off x="838200" y="1461360"/>
            <a:ext cx="5536397" cy="4894990"/>
          </a:xfrm>
        </p:spPr>
        <p:txBody>
          <a:bodyPr>
            <a:normAutofit/>
          </a:bodyPr>
          <a:lstStyle/>
          <a:p>
            <a:pPr marL="0" indent="0" algn="just">
              <a:lnSpc>
                <a:spcPct val="150000"/>
              </a:lnSpc>
              <a:buNone/>
            </a:pPr>
            <a:r>
              <a:rPr lang="it-IT" sz="1600" dirty="0">
                <a:solidFill>
                  <a:srgbClr val="FFFFFF"/>
                </a:solidFill>
              </a:rPr>
              <a:t>Affinché il confronto sia efficace è necessario ripetere le fotografie originali tenendo conto di alcuni criteri: punto di osservazione, inquadratura, luce, periodo dell’anno.</a:t>
            </a:r>
          </a:p>
          <a:p>
            <a:pPr marL="0" indent="0" algn="just">
              <a:lnSpc>
                <a:spcPct val="150000"/>
              </a:lnSpc>
              <a:buNone/>
            </a:pPr>
            <a:endParaRPr lang="it-IT" sz="1600" dirty="0">
              <a:solidFill>
                <a:srgbClr val="FFFFFF"/>
              </a:solidFill>
            </a:endParaRPr>
          </a:p>
          <a:p>
            <a:pPr algn="just">
              <a:lnSpc>
                <a:spcPct val="150000"/>
              </a:lnSpc>
              <a:buFont typeface="Wingdings" panose="05000000000000000000" pitchFamily="2" charset="2"/>
              <a:buChar char="Ø"/>
            </a:pPr>
            <a:r>
              <a:rPr lang="it-IT" sz="1600" dirty="0">
                <a:solidFill>
                  <a:srgbClr val="FFFFFF"/>
                </a:solidFill>
              </a:rPr>
              <a:t>Se le immagini del </a:t>
            </a:r>
            <a:r>
              <a:rPr lang="it-IT" sz="1600" i="1" dirty="0" err="1">
                <a:solidFill>
                  <a:srgbClr val="FFFFFF"/>
                </a:solidFill>
              </a:rPr>
              <a:t>before</a:t>
            </a:r>
            <a:r>
              <a:rPr lang="it-IT" sz="1600" dirty="0">
                <a:solidFill>
                  <a:srgbClr val="FFFFFF"/>
                </a:solidFill>
              </a:rPr>
              <a:t> sono state prodotte da altri o attinte da archivi storici, il ricercatore deve essere pronto ad adattarsi alle variazioni del contesto, ma deve anche essere in grado di individuare specifici elementi di continuità che saranno la base per un confronto rappresentativo tra </a:t>
            </a:r>
            <a:r>
              <a:rPr lang="it-IT" sz="1600" i="1" dirty="0" err="1">
                <a:solidFill>
                  <a:srgbClr val="FFFFFF"/>
                </a:solidFill>
              </a:rPr>
              <a:t>before</a:t>
            </a:r>
            <a:r>
              <a:rPr lang="it-IT" sz="1600" i="1" dirty="0">
                <a:solidFill>
                  <a:srgbClr val="FFFFFF"/>
                </a:solidFill>
              </a:rPr>
              <a:t> and after</a:t>
            </a:r>
            <a:r>
              <a:rPr lang="it-IT" sz="1600" dirty="0">
                <a:solidFill>
                  <a:srgbClr val="FFFFFF"/>
                </a:solidFill>
              </a:rPr>
              <a:t>.</a:t>
            </a: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A5978536-0F02-05AF-C96D-9B4C6220C55A}"/>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srgbClr val="FFFFFF"/>
                </a:solidFill>
              </a:rPr>
              <a:pPr>
                <a:spcAft>
                  <a:spcPts val="600"/>
                </a:spcAft>
              </a:pPr>
              <a:t>36</a:t>
            </a:fld>
            <a:endParaRPr lang="en-US" sz="1200">
              <a:solidFill>
                <a:srgbClr val="FFFFFF"/>
              </a:solidFill>
            </a:endParaRPr>
          </a:p>
        </p:txBody>
      </p:sp>
    </p:spTree>
    <p:extLst>
      <p:ext uri="{BB962C8B-B14F-4D97-AF65-F5344CB8AC3E}">
        <p14:creationId xmlns:p14="http://schemas.microsoft.com/office/powerpoint/2010/main" val="50455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546EC-8C1C-C75C-7E63-1928875217D3}"/>
              </a:ext>
            </a:extLst>
          </p:cNvPr>
          <p:cNvSpPr>
            <a:spLocks noGrp="1"/>
          </p:cNvSpPr>
          <p:nvPr>
            <p:ph type="title"/>
          </p:nvPr>
        </p:nvSpPr>
        <p:spPr/>
        <p:txBody>
          <a:bodyPr/>
          <a:lstStyle/>
          <a:p>
            <a:pPr algn="ctr"/>
            <a:r>
              <a:rPr lang="it-IT" dirty="0" err="1"/>
              <a:t>Ri</a:t>
            </a:r>
            <a:r>
              <a:rPr lang="it-IT" dirty="0"/>
              <a:t>-fotografia (III)</a:t>
            </a:r>
          </a:p>
        </p:txBody>
      </p:sp>
      <p:sp>
        <p:nvSpPr>
          <p:cNvPr id="4" name="Segnaposto numero diapositiva 3">
            <a:extLst>
              <a:ext uri="{FF2B5EF4-FFF2-40B4-BE49-F238E27FC236}">
                <a16:creationId xmlns:a16="http://schemas.microsoft.com/office/drawing/2014/main" id="{31122A69-C07C-9104-61DF-4BAB16EF01FC}"/>
              </a:ext>
            </a:extLst>
          </p:cNvPr>
          <p:cNvSpPr>
            <a:spLocks noGrp="1"/>
          </p:cNvSpPr>
          <p:nvPr>
            <p:ph type="sldNum" sz="quarter" idx="12"/>
          </p:nvPr>
        </p:nvSpPr>
        <p:spPr/>
        <p:txBody>
          <a:bodyPr/>
          <a:lstStyle/>
          <a:p>
            <a:fld id="{4854181D-6920-4594-9A5D-6CE56DC9F8B2}" type="slidenum">
              <a:rPr lang="en-US" smtClean="0"/>
              <a:t>37</a:t>
            </a:fld>
            <a:endParaRPr lang="en-US"/>
          </a:p>
        </p:txBody>
      </p:sp>
      <p:pic>
        <p:nvPicPr>
          <p:cNvPr id="5" name="Segnaposto contenuto 7">
            <a:extLst>
              <a:ext uri="{FF2B5EF4-FFF2-40B4-BE49-F238E27FC236}">
                <a16:creationId xmlns:a16="http://schemas.microsoft.com/office/drawing/2014/main" id="{281D2686-4FEC-EAB5-AB15-56E8186A8138}"/>
              </a:ext>
            </a:extLst>
          </p:cNvPr>
          <p:cNvPicPr>
            <a:picLocks noGrp="1" noChangeAspect="1"/>
          </p:cNvPicPr>
          <p:nvPr>
            <p:ph idx="1"/>
          </p:nvPr>
        </p:nvPicPr>
        <p:blipFill>
          <a:blip r:embed="rId2"/>
          <a:stretch>
            <a:fillRect/>
          </a:stretch>
        </p:blipFill>
        <p:spPr>
          <a:xfrm>
            <a:off x="357264" y="1690688"/>
            <a:ext cx="5402636" cy="3669422"/>
          </a:xfrm>
          <a:prstGeom prst="rect">
            <a:avLst/>
          </a:prstGeom>
        </p:spPr>
      </p:pic>
      <p:pic>
        <p:nvPicPr>
          <p:cNvPr id="6" name="Immagine 5">
            <a:extLst>
              <a:ext uri="{FF2B5EF4-FFF2-40B4-BE49-F238E27FC236}">
                <a16:creationId xmlns:a16="http://schemas.microsoft.com/office/drawing/2014/main" id="{D17BEBA5-A62B-C1EF-6E3B-D7E292DEE606}"/>
              </a:ext>
            </a:extLst>
          </p:cNvPr>
          <p:cNvPicPr>
            <a:picLocks noChangeAspect="1"/>
          </p:cNvPicPr>
          <p:nvPr/>
        </p:nvPicPr>
        <p:blipFill>
          <a:blip r:embed="rId3"/>
          <a:stretch>
            <a:fillRect/>
          </a:stretch>
        </p:blipFill>
        <p:spPr>
          <a:xfrm>
            <a:off x="5930117" y="1690689"/>
            <a:ext cx="5904619" cy="3669422"/>
          </a:xfrm>
          <a:prstGeom prst="rect">
            <a:avLst/>
          </a:prstGeom>
        </p:spPr>
      </p:pic>
      <p:sp>
        <p:nvSpPr>
          <p:cNvPr id="7" name="CasellaDiTesto 6">
            <a:extLst>
              <a:ext uri="{FF2B5EF4-FFF2-40B4-BE49-F238E27FC236}">
                <a16:creationId xmlns:a16="http://schemas.microsoft.com/office/drawing/2014/main" id="{206D6D7C-99CF-09D8-7734-56B71CFDAF9E}"/>
              </a:ext>
            </a:extLst>
          </p:cNvPr>
          <p:cNvSpPr txBox="1"/>
          <p:nvPr/>
        </p:nvSpPr>
        <p:spPr>
          <a:xfrm>
            <a:off x="1864360" y="5628640"/>
            <a:ext cx="8117840" cy="369332"/>
          </a:xfrm>
          <a:prstGeom prst="rect">
            <a:avLst/>
          </a:prstGeom>
          <a:noFill/>
        </p:spPr>
        <p:txBody>
          <a:bodyPr wrap="square" rtlCol="0">
            <a:spAutoFit/>
          </a:bodyPr>
          <a:lstStyle/>
          <a:p>
            <a:pPr algn="ctr"/>
            <a:r>
              <a:rPr lang="it-IT" dirty="0"/>
              <a:t>Boriati D., Federico P. (2014).</a:t>
            </a:r>
          </a:p>
        </p:txBody>
      </p:sp>
    </p:spTree>
    <p:extLst>
      <p:ext uri="{BB962C8B-B14F-4D97-AF65-F5344CB8AC3E}">
        <p14:creationId xmlns:p14="http://schemas.microsoft.com/office/powerpoint/2010/main" val="1578377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20B1B-418E-B174-687F-7CBB3C873E8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75E291B-AE60-8AFD-4B0A-383270DB78F4}"/>
              </a:ext>
            </a:extLst>
          </p:cNvPr>
          <p:cNvSpPr>
            <a:spLocks noGrp="1"/>
          </p:cNvSpPr>
          <p:nvPr>
            <p:ph type="title"/>
          </p:nvPr>
        </p:nvSpPr>
        <p:spPr/>
        <p:txBody>
          <a:bodyPr/>
          <a:lstStyle/>
          <a:p>
            <a:pPr algn="ctr"/>
            <a:r>
              <a:rPr lang="it-IT" dirty="0"/>
              <a:t>Esercitazione</a:t>
            </a:r>
          </a:p>
        </p:txBody>
      </p:sp>
      <p:sp>
        <p:nvSpPr>
          <p:cNvPr id="4" name="Segnaposto numero diapositiva 3">
            <a:extLst>
              <a:ext uri="{FF2B5EF4-FFF2-40B4-BE49-F238E27FC236}">
                <a16:creationId xmlns:a16="http://schemas.microsoft.com/office/drawing/2014/main" id="{F7423990-B2FE-EACD-22F5-503F788032E3}"/>
              </a:ext>
            </a:extLst>
          </p:cNvPr>
          <p:cNvSpPr>
            <a:spLocks noGrp="1"/>
          </p:cNvSpPr>
          <p:nvPr>
            <p:ph type="sldNum" sz="quarter" idx="12"/>
          </p:nvPr>
        </p:nvSpPr>
        <p:spPr/>
        <p:txBody>
          <a:bodyPr/>
          <a:lstStyle/>
          <a:p>
            <a:fld id="{4854181D-6920-4594-9A5D-6CE56DC9F8B2}" type="slidenum">
              <a:rPr lang="en-US" smtClean="0"/>
              <a:t>38</a:t>
            </a:fld>
            <a:endParaRPr lang="en-US"/>
          </a:p>
        </p:txBody>
      </p:sp>
      <p:sp>
        <p:nvSpPr>
          <p:cNvPr id="8" name="Segnaposto contenuto 7">
            <a:extLst>
              <a:ext uri="{FF2B5EF4-FFF2-40B4-BE49-F238E27FC236}">
                <a16:creationId xmlns:a16="http://schemas.microsoft.com/office/drawing/2014/main" id="{B5FE5D42-FC1C-880C-5174-0A29952BD722}"/>
              </a:ext>
            </a:extLst>
          </p:cNvPr>
          <p:cNvSpPr>
            <a:spLocks noGrp="1"/>
          </p:cNvSpPr>
          <p:nvPr>
            <p:ph idx="1"/>
          </p:nvPr>
        </p:nvSpPr>
        <p:spPr/>
        <p:txBody>
          <a:bodyPr>
            <a:normAutofit lnSpcReduction="10000"/>
          </a:bodyPr>
          <a:lstStyle/>
          <a:p>
            <a:pPr marL="0" indent="0" algn="just">
              <a:buNone/>
            </a:pPr>
            <a:r>
              <a:rPr lang="it-IT" dirty="0">
                <a:hlinkClick r:id="rId2"/>
              </a:rPr>
              <a:t>https://www.youtube.com/watch?v=u3ETc0EHQyY</a:t>
            </a:r>
            <a:endParaRPr lang="it-IT" dirty="0"/>
          </a:p>
          <a:p>
            <a:pPr algn="just"/>
            <a:endParaRPr lang="it-IT" dirty="0"/>
          </a:p>
          <a:p>
            <a:pPr marL="0" indent="0" algn="just">
              <a:buNone/>
            </a:pPr>
            <a:r>
              <a:rPr lang="it-IT" dirty="0"/>
              <a:t>Individuare elementi</a:t>
            </a:r>
          </a:p>
          <a:p>
            <a:pPr algn="just"/>
            <a:r>
              <a:rPr lang="it-IT" dirty="0"/>
              <a:t> </a:t>
            </a:r>
            <a:r>
              <a:rPr lang="it-IT" b="1" dirty="0"/>
              <a:t>denotativi</a:t>
            </a:r>
            <a:r>
              <a:rPr lang="it-IT" dirty="0"/>
              <a:t> (descrizione oggettiva) es. gesti, prossemica, espressioni; codici iconici e iconografici; e</a:t>
            </a:r>
          </a:p>
          <a:p>
            <a:pPr algn="just"/>
            <a:r>
              <a:rPr lang="it-IT" b="1" dirty="0"/>
              <a:t>connotativi</a:t>
            </a:r>
            <a:r>
              <a:rPr lang="it-IT" dirty="0"/>
              <a:t> (significati socio-culturali) emozioni collettive, norme culturali; terzo effetto socio-culturale.</a:t>
            </a:r>
          </a:p>
          <a:p>
            <a:pPr marL="0" indent="0" algn="just">
              <a:buNone/>
            </a:pPr>
            <a:endParaRPr lang="it-IT" dirty="0"/>
          </a:p>
          <a:p>
            <a:pPr marL="0" indent="0" algn="just">
              <a:buNone/>
            </a:pPr>
            <a:r>
              <a:rPr lang="it-IT" b="1" dirty="0"/>
              <a:t>Interpretazione sociologica</a:t>
            </a:r>
            <a:r>
              <a:rPr lang="it-IT" dirty="0"/>
              <a:t> (2-3 frasi) su dinamiche di gruppo, subcultura musicali o rituali del </a:t>
            </a:r>
            <a:r>
              <a:rPr lang="it-IT" i="1" dirty="0"/>
              <a:t>loisir</a:t>
            </a:r>
            <a:endParaRPr lang="it-IT" dirty="0"/>
          </a:p>
          <a:p>
            <a:pPr marL="0" indent="0" algn="just">
              <a:buNone/>
            </a:pPr>
            <a:endParaRPr lang="it-IT" dirty="0"/>
          </a:p>
          <a:p>
            <a:pPr marL="0" indent="0" algn="just">
              <a:buNone/>
            </a:pPr>
            <a:endParaRPr lang="it-IT" dirty="0"/>
          </a:p>
        </p:txBody>
      </p:sp>
    </p:spTree>
    <p:extLst>
      <p:ext uri="{BB962C8B-B14F-4D97-AF65-F5344CB8AC3E}">
        <p14:creationId xmlns:p14="http://schemas.microsoft.com/office/powerpoint/2010/main" val="341711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La fotografia sociale (II)</a:t>
            </a:r>
          </a:p>
        </p:txBody>
      </p:sp>
      <p:pic>
        <p:nvPicPr>
          <p:cNvPr id="5" name="Segnaposto contenuto 4">
            <a:extLst>
              <a:ext uri="{FF2B5EF4-FFF2-40B4-BE49-F238E27FC236}">
                <a16:creationId xmlns:a16="http://schemas.microsoft.com/office/drawing/2014/main" id="{8A56D843-402F-1496-B098-2E92F6E85C94}"/>
              </a:ext>
            </a:extLst>
          </p:cNvPr>
          <p:cNvPicPr>
            <a:picLocks noGrp="1" noChangeAspect="1"/>
          </p:cNvPicPr>
          <p:nvPr>
            <p:ph idx="1"/>
          </p:nvPr>
        </p:nvPicPr>
        <p:blipFill>
          <a:blip r:embed="rId2"/>
          <a:stretch>
            <a:fillRect/>
          </a:stretch>
        </p:blipFill>
        <p:spPr>
          <a:xfrm>
            <a:off x="757855" y="1416368"/>
            <a:ext cx="5223064" cy="4099377"/>
          </a:xfrm>
          <a:prstGeom prst="rect">
            <a:avLst/>
          </a:prstGeom>
        </p:spPr>
      </p:pic>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4</a:t>
            </a:fld>
            <a:endParaRPr lang="en-US"/>
          </a:p>
        </p:txBody>
      </p:sp>
      <p:pic>
        <p:nvPicPr>
          <p:cNvPr id="6" name="Immagine 5">
            <a:extLst>
              <a:ext uri="{FF2B5EF4-FFF2-40B4-BE49-F238E27FC236}">
                <a16:creationId xmlns:a16="http://schemas.microsoft.com/office/drawing/2014/main" id="{D4C66464-A791-B684-2D3E-1C76115ECA61}"/>
              </a:ext>
            </a:extLst>
          </p:cNvPr>
          <p:cNvPicPr>
            <a:picLocks noChangeAspect="1"/>
          </p:cNvPicPr>
          <p:nvPr/>
        </p:nvPicPr>
        <p:blipFill>
          <a:blip r:embed="rId3"/>
          <a:stretch>
            <a:fillRect/>
          </a:stretch>
        </p:blipFill>
        <p:spPr>
          <a:xfrm>
            <a:off x="6248998" y="1416368"/>
            <a:ext cx="5104802" cy="4037064"/>
          </a:xfrm>
          <a:prstGeom prst="rect">
            <a:avLst/>
          </a:prstGeom>
        </p:spPr>
      </p:pic>
      <p:sp>
        <p:nvSpPr>
          <p:cNvPr id="7" name="CasellaDiTesto 6">
            <a:extLst>
              <a:ext uri="{FF2B5EF4-FFF2-40B4-BE49-F238E27FC236}">
                <a16:creationId xmlns:a16="http://schemas.microsoft.com/office/drawing/2014/main" id="{10628D05-A31F-D743-B3FA-054BF6581B0B}"/>
              </a:ext>
            </a:extLst>
          </p:cNvPr>
          <p:cNvSpPr txBox="1"/>
          <p:nvPr/>
        </p:nvSpPr>
        <p:spPr>
          <a:xfrm>
            <a:off x="757854" y="5965706"/>
            <a:ext cx="5223063" cy="646331"/>
          </a:xfrm>
          <a:prstGeom prst="rect">
            <a:avLst/>
          </a:prstGeom>
          <a:noFill/>
        </p:spPr>
        <p:txBody>
          <a:bodyPr wrap="square" rtlCol="0">
            <a:spAutoFit/>
          </a:bodyPr>
          <a:lstStyle/>
          <a:p>
            <a:pPr algn="just"/>
            <a:r>
              <a:rPr lang="en-US" sz="1200" i="1" dirty="0"/>
              <a:t>Foto 1</a:t>
            </a:r>
            <a:r>
              <a:rPr lang="en-US" sz="1200" dirty="0"/>
              <a:t>:</a:t>
            </a:r>
            <a:r>
              <a:rPr lang="en-US" sz="1200" i="1" dirty="0"/>
              <a:t> </a:t>
            </a:r>
            <a:r>
              <a:rPr lang="en-US" sz="1200" dirty="0"/>
              <a:t>Jacob Riis, </a:t>
            </a:r>
            <a:r>
              <a:rPr lang="en-US" sz="1200" i="1" dirty="0"/>
              <a:t>Three young street children huddle together over a grate for warmth in an alleyway of Mulberry Street</a:t>
            </a:r>
            <a:r>
              <a:rPr lang="en-US" sz="1200" dirty="0"/>
              <a:t>, </a:t>
            </a:r>
            <a:r>
              <a:rPr lang="en-US" sz="1200" i="1" dirty="0"/>
              <a:t>Manhattan</a:t>
            </a:r>
            <a:r>
              <a:rPr lang="en-US" sz="1200" dirty="0"/>
              <a:t>, 1890.</a:t>
            </a:r>
            <a:endParaRPr lang="it-IT" sz="1200" dirty="0"/>
          </a:p>
        </p:txBody>
      </p:sp>
      <p:sp>
        <p:nvSpPr>
          <p:cNvPr id="8" name="CasellaDiTesto 7">
            <a:extLst>
              <a:ext uri="{FF2B5EF4-FFF2-40B4-BE49-F238E27FC236}">
                <a16:creationId xmlns:a16="http://schemas.microsoft.com/office/drawing/2014/main" id="{FE2EB828-D378-0BF0-F86F-56F0C171FCFA}"/>
              </a:ext>
            </a:extLst>
          </p:cNvPr>
          <p:cNvSpPr txBox="1"/>
          <p:nvPr/>
        </p:nvSpPr>
        <p:spPr>
          <a:xfrm>
            <a:off x="6248998" y="5965706"/>
            <a:ext cx="5104802" cy="276999"/>
          </a:xfrm>
          <a:prstGeom prst="rect">
            <a:avLst/>
          </a:prstGeom>
          <a:noFill/>
        </p:spPr>
        <p:txBody>
          <a:bodyPr wrap="square" rtlCol="0">
            <a:spAutoFit/>
          </a:bodyPr>
          <a:lstStyle/>
          <a:p>
            <a:pPr algn="just"/>
            <a:r>
              <a:rPr lang="en-US" sz="1200" i="1" dirty="0"/>
              <a:t>Foto 2</a:t>
            </a:r>
            <a:r>
              <a:rPr lang="en-US" sz="1200" dirty="0"/>
              <a:t>:</a:t>
            </a:r>
            <a:r>
              <a:rPr lang="en-US" sz="1200" i="1" dirty="0"/>
              <a:t> </a:t>
            </a:r>
            <a:r>
              <a:rPr lang="en-US" sz="1200" dirty="0"/>
              <a:t>Lewis W. Hine, </a:t>
            </a:r>
            <a:r>
              <a:rPr lang="en-US" sz="1200" i="1" dirty="0"/>
              <a:t>Icarus atop of Empire State Building</a:t>
            </a:r>
            <a:r>
              <a:rPr lang="en-US" sz="1200" dirty="0"/>
              <a:t>, 1931.</a:t>
            </a:r>
            <a:endParaRPr lang="it-IT" sz="1200" dirty="0"/>
          </a:p>
        </p:txBody>
      </p:sp>
    </p:spTree>
    <p:extLst>
      <p:ext uri="{BB962C8B-B14F-4D97-AF65-F5344CB8AC3E}">
        <p14:creationId xmlns:p14="http://schemas.microsoft.com/office/powerpoint/2010/main" val="231686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CE4FA-B082-79F1-C963-246E9DF9F29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BDCF3C-B19D-8013-04B2-2E0A820BE06D}"/>
              </a:ext>
            </a:extLst>
          </p:cNvPr>
          <p:cNvSpPr>
            <a:spLocks noGrp="1"/>
          </p:cNvSpPr>
          <p:nvPr>
            <p:ph type="title"/>
          </p:nvPr>
        </p:nvSpPr>
        <p:spPr/>
        <p:txBody>
          <a:bodyPr/>
          <a:lstStyle/>
          <a:p>
            <a:pPr algn="ctr"/>
            <a:r>
              <a:rPr lang="it-IT" dirty="0"/>
              <a:t>La fotografia sociale (III)</a:t>
            </a:r>
          </a:p>
        </p:txBody>
      </p:sp>
      <p:pic>
        <p:nvPicPr>
          <p:cNvPr id="5" name="Segnaposto contenuto 4">
            <a:extLst>
              <a:ext uri="{FF2B5EF4-FFF2-40B4-BE49-F238E27FC236}">
                <a16:creationId xmlns:a16="http://schemas.microsoft.com/office/drawing/2014/main" id="{DB591E08-3651-297F-72B1-82D54936442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57855" y="1416368"/>
            <a:ext cx="5223064" cy="4099377"/>
          </a:xfrm>
          <a:prstGeom prst="rect">
            <a:avLst/>
          </a:prstGeom>
        </p:spPr>
      </p:pic>
      <p:sp>
        <p:nvSpPr>
          <p:cNvPr id="4" name="Segnaposto numero diapositiva 3">
            <a:extLst>
              <a:ext uri="{FF2B5EF4-FFF2-40B4-BE49-F238E27FC236}">
                <a16:creationId xmlns:a16="http://schemas.microsoft.com/office/drawing/2014/main" id="{FBF9544E-98E0-E3A0-EEC8-2F528EBD74A4}"/>
              </a:ext>
            </a:extLst>
          </p:cNvPr>
          <p:cNvSpPr>
            <a:spLocks noGrp="1"/>
          </p:cNvSpPr>
          <p:nvPr>
            <p:ph type="sldNum" sz="quarter" idx="12"/>
          </p:nvPr>
        </p:nvSpPr>
        <p:spPr/>
        <p:txBody>
          <a:bodyPr/>
          <a:lstStyle/>
          <a:p>
            <a:fld id="{4854181D-6920-4594-9A5D-6CE56DC9F8B2}" type="slidenum">
              <a:rPr lang="en-US" smtClean="0"/>
              <a:t>5</a:t>
            </a:fld>
            <a:endParaRPr lang="en-US"/>
          </a:p>
        </p:txBody>
      </p:sp>
      <p:pic>
        <p:nvPicPr>
          <p:cNvPr id="6" name="Immagine 5">
            <a:extLst>
              <a:ext uri="{FF2B5EF4-FFF2-40B4-BE49-F238E27FC236}">
                <a16:creationId xmlns:a16="http://schemas.microsoft.com/office/drawing/2014/main" id="{080CDDEF-179D-EB5B-B341-BC92EB34066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48998" y="1632267"/>
            <a:ext cx="5104802" cy="3605266"/>
          </a:xfrm>
          <a:prstGeom prst="rect">
            <a:avLst/>
          </a:prstGeom>
        </p:spPr>
      </p:pic>
      <p:sp>
        <p:nvSpPr>
          <p:cNvPr id="7" name="CasellaDiTesto 6">
            <a:extLst>
              <a:ext uri="{FF2B5EF4-FFF2-40B4-BE49-F238E27FC236}">
                <a16:creationId xmlns:a16="http://schemas.microsoft.com/office/drawing/2014/main" id="{2F118A21-7177-B00F-B316-939089EE5834}"/>
              </a:ext>
            </a:extLst>
          </p:cNvPr>
          <p:cNvSpPr txBox="1"/>
          <p:nvPr/>
        </p:nvSpPr>
        <p:spPr>
          <a:xfrm>
            <a:off x="757854" y="5965706"/>
            <a:ext cx="5223063" cy="276999"/>
          </a:xfrm>
          <a:prstGeom prst="rect">
            <a:avLst/>
          </a:prstGeom>
          <a:noFill/>
        </p:spPr>
        <p:txBody>
          <a:bodyPr wrap="square" rtlCol="0">
            <a:spAutoFit/>
          </a:bodyPr>
          <a:lstStyle/>
          <a:p>
            <a:pPr algn="just"/>
            <a:r>
              <a:rPr lang="en-US" sz="1200" i="1" dirty="0"/>
              <a:t>Foto 3</a:t>
            </a:r>
            <a:r>
              <a:rPr lang="en-US" sz="1200" dirty="0"/>
              <a:t>:</a:t>
            </a:r>
            <a:r>
              <a:rPr lang="en-US" sz="1200" i="1" dirty="0"/>
              <a:t> </a:t>
            </a:r>
            <a:r>
              <a:rPr lang="en-US" sz="1200" dirty="0"/>
              <a:t>Lewis W. Hine, </a:t>
            </a:r>
            <a:r>
              <a:rPr lang="it-IT" sz="1200" i="1" dirty="0"/>
              <a:t>7-year-old </a:t>
            </a:r>
            <a:r>
              <a:rPr lang="it-IT" sz="1200" i="1" dirty="0" err="1"/>
              <a:t>year</a:t>
            </a:r>
            <a:r>
              <a:rPr lang="it-IT" sz="1200" i="1" dirty="0"/>
              <a:t> </a:t>
            </a:r>
            <a:r>
              <a:rPr lang="it-IT" sz="1200" i="1" dirty="0" err="1"/>
              <a:t>old</a:t>
            </a:r>
            <a:r>
              <a:rPr lang="it-IT" sz="1200" i="1" dirty="0"/>
              <a:t> Ferris</a:t>
            </a:r>
            <a:r>
              <a:rPr lang="it-IT" sz="1200" dirty="0"/>
              <a:t>, 1914</a:t>
            </a:r>
          </a:p>
        </p:txBody>
      </p:sp>
      <p:sp>
        <p:nvSpPr>
          <p:cNvPr id="8" name="CasellaDiTesto 7">
            <a:extLst>
              <a:ext uri="{FF2B5EF4-FFF2-40B4-BE49-F238E27FC236}">
                <a16:creationId xmlns:a16="http://schemas.microsoft.com/office/drawing/2014/main" id="{6E35117E-F10B-1B94-53C9-014097117626}"/>
              </a:ext>
            </a:extLst>
          </p:cNvPr>
          <p:cNvSpPr txBox="1"/>
          <p:nvPr/>
        </p:nvSpPr>
        <p:spPr>
          <a:xfrm>
            <a:off x="6248998" y="5965706"/>
            <a:ext cx="5104802" cy="461665"/>
          </a:xfrm>
          <a:prstGeom prst="rect">
            <a:avLst/>
          </a:prstGeom>
          <a:noFill/>
        </p:spPr>
        <p:txBody>
          <a:bodyPr wrap="square" rtlCol="0">
            <a:spAutoFit/>
          </a:bodyPr>
          <a:lstStyle/>
          <a:p>
            <a:r>
              <a:rPr lang="en-US" sz="1200" i="1" dirty="0"/>
              <a:t>Foto 4</a:t>
            </a:r>
            <a:r>
              <a:rPr lang="en-US" sz="1200" dirty="0"/>
              <a:t>:</a:t>
            </a:r>
            <a:r>
              <a:rPr lang="en-US" sz="1200" i="1" dirty="0"/>
              <a:t> </a:t>
            </a:r>
            <a:r>
              <a:rPr lang="en-US" sz="1200" dirty="0"/>
              <a:t>Lewis W. Hine, </a:t>
            </a:r>
            <a:r>
              <a:rPr lang="it-IT" sz="1200" dirty="0"/>
              <a:t>Callie Campbell, 11 </a:t>
            </a:r>
            <a:r>
              <a:rPr lang="it-IT" sz="1200" dirty="0" err="1"/>
              <a:t>years</a:t>
            </a:r>
            <a:r>
              <a:rPr lang="it-IT" sz="1200" dirty="0"/>
              <a:t> </a:t>
            </a:r>
            <a:r>
              <a:rPr lang="it-IT" sz="1200" dirty="0" err="1"/>
              <a:t>old</a:t>
            </a:r>
            <a:r>
              <a:rPr lang="it-IT" sz="1200" dirty="0"/>
              <a:t>, </a:t>
            </a:r>
            <a:r>
              <a:rPr lang="it-IT" sz="1200" dirty="0" err="1"/>
              <a:t>Potawotamie</a:t>
            </a:r>
            <a:r>
              <a:rPr lang="it-IT" sz="1200" dirty="0"/>
              <a:t> County, Oklahoma</a:t>
            </a:r>
            <a:r>
              <a:rPr lang="en-US" sz="1200" dirty="0"/>
              <a:t>, 1931.</a:t>
            </a:r>
            <a:endParaRPr lang="it-IT" sz="1200" dirty="0"/>
          </a:p>
        </p:txBody>
      </p:sp>
    </p:spTree>
    <p:extLst>
      <p:ext uri="{BB962C8B-B14F-4D97-AF65-F5344CB8AC3E}">
        <p14:creationId xmlns:p14="http://schemas.microsoft.com/office/powerpoint/2010/main" val="196457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a:xfrm>
            <a:off x="7802880" y="530578"/>
            <a:ext cx="3737868" cy="1160110"/>
          </a:xfrm>
        </p:spPr>
        <p:txBody>
          <a:bodyPr>
            <a:normAutofit/>
          </a:bodyPr>
          <a:lstStyle/>
          <a:p>
            <a:pPr algn="ctr"/>
            <a:r>
              <a:rPr lang="it-IT" dirty="0"/>
              <a:t>La fotografia sociale (IV)</a:t>
            </a:r>
          </a:p>
        </p:txBody>
      </p:sp>
      <p:pic>
        <p:nvPicPr>
          <p:cNvPr id="5" name="Immagine 4">
            <a:extLst>
              <a:ext uri="{FF2B5EF4-FFF2-40B4-BE49-F238E27FC236}">
                <a16:creationId xmlns:a16="http://schemas.microsoft.com/office/drawing/2014/main" id="{E8C5A631-EBA6-9300-8BD1-B5B9AAFE4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077" y="590158"/>
            <a:ext cx="7553466" cy="5396883"/>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p:spPr>
      </p:pic>
      <p:sp>
        <p:nvSpPr>
          <p:cNvPr id="21" name="Arc 20">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7802880" y="1825625"/>
            <a:ext cx="3737868" cy="4388908"/>
          </a:xfrm>
        </p:spPr>
        <p:txBody>
          <a:bodyPr>
            <a:normAutofit/>
          </a:bodyPr>
          <a:lstStyle/>
          <a:p>
            <a:pPr marL="0" indent="0" algn="just">
              <a:lnSpc>
                <a:spcPct val="150000"/>
              </a:lnSpc>
              <a:buNone/>
            </a:pPr>
            <a:r>
              <a:rPr lang="it-IT" dirty="0"/>
              <a:t>Dentro le fabbriche, Lewis Hine riesce ad immortalare i bambini-operai sovrastati dalle gigantesche macchine delle industrie tessili (cfr. </a:t>
            </a:r>
            <a:r>
              <a:rPr lang="it-IT" i="1" dirty="0"/>
              <a:t>foto 3</a:t>
            </a:r>
            <a:r>
              <a:rPr lang="it-IT" dirty="0"/>
              <a:t>).</a:t>
            </a:r>
          </a:p>
          <a:p>
            <a:pPr marL="0" indent="0">
              <a:buNone/>
            </a:pPr>
            <a:endParaRPr lang="it-IT" dirty="0"/>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a:xfrm>
            <a:off x="8610600" y="6356350"/>
            <a:ext cx="2743200" cy="365125"/>
          </a:xfrm>
        </p:spPr>
        <p:txBody>
          <a:bodyPr>
            <a:normAutofit/>
          </a:bodyPr>
          <a:lstStyle/>
          <a:p>
            <a:pPr>
              <a:spcAft>
                <a:spcPts val="600"/>
              </a:spcAft>
            </a:pPr>
            <a:fld id="{4854181D-6920-4594-9A5D-6CE56DC9F8B2}" type="slidenum">
              <a:rPr lang="en-US" sz="1200">
                <a:solidFill>
                  <a:prstClr val="black">
                    <a:lumMod val="50000"/>
                    <a:lumOff val="50000"/>
                  </a:prstClr>
                </a:solidFill>
              </a:rPr>
              <a:pPr>
                <a:spcAft>
                  <a:spcPts val="600"/>
                </a:spcAft>
              </a:pPr>
              <a:t>6</a:t>
            </a:fld>
            <a:endParaRPr lang="en-US" sz="1200">
              <a:solidFill>
                <a:prstClr val="black">
                  <a:lumMod val="50000"/>
                  <a:lumOff val="50000"/>
                </a:prstClr>
              </a:solidFill>
            </a:endParaRPr>
          </a:p>
        </p:txBody>
      </p:sp>
      <p:sp>
        <p:nvSpPr>
          <p:cNvPr id="6" name="CasellaDiTesto 5">
            <a:extLst>
              <a:ext uri="{FF2B5EF4-FFF2-40B4-BE49-F238E27FC236}">
                <a16:creationId xmlns:a16="http://schemas.microsoft.com/office/drawing/2014/main" id="{60E8295E-7075-4886-FDA4-92B06B48062E}"/>
              </a:ext>
            </a:extLst>
          </p:cNvPr>
          <p:cNvSpPr txBox="1"/>
          <p:nvPr/>
        </p:nvSpPr>
        <p:spPr>
          <a:xfrm>
            <a:off x="160077" y="6129342"/>
            <a:ext cx="6746240" cy="276999"/>
          </a:xfrm>
          <a:prstGeom prst="rect">
            <a:avLst/>
          </a:prstGeom>
          <a:noFill/>
        </p:spPr>
        <p:txBody>
          <a:bodyPr wrap="square" rtlCol="0">
            <a:spAutoFit/>
          </a:bodyPr>
          <a:lstStyle/>
          <a:p>
            <a:pPr algn="just"/>
            <a:r>
              <a:rPr lang="en-US" sz="1200" i="1" dirty="0"/>
              <a:t>Foto 5</a:t>
            </a:r>
            <a:r>
              <a:rPr lang="en-US" sz="1200" dirty="0"/>
              <a:t>: Lewis W. Hine, </a:t>
            </a:r>
            <a:r>
              <a:rPr lang="en-US" sz="1200" i="1" dirty="0"/>
              <a:t>A general view of spinning room, Cornell Mill. Fall River</a:t>
            </a:r>
            <a:r>
              <a:rPr lang="en-US" sz="1200" dirty="0"/>
              <a:t>, </a:t>
            </a:r>
            <a:r>
              <a:rPr lang="en-US" sz="1200" i="1" dirty="0"/>
              <a:t>Mass</a:t>
            </a:r>
            <a:r>
              <a:rPr lang="en-US" sz="1200" dirty="0"/>
              <a:t>, 1908.</a:t>
            </a:r>
            <a:endParaRPr lang="it-IT" sz="1200" dirty="0"/>
          </a:p>
        </p:txBody>
      </p:sp>
    </p:spTree>
    <p:extLst>
      <p:ext uri="{BB962C8B-B14F-4D97-AF65-F5344CB8AC3E}">
        <p14:creationId xmlns:p14="http://schemas.microsoft.com/office/powerpoint/2010/main" val="160369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Le origini della sociologia visuale</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838200" y="1690688"/>
            <a:ext cx="10515600" cy="3859742"/>
          </a:xfrm>
        </p:spPr>
        <p:txBody>
          <a:bodyPr>
            <a:noAutofit/>
          </a:bodyPr>
          <a:lstStyle/>
          <a:p>
            <a:pPr marL="0" indent="0" algn="just">
              <a:lnSpc>
                <a:spcPct val="150000"/>
              </a:lnSpc>
              <a:buNone/>
            </a:pPr>
            <a:r>
              <a:rPr lang="it-IT" sz="1700" dirty="0"/>
              <a:t>Nonostante questo iniziale percorso comune, salvo alcune eccezioni (cfr. American Journal of Sociology 1896-1916), la sociologia fece scarso uso del mezzo fotografico:</a:t>
            </a:r>
          </a:p>
          <a:p>
            <a:pPr algn="just">
              <a:lnSpc>
                <a:spcPct val="150000"/>
              </a:lnSpc>
            </a:pPr>
            <a:r>
              <a:rPr lang="it-IT" sz="1700" dirty="0"/>
              <a:t>Orientamento verso le tecniche statistiche e matematiche per garantire la ricerca di oggettività scientifica (positivista) VS</a:t>
            </a:r>
          </a:p>
          <a:p>
            <a:pPr algn="just">
              <a:lnSpc>
                <a:spcPct val="150000"/>
              </a:lnSpc>
            </a:pPr>
            <a:r>
              <a:rPr lang="it-IT" sz="1700" dirty="0"/>
              <a:t>Carattere soggettivo e manipolabile della fotografia</a:t>
            </a:r>
          </a:p>
          <a:p>
            <a:pPr algn="just">
              <a:lnSpc>
                <a:spcPct val="150000"/>
              </a:lnSpc>
            </a:pPr>
            <a:r>
              <a:rPr lang="it-IT" sz="1700" dirty="0"/>
              <a:t>Parallelamente, l’ambizione della fotografia ad affermarsi come arte + gli alti costi del mezzo fotografico</a:t>
            </a:r>
          </a:p>
          <a:p>
            <a:pPr marL="0" indent="0" algn="just">
              <a:lnSpc>
                <a:spcPct val="150000"/>
              </a:lnSpc>
              <a:buNone/>
            </a:pPr>
            <a:r>
              <a:rPr lang="it-IT" sz="1700" dirty="0"/>
              <a:t>Contemporaneamente, però, l’</a:t>
            </a:r>
            <a:r>
              <a:rPr lang="it-IT" sz="1700" b="1" dirty="0"/>
              <a:t>antropologia culturale</a:t>
            </a:r>
            <a:r>
              <a:rPr lang="it-IT" sz="1700" dirty="0"/>
              <a:t> apre le porte alla fotografia come mezzo con cui poter fare scienza, giustificando a pieno l’uso delle tecniche visuali per raccogliere dati sul comportamento non verbale (cfr. </a:t>
            </a:r>
            <a:r>
              <a:rPr lang="it-IT" sz="1700" b="1" dirty="0"/>
              <a:t>Mead</a:t>
            </a:r>
            <a:r>
              <a:rPr lang="it-IT" sz="1700" dirty="0"/>
              <a:t> e </a:t>
            </a:r>
            <a:r>
              <a:rPr lang="it-IT" sz="1700" b="1" dirty="0"/>
              <a:t>Bateson, </a:t>
            </a:r>
            <a:r>
              <a:rPr lang="it-IT" sz="1700" i="1" dirty="0"/>
              <a:t>The balinese </a:t>
            </a:r>
            <a:r>
              <a:rPr lang="it-IT" sz="1700" i="1" dirty="0" err="1"/>
              <a:t>character</a:t>
            </a:r>
            <a:r>
              <a:rPr lang="it-IT" sz="1700" dirty="0"/>
              <a:t>).</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7</a:t>
            </a:fld>
            <a:endParaRPr lang="en-US"/>
          </a:p>
        </p:txBody>
      </p:sp>
    </p:spTree>
    <p:extLst>
      <p:ext uri="{BB962C8B-B14F-4D97-AF65-F5344CB8AC3E}">
        <p14:creationId xmlns:p14="http://schemas.microsoft.com/office/powerpoint/2010/main" val="423715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59E51-3F62-17CA-3521-C40D8E68E85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53D0F93-0791-C864-142D-35CE79CF6F0F}"/>
              </a:ext>
            </a:extLst>
          </p:cNvPr>
          <p:cNvSpPr>
            <a:spLocks noGrp="1"/>
          </p:cNvSpPr>
          <p:nvPr>
            <p:ph type="title"/>
          </p:nvPr>
        </p:nvSpPr>
        <p:spPr/>
        <p:txBody>
          <a:bodyPr/>
          <a:lstStyle/>
          <a:p>
            <a:pPr algn="ctr"/>
            <a:r>
              <a:rPr lang="it-IT" dirty="0"/>
              <a:t>Le origini della sociologia visuale</a:t>
            </a:r>
          </a:p>
        </p:txBody>
      </p:sp>
      <p:sp>
        <p:nvSpPr>
          <p:cNvPr id="3" name="Segnaposto contenuto 2">
            <a:extLst>
              <a:ext uri="{FF2B5EF4-FFF2-40B4-BE49-F238E27FC236}">
                <a16:creationId xmlns:a16="http://schemas.microsoft.com/office/drawing/2014/main" id="{6638F4C0-9D06-46C9-AA85-933817C670AC}"/>
              </a:ext>
            </a:extLst>
          </p:cNvPr>
          <p:cNvSpPr>
            <a:spLocks noGrp="1"/>
          </p:cNvSpPr>
          <p:nvPr>
            <p:ph idx="1"/>
          </p:nvPr>
        </p:nvSpPr>
        <p:spPr>
          <a:xfrm>
            <a:off x="838200" y="1690688"/>
            <a:ext cx="10515600" cy="3859742"/>
          </a:xfrm>
        </p:spPr>
        <p:txBody>
          <a:bodyPr>
            <a:noAutofit/>
          </a:bodyPr>
          <a:lstStyle/>
          <a:p>
            <a:pPr marL="0" indent="0" algn="just">
              <a:lnSpc>
                <a:spcPct val="150000"/>
              </a:lnSpc>
              <a:buNone/>
            </a:pPr>
            <a:r>
              <a:rPr lang="it-IT" sz="1700" dirty="0"/>
              <a:t>Nell’ambito delle scienze umane, si riconosce all’antropologia il merito di aver creato i presupposti per la </a:t>
            </a:r>
            <a:r>
              <a:rPr lang="it-IT" sz="1700" b="1" dirty="0"/>
              <a:t>sociologia visuale </a:t>
            </a:r>
            <a:r>
              <a:rPr lang="it-IT" sz="1700" dirty="0"/>
              <a:t>a partire dagli anni ’70 del ‘900:</a:t>
            </a:r>
          </a:p>
          <a:p>
            <a:pPr algn="just">
              <a:lnSpc>
                <a:spcPct val="150000"/>
              </a:lnSpc>
            </a:pPr>
            <a:r>
              <a:rPr lang="it-IT" sz="1700" dirty="0"/>
              <a:t>Rivolte giovanili fine ’60 documentate dai fotografi (documentaristi)</a:t>
            </a:r>
          </a:p>
          <a:p>
            <a:pPr algn="just">
              <a:lnSpc>
                <a:spcPct val="150000"/>
              </a:lnSpc>
            </a:pPr>
            <a:r>
              <a:rPr lang="it-IT" sz="1700" dirty="0"/>
              <a:t>Focus su sub-culture (ghetti, delinquenti)</a:t>
            </a:r>
          </a:p>
          <a:p>
            <a:pPr marL="0" indent="0" algn="just">
              <a:lnSpc>
                <a:spcPct val="150000"/>
              </a:lnSpc>
              <a:buNone/>
            </a:pPr>
            <a:r>
              <a:rPr lang="it-IT" sz="1700" dirty="0"/>
              <a:t>I tempi sono maturi: i sociologi iniziano ad interessarsi ai temi fino ad allora marginalizzati dalla sociologia empirica. Negli USA: </a:t>
            </a:r>
            <a:r>
              <a:rPr lang="it-IT" sz="1700" b="1" dirty="0"/>
              <a:t>Barndt</a:t>
            </a:r>
            <a:r>
              <a:rPr lang="it-IT" sz="1700" dirty="0"/>
              <a:t>, </a:t>
            </a:r>
            <a:r>
              <a:rPr lang="it-IT" sz="1700" i="1" dirty="0" err="1"/>
              <a:t>Towards</a:t>
            </a:r>
            <a:r>
              <a:rPr lang="it-IT" sz="1700" i="1" dirty="0"/>
              <a:t> a Visual Study of Society</a:t>
            </a:r>
            <a:r>
              <a:rPr lang="it-IT" sz="1700" dirty="0"/>
              <a:t> e </a:t>
            </a:r>
            <a:r>
              <a:rPr lang="it-IT" sz="1700" b="1" dirty="0"/>
              <a:t>Becker</a:t>
            </a:r>
            <a:r>
              <a:rPr lang="it-IT" sz="1700" dirty="0"/>
              <a:t>, </a:t>
            </a:r>
            <a:r>
              <a:rPr lang="it-IT" sz="1700" i="1" dirty="0" err="1"/>
              <a:t>Photography</a:t>
            </a:r>
            <a:r>
              <a:rPr lang="it-IT" sz="1700" i="1" dirty="0"/>
              <a:t>  and Sociology</a:t>
            </a:r>
            <a:r>
              <a:rPr lang="it-IT" sz="1700" dirty="0"/>
              <a:t>.</a:t>
            </a:r>
          </a:p>
          <a:p>
            <a:pPr marL="0" indent="0" algn="just">
              <a:lnSpc>
                <a:spcPct val="150000"/>
              </a:lnSpc>
              <a:buNone/>
            </a:pPr>
            <a:r>
              <a:rPr lang="it-IT" sz="1700" dirty="0"/>
              <a:t>In Italia: </a:t>
            </a:r>
            <a:r>
              <a:rPr lang="it-IT" sz="1700" b="1" dirty="0"/>
              <a:t>Ferrarotti</a:t>
            </a:r>
            <a:r>
              <a:rPr lang="it-IT" sz="1700" dirty="0"/>
              <a:t>, fotografia come strumento per la documentazione sociologica.  </a:t>
            </a:r>
          </a:p>
          <a:p>
            <a:pPr algn="just">
              <a:lnSpc>
                <a:spcPct val="150000"/>
              </a:lnSpc>
            </a:pPr>
            <a:endParaRPr lang="it-IT" sz="1700" dirty="0"/>
          </a:p>
        </p:txBody>
      </p:sp>
      <p:sp>
        <p:nvSpPr>
          <p:cNvPr id="4" name="Segnaposto numero diapositiva 3">
            <a:extLst>
              <a:ext uri="{FF2B5EF4-FFF2-40B4-BE49-F238E27FC236}">
                <a16:creationId xmlns:a16="http://schemas.microsoft.com/office/drawing/2014/main" id="{5D90B2DC-ACDF-0EEF-7F89-BDD7A00B5611}"/>
              </a:ext>
            </a:extLst>
          </p:cNvPr>
          <p:cNvSpPr>
            <a:spLocks noGrp="1"/>
          </p:cNvSpPr>
          <p:nvPr>
            <p:ph type="sldNum" sz="quarter" idx="12"/>
          </p:nvPr>
        </p:nvSpPr>
        <p:spPr/>
        <p:txBody>
          <a:bodyPr/>
          <a:lstStyle/>
          <a:p>
            <a:fld id="{4854181D-6920-4594-9A5D-6CE56DC9F8B2}" type="slidenum">
              <a:rPr lang="en-US" smtClean="0"/>
              <a:t>8</a:t>
            </a:fld>
            <a:endParaRPr lang="en-US"/>
          </a:p>
        </p:txBody>
      </p:sp>
    </p:spTree>
    <p:extLst>
      <p:ext uri="{BB962C8B-B14F-4D97-AF65-F5344CB8AC3E}">
        <p14:creationId xmlns:p14="http://schemas.microsoft.com/office/powerpoint/2010/main" val="1539391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FB35BD-FBBD-B436-39C5-58EC43988673}"/>
              </a:ext>
            </a:extLst>
          </p:cNvPr>
          <p:cNvSpPr>
            <a:spLocks noGrp="1"/>
          </p:cNvSpPr>
          <p:nvPr>
            <p:ph type="title"/>
          </p:nvPr>
        </p:nvSpPr>
        <p:spPr/>
        <p:txBody>
          <a:bodyPr/>
          <a:lstStyle/>
          <a:p>
            <a:pPr algn="ctr"/>
            <a:r>
              <a:rPr lang="it-IT" dirty="0"/>
              <a:t>La sociologia visuale</a:t>
            </a:r>
          </a:p>
        </p:txBody>
      </p:sp>
      <p:sp>
        <p:nvSpPr>
          <p:cNvPr id="3" name="Segnaposto contenuto 2">
            <a:extLst>
              <a:ext uri="{FF2B5EF4-FFF2-40B4-BE49-F238E27FC236}">
                <a16:creationId xmlns:a16="http://schemas.microsoft.com/office/drawing/2014/main" id="{92F8D3D6-AAF7-3A82-42E4-7D795EBF61F1}"/>
              </a:ext>
            </a:extLst>
          </p:cNvPr>
          <p:cNvSpPr>
            <a:spLocks noGrp="1"/>
          </p:cNvSpPr>
          <p:nvPr>
            <p:ph idx="1"/>
          </p:nvPr>
        </p:nvSpPr>
        <p:spPr>
          <a:xfrm>
            <a:off x="838200" y="1825624"/>
            <a:ext cx="10515600" cy="4006216"/>
          </a:xfrm>
        </p:spPr>
        <p:txBody>
          <a:bodyPr>
            <a:normAutofit fontScale="92500" lnSpcReduction="10000"/>
          </a:bodyPr>
          <a:lstStyle/>
          <a:p>
            <a:pPr marL="0" indent="0" algn="just">
              <a:lnSpc>
                <a:spcPct val="150000"/>
              </a:lnSpc>
              <a:buNone/>
            </a:pPr>
            <a:r>
              <a:rPr lang="it-IT" dirty="0"/>
              <a:t>La sociologia visuale, intesa come approccio conoscitivo che si avvale del metodo osservativo, si muove trasversalmente nell’ambito dei </a:t>
            </a:r>
            <a:r>
              <a:rPr lang="it-IT" b="1" dirty="0"/>
              <a:t>microsistemi</a:t>
            </a:r>
            <a:r>
              <a:rPr lang="it-IT" dirty="0"/>
              <a:t> e dei </a:t>
            </a:r>
            <a:r>
              <a:rPr lang="it-IT" b="1" dirty="0"/>
              <a:t>subsistemi</a:t>
            </a:r>
            <a:r>
              <a:rPr lang="it-IT" dirty="0"/>
              <a:t> sociali (sub-culture, integrazione sociale, devianza, ecc..) </a:t>
            </a:r>
          </a:p>
          <a:p>
            <a:pPr marL="0" indent="0" algn="just">
              <a:lnSpc>
                <a:spcPct val="150000"/>
              </a:lnSpc>
              <a:buNone/>
            </a:pPr>
            <a:r>
              <a:rPr lang="it-IT" dirty="0"/>
              <a:t>La sociologia che si avvale del metodo qualitativo/visuale osserva l’individuo come </a:t>
            </a:r>
            <a:r>
              <a:rPr lang="it-IT" b="1" dirty="0"/>
              <a:t>parte di un tutto</a:t>
            </a:r>
            <a:r>
              <a:rPr lang="it-IT" dirty="0"/>
              <a:t>, nel quale egli non si annulla ma esprime tutta la sua unicità: ogni attore sociale è studiato nella sua interezza, nella capacità di esprimere la cultura di riferimento, il contesto di appartenenza, il momento storico nel quale vive.</a:t>
            </a:r>
          </a:p>
        </p:txBody>
      </p:sp>
      <p:sp>
        <p:nvSpPr>
          <p:cNvPr id="4" name="Segnaposto numero diapositiva 3">
            <a:extLst>
              <a:ext uri="{FF2B5EF4-FFF2-40B4-BE49-F238E27FC236}">
                <a16:creationId xmlns:a16="http://schemas.microsoft.com/office/drawing/2014/main" id="{13FA371B-774D-DC7B-C9D8-CE18A2AF3727}"/>
              </a:ext>
            </a:extLst>
          </p:cNvPr>
          <p:cNvSpPr>
            <a:spLocks noGrp="1"/>
          </p:cNvSpPr>
          <p:nvPr>
            <p:ph type="sldNum" sz="quarter" idx="12"/>
          </p:nvPr>
        </p:nvSpPr>
        <p:spPr/>
        <p:txBody>
          <a:bodyPr/>
          <a:lstStyle/>
          <a:p>
            <a:fld id="{4854181D-6920-4594-9A5D-6CE56DC9F8B2}" type="slidenum">
              <a:rPr lang="en-US" smtClean="0"/>
              <a:t>9</a:t>
            </a:fld>
            <a:endParaRPr lang="en-US"/>
          </a:p>
        </p:txBody>
      </p:sp>
    </p:spTree>
    <p:extLst>
      <p:ext uri="{BB962C8B-B14F-4D97-AF65-F5344CB8AC3E}">
        <p14:creationId xmlns:p14="http://schemas.microsoft.com/office/powerpoint/2010/main" val="2300211885"/>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TotalTime>
  <Words>3116</Words>
  <Application>Microsoft Macintosh PowerPoint</Application>
  <PresentationFormat>Widescreen</PresentationFormat>
  <Paragraphs>214</Paragraphs>
  <Slides>38</Slides>
  <Notes>11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Aptos</vt:lpstr>
      <vt:lpstr>Arial</vt:lpstr>
      <vt:lpstr>Calibri</vt:lpstr>
      <vt:lpstr>Century Gothic</vt:lpstr>
      <vt:lpstr>Wingdings</vt:lpstr>
      <vt:lpstr>ShapesVTI</vt:lpstr>
      <vt:lpstr>VISUAL SOCIOLOGY La ricerca sociale attraverso l’uso  delle immagini</vt:lpstr>
      <vt:lpstr>Fotografia e sociologia</vt:lpstr>
      <vt:lpstr>La fotografia sociale</vt:lpstr>
      <vt:lpstr>La fotografia sociale (II)</vt:lpstr>
      <vt:lpstr>La fotografia sociale (III)</vt:lpstr>
      <vt:lpstr>La fotografia sociale (IV)</vt:lpstr>
      <vt:lpstr>Le origini della sociologia visuale</vt:lpstr>
      <vt:lpstr>Le origini della sociologia visuale</vt:lpstr>
      <vt:lpstr>La sociologia visuale</vt:lpstr>
      <vt:lpstr>La sociologia visuale (II)</vt:lpstr>
      <vt:lpstr>Ricerca di identità e autorevolezza</vt:lpstr>
      <vt:lpstr>Ricerca di identità e autorevolezza</vt:lpstr>
      <vt:lpstr>La sociologia visuale (IV)</vt:lpstr>
      <vt:lpstr>L’immagine sociologica</vt:lpstr>
      <vt:lpstr>Validità e attendibilità della visual sociology</vt:lpstr>
      <vt:lpstr>Sociologia visuale e osservazione</vt:lpstr>
      <vt:lpstr>Le fasi dell’osservazione</vt:lpstr>
      <vt:lpstr>Il metodo visuale</vt:lpstr>
      <vt:lpstr>Il metodo visuale (II)</vt:lpstr>
      <vt:lpstr>I codici</vt:lpstr>
      <vt:lpstr>I codici</vt:lpstr>
      <vt:lpstr>Tecniche di analisi visuale</vt:lpstr>
      <vt:lpstr>Ripresa video-fotografica sul campo</vt:lpstr>
      <vt:lpstr>Ripresa video-fotografica sul campo (II)</vt:lpstr>
      <vt:lpstr>Ripresa video-fotografica sul campo (III)</vt:lpstr>
      <vt:lpstr>Ripresa video-fotografica sul campo (VI)</vt:lpstr>
      <vt:lpstr>Videoregistrazione dell’interazione</vt:lpstr>
      <vt:lpstr>Videoregistrazione dell’interazione (II)</vt:lpstr>
      <vt:lpstr>Videoregistrazione dell’interazione (III)</vt:lpstr>
      <vt:lpstr>Videoregistrazione dell’intervista</vt:lpstr>
      <vt:lpstr>Produzione soggettiva di immagini</vt:lpstr>
      <vt:lpstr>Produzione soggettiva di immagini (II)</vt:lpstr>
      <vt:lpstr>Foto-stimolo</vt:lpstr>
      <vt:lpstr>Foto-stimolo (II)</vt:lpstr>
      <vt:lpstr>Ri-fotografia</vt:lpstr>
      <vt:lpstr>Ri-fotografia (II)</vt:lpstr>
      <vt:lpstr>Ri-fotografia (III)</vt:lpstr>
      <vt:lpstr>Esercitazione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ricerca sociale attraverso l’uso delle immagini</dc:title>
  <dc:creator>DANILO BORIATI</dc:creator>
  <cp:lastModifiedBy>Greta  Spineti</cp:lastModifiedBy>
  <cp:revision>60</cp:revision>
  <dcterms:created xsi:type="dcterms:W3CDTF">2024-04-09T08:40:02Z</dcterms:created>
  <dcterms:modified xsi:type="dcterms:W3CDTF">2026-04-27T12:58:36Z</dcterms:modified>
</cp:coreProperties>
</file>