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E610-F8B2-4460-85FB-7207F063BB1D}" type="datetimeFigureOut">
              <a:rPr lang="it-IT" smtClean="0"/>
              <a:t>10/06/2020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F5AE-39F4-4C59-A580-FD1A79F4606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E610-F8B2-4460-85FB-7207F063BB1D}" type="datetimeFigureOut">
              <a:rPr lang="it-IT" smtClean="0"/>
              <a:t>10/06/2020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F5AE-39F4-4C59-A580-FD1A79F4606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E610-F8B2-4460-85FB-7207F063BB1D}" type="datetimeFigureOut">
              <a:rPr lang="it-IT" smtClean="0"/>
              <a:t>10/06/2020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F5AE-39F4-4C59-A580-FD1A79F4606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E610-F8B2-4460-85FB-7207F063BB1D}" type="datetimeFigureOut">
              <a:rPr lang="it-IT" smtClean="0"/>
              <a:t>10/06/2020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F5AE-39F4-4C59-A580-FD1A79F4606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E610-F8B2-4460-85FB-7207F063BB1D}" type="datetimeFigureOut">
              <a:rPr lang="it-IT" smtClean="0"/>
              <a:t>10/06/2020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F5AE-39F4-4C59-A580-FD1A79F4606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E610-F8B2-4460-85FB-7207F063BB1D}" type="datetimeFigureOut">
              <a:rPr lang="it-IT" smtClean="0"/>
              <a:t>10/06/2020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F5AE-39F4-4C59-A580-FD1A79F4606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E610-F8B2-4460-85FB-7207F063BB1D}" type="datetimeFigureOut">
              <a:rPr lang="it-IT" smtClean="0"/>
              <a:t>10/06/2020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F5AE-39F4-4C59-A580-FD1A79F4606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E610-F8B2-4460-85FB-7207F063BB1D}" type="datetimeFigureOut">
              <a:rPr lang="it-IT" smtClean="0"/>
              <a:t>10/06/2020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F5AE-39F4-4C59-A580-FD1A79F4606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E610-F8B2-4460-85FB-7207F063BB1D}" type="datetimeFigureOut">
              <a:rPr lang="it-IT" smtClean="0"/>
              <a:t>10/06/2020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F5AE-39F4-4C59-A580-FD1A79F4606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E610-F8B2-4460-85FB-7207F063BB1D}" type="datetimeFigureOut">
              <a:rPr lang="it-IT" smtClean="0"/>
              <a:t>10/06/2020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F5AE-39F4-4C59-A580-FD1A79F4606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E610-F8B2-4460-85FB-7207F063BB1D}" type="datetimeFigureOut">
              <a:rPr lang="it-IT" smtClean="0"/>
              <a:t>10/06/2020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F5AE-39F4-4C59-A580-FD1A79F4606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FE610-F8B2-4460-85FB-7207F063BB1D}" type="datetimeFigureOut">
              <a:rPr lang="it-IT" smtClean="0"/>
              <a:t>10/06/2020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8F5AE-39F4-4C59-A580-FD1A79F4606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500034" y="1214422"/>
            <a:ext cx="8229600" cy="3786214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it-IT" dirty="0" smtClean="0"/>
              <a:t>Diritti umani e mantenimento della pace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Collegamento ideale e implicazioni pratiche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Il nesso ideale: discorso delle 4 libertà – Dichiarazione universale dei diritti umani</a:t>
            </a:r>
          </a:p>
          <a:p>
            <a:r>
              <a:rPr lang="it-IT" dirty="0" smtClean="0"/>
              <a:t>La separazione pratica: Carta delle NU  (organi diversi con poteri diversi)</a:t>
            </a:r>
          </a:p>
          <a:p>
            <a:r>
              <a:rPr lang="it-IT" dirty="0" smtClean="0"/>
              <a:t>Dopo il 1990: i conflitti interni come minaccia alla pace e teatro di violazioni dei </a:t>
            </a:r>
            <a:r>
              <a:rPr lang="it-IT" dirty="0" err="1" smtClean="0"/>
              <a:t>du</a:t>
            </a:r>
            <a:endParaRPr lang="it-IT" dirty="0" smtClean="0"/>
          </a:p>
          <a:p>
            <a:r>
              <a:rPr lang="it-IT" dirty="0" smtClean="0"/>
              <a:t>La riaffermazione del nesso: l’Agenda per la Pace del 1992 (nozioni ampie di “pace”, “minaccia alla pace” e “peace-keeping”)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Le operazioni di peace-keeping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Richiamo della nozione (come nasce, il suo fondamento giuridico)</a:t>
            </a:r>
          </a:p>
          <a:p>
            <a:r>
              <a:rPr lang="it-IT" dirty="0" smtClean="0"/>
              <a:t>La caratteristiche: natura consensuale, neutralità/imparzialità, uso limitato della forza</a:t>
            </a:r>
          </a:p>
          <a:p>
            <a:r>
              <a:rPr lang="it-IT" dirty="0" smtClean="0"/>
              <a:t>L’evoluzione: dalle operazioni originarie (ridotte, solo militari, “forze cuscinetto”, compiti “internazionale”) alle operazioni post-1990 (più numerose e più ampie, militari e civili, ampliamento delle funzioni, “</a:t>
            </a:r>
            <a:r>
              <a:rPr lang="it-IT" dirty="0" err="1" smtClean="0"/>
              <a:t>peace-building</a:t>
            </a:r>
            <a:r>
              <a:rPr lang="it-IT" dirty="0" smtClean="0"/>
              <a:t>”)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ONUSAL (</a:t>
            </a:r>
            <a:r>
              <a:rPr lang="it-IT" dirty="0" err="1" smtClean="0"/>
              <a:t>El</a:t>
            </a:r>
            <a:r>
              <a:rPr lang="it-IT" dirty="0" smtClean="0"/>
              <a:t> Salvador)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Accordo di pace (San José 1990) tra governo e opposizione armata</a:t>
            </a:r>
          </a:p>
          <a:p>
            <a:r>
              <a:rPr lang="it-IT" dirty="0" smtClean="0"/>
              <a:t>La </a:t>
            </a:r>
            <a:r>
              <a:rPr lang="it-IT" dirty="0" err="1" smtClean="0"/>
              <a:t>Human</a:t>
            </a:r>
            <a:r>
              <a:rPr lang="it-IT" dirty="0" smtClean="0"/>
              <a:t> </a:t>
            </a:r>
            <a:r>
              <a:rPr lang="it-IT" dirty="0" err="1" smtClean="0"/>
              <a:t>Rights</a:t>
            </a:r>
            <a:r>
              <a:rPr lang="it-IT" dirty="0" smtClean="0"/>
              <a:t> </a:t>
            </a:r>
            <a:r>
              <a:rPr lang="it-IT" dirty="0" err="1" smtClean="0"/>
              <a:t>Division</a:t>
            </a:r>
            <a:r>
              <a:rPr lang="it-IT" dirty="0" smtClean="0"/>
              <a:t> della missione ONU</a:t>
            </a:r>
          </a:p>
          <a:p>
            <a:r>
              <a:rPr lang="it-IT" dirty="0" smtClean="0"/>
              <a:t>Mandato: ricevere e raccogliere informazioni (</a:t>
            </a:r>
            <a:r>
              <a:rPr lang="it-IT" dirty="0" err="1" smtClean="0"/>
              <a:t>systematic</a:t>
            </a:r>
            <a:r>
              <a:rPr lang="it-IT" dirty="0" smtClean="0"/>
              <a:t> </a:t>
            </a:r>
            <a:r>
              <a:rPr lang="it-IT" dirty="0" err="1" smtClean="0"/>
              <a:t>investigatory</a:t>
            </a:r>
            <a:r>
              <a:rPr lang="it-IT" dirty="0" smtClean="0"/>
              <a:t> </a:t>
            </a:r>
            <a:r>
              <a:rPr lang="it-IT" dirty="0" err="1" smtClean="0"/>
              <a:t>practice</a:t>
            </a:r>
            <a:r>
              <a:rPr lang="it-IT" dirty="0" smtClean="0"/>
              <a:t>) – raccomandazioni agli organi interni e buoni uffici – affiancamento, non sostituzione</a:t>
            </a:r>
          </a:p>
          <a:p>
            <a:r>
              <a:rPr lang="it-IT" dirty="0" smtClean="0"/>
              <a:t>Diritto applicabile</a:t>
            </a:r>
          </a:p>
          <a:p>
            <a:r>
              <a:rPr lang="it-IT" dirty="0" smtClean="0"/>
              <a:t>Nozione di “attività statale vicaria”</a:t>
            </a:r>
          </a:p>
          <a:p>
            <a:r>
              <a:rPr lang="it-IT" dirty="0" smtClean="0"/>
              <a:t>La “</a:t>
            </a:r>
            <a:r>
              <a:rPr lang="it-IT" dirty="0" err="1" smtClean="0"/>
              <a:t>Commission</a:t>
            </a:r>
            <a:r>
              <a:rPr lang="it-IT" dirty="0" smtClean="0"/>
              <a:t> on the </a:t>
            </a:r>
            <a:r>
              <a:rPr lang="it-IT" dirty="0" err="1" smtClean="0"/>
              <a:t>Truth</a:t>
            </a:r>
            <a:r>
              <a:rPr lang="it-IT" dirty="0" smtClean="0"/>
              <a:t>” (giustizia e pace)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UNTAC (Cambogia)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Accordi di pace (Parigi 1991)</a:t>
            </a:r>
          </a:p>
          <a:p>
            <a:endParaRPr lang="it-IT" dirty="0" smtClean="0"/>
          </a:p>
          <a:p>
            <a:r>
              <a:rPr lang="it-IT" dirty="0" smtClean="0"/>
              <a:t>Mandato molto ampio (comprensivo dei diritti umani) – attività sostitutive degli organi interni – diritto applicabile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MICIVH (Haiti)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missione congiunta ONU/OSA – esclusivamente civile – istituita dall’AG (non dal </a:t>
            </a:r>
            <a:r>
              <a:rPr lang="it-IT" dirty="0" err="1" smtClean="0"/>
              <a:t>CdS</a:t>
            </a:r>
            <a:r>
              <a:rPr lang="it-IT" dirty="0" smtClean="0"/>
              <a:t>)</a:t>
            </a:r>
          </a:p>
          <a:p>
            <a:r>
              <a:rPr lang="it-IT" dirty="0" smtClean="0"/>
              <a:t>la vicenda delle missioni internazionali ad Haiti (MICIVIH e UNMIH – venire meno del consenso del governo di Haiti – ritiro – azione multinazionale coercitiva</a:t>
            </a:r>
          </a:p>
          <a:p>
            <a:r>
              <a:rPr lang="it-IT" dirty="0" smtClean="0"/>
              <a:t>Attività di monitoraggio – affiancamento degli organi interni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MINUGUA (Guatemala)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Diversi accordi di pace tra cui “</a:t>
            </a:r>
            <a:r>
              <a:rPr lang="it-IT" dirty="0" err="1" smtClean="0"/>
              <a:t>Comprehensive</a:t>
            </a:r>
            <a:r>
              <a:rPr lang="it-IT" dirty="0" smtClean="0"/>
              <a:t> Agreement </a:t>
            </a:r>
            <a:r>
              <a:rPr lang="it-IT" dirty="0" err="1" smtClean="0"/>
              <a:t>of</a:t>
            </a:r>
            <a:r>
              <a:rPr lang="it-IT" dirty="0" smtClean="0"/>
              <a:t> </a:t>
            </a:r>
            <a:r>
              <a:rPr lang="it-IT" dirty="0" err="1" smtClean="0"/>
              <a:t>Human</a:t>
            </a:r>
            <a:r>
              <a:rPr lang="it-IT" dirty="0" smtClean="0"/>
              <a:t> </a:t>
            </a:r>
            <a:r>
              <a:rPr lang="it-IT" dirty="0" err="1" smtClean="0"/>
              <a:t>Rights</a:t>
            </a:r>
            <a:r>
              <a:rPr lang="it-IT" dirty="0" smtClean="0"/>
              <a:t>” - “</a:t>
            </a:r>
            <a:r>
              <a:rPr lang="it-IT" dirty="0" err="1" smtClean="0"/>
              <a:t>Human</a:t>
            </a:r>
            <a:r>
              <a:rPr lang="it-IT" dirty="0" smtClean="0"/>
              <a:t> </a:t>
            </a:r>
            <a:r>
              <a:rPr lang="it-IT" dirty="0" err="1" smtClean="0"/>
              <a:t>Rights</a:t>
            </a:r>
            <a:r>
              <a:rPr lang="it-IT" dirty="0" smtClean="0"/>
              <a:t> </a:t>
            </a:r>
            <a:r>
              <a:rPr lang="it-IT" dirty="0" err="1" smtClean="0"/>
              <a:t>verification</a:t>
            </a:r>
            <a:r>
              <a:rPr lang="it-IT" dirty="0" smtClean="0"/>
              <a:t> </a:t>
            </a:r>
            <a:r>
              <a:rPr lang="it-IT" dirty="0" err="1" smtClean="0"/>
              <a:t>mission</a:t>
            </a:r>
            <a:r>
              <a:rPr lang="it-IT" dirty="0" smtClean="0"/>
              <a:t>” </a:t>
            </a:r>
          </a:p>
          <a:p>
            <a:r>
              <a:rPr lang="it-IT" dirty="0" smtClean="0"/>
              <a:t>Missione istituita dall’AG – compiti di monitoraggio e buoni uffici – diritto applicabile </a:t>
            </a:r>
          </a:p>
          <a:p>
            <a:r>
              <a:rPr lang="it-IT" dirty="0" smtClean="0"/>
              <a:t>Il meccanismo di transizione (</a:t>
            </a:r>
            <a:r>
              <a:rPr lang="it-IT" dirty="0" err="1" smtClean="0"/>
              <a:t>transition</a:t>
            </a:r>
            <a:r>
              <a:rPr lang="it-IT" dirty="0" smtClean="0"/>
              <a:t> </a:t>
            </a:r>
            <a:r>
              <a:rPr lang="it-IT" dirty="0" err="1" smtClean="0"/>
              <a:t>unit</a:t>
            </a:r>
            <a:r>
              <a:rPr lang="it-IT" dirty="0" smtClean="0"/>
              <a:t>)</a:t>
            </a:r>
          </a:p>
          <a:p>
            <a:r>
              <a:rPr lang="it-IT" dirty="0" smtClean="0"/>
              <a:t>La </a:t>
            </a:r>
            <a:r>
              <a:rPr lang="it-IT" dirty="0" err="1" smtClean="0"/>
              <a:t>Historical</a:t>
            </a:r>
            <a:r>
              <a:rPr lang="it-IT" dirty="0" smtClean="0"/>
              <a:t> </a:t>
            </a:r>
            <a:r>
              <a:rPr lang="it-IT" dirty="0" err="1" smtClean="0"/>
              <a:t>Clarification</a:t>
            </a:r>
            <a:r>
              <a:rPr lang="it-IT" dirty="0" smtClean="0"/>
              <a:t> </a:t>
            </a:r>
            <a:r>
              <a:rPr lang="it-IT" dirty="0" err="1" smtClean="0"/>
              <a:t>Commission</a:t>
            </a:r>
            <a:r>
              <a:rPr lang="it-IT" dirty="0" smtClean="0"/>
              <a:t> (pace e giustizia)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UNMIK (Kosovo)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Missione istituita dal </a:t>
            </a:r>
            <a:r>
              <a:rPr lang="it-IT" dirty="0" err="1" smtClean="0"/>
              <a:t>CdS</a:t>
            </a:r>
            <a:r>
              <a:rPr lang="it-IT" dirty="0" smtClean="0"/>
              <a:t> (risoluzione 1244) ai sensi del </a:t>
            </a:r>
            <a:r>
              <a:rPr lang="it-IT" dirty="0" err="1" smtClean="0"/>
              <a:t>Cap.VII</a:t>
            </a:r>
            <a:r>
              <a:rPr lang="it-IT" dirty="0" smtClean="0"/>
              <a:t> (non consensuale)</a:t>
            </a:r>
          </a:p>
          <a:p>
            <a:r>
              <a:rPr lang="it-IT" dirty="0" smtClean="0"/>
              <a:t>Interim </a:t>
            </a:r>
            <a:r>
              <a:rPr lang="it-IT" dirty="0" err="1" smtClean="0"/>
              <a:t>administration</a:t>
            </a:r>
            <a:r>
              <a:rPr lang="it-IT" dirty="0" smtClean="0"/>
              <a:t> – funzioni di governo complessivo (sostitutiva degli organi interni)</a:t>
            </a:r>
          </a:p>
          <a:p>
            <a:r>
              <a:rPr lang="it-IT" dirty="0" err="1" smtClean="0"/>
              <a:t>Capacity</a:t>
            </a:r>
            <a:r>
              <a:rPr lang="it-IT" dirty="0" smtClean="0"/>
              <a:t> building e controllo interno (</a:t>
            </a:r>
            <a:r>
              <a:rPr lang="it-IT" i="1" dirty="0" err="1" smtClean="0"/>
              <a:t>Legal</a:t>
            </a:r>
            <a:r>
              <a:rPr lang="it-IT" i="1" dirty="0" smtClean="0"/>
              <a:t> </a:t>
            </a:r>
            <a:r>
              <a:rPr lang="it-IT" i="1" dirty="0" err="1" smtClean="0"/>
              <a:t>Monitoring</a:t>
            </a:r>
            <a:r>
              <a:rPr lang="it-IT" i="1" dirty="0" smtClean="0"/>
              <a:t> </a:t>
            </a:r>
            <a:r>
              <a:rPr lang="it-IT" i="1" dirty="0" err="1" smtClean="0"/>
              <a:t>Section</a:t>
            </a:r>
            <a:r>
              <a:rPr lang="it-IT" dirty="0" smtClean="0"/>
              <a:t>) </a:t>
            </a:r>
          </a:p>
          <a:p>
            <a:r>
              <a:rPr lang="it-IT" dirty="0" smtClean="0"/>
              <a:t>Controllo internazionale sull’attività di governo esercitata dall’UNMIK</a:t>
            </a:r>
          </a:p>
          <a:p>
            <a:r>
              <a:rPr lang="it-IT" dirty="0" smtClean="0"/>
              <a:t>Diritto applicabile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408</Words>
  <Application>Microsoft Office PowerPoint</Application>
  <PresentationFormat>Presentazione su schermo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Diritti umani e mantenimento della pace</vt:lpstr>
      <vt:lpstr>Collegamento ideale e implicazioni pratiche</vt:lpstr>
      <vt:lpstr>Le operazioni di peace-keeping</vt:lpstr>
      <vt:lpstr>ONUSAL (El Salvador)</vt:lpstr>
      <vt:lpstr>UNTAC (Cambogia)</vt:lpstr>
      <vt:lpstr>MICIVH (Haiti)</vt:lpstr>
      <vt:lpstr>MINUGUA (Guatemala)</vt:lpstr>
      <vt:lpstr>UNMIK (Kosovo)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Diritti umani e mantenimento della pace</dc:title>
  <dc:creator>Antonio Marchesi</dc:creator>
  <cp:lastModifiedBy>Antonio Marchesi</cp:lastModifiedBy>
  <cp:revision>9</cp:revision>
  <dcterms:created xsi:type="dcterms:W3CDTF">2020-06-10T10:26:39Z</dcterms:created>
  <dcterms:modified xsi:type="dcterms:W3CDTF">2020-06-10T12:24:28Z</dcterms:modified>
</cp:coreProperties>
</file>