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7" r:id="rId5"/>
    <p:sldId id="271" r:id="rId6"/>
    <p:sldId id="272" r:id="rId7"/>
    <p:sldId id="268" r:id="rId8"/>
    <p:sldId id="269" r:id="rId9"/>
    <p:sldId id="273" r:id="rId10"/>
    <p:sldId id="274" r:id="rId11"/>
    <p:sldId id="275" r:id="rId12"/>
    <p:sldId id="270" r:id="rId13"/>
    <p:sldId id="276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92"/>
    <p:restoredTop sz="94697"/>
  </p:normalViewPr>
  <p:slideViewPr>
    <p:cSldViewPr snapToGrid="0" snapToObjects="1">
      <p:cViewPr varScale="1">
        <p:scale>
          <a:sx n="119" d="100"/>
          <a:sy n="119" d="100"/>
        </p:scale>
        <p:origin x="11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94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39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76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42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24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30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74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9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45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71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5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35043-E8B1-E04A-9DA4-C9FEAE1C3756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68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L’Italia fascista</a:t>
            </a:r>
          </a:p>
        </p:txBody>
      </p:sp>
    </p:spTree>
    <p:extLst>
      <p:ext uri="{BB962C8B-B14F-4D97-AF65-F5344CB8AC3E}">
        <p14:creationId xmlns:p14="http://schemas.microsoft.com/office/powerpoint/2010/main" val="76189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572475-EC57-0B41-A15F-5EE934AB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Cinecittà, 1937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3A0D225-58DE-D640-B326-B298FF408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00" y="1417638"/>
            <a:ext cx="6443999" cy="43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8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62036059-D8BF-5543-9F1B-7EC9A77462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3214" y="1600200"/>
            <a:ext cx="3186572" cy="4525963"/>
          </a:xfrm>
        </p:spPr>
      </p:pic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347B47A1-5944-9643-8E4B-DF756AF71C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03775"/>
            <a:ext cx="4038600" cy="2718813"/>
          </a:xfrm>
        </p:spPr>
      </p:pic>
    </p:spTree>
    <p:extLst>
      <p:ext uri="{BB962C8B-B14F-4D97-AF65-F5344CB8AC3E}">
        <p14:creationId xmlns:p14="http://schemas.microsoft.com/office/powerpoint/2010/main" val="236848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1935-1938: L’Impero e le leggi razziali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Razzismo antisemita e contro le popolazioni africane.</a:t>
            </a:r>
          </a:p>
          <a:p>
            <a:r>
              <a:rPr lang="it-IT" dirty="0"/>
              <a:t>retorica dell’Impero e </a:t>
            </a:r>
            <a:r>
              <a:rPr lang="it-IT" b="1" dirty="0"/>
              <a:t>mito di Roma</a:t>
            </a:r>
            <a:r>
              <a:rPr lang="it-IT" dirty="0"/>
              <a:t>.</a:t>
            </a:r>
            <a:endParaRPr lang="it-IT" b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3 ottobre 1935</a:t>
            </a:r>
            <a:r>
              <a:rPr lang="it-IT" dirty="0"/>
              <a:t>: ha inizio la </a:t>
            </a:r>
            <a:r>
              <a:rPr lang="it-IT" b="1" dirty="0"/>
              <a:t>guerra d’Etiopia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novembre 1935: sanzioni </a:t>
            </a:r>
            <a:r>
              <a:rPr lang="it-IT" dirty="0" err="1"/>
              <a:t>SdN</a:t>
            </a:r>
            <a:endParaRPr lang="it-IT" dirty="0"/>
          </a:p>
          <a:p>
            <a:pPr marL="0" indent="0">
              <a:buNone/>
            </a:pPr>
            <a:r>
              <a:rPr lang="it-IT" b="1" dirty="0"/>
              <a:t>9 maggio 1936</a:t>
            </a:r>
            <a:r>
              <a:rPr lang="it-IT" dirty="0"/>
              <a:t>: proclamazione dell’</a:t>
            </a:r>
            <a:r>
              <a:rPr lang="it-IT" b="1" dirty="0"/>
              <a:t>Impero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1938</a:t>
            </a:r>
            <a:r>
              <a:rPr lang="it-IT" dirty="0"/>
              <a:t>: </a:t>
            </a:r>
            <a:r>
              <a:rPr lang="it-IT" b="1" dirty="0"/>
              <a:t>Leggi per la Difesa della razza</a:t>
            </a:r>
            <a:r>
              <a:rPr lang="it-IT" dirty="0"/>
              <a:t>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2238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54E1F-268F-3A44-B83E-DDA20ED8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«La difesa della razza», a. I, n. 1, agosto 1938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6665842-BA2E-9A45-840B-D1A45FDC1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405" y="1858383"/>
            <a:ext cx="3615189" cy="4525963"/>
          </a:xfrm>
        </p:spPr>
      </p:pic>
    </p:spTree>
    <p:extLst>
      <p:ext uri="{BB962C8B-B14F-4D97-AF65-F5344CB8AC3E}">
        <p14:creationId xmlns:p14="http://schemas.microsoft.com/office/powerpoint/2010/main" val="97974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1922-1924: la normalizzazione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estensione della maggioranza politica;</a:t>
            </a:r>
          </a:p>
          <a:p>
            <a:pPr>
              <a:buFontTx/>
              <a:buChar char="-"/>
            </a:pPr>
            <a:r>
              <a:rPr lang="it-IT" dirty="0"/>
              <a:t>normalizzazione dello squadrismo e del partito-milizia;</a:t>
            </a:r>
          </a:p>
          <a:p>
            <a:pPr>
              <a:buFontTx/>
              <a:buChar char="-"/>
            </a:pPr>
            <a:r>
              <a:rPr lang="it-IT" dirty="0"/>
              <a:t>consenso internazionale.</a:t>
            </a:r>
          </a:p>
        </p:txBody>
      </p:sp>
    </p:spTree>
    <p:extLst>
      <p:ext uri="{BB962C8B-B14F-4D97-AF65-F5344CB8AC3E}">
        <p14:creationId xmlns:p14="http://schemas.microsoft.com/office/powerpoint/2010/main" val="242551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Ha inizio la trasformazione delle istituzioni liberali:</a:t>
            </a:r>
          </a:p>
          <a:p>
            <a:pPr>
              <a:buFontTx/>
              <a:buChar char="-"/>
            </a:pPr>
            <a:r>
              <a:rPr lang="it-IT" dirty="0"/>
              <a:t>dicembre 1922</a:t>
            </a:r>
            <a:r>
              <a:rPr lang="it-IT" b="1" dirty="0"/>
              <a:t>: Gran Consiglio del Fascismo;</a:t>
            </a:r>
          </a:p>
          <a:p>
            <a:pPr>
              <a:buFontTx/>
              <a:buChar char="-"/>
            </a:pPr>
            <a:r>
              <a:rPr lang="it-IT" dirty="0"/>
              <a:t>gennaio 1923: </a:t>
            </a:r>
            <a:r>
              <a:rPr lang="it-IT" b="1" dirty="0"/>
              <a:t>Milizia volontaria per la sicurezza nazionale</a:t>
            </a:r>
            <a:r>
              <a:rPr lang="it-IT" dirty="0"/>
              <a:t>;</a:t>
            </a:r>
          </a:p>
          <a:p>
            <a:pPr>
              <a:buFontTx/>
              <a:buChar char="-"/>
            </a:pPr>
            <a:r>
              <a:rPr lang="it-IT" dirty="0"/>
              <a:t>luglio 1923: </a:t>
            </a:r>
            <a:r>
              <a:rPr lang="it-IT" b="1" dirty="0"/>
              <a:t>legge elettorale Acerbo</a:t>
            </a:r>
            <a:r>
              <a:rPr lang="it-IT" dirty="0"/>
              <a:t>;</a:t>
            </a:r>
          </a:p>
          <a:p>
            <a:pPr>
              <a:buFontTx/>
              <a:buChar char="-"/>
            </a:pPr>
            <a:r>
              <a:rPr lang="it-IT" dirty="0"/>
              <a:t>aprile 1924: </a:t>
            </a:r>
            <a:r>
              <a:rPr lang="it-IT" b="1" dirty="0"/>
              <a:t>elezioni</a:t>
            </a:r>
            <a:r>
              <a:rPr lang="it-IT" dirty="0"/>
              <a:t> – </a:t>
            </a:r>
            <a:r>
              <a:rPr lang="it-IT" i="1" dirty="0"/>
              <a:t>listone;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giugno 1924: </a:t>
            </a:r>
            <a:r>
              <a:rPr lang="it-IT" b="1" dirty="0"/>
              <a:t>delitto Matteotti – secessione aventiniana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98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1925-1929: la costruzione dello Stato totalitario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dicembre 1925: ripristinata </a:t>
            </a:r>
            <a:r>
              <a:rPr lang="it-IT" b="1" dirty="0"/>
              <a:t>la lettera dello Statuto albertino</a:t>
            </a:r>
            <a:r>
              <a:rPr lang="it-IT" dirty="0"/>
              <a:t>;</a:t>
            </a:r>
            <a:endParaRPr lang="it-IT" b="1" dirty="0"/>
          </a:p>
          <a:p>
            <a:r>
              <a:rPr lang="it-IT" dirty="0"/>
              <a:t>novembre 1926: </a:t>
            </a:r>
            <a:r>
              <a:rPr lang="it-IT" b="1" dirty="0"/>
              <a:t>Leggi </a:t>
            </a:r>
            <a:r>
              <a:rPr lang="it-IT" b="1" dirty="0" err="1"/>
              <a:t>fascistissime</a:t>
            </a:r>
            <a:r>
              <a:rPr lang="it-IT" b="1" dirty="0"/>
              <a:t> </a:t>
            </a:r>
            <a:r>
              <a:rPr lang="it-IT" dirty="0"/>
              <a:t>(leggi per la difesa dello Stato);</a:t>
            </a:r>
          </a:p>
          <a:p>
            <a:r>
              <a:rPr lang="it-IT" dirty="0"/>
              <a:t>ottobre 1925: </a:t>
            </a:r>
            <a:r>
              <a:rPr lang="it-IT" b="1" dirty="0"/>
              <a:t>Patto di Palazzo Vidoni</a:t>
            </a:r>
            <a:r>
              <a:rPr lang="it-IT" dirty="0"/>
              <a:t>;</a:t>
            </a:r>
            <a:endParaRPr lang="it-IT" b="1" dirty="0"/>
          </a:p>
          <a:p>
            <a:r>
              <a:rPr lang="it-IT" dirty="0"/>
              <a:t>1928: </a:t>
            </a:r>
            <a:r>
              <a:rPr lang="it-IT" b="1" dirty="0"/>
              <a:t>nuova legge elettorale </a:t>
            </a:r>
            <a:r>
              <a:rPr lang="it-IT" dirty="0"/>
              <a:t>(lista unica);</a:t>
            </a:r>
          </a:p>
          <a:p>
            <a:r>
              <a:rPr lang="it-IT" dirty="0"/>
              <a:t>1929: </a:t>
            </a:r>
            <a:r>
              <a:rPr lang="it-IT" b="1" dirty="0"/>
              <a:t>Patti lateranensi</a:t>
            </a:r>
            <a:r>
              <a:rPr lang="it-IT" dirty="0"/>
              <a:t>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4425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AC2B80-8E44-4C43-89BA-2C9432B1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Palazzo Braschi, Roma (1929)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8515BCE1-CC10-DD4C-BDCA-F441EDD6A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187" y="1600200"/>
            <a:ext cx="6481626" cy="4525963"/>
          </a:xfrm>
        </p:spPr>
      </p:pic>
    </p:spTree>
    <p:extLst>
      <p:ext uri="{BB962C8B-B14F-4D97-AF65-F5344CB8AC3E}">
        <p14:creationId xmlns:p14="http://schemas.microsoft.com/office/powerpoint/2010/main" val="293319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04242C-2FB0-BA48-A11C-FD2E8B22E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Piano economico:</a:t>
            </a:r>
          </a:p>
          <a:p>
            <a:pPr>
              <a:buFontTx/>
              <a:buChar char="-"/>
            </a:pPr>
            <a:r>
              <a:rPr lang="it-IT" dirty="0"/>
              <a:t>1926: </a:t>
            </a:r>
            <a:r>
              <a:rPr lang="it-IT" b="1" dirty="0"/>
              <a:t>quota Novanta</a:t>
            </a:r>
            <a:r>
              <a:rPr lang="it-IT" dirty="0"/>
              <a:t> (rivalutazione della lira);</a:t>
            </a:r>
          </a:p>
          <a:p>
            <a:pPr>
              <a:buFontTx/>
              <a:buChar char="-"/>
            </a:pPr>
            <a:r>
              <a:rPr lang="it-IT" dirty="0"/>
              <a:t>battaglia del grano;</a:t>
            </a:r>
          </a:p>
          <a:p>
            <a:pPr>
              <a:buFontTx/>
              <a:buChar char="-"/>
            </a:pPr>
            <a:r>
              <a:rPr lang="it-IT" b="1" i="1" dirty="0"/>
              <a:t>bonifica</a:t>
            </a:r>
            <a:r>
              <a:rPr lang="it-IT" dirty="0"/>
              <a:t> integrale (Agro Pontino).</a:t>
            </a:r>
          </a:p>
        </p:txBody>
      </p:sp>
    </p:spTree>
    <p:extLst>
      <p:ext uri="{BB962C8B-B14F-4D97-AF65-F5344CB8AC3E}">
        <p14:creationId xmlns:p14="http://schemas.microsoft.com/office/powerpoint/2010/main" val="81748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1930-1935: la stabilizzazione totalitaria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Repressione (uso della violenza):</a:t>
            </a:r>
          </a:p>
          <a:p>
            <a:pPr>
              <a:buFontTx/>
              <a:buChar char="-"/>
            </a:pPr>
            <a:r>
              <a:rPr lang="it-IT" b="1" dirty="0"/>
              <a:t>Tribunale speciale per la difesa dello Stato</a:t>
            </a:r>
            <a:r>
              <a:rPr lang="it-IT" dirty="0"/>
              <a:t>;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Milizia volontaria per la sicurezza nazionale</a:t>
            </a:r>
            <a:r>
              <a:rPr lang="it-IT" dirty="0"/>
              <a:t>;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Confino</a:t>
            </a:r>
            <a:r>
              <a:rPr lang="it-IT" dirty="0"/>
              <a:t> di polizia;</a:t>
            </a:r>
          </a:p>
          <a:p>
            <a:pPr>
              <a:buFontTx/>
              <a:buChar char="-"/>
            </a:pPr>
            <a:r>
              <a:rPr lang="it-IT" b="1" dirty="0"/>
              <a:t>Ovra</a:t>
            </a:r>
            <a:r>
              <a:rPr lang="it-IT" dirty="0"/>
              <a:t>;</a:t>
            </a:r>
            <a:endParaRPr lang="it-IT" b="1" dirty="0"/>
          </a:p>
          <a:p>
            <a:pPr>
              <a:buFontTx/>
              <a:buChar char="-"/>
            </a:pPr>
            <a:r>
              <a:rPr lang="it-IT" dirty="0"/>
              <a:t>Censura.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37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Consenso (modernità del fascismo)</a:t>
            </a:r>
          </a:p>
          <a:p>
            <a:pPr>
              <a:buFontTx/>
              <a:buChar char="-"/>
            </a:pPr>
            <a:r>
              <a:rPr lang="it-IT" b="1" dirty="0"/>
              <a:t>mitologia</a:t>
            </a:r>
            <a:r>
              <a:rPr lang="it-IT" dirty="0"/>
              <a:t> e </a:t>
            </a:r>
            <a:r>
              <a:rPr lang="it-IT" b="1" dirty="0"/>
              <a:t>simbologia</a:t>
            </a:r>
            <a:r>
              <a:rPr lang="it-IT" dirty="0"/>
              <a:t>;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mezzi di comunicazione di massa</a:t>
            </a:r>
            <a:r>
              <a:rPr lang="it-IT" dirty="0"/>
              <a:t>;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coinvolgimento delle masse nella vita pubblica</a:t>
            </a:r>
            <a:r>
              <a:rPr lang="it-IT" dirty="0"/>
              <a:t>;</a:t>
            </a:r>
          </a:p>
          <a:p>
            <a:pPr>
              <a:buFontTx/>
              <a:buChar char="-"/>
            </a:pPr>
            <a:r>
              <a:rPr lang="it-IT" b="1" dirty="0"/>
              <a:t>politica assistenziale e di welfare</a:t>
            </a:r>
            <a:r>
              <a:rPr lang="it-IT" dirty="0"/>
              <a:t>:</a:t>
            </a:r>
            <a:endParaRPr lang="it-IT" b="1" dirty="0"/>
          </a:p>
          <a:p>
            <a:pPr marL="0" indent="0">
              <a:buNone/>
            </a:pPr>
            <a:r>
              <a:rPr lang="it-IT" b="1" dirty="0"/>
              <a:t>	INPS</a:t>
            </a:r>
            <a:br>
              <a:rPr lang="it-IT" b="1" dirty="0"/>
            </a:br>
            <a:r>
              <a:rPr lang="it-IT" b="1" dirty="0"/>
              <a:t>	IMI</a:t>
            </a:r>
          </a:p>
          <a:p>
            <a:pPr marL="0" indent="0">
              <a:buNone/>
            </a:pPr>
            <a:r>
              <a:rPr lang="it-IT" b="1" dirty="0"/>
              <a:t>	IRI</a:t>
            </a:r>
          </a:p>
          <a:p>
            <a:pPr>
              <a:buFontTx/>
              <a:buChar char="-"/>
            </a:pPr>
            <a:r>
              <a:rPr lang="it-IT" dirty="0"/>
              <a:t>intervento dello stato nell’economia;</a:t>
            </a:r>
          </a:p>
          <a:p>
            <a:pPr>
              <a:buFontTx/>
              <a:buChar char="-"/>
            </a:pPr>
            <a:r>
              <a:rPr lang="it-IT" b="1" dirty="0"/>
              <a:t>corporativismo</a:t>
            </a:r>
            <a:r>
              <a:rPr lang="it-IT" dirty="0"/>
              <a:t>;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politica </a:t>
            </a:r>
            <a:r>
              <a:rPr lang="it-IT" b="1" dirty="0" err="1"/>
              <a:t>natalista</a:t>
            </a:r>
            <a:r>
              <a:rPr lang="it-IT" dirty="0"/>
              <a:t>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5917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DD42F-BF4A-A04F-8D13-742CD4A2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Manifestazione all’Arena di Verona (anni Trenta)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ED7783-96F3-3843-9D0C-9A8B55449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000" y="1514139"/>
            <a:ext cx="38160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42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320</Words>
  <Application>Microsoft Macintosh PowerPoint</Application>
  <PresentationFormat>Presentazione su schermo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di Office</vt:lpstr>
      <vt:lpstr>Presentazione standard di PowerPoint</vt:lpstr>
      <vt:lpstr>b. 1922-1924: la normalizzazione</vt:lpstr>
      <vt:lpstr>Presentazione standard di PowerPoint</vt:lpstr>
      <vt:lpstr> c. 1925-1929: la costruzione dello Stato totalitario</vt:lpstr>
      <vt:lpstr>Palazzo Braschi, Roma (1929)</vt:lpstr>
      <vt:lpstr>Presentazione standard di PowerPoint</vt:lpstr>
      <vt:lpstr>d. 1930-1935: la stabilizzazione totalitaria</vt:lpstr>
      <vt:lpstr>Presentazione standard di PowerPoint</vt:lpstr>
      <vt:lpstr>Manifestazione all’Arena di Verona (anni Trenta)</vt:lpstr>
      <vt:lpstr>Cinecittà, 1937</vt:lpstr>
      <vt:lpstr>Presentazione standard di PowerPoint</vt:lpstr>
      <vt:lpstr>e. 1935-1938: L’Impero e le leggi razziali</vt:lpstr>
      <vt:lpstr>«La difesa della razza», a. I, n. 1, agosto 1938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15</cp:revision>
  <dcterms:created xsi:type="dcterms:W3CDTF">2015-03-26T07:08:36Z</dcterms:created>
  <dcterms:modified xsi:type="dcterms:W3CDTF">2024-10-06T15:15:18Z</dcterms:modified>
</cp:coreProperties>
</file>