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335" r:id="rId2"/>
    <p:sldId id="404" r:id="rId3"/>
    <p:sldId id="406" r:id="rId4"/>
    <p:sldId id="474" r:id="rId5"/>
    <p:sldId id="475" r:id="rId6"/>
    <p:sldId id="476" r:id="rId7"/>
    <p:sldId id="473" r:id="rId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tile chiaro 2 - Color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781"/>
  </p:normalViewPr>
  <p:slideViewPr>
    <p:cSldViewPr snapToGrid="0">
      <p:cViewPr varScale="1">
        <p:scale>
          <a:sx n="111" d="100"/>
          <a:sy n="111" d="100"/>
        </p:scale>
        <p:origin x="632"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28/03/26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067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2944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2906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2021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12555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6135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28 marzo 2026</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28/03/26</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28/03/26</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Deroghe ai trattati sui diritti umani</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192192"/>
            <a:ext cx="10515600" cy="5529283"/>
          </a:xfrm>
        </p:spPr>
        <p:txBody>
          <a:bodyPr vert="horz" lIns="91440" tIns="45720" rIns="91440" bIns="45720" rtlCol="0">
            <a:normAutofit fontScale="92500" lnSpcReduction="10000"/>
          </a:bodyPr>
          <a:lstStyle/>
          <a:p>
            <a:pPr marL="742950" lvl="0" indent="-742950" algn="just">
              <a:buFont typeface="+mj-lt"/>
              <a:buAutoNum type="arabicPeriod"/>
            </a:pPr>
            <a:r>
              <a:rPr lang="en-US" b="1" dirty="0"/>
              <a:t>In </a:t>
            </a:r>
            <a:r>
              <a:rPr lang="en-US" b="1" dirty="0" err="1"/>
              <a:t>caso</a:t>
            </a:r>
            <a:r>
              <a:rPr lang="en-US" b="1" dirty="0"/>
              <a:t> di </a:t>
            </a:r>
            <a:r>
              <a:rPr lang="en-US" b="1" dirty="0" err="1"/>
              <a:t>guerra</a:t>
            </a:r>
            <a:r>
              <a:rPr lang="en-US" b="1" dirty="0"/>
              <a:t> o di </a:t>
            </a:r>
            <a:r>
              <a:rPr lang="en-US" b="1" dirty="0" err="1"/>
              <a:t>altro</a:t>
            </a:r>
            <a:r>
              <a:rPr lang="en-US" b="1" dirty="0"/>
              <a:t> </a:t>
            </a:r>
            <a:r>
              <a:rPr lang="en-US" b="1" dirty="0" err="1"/>
              <a:t>pericolo</a:t>
            </a:r>
            <a:r>
              <a:rPr lang="en-US" b="1" dirty="0"/>
              <a:t> </a:t>
            </a:r>
            <a:r>
              <a:rPr lang="en-US" b="1" dirty="0" err="1"/>
              <a:t>pubblico</a:t>
            </a:r>
            <a:r>
              <a:rPr lang="en-US" b="1" dirty="0"/>
              <a:t> </a:t>
            </a:r>
            <a:r>
              <a:rPr lang="en-US" b="1" dirty="0" err="1"/>
              <a:t>che</a:t>
            </a:r>
            <a:r>
              <a:rPr lang="en-US" b="1" dirty="0"/>
              <a:t> </a:t>
            </a:r>
            <a:r>
              <a:rPr lang="en-US" b="1" dirty="0" err="1"/>
              <a:t>minacci</a:t>
            </a:r>
            <a:r>
              <a:rPr lang="en-US" b="1" dirty="0"/>
              <a:t> la vita </a:t>
            </a:r>
            <a:r>
              <a:rPr lang="en-US" b="1" dirty="0" err="1"/>
              <a:t>della</a:t>
            </a:r>
            <a:r>
              <a:rPr lang="en-US" b="1" dirty="0"/>
              <a:t> </a:t>
            </a:r>
            <a:r>
              <a:rPr lang="en-US" b="1" dirty="0" err="1"/>
              <a:t>nazione</a:t>
            </a:r>
            <a:r>
              <a:rPr lang="en-US" dirty="0"/>
              <a:t>, </a:t>
            </a:r>
            <a:r>
              <a:rPr lang="en-US" dirty="0" err="1"/>
              <a:t>ogni</a:t>
            </a:r>
            <a:r>
              <a:rPr lang="en-US" dirty="0"/>
              <a:t> Alta </a:t>
            </a:r>
            <a:r>
              <a:rPr lang="en-US" dirty="0" err="1"/>
              <a:t>Parte</a:t>
            </a:r>
            <a:r>
              <a:rPr lang="en-US" dirty="0"/>
              <a:t> </a:t>
            </a:r>
            <a:r>
              <a:rPr lang="en-US" dirty="0" err="1"/>
              <a:t>contraente</a:t>
            </a:r>
            <a:r>
              <a:rPr lang="en-US" dirty="0"/>
              <a:t> </a:t>
            </a:r>
            <a:r>
              <a:rPr lang="en-US" dirty="0" err="1"/>
              <a:t>può</a:t>
            </a:r>
            <a:r>
              <a:rPr lang="en-US" dirty="0"/>
              <a:t> </a:t>
            </a:r>
            <a:r>
              <a:rPr lang="en-US" dirty="0" err="1"/>
              <a:t>adottare</a:t>
            </a:r>
            <a:r>
              <a:rPr lang="en-US" dirty="0"/>
              <a:t> </a:t>
            </a:r>
            <a:r>
              <a:rPr lang="en-US" dirty="0" err="1"/>
              <a:t>delle</a:t>
            </a:r>
            <a:r>
              <a:rPr lang="en-US" dirty="0"/>
              <a:t> </a:t>
            </a:r>
            <a:r>
              <a:rPr lang="en-US" dirty="0" err="1"/>
              <a:t>misure</a:t>
            </a:r>
            <a:r>
              <a:rPr lang="en-US" dirty="0"/>
              <a:t> in </a:t>
            </a:r>
            <a:r>
              <a:rPr lang="en-US" dirty="0" err="1"/>
              <a:t>deroga</a:t>
            </a:r>
            <a:r>
              <a:rPr lang="en-US" dirty="0"/>
              <a:t> </a:t>
            </a:r>
            <a:r>
              <a:rPr lang="en-US" dirty="0" err="1"/>
              <a:t>agli</a:t>
            </a:r>
            <a:r>
              <a:rPr lang="en-US" dirty="0"/>
              <a:t> </a:t>
            </a:r>
            <a:r>
              <a:rPr lang="en-US" dirty="0" err="1"/>
              <a:t>obblighi</a:t>
            </a:r>
            <a:r>
              <a:rPr lang="en-US" dirty="0"/>
              <a:t> </a:t>
            </a:r>
            <a:r>
              <a:rPr lang="en-US" dirty="0" err="1"/>
              <a:t>previsti</a:t>
            </a:r>
            <a:r>
              <a:rPr lang="en-US" dirty="0"/>
              <a:t> </a:t>
            </a:r>
            <a:r>
              <a:rPr lang="en-US" dirty="0" err="1"/>
              <a:t>dalla</a:t>
            </a:r>
            <a:r>
              <a:rPr lang="en-US" dirty="0"/>
              <a:t> </a:t>
            </a:r>
            <a:r>
              <a:rPr lang="en-US" dirty="0" err="1"/>
              <a:t>presente</a:t>
            </a:r>
            <a:r>
              <a:rPr lang="en-US" dirty="0"/>
              <a:t> </a:t>
            </a:r>
            <a:r>
              <a:rPr lang="en-US" dirty="0" err="1"/>
              <a:t>Convenzione</a:t>
            </a:r>
            <a:r>
              <a:rPr lang="en-US" dirty="0"/>
              <a:t>, </a:t>
            </a:r>
            <a:r>
              <a:rPr lang="en-US" dirty="0" err="1"/>
              <a:t>nella</a:t>
            </a:r>
            <a:r>
              <a:rPr lang="en-US" dirty="0"/>
              <a:t> stretta </a:t>
            </a:r>
            <a:r>
              <a:rPr lang="en-US" dirty="0" err="1"/>
              <a:t>misura</a:t>
            </a:r>
            <a:r>
              <a:rPr lang="en-US" dirty="0"/>
              <a:t> in cui la </a:t>
            </a:r>
            <a:r>
              <a:rPr lang="en-US" dirty="0" err="1"/>
              <a:t>situazione</a:t>
            </a:r>
            <a:r>
              <a:rPr lang="en-US" dirty="0"/>
              <a:t> lo </a:t>
            </a:r>
            <a:r>
              <a:rPr lang="en-US" dirty="0" err="1"/>
              <a:t>richieda</a:t>
            </a:r>
            <a:r>
              <a:rPr lang="en-US" dirty="0"/>
              <a:t> e a </a:t>
            </a:r>
            <a:r>
              <a:rPr lang="en-US" dirty="0" err="1"/>
              <a:t>condizione</a:t>
            </a:r>
            <a:r>
              <a:rPr lang="en-US" dirty="0"/>
              <a:t> </a:t>
            </a:r>
            <a:r>
              <a:rPr lang="en-US" dirty="0" err="1"/>
              <a:t>che</a:t>
            </a:r>
            <a:r>
              <a:rPr lang="en-US" dirty="0"/>
              <a:t> </a:t>
            </a:r>
            <a:r>
              <a:rPr lang="en-US" dirty="0" err="1"/>
              <a:t>tali</a:t>
            </a:r>
            <a:r>
              <a:rPr lang="en-US" dirty="0"/>
              <a:t> </a:t>
            </a:r>
            <a:r>
              <a:rPr lang="en-US" dirty="0" err="1"/>
              <a:t>misure</a:t>
            </a:r>
            <a:r>
              <a:rPr lang="en-US" dirty="0"/>
              <a:t> non </a:t>
            </a:r>
            <a:r>
              <a:rPr lang="en-US" dirty="0" err="1"/>
              <a:t>siano</a:t>
            </a:r>
            <a:r>
              <a:rPr lang="en-US" dirty="0"/>
              <a:t> in </a:t>
            </a:r>
            <a:r>
              <a:rPr lang="en-US" dirty="0" err="1"/>
              <a:t>conflitto</a:t>
            </a:r>
            <a:r>
              <a:rPr lang="en-US" dirty="0"/>
              <a:t> con </a:t>
            </a:r>
            <a:r>
              <a:rPr lang="en-US" dirty="0" err="1"/>
              <a:t>gli</a:t>
            </a:r>
            <a:r>
              <a:rPr lang="en-US" dirty="0"/>
              <a:t> </a:t>
            </a:r>
            <a:r>
              <a:rPr lang="en-US" dirty="0" err="1"/>
              <a:t>altri</a:t>
            </a:r>
            <a:r>
              <a:rPr lang="en-US" dirty="0"/>
              <a:t> </a:t>
            </a:r>
            <a:r>
              <a:rPr lang="en-US" dirty="0" err="1"/>
              <a:t>obblighi</a:t>
            </a:r>
            <a:r>
              <a:rPr lang="en-US" dirty="0"/>
              <a:t> </a:t>
            </a:r>
            <a:r>
              <a:rPr lang="en-US" dirty="0" err="1"/>
              <a:t>derivanti</a:t>
            </a:r>
            <a:r>
              <a:rPr lang="en-US" dirty="0"/>
              <a:t> dal </a:t>
            </a:r>
            <a:r>
              <a:rPr lang="en-US" dirty="0" err="1"/>
              <a:t>diritto</a:t>
            </a:r>
            <a:r>
              <a:rPr lang="en-US" dirty="0"/>
              <a:t> </a:t>
            </a:r>
            <a:r>
              <a:rPr lang="en-US" dirty="0" err="1"/>
              <a:t>internazionale</a:t>
            </a:r>
            <a:r>
              <a:rPr lang="en-US" dirty="0"/>
              <a:t>.</a:t>
            </a:r>
          </a:p>
          <a:p>
            <a:pPr marL="742950" lvl="0" indent="-742950" algn="just">
              <a:buFont typeface="+mj-lt"/>
              <a:buAutoNum type="arabicPeriod"/>
            </a:pPr>
            <a:r>
              <a:rPr lang="en-US" b="1" dirty="0"/>
              <a:t>La </a:t>
            </a:r>
            <a:r>
              <a:rPr lang="en-US" b="1" dirty="0" err="1"/>
              <a:t>disposizione</a:t>
            </a:r>
            <a:r>
              <a:rPr lang="en-US" b="1" dirty="0"/>
              <a:t> </a:t>
            </a:r>
            <a:r>
              <a:rPr lang="en-US" b="1" dirty="0" err="1"/>
              <a:t>precedente</a:t>
            </a:r>
            <a:r>
              <a:rPr lang="en-US" b="1" dirty="0"/>
              <a:t> non </a:t>
            </a:r>
            <a:r>
              <a:rPr lang="en-US" b="1" dirty="0" err="1"/>
              <a:t>autorizza</a:t>
            </a:r>
            <a:r>
              <a:rPr lang="en-US" b="1" dirty="0"/>
              <a:t> alcuna </a:t>
            </a:r>
            <a:r>
              <a:rPr lang="en-US" b="1" dirty="0" err="1"/>
              <a:t>deroga</a:t>
            </a:r>
            <a:r>
              <a:rPr lang="en-US" b="1" dirty="0"/>
              <a:t> </a:t>
            </a:r>
            <a:r>
              <a:rPr lang="en-US" b="1" dirty="0" err="1"/>
              <a:t>all’articolo</a:t>
            </a:r>
            <a:r>
              <a:rPr lang="en-US" b="1" dirty="0"/>
              <a:t> 2, salvo il </a:t>
            </a:r>
            <a:r>
              <a:rPr lang="en-US" b="1" dirty="0" err="1"/>
              <a:t>caso</a:t>
            </a:r>
            <a:r>
              <a:rPr lang="en-US" b="1" dirty="0"/>
              <a:t> di </a:t>
            </a:r>
            <a:r>
              <a:rPr lang="en-US" b="1" dirty="0" err="1"/>
              <a:t>decesso</a:t>
            </a:r>
            <a:r>
              <a:rPr lang="en-US" b="1" dirty="0"/>
              <a:t> </a:t>
            </a:r>
            <a:r>
              <a:rPr lang="en-US" b="1" dirty="0" err="1"/>
              <a:t>causato</a:t>
            </a:r>
            <a:r>
              <a:rPr lang="en-US" b="1" dirty="0"/>
              <a:t> da </a:t>
            </a:r>
            <a:r>
              <a:rPr lang="en-US" b="1" dirty="0" err="1"/>
              <a:t>legittimi</a:t>
            </a:r>
            <a:r>
              <a:rPr lang="en-US" b="1" dirty="0"/>
              <a:t> </a:t>
            </a:r>
            <a:r>
              <a:rPr lang="en-US" b="1" dirty="0" err="1"/>
              <a:t>atti</a:t>
            </a:r>
            <a:r>
              <a:rPr lang="en-US" b="1" dirty="0"/>
              <a:t> di </a:t>
            </a:r>
            <a:r>
              <a:rPr lang="en-US" b="1" dirty="0" err="1"/>
              <a:t>guerra</a:t>
            </a:r>
            <a:r>
              <a:rPr lang="en-US" b="1" dirty="0"/>
              <a:t>, e </a:t>
            </a:r>
            <a:r>
              <a:rPr lang="en-US" b="1" dirty="0" err="1"/>
              <a:t>agli</a:t>
            </a:r>
            <a:r>
              <a:rPr lang="en-US" b="1" dirty="0"/>
              <a:t> </a:t>
            </a:r>
            <a:r>
              <a:rPr lang="en-US" b="1" dirty="0" err="1"/>
              <a:t>articoli</a:t>
            </a:r>
            <a:r>
              <a:rPr lang="en-US" b="1" dirty="0"/>
              <a:t> 3, 4 par. 1, e 7.</a:t>
            </a:r>
          </a:p>
          <a:p>
            <a:pPr marL="742950" lvl="0" indent="-742950" algn="just">
              <a:buFont typeface="+mj-lt"/>
              <a:buAutoNum type="arabicPeriod"/>
            </a:pPr>
            <a:r>
              <a:rPr lang="en-US" dirty="0" err="1"/>
              <a:t>Ogni</a:t>
            </a:r>
            <a:r>
              <a:rPr lang="en-US" dirty="0"/>
              <a:t> Alta </a:t>
            </a:r>
            <a:r>
              <a:rPr lang="en-US" dirty="0" err="1"/>
              <a:t>Parte</a:t>
            </a:r>
            <a:r>
              <a:rPr lang="en-US" dirty="0"/>
              <a:t> </a:t>
            </a:r>
            <a:r>
              <a:rPr lang="en-US" dirty="0" err="1"/>
              <a:t>contraente</a:t>
            </a:r>
            <a:r>
              <a:rPr lang="en-US" dirty="0"/>
              <a:t> </a:t>
            </a:r>
            <a:r>
              <a:rPr lang="en-US" dirty="0" err="1"/>
              <a:t>che</a:t>
            </a:r>
            <a:r>
              <a:rPr lang="en-US" dirty="0"/>
              <a:t> </a:t>
            </a:r>
            <a:r>
              <a:rPr lang="en-US" dirty="0" err="1"/>
              <a:t>eserciti</a:t>
            </a:r>
            <a:r>
              <a:rPr lang="en-US" dirty="0"/>
              <a:t> tale </a:t>
            </a:r>
            <a:r>
              <a:rPr lang="en-US" dirty="0" err="1"/>
              <a:t>diritto</a:t>
            </a:r>
            <a:r>
              <a:rPr lang="en-US" dirty="0"/>
              <a:t> di </a:t>
            </a:r>
            <a:r>
              <a:rPr lang="en-US" dirty="0" err="1"/>
              <a:t>deroga</a:t>
            </a:r>
            <a:r>
              <a:rPr lang="en-US" dirty="0"/>
              <a:t> </a:t>
            </a:r>
            <a:r>
              <a:rPr lang="en-US" dirty="0" err="1"/>
              <a:t>tiene</a:t>
            </a:r>
            <a:r>
              <a:rPr lang="en-US" dirty="0"/>
              <a:t> </a:t>
            </a:r>
            <a:r>
              <a:rPr lang="en-US" dirty="0" err="1"/>
              <a:t>informato</a:t>
            </a:r>
            <a:r>
              <a:rPr lang="en-US" dirty="0"/>
              <a:t> </a:t>
            </a:r>
            <a:r>
              <a:rPr lang="en-US" dirty="0" err="1"/>
              <a:t>nel</a:t>
            </a:r>
            <a:r>
              <a:rPr lang="en-US" dirty="0"/>
              <a:t> modo </a:t>
            </a:r>
            <a:r>
              <a:rPr lang="en-US" dirty="0" err="1"/>
              <a:t>più</a:t>
            </a:r>
            <a:r>
              <a:rPr lang="en-US" dirty="0"/>
              <a:t> </a:t>
            </a:r>
            <a:r>
              <a:rPr lang="en-US" dirty="0" err="1"/>
              <a:t>completo</a:t>
            </a:r>
            <a:r>
              <a:rPr lang="en-US" dirty="0"/>
              <a:t> il </a:t>
            </a:r>
            <a:r>
              <a:rPr lang="en-US" dirty="0" err="1"/>
              <a:t>Segretario</a:t>
            </a:r>
            <a:r>
              <a:rPr lang="en-US" dirty="0"/>
              <a:t> </a:t>
            </a:r>
            <a:r>
              <a:rPr lang="en-US" dirty="0" err="1"/>
              <a:t>generale</a:t>
            </a:r>
            <a:r>
              <a:rPr lang="en-US" dirty="0"/>
              <a:t> del </a:t>
            </a:r>
            <a:r>
              <a:rPr lang="en-US" dirty="0" err="1"/>
              <a:t>Consiglio</a:t>
            </a:r>
            <a:r>
              <a:rPr lang="en-US" dirty="0"/>
              <a:t> </a:t>
            </a:r>
            <a:r>
              <a:rPr lang="en-US" dirty="0" err="1"/>
              <a:t>d’Europa</a:t>
            </a:r>
            <a:r>
              <a:rPr lang="en-US" dirty="0"/>
              <a:t> </a:t>
            </a:r>
            <a:r>
              <a:rPr lang="en-US" dirty="0" err="1"/>
              <a:t>sulle</a:t>
            </a:r>
            <a:r>
              <a:rPr lang="en-US" dirty="0"/>
              <a:t> </a:t>
            </a:r>
            <a:r>
              <a:rPr lang="en-US" dirty="0" err="1"/>
              <a:t>misure</a:t>
            </a:r>
            <a:r>
              <a:rPr lang="en-US" dirty="0"/>
              <a:t> prese e sui </a:t>
            </a:r>
            <a:r>
              <a:rPr lang="en-US" dirty="0" err="1"/>
              <a:t>motivi</a:t>
            </a:r>
            <a:r>
              <a:rPr lang="en-US" dirty="0"/>
              <a:t> </a:t>
            </a:r>
            <a:r>
              <a:rPr lang="en-US" dirty="0" err="1"/>
              <a:t>che</a:t>
            </a:r>
            <a:r>
              <a:rPr lang="en-US" dirty="0"/>
              <a:t> le </a:t>
            </a:r>
            <a:r>
              <a:rPr lang="en-US" dirty="0" err="1"/>
              <a:t>hanno</a:t>
            </a:r>
            <a:r>
              <a:rPr lang="en-US" dirty="0"/>
              <a:t> determinate. </a:t>
            </a:r>
            <a:r>
              <a:rPr lang="en-US" dirty="0" err="1"/>
              <a:t>Deve</a:t>
            </a:r>
            <a:r>
              <a:rPr lang="en-US" dirty="0"/>
              <a:t> </a:t>
            </a:r>
            <a:r>
              <a:rPr lang="en-US" dirty="0" err="1"/>
              <a:t>ugualmente</a:t>
            </a:r>
            <a:r>
              <a:rPr lang="en-US" dirty="0"/>
              <a:t> </a:t>
            </a:r>
            <a:r>
              <a:rPr lang="en-US" dirty="0" err="1"/>
              <a:t>informare</a:t>
            </a:r>
            <a:r>
              <a:rPr lang="en-US" dirty="0"/>
              <a:t> il </a:t>
            </a:r>
            <a:r>
              <a:rPr lang="en-US" dirty="0" err="1"/>
              <a:t>Segretario</a:t>
            </a:r>
            <a:r>
              <a:rPr lang="en-US" dirty="0"/>
              <a:t> </a:t>
            </a:r>
            <a:r>
              <a:rPr lang="en-US" dirty="0" err="1"/>
              <a:t>generale</a:t>
            </a:r>
            <a:r>
              <a:rPr lang="en-US" dirty="0"/>
              <a:t> del </a:t>
            </a:r>
            <a:r>
              <a:rPr lang="en-US" dirty="0" err="1"/>
              <a:t>Consiglio</a:t>
            </a:r>
            <a:r>
              <a:rPr lang="en-US" dirty="0"/>
              <a:t> </a:t>
            </a:r>
            <a:r>
              <a:rPr lang="en-US" dirty="0" err="1"/>
              <a:t>d’Europa</a:t>
            </a:r>
            <a:r>
              <a:rPr lang="en-US" dirty="0"/>
              <a:t> </a:t>
            </a:r>
            <a:r>
              <a:rPr lang="en-US" dirty="0" err="1"/>
              <a:t>della</a:t>
            </a:r>
            <a:r>
              <a:rPr lang="en-US" dirty="0"/>
              <a:t> data in cui </a:t>
            </a:r>
            <a:r>
              <a:rPr lang="en-US" dirty="0" err="1"/>
              <a:t>queste</a:t>
            </a:r>
            <a:r>
              <a:rPr lang="en-US" dirty="0"/>
              <a:t> </a:t>
            </a:r>
            <a:r>
              <a:rPr lang="en-US" dirty="0" err="1"/>
              <a:t>misure</a:t>
            </a:r>
            <a:r>
              <a:rPr lang="en-US" dirty="0"/>
              <a:t> </a:t>
            </a:r>
            <a:r>
              <a:rPr lang="en-US" dirty="0" err="1"/>
              <a:t>cessano</a:t>
            </a:r>
            <a:r>
              <a:rPr lang="en-US" dirty="0"/>
              <a:t> </a:t>
            </a:r>
            <a:r>
              <a:rPr lang="en-US" dirty="0" err="1"/>
              <a:t>d’essere</a:t>
            </a:r>
            <a:r>
              <a:rPr lang="en-US" dirty="0"/>
              <a:t> in </a:t>
            </a:r>
            <a:r>
              <a:rPr lang="en-US" dirty="0" err="1"/>
              <a:t>vigore</a:t>
            </a:r>
            <a:r>
              <a:rPr lang="en-US" dirty="0"/>
              <a:t> e in cui le </a:t>
            </a:r>
            <a:r>
              <a:rPr lang="en-US" dirty="0" err="1"/>
              <a:t>disposizioni</a:t>
            </a:r>
            <a:r>
              <a:rPr lang="en-US" dirty="0"/>
              <a:t> </a:t>
            </a:r>
            <a:r>
              <a:rPr lang="en-US" dirty="0" err="1"/>
              <a:t>della</a:t>
            </a:r>
            <a:r>
              <a:rPr lang="en-US" dirty="0"/>
              <a:t> </a:t>
            </a:r>
            <a:r>
              <a:rPr lang="en-US" dirty="0" err="1"/>
              <a:t>Convenzione</a:t>
            </a:r>
            <a:r>
              <a:rPr lang="en-US" dirty="0"/>
              <a:t> </a:t>
            </a:r>
            <a:r>
              <a:rPr lang="en-US" dirty="0" err="1"/>
              <a:t>riacquistano</a:t>
            </a:r>
            <a:r>
              <a:rPr lang="en-US" dirty="0"/>
              <a:t> </a:t>
            </a:r>
            <a:r>
              <a:rPr lang="en-US" dirty="0" err="1"/>
              <a:t>piena</a:t>
            </a:r>
            <a:r>
              <a:rPr lang="en-US" dirty="0"/>
              <a:t> </a:t>
            </a:r>
            <a:r>
              <a:rPr lang="en-US" dirty="0" err="1"/>
              <a:t>applicazione</a:t>
            </a:r>
            <a:r>
              <a:rPr lang="en-US"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707886"/>
          </a:xfrm>
          <a:prstGeom prst="rect">
            <a:avLst/>
          </a:prstGeom>
          <a:noFill/>
        </p:spPr>
        <p:txBody>
          <a:bodyPr wrap="square">
            <a:spAutoFit/>
          </a:bodyPr>
          <a:lstStyle/>
          <a:p>
            <a:pPr algn="ctr">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15 CEDU</a:t>
            </a:r>
          </a:p>
        </p:txBody>
      </p:sp>
    </p:spTree>
    <p:extLst>
      <p:ext uri="{BB962C8B-B14F-4D97-AF65-F5344CB8AC3E}">
        <p14:creationId xmlns:p14="http://schemas.microsoft.com/office/powerpoint/2010/main" val="2526440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192192"/>
            <a:ext cx="10515600" cy="5529283"/>
          </a:xfrm>
        </p:spPr>
        <p:txBody>
          <a:bodyPr vert="horz" lIns="91440" tIns="45720" rIns="91440" bIns="45720" rtlCol="0">
            <a:normAutofit fontScale="92500" lnSpcReduction="10000"/>
          </a:bodyPr>
          <a:lstStyle/>
          <a:p>
            <a:pPr marL="514350" lvl="0" indent="-514350" algn="just">
              <a:buFont typeface="+mj-lt"/>
              <a:buAutoNum type="arabicPeriod"/>
            </a:pPr>
            <a:r>
              <a:rPr lang="en-US" dirty="0"/>
              <a:t>In </a:t>
            </a:r>
            <a:r>
              <a:rPr lang="en-US" dirty="0" err="1"/>
              <a:t>caso</a:t>
            </a:r>
            <a:r>
              <a:rPr lang="en-US" dirty="0"/>
              <a:t> di </a:t>
            </a:r>
            <a:r>
              <a:rPr lang="en-US" b="1" dirty="0" err="1"/>
              <a:t>pericolo</a:t>
            </a:r>
            <a:r>
              <a:rPr lang="en-US" b="1" dirty="0"/>
              <a:t> </a:t>
            </a:r>
            <a:r>
              <a:rPr lang="en-US" b="1" dirty="0" err="1"/>
              <a:t>pubblico</a:t>
            </a:r>
            <a:r>
              <a:rPr lang="en-US" b="1" dirty="0"/>
              <a:t> </a:t>
            </a:r>
            <a:r>
              <a:rPr lang="en-US" b="1" dirty="0" err="1"/>
              <a:t>eccezionale</a:t>
            </a:r>
            <a:r>
              <a:rPr lang="en-US" b="1" dirty="0"/>
              <a:t>, </a:t>
            </a:r>
            <a:r>
              <a:rPr lang="en-US" b="1" dirty="0" err="1"/>
              <a:t>che</a:t>
            </a:r>
            <a:r>
              <a:rPr lang="en-US" b="1" dirty="0"/>
              <a:t> </a:t>
            </a:r>
            <a:r>
              <a:rPr lang="en-US" b="1" dirty="0" err="1"/>
              <a:t>minacci</a:t>
            </a:r>
            <a:r>
              <a:rPr lang="en-US" b="1" dirty="0"/>
              <a:t> </a:t>
            </a:r>
            <a:r>
              <a:rPr lang="en-US" b="1" dirty="0" err="1"/>
              <a:t>l’esistenza</a:t>
            </a:r>
            <a:r>
              <a:rPr lang="en-US" b="1" dirty="0"/>
              <a:t> </a:t>
            </a:r>
            <a:r>
              <a:rPr lang="en-US" b="1" dirty="0" err="1"/>
              <a:t>della</a:t>
            </a:r>
            <a:r>
              <a:rPr lang="en-US" b="1" dirty="0"/>
              <a:t> </a:t>
            </a:r>
            <a:r>
              <a:rPr lang="en-US" b="1" dirty="0" err="1"/>
              <a:t>nazione</a:t>
            </a:r>
            <a:r>
              <a:rPr lang="en-US" b="1" dirty="0"/>
              <a:t> e </a:t>
            </a:r>
            <a:r>
              <a:rPr lang="en-US" b="1" dirty="0" err="1"/>
              <a:t>venga</a:t>
            </a:r>
            <a:r>
              <a:rPr lang="en-US" b="1" dirty="0"/>
              <a:t> </a:t>
            </a:r>
            <a:r>
              <a:rPr lang="en-US" b="1" dirty="0" err="1"/>
              <a:t>proclamato</a:t>
            </a:r>
            <a:r>
              <a:rPr lang="en-US" b="1" dirty="0"/>
              <a:t> in un </a:t>
            </a:r>
            <a:r>
              <a:rPr lang="en-US" b="1" dirty="0" err="1"/>
              <a:t>atto</a:t>
            </a:r>
            <a:r>
              <a:rPr lang="en-US" b="1" dirty="0"/>
              <a:t> </a:t>
            </a:r>
            <a:r>
              <a:rPr lang="en-US" b="1" dirty="0" err="1"/>
              <a:t>ufficiale</a:t>
            </a:r>
            <a:r>
              <a:rPr lang="en-US" dirty="0"/>
              <a:t>, </a:t>
            </a:r>
            <a:r>
              <a:rPr lang="en-US" dirty="0" err="1"/>
              <a:t>gli</a:t>
            </a:r>
            <a:r>
              <a:rPr lang="en-US" dirty="0"/>
              <a:t> </a:t>
            </a:r>
            <a:r>
              <a:rPr lang="en-US" dirty="0" err="1"/>
              <a:t>Stati</a:t>
            </a:r>
            <a:r>
              <a:rPr lang="en-US" dirty="0"/>
              <a:t> </a:t>
            </a:r>
            <a:r>
              <a:rPr lang="en-US" dirty="0" err="1"/>
              <a:t>Parti</a:t>
            </a:r>
            <a:r>
              <a:rPr lang="en-US" dirty="0"/>
              <a:t> del </a:t>
            </a:r>
            <a:r>
              <a:rPr lang="en-US" dirty="0" err="1"/>
              <a:t>presente</a:t>
            </a:r>
            <a:r>
              <a:rPr lang="en-US" dirty="0"/>
              <a:t> </a:t>
            </a:r>
            <a:r>
              <a:rPr lang="en-US" dirty="0" err="1"/>
              <a:t>Patto</a:t>
            </a:r>
            <a:r>
              <a:rPr lang="en-US" dirty="0"/>
              <a:t> </a:t>
            </a:r>
            <a:r>
              <a:rPr lang="en-US" dirty="0" err="1"/>
              <a:t>possono</a:t>
            </a:r>
            <a:r>
              <a:rPr lang="en-US" dirty="0"/>
              <a:t> </a:t>
            </a:r>
            <a:r>
              <a:rPr lang="en-US" dirty="0" err="1"/>
              <a:t>prendere</a:t>
            </a:r>
            <a:r>
              <a:rPr lang="en-US" dirty="0"/>
              <a:t> </a:t>
            </a:r>
            <a:r>
              <a:rPr lang="en-US" dirty="0" err="1"/>
              <a:t>misure</a:t>
            </a:r>
            <a:r>
              <a:rPr lang="en-US" dirty="0"/>
              <a:t> le </a:t>
            </a:r>
            <a:r>
              <a:rPr lang="en-US" dirty="0" err="1"/>
              <a:t>quali</a:t>
            </a:r>
            <a:r>
              <a:rPr lang="en-US" dirty="0"/>
              <a:t> </a:t>
            </a:r>
            <a:r>
              <a:rPr lang="en-US" dirty="0" err="1"/>
              <a:t>deroghino</a:t>
            </a:r>
            <a:r>
              <a:rPr lang="en-US" dirty="0"/>
              <a:t> </a:t>
            </a:r>
            <a:r>
              <a:rPr lang="en-US" dirty="0" err="1"/>
              <a:t>agli</a:t>
            </a:r>
            <a:r>
              <a:rPr lang="en-US" dirty="0"/>
              <a:t> </a:t>
            </a:r>
            <a:r>
              <a:rPr lang="en-US" dirty="0" err="1"/>
              <a:t>obblighi</a:t>
            </a:r>
            <a:r>
              <a:rPr lang="en-US" dirty="0"/>
              <a:t> </a:t>
            </a:r>
            <a:r>
              <a:rPr lang="en-US" dirty="0" err="1"/>
              <a:t>imposti</a:t>
            </a:r>
            <a:r>
              <a:rPr lang="en-US" dirty="0"/>
              <a:t> dal </a:t>
            </a:r>
            <a:r>
              <a:rPr lang="en-US" dirty="0" err="1"/>
              <a:t>presente</a:t>
            </a:r>
            <a:r>
              <a:rPr lang="en-US" dirty="0"/>
              <a:t> </a:t>
            </a:r>
            <a:r>
              <a:rPr lang="en-US" dirty="0" err="1"/>
              <a:t>Patto</a:t>
            </a:r>
            <a:r>
              <a:rPr lang="en-US" dirty="0"/>
              <a:t>, </a:t>
            </a:r>
            <a:r>
              <a:rPr lang="en-US" dirty="0" err="1"/>
              <a:t>nei</a:t>
            </a:r>
            <a:r>
              <a:rPr lang="en-US" dirty="0"/>
              <a:t> </a:t>
            </a:r>
            <a:r>
              <a:rPr lang="en-US" dirty="0" err="1"/>
              <a:t>limiti</a:t>
            </a:r>
            <a:r>
              <a:rPr lang="en-US" dirty="0"/>
              <a:t> in cui la </a:t>
            </a:r>
            <a:r>
              <a:rPr lang="en-US" dirty="0" err="1"/>
              <a:t>situazione</a:t>
            </a:r>
            <a:r>
              <a:rPr lang="en-US" dirty="0"/>
              <a:t> </a:t>
            </a:r>
            <a:r>
              <a:rPr lang="en-US" dirty="0" err="1"/>
              <a:t>strettamente</a:t>
            </a:r>
            <a:r>
              <a:rPr lang="en-US" dirty="0"/>
              <a:t> lo </a:t>
            </a:r>
            <a:r>
              <a:rPr lang="en-US" dirty="0" err="1"/>
              <a:t>esiga</a:t>
            </a:r>
            <a:r>
              <a:rPr lang="en-US" dirty="0"/>
              <a:t>, e </a:t>
            </a:r>
            <a:r>
              <a:rPr lang="en-US" dirty="0" err="1"/>
              <a:t>purché</a:t>
            </a:r>
            <a:r>
              <a:rPr lang="en-US" dirty="0"/>
              <a:t> </a:t>
            </a:r>
            <a:r>
              <a:rPr lang="en-US" dirty="0" err="1"/>
              <a:t>tali</a:t>
            </a:r>
            <a:r>
              <a:rPr lang="en-US" dirty="0"/>
              <a:t> </a:t>
            </a:r>
            <a:r>
              <a:rPr lang="en-US" dirty="0" err="1"/>
              <a:t>misure</a:t>
            </a:r>
            <a:r>
              <a:rPr lang="en-US" dirty="0"/>
              <a:t> non </a:t>
            </a:r>
            <a:r>
              <a:rPr lang="en-US" dirty="0" err="1"/>
              <a:t>siano</a:t>
            </a:r>
            <a:r>
              <a:rPr lang="en-US" dirty="0"/>
              <a:t> </a:t>
            </a:r>
            <a:r>
              <a:rPr lang="en-US" dirty="0" err="1"/>
              <a:t>incompatibili</a:t>
            </a:r>
            <a:r>
              <a:rPr lang="en-US" dirty="0"/>
              <a:t> con </a:t>
            </a:r>
            <a:r>
              <a:rPr lang="en-US" dirty="0" err="1"/>
              <a:t>gli</a:t>
            </a:r>
            <a:r>
              <a:rPr lang="en-US" dirty="0"/>
              <a:t> </a:t>
            </a:r>
            <a:r>
              <a:rPr lang="en-US" dirty="0" err="1"/>
              <a:t>altri</a:t>
            </a:r>
            <a:r>
              <a:rPr lang="en-US" dirty="0"/>
              <a:t> </a:t>
            </a:r>
            <a:r>
              <a:rPr lang="en-US" dirty="0" err="1"/>
              <a:t>obblighi</a:t>
            </a:r>
            <a:r>
              <a:rPr lang="en-US" dirty="0"/>
              <a:t> </a:t>
            </a:r>
            <a:r>
              <a:rPr lang="en-US" dirty="0" err="1"/>
              <a:t>imposti</a:t>
            </a:r>
            <a:r>
              <a:rPr lang="en-US" dirty="0"/>
              <a:t> </a:t>
            </a:r>
            <a:r>
              <a:rPr lang="en-US" dirty="0" err="1"/>
              <a:t>agli</a:t>
            </a:r>
            <a:r>
              <a:rPr lang="en-US" dirty="0"/>
              <a:t> </a:t>
            </a:r>
            <a:r>
              <a:rPr lang="en-US" dirty="0" err="1"/>
              <a:t>Stati</a:t>
            </a:r>
            <a:r>
              <a:rPr lang="en-US" dirty="0"/>
              <a:t> </a:t>
            </a:r>
            <a:r>
              <a:rPr lang="en-US" dirty="0" err="1"/>
              <a:t>medesimi</a:t>
            </a:r>
            <a:r>
              <a:rPr lang="en-US" dirty="0"/>
              <a:t> dal </a:t>
            </a:r>
            <a:r>
              <a:rPr lang="en-US" dirty="0" err="1"/>
              <a:t>diritto</a:t>
            </a:r>
            <a:r>
              <a:rPr lang="en-US" dirty="0"/>
              <a:t> </a:t>
            </a:r>
            <a:r>
              <a:rPr lang="en-US" dirty="0" err="1"/>
              <a:t>internazionale</a:t>
            </a:r>
            <a:r>
              <a:rPr lang="en-US" dirty="0"/>
              <a:t> e non </a:t>
            </a:r>
            <a:r>
              <a:rPr lang="en-US" dirty="0" err="1"/>
              <a:t>comportino</a:t>
            </a:r>
            <a:r>
              <a:rPr lang="en-US" dirty="0"/>
              <a:t> </a:t>
            </a:r>
            <a:r>
              <a:rPr lang="en-US" dirty="0" err="1"/>
              <a:t>una</a:t>
            </a:r>
            <a:r>
              <a:rPr lang="en-US" dirty="0"/>
              <a:t> </a:t>
            </a:r>
            <a:r>
              <a:rPr lang="en-US" dirty="0" err="1"/>
              <a:t>discriminazione</a:t>
            </a:r>
            <a:r>
              <a:rPr lang="en-US" dirty="0"/>
              <a:t> </a:t>
            </a:r>
            <a:r>
              <a:rPr lang="en-US" dirty="0" err="1"/>
              <a:t>fondata</a:t>
            </a:r>
            <a:r>
              <a:rPr lang="en-US" dirty="0"/>
              <a:t> </a:t>
            </a:r>
            <a:r>
              <a:rPr lang="en-US" dirty="0" err="1"/>
              <a:t>unicamente</a:t>
            </a:r>
            <a:r>
              <a:rPr lang="en-US" dirty="0"/>
              <a:t> </a:t>
            </a:r>
            <a:r>
              <a:rPr lang="en-US" dirty="0" err="1"/>
              <a:t>sulla</a:t>
            </a:r>
            <a:r>
              <a:rPr lang="en-US" dirty="0"/>
              <a:t> </a:t>
            </a:r>
            <a:r>
              <a:rPr lang="en-US" dirty="0" err="1"/>
              <a:t>razza</a:t>
            </a:r>
            <a:r>
              <a:rPr lang="en-US" dirty="0"/>
              <a:t>, </a:t>
            </a:r>
            <a:r>
              <a:rPr lang="en-US" dirty="0" err="1"/>
              <a:t>sul</a:t>
            </a:r>
            <a:r>
              <a:rPr lang="en-US" dirty="0"/>
              <a:t> </a:t>
            </a:r>
            <a:r>
              <a:rPr lang="en-US" dirty="0" err="1"/>
              <a:t>colore</a:t>
            </a:r>
            <a:r>
              <a:rPr lang="en-US" dirty="0"/>
              <a:t>, </a:t>
            </a:r>
            <a:r>
              <a:rPr lang="en-US" dirty="0" err="1"/>
              <a:t>sul</a:t>
            </a:r>
            <a:r>
              <a:rPr lang="en-US" dirty="0"/>
              <a:t> </a:t>
            </a:r>
            <a:r>
              <a:rPr lang="en-US" dirty="0" err="1"/>
              <a:t>sesso</a:t>
            </a:r>
            <a:r>
              <a:rPr lang="en-US" dirty="0"/>
              <a:t>, </a:t>
            </a:r>
            <a:r>
              <a:rPr lang="en-US" dirty="0" err="1"/>
              <a:t>sulla</a:t>
            </a:r>
            <a:r>
              <a:rPr lang="en-US" dirty="0"/>
              <a:t> lingua, </a:t>
            </a:r>
            <a:r>
              <a:rPr lang="en-US" dirty="0" err="1"/>
              <a:t>sulla</a:t>
            </a:r>
            <a:r>
              <a:rPr lang="en-US" dirty="0"/>
              <a:t> </a:t>
            </a:r>
            <a:r>
              <a:rPr lang="en-US" dirty="0" err="1"/>
              <a:t>religione</a:t>
            </a:r>
            <a:r>
              <a:rPr lang="en-US" dirty="0"/>
              <a:t> o </a:t>
            </a:r>
            <a:r>
              <a:rPr lang="en-US" dirty="0" err="1"/>
              <a:t>sull’origine</a:t>
            </a:r>
            <a:r>
              <a:rPr lang="en-US" dirty="0"/>
              <a:t> </a:t>
            </a:r>
            <a:r>
              <a:rPr lang="en-US" dirty="0" err="1"/>
              <a:t>sociale</a:t>
            </a:r>
            <a:r>
              <a:rPr lang="en-US" dirty="0"/>
              <a:t>.</a:t>
            </a:r>
          </a:p>
          <a:p>
            <a:pPr marL="514350" lvl="0" indent="-514350" algn="just">
              <a:buFont typeface="+mj-lt"/>
              <a:buAutoNum type="arabicPeriod"/>
            </a:pPr>
            <a:r>
              <a:rPr lang="en-US" dirty="0"/>
              <a:t>La </a:t>
            </a:r>
            <a:r>
              <a:rPr lang="en-US" dirty="0" err="1"/>
              <a:t>suddetta</a:t>
            </a:r>
            <a:r>
              <a:rPr lang="en-US" dirty="0"/>
              <a:t> </a:t>
            </a:r>
            <a:r>
              <a:rPr lang="en-US" dirty="0" err="1"/>
              <a:t>disposizione</a:t>
            </a:r>
            <a:r>
              <a:rPr lang="en-US" dirty="0"/>
              <a:t> non </a:t>
            </a:r>
            <a:r>
              <a:rPr lang="en-US" dirty="0" err="1"/>
              <a:t>autorizza</a:t>
            </a:r>
            <a:r>
              <a:rPr lang="en-US" dirty="0"/>
              <a:t> alcuna </a:t>
            </a:r>
            <a:r>
              <a:rPr lang="en-US" dirty="0" err="1"/>
              <a:t>deroga</a:t>
            </a:r>
            <a:r>
              <a:rPr lang="en-US" dirty="0"/>
              <a:t> </a:t>
            </a:r>
            <a:r>
              <a:rPr lang="en-US" dirty="0" err="1"/>
              <a:t>agli</a:t>
            </a:r>
            <a:r>
              <a:rPr lang="en-US" dirty="0"/>
              <a:t> </a:t>
            </a:r>
            <a:r>
              <a:rPr lang="en-US" dirty="0" err="1"/>
              <a:t>articoli</a:t>
            </a:r>
            <a:r>
              <a:rPr lang="en-US" dirty="0"/>
              <a:t> 6, 7, 8 (</a:t>
            </a:r>
            <a:r>
              <a:rPr lang="en-US" dirty="0" err="1"/>
              <a:t>paragrafi</a:t>
            </a:r>
            <a:r>
              <a:rPr lang="en-US" dirty="0"/>
              <a:t> 1 e 2), 11, 15, 16 e 18.</a:t>
            </a:r>
          </a:p>
          <a:p>
            <a:pPr marL="514350" lvl="0" indent="-514350" algn="just">
              <a:buFont typeface="+mj-lt"/>
              <a:buAutoNum type="arabicPeriod"/>
            </a:pPr>
            <a:r>
              <a:rPr lang="en-US" dirty="0" err="1"/>
              <a:t>Ogni</a:t>
            </a:r>
            <a:r>
              <a:rPr lang="en-US" dirty="0"/>
              <a:t> </a:t>
            </a:r>
            <a:r>
              <a:rPr lang="en-US" dirty="0" err="1"/>
              <a:t>Stato</a:t>
            </a:r>
            <a:r>
              <a:rPr lang="en-US" dirty="0"/>
              <a:t> </a:t>
            </a:r>
            <a:r>
              <a:rPr lang="en-US" dirty="0" err="1"/>
              <a:t>Parte</a:t>
            </a:r>
            <a:r>
              <a:rPr lang="en-US" dirty="0"/>
              <a:t> del </a:t>
            </a:r>
            <a:r>
              <a:rPr lang="en-US" dirty="0" err="1"/>
              <a:t>presente</a:t>
            </a:r>
            <a:r>
              <a:rPr lang="en-US" dirty="0"/>
              <a:t> </a:t>
            </a:r>
            <a:r>
              <a:rPr lang="en-US" dirty="0" err="1"/>
              <a:t>Patto</a:t>
            </a:r>
            <a:r>
              <a:rPr lang="en-US" dirty="0"/>
              <a:t> </a:t>
            </a:r>
            <a:r>
              <a:rPr lang="en-US" dirty="0" err="1"/>
              <a:t>che</a:t>
            </a:r>
            <a:r>
              <a:rPr lang="en-US" dirty="0"/>
              <a:t> </a:t>
            </a:r>
            <a:r>
              <a:rPr lang="en-US" dirty="0" err="1"/>
              <a:t>si</a:t>
            </a:r>
            <a:r>
              <a:rPr lang="en-US" dirty="0"/>
              <a:t> </a:t>
            </a:r>
            <a:r>
              <a:rPr lang="en-US" dirty="0" err="1"/>
              <a:t>avvalga</a:t>
            </a:r>
            <a:r>
              <a:rPr lang="en-US" dirty="0"/>
              <a:t> del </a:t>
            </a:r>
            <a:r>
              <a:rPr lang="en-US" dirty="0" err="1"/>
              <a:t>diritto</a:t>
            </a:r>
            <a:r>
              <a:rPr lang="en-US" dirty="0"/>
              <a:t> di </a:t>
            </a:r>
            <a:r>
              <a:rPr lang="en-US" dirty="0" err="1"/>
              <a:t>deroga</a:t>
            </a:r>
            <a:r>
              <a:rPr lang="en-US" dirty="0"/>
              <a:t> </a:t>
            </a:r>
            <a:r>
              <a:rPr lang="en-US" dirty="0" err="1"/>
              <a:t>deve</a:t>
            </a:r>
            <a:r>
              <a:rPr lang="en-US" dirty="0"/>
              <a:t> </a:t>
            </a:r>
            <a:r>
              <a:rPr lang="en-US" dirty="0" err="1"/>
              <a:t>informare</a:t>
            </a:r>
            <a:r>
              <a:rPr lang="en-US" dirty="0"/>
              <a:t> </a:t>
            </a:r>
            <a:r>
              <a:rPr lang="en-US" dirty="0" err="1"/>
              <a:t>immediatamente</a:t>
            </a:r>
            <a:r>
              <a:rPr lang="en-US" dirty="0"/>
              <a:t>, </a:t>
            </a:r>
            <a:r>
              <a:rPr lang="en-US" dirty="0" err="1"/>
              <a:t>tramite</a:t>
            </a:r>
            <a:r>
              <a:rPr lang="en-US" dirty="0"/>
              <a:t> il </a:t>
            </a:r>
            <a:r>
              <a:rPr lang="en-US" dirty="0" err="1"/>
              <a:t>Segretario</a:t>
            </a:r>
            <a:r>
              <a:rPr lang="en-US" dirty="0"/>
              <a:t> </a:t>
            </a:r>
            <a:r>
              <a:rPr lang="en-US" dirty="0" err="1"/>
              <a:t>generale</a:t>
            </a:r>
            <a:r>
              <a:rPr lang="en-US" dirty="0"/>
              <a:t> </a:t>
            </a:r>
            <a:r>
              <a:rPr lang="en-US" dirty="0" err="1"/>
              <a:t>delle</a:t>
            </a:r>
            <a:r>
              <a:rPr lang="en-US" dirty="0"/>
              <a:t> </a:t>
            </a:r>
            <a:r>
              <a:rPr lang="en-US" dirty="0" err="1"/>
              <a:t>Nazioni</a:t>
            </a:r>
            <a:r>
              <a:rPr lang="en-US" dirty="0"/>
              <a:t> Unite, </a:t>
            </a:r>
            <a:r>
              <a:rPr lang="en-US" dirty="0" err="1"/>
              <a:t>gli</a:t>
            </a:r>
            <a:r>
              <a:rPr lang="en-US" dirty="0"/>
              <a:t> </a:t>
            </a:r>
            <a:r>
              <a:rPr lang="en-US" dirty="0" err="1"/>
              <a:t>altri</a:t>
            </a:r>
            <a:r>
              <a:rPr lang="en-US" dirty="0"/>
              <a:t> </a:t>
            </a:r>
            <a:r>
              <a:rPr lang="en-US" dirty="0" err="1"/>
              <a:t>Stati</a:t>
            </a:r>
            <a:r>
              <a:rPr lang="en-US" dirty="0"/>
              <a:t> </a:t>
            </a:r>
            <a:r>
              <a:rPr lang="en-US" dirty="0" err="1"/>
              <a:t>Parti</a:t>
            </a:r>
            <a:r>
              <a:rPr lang="en-US" dirty="0"/>
              <a:t> del </a:t>
            </a:r>
            <a:r>
              <a:rPr lang="en-US" dirty="0" err="1"/>
              <a:t>presente</a:t>
            </a:r>
            <a:r>
              <a:rPr lang="en-US" dirty="0"/>
              <a:t> </a:t>
            </a:r>
            <a:r>
              <a:rPr lang="en-US" dirty="0" err="1"/>
              <a:t>Patto</a:t>
            </a:r>
            <a:r>
              <a:rPr lang="en-US" dirty="0"/>
              <a:t> </a:t>
            </a:r>
            <a:r>
              <a:rPr lang="en-US" dirty="0" err="1"/>
              <a:t>sia</a:t>
            </a:r>
            <a:r>
              <a:rPr lang="en-US" dirty="0"/>
              <a:t> </a:t>
            </a:r>
            <a:r>
              <a:rPr lang="en-US" dirty="0" err="1"/>
              <a:t>delle</a:t>
            </a:r>
            <a:r>
              <a:rPr lang="en-US" dirty="0"/>
              <a:t> </a:t>
            </a:r>
            <a:r>
              <a:rPr lang="en-US" dirty="0" err="1"/>
              <a:t>disposizioni</a:t>
            </a:r>
            <a:r>
              <a:rPr lang="en-US" dirty="0"/>
              <a:t> alle </a:t>
            </a:r>
            <a:r>
              <a:rPr lang="en-US" dirty="0" err="1"/>
              <a:t>quali</a:t>
            </a:r>
            <a:r>
              <a:rPr lang="en-US" dirty="0"/>
              <a:t> ha </a:t>
            </a:r>
            <a:r>
              <a:rPr lang="en-US" dirty="0" err="1"/>
              <a:t>derogato</a:t>
            </a:r>
            <a:r>
              <a:rPr lang="en-US" dirty="0"/>
              <a:t> </a:t>
            </a:r>
            <a:r>
              <a:rPr lang="en-US" dirty="0" err="1"/>
              <a:t>sia</a:t>
            </a:r>
            <a:r>
              <a:rPr lang="en-US" dirty="0"/>
              <a:t> </a:t>
            </a:r>
            <a:r>
              <a:rPr lang="en-US" dirty="0" err="1"/>
              <a:t>dei</a:t>
            </a:r>
            <a:r>
              <a:rPr lang="en-US" dirty="0"/>
              <a:t> </a:t>
            </a:r>
            <a:r>
              <a:rPr lang="en-US" dirty="0" err="1"/>
              <a:t>motivi</a:t>
            </a:r>
            <a:r>
              <a:rPr lang="en-US" dirty="0"/>
              <a:t> </a:t>
            </a:r>
            <a:r>
              <a:rPr lang="en-US" dirty="0" err="1"/>
              <a:t>che</a:t>
            </a:r>
            <a:r>
              <a:rPr lang="en-US" dirty="0"/>
              <a:t> </a:t>
            </a:r>
            <a:r>
              <a:rPr lang="en-US" dirty="0" err="1"/>
              <a:t>hanno</a:t>
            </a:r>
            <a:r>
              <a:rPr lang="en-US" dirty="0"/>
              <a:t> </a:t>
            </a:r>
            <a:r>
              <a:rPr lang="en-US" dirty="0" err="1"/>
              <a:t>provocato</a:t>
            </a:r>
            <a:r>
              <a:rPr lang="en-US" dirty="0"/>
              <a:t> la </a:t>
            </a:r>
            <a:r>
              <a:rPr lang="en-US" dirty="0" err="1"/>
              <a:t>deroga</a:t>
            </a:r>
            <a:r>
              <a:rPr lang="en-US" dirty="0"/>
              <a:t>. Una </a:t>
            </a:r>
            <a:r>
              <a:rPr lang="en-US" dirty="0" err="1"/>
              <a:t>nuova</a:t>
            </a:r>
            <a:r>
              <a:rPr lang="en-US" dirty="0"/>
              <a:t> </a:t>
            </a:r>
            <a:r>
              <a:rPr lang="en-US" dirty="0" err="1"/>
              <a:t>comunicazione</a:t>
            </a:r>
            <a:r>
              <a:rPr lang="en-US" dirty="0"/>
              <a:t> </a:t>
            </a:r>
            <a:r>
              <a:rPr lang="en-US" dirty="0" err="1"/>
              <a:t>deve</a:t>
            </a:r>
            <a:r>
              <a:rPr lang="en-US" dirty="0"/>
              <a:t> </a:t>
            </a:r>
            <a:r>
              <a:rPr lang="en-US" dirty="0" err="1"/>
              <a:t>essere</a:t>
            </a:r>
            <a:r>
              <a:rPr lang="en-US" dirty="0"/>
              <a:t> </a:t>
            </a:r>
            <a:r>
              <a:rPr lang="en-US" dirty="0" err="1"/>
              <a:t>fatta</a:t>
            </a:r>
            <a:r>
              <a:rPr lang="en-US" dirty="0"/>
              <a:t>, per lo </a:t>
            </a:r>
            <a:r>
              <a:rPr lang="en-US" dirty="0" err="1"/>
              <a:t>stesso</a:t>
            </a:r>
            <a:r>
              <a:rPr lang="en-US" dirty="0"/>
              <a:t> </a:t>
            </a:r>
            <a:r>
              <a:rPr lang="en-US" dirty="0" err="1"/>
              <a:t>tramite</a:t>
            </a:r>
            <a:r>
              <a:rPr lang="en-US" dirty="0"/>
              <a:t>, </a:t>
            </a:r>
            <a:r>
              <a:rPr lang="en-US" dirty="0" err="1"/>
              <a:t>alla</a:t>
            </a:r>
            <a:r>
              <a:rPr lang="en-US" dirty="0"/>
              <a:t> data in cui la </a:t>
            </a:r>
            <a:r>
              <a:rPr lang="en-US" dirty="0" err="1"/>
              <a:t>deroga</a:t>
            </a:r>
            <a:r>
              <a:rPr lang="en-US" dirty="0"/>
              <a:t> </a:t>
            </a:r>
            <a:r>
              <a:rPr lang="en-US" dirty="0" err="1"/>
              <a:t>medesima</a:t>
            </a:r>
            <a:r>
              <a:rPr lang="en-US" dirty="0"/>
              <a:t> </a:t>
            </a:r>
            <a:r>
              <a:rPr lang="en-US" dirty="0" err="1"/>
              <a:t>viene</a:t>
            </a:r>
            <a:r>
              <a:rPr lang="en-US" dirty="0"/>
              <a:t> </a:t>
            </a:r>
            <a:r>
              <a:rPr lang="en-US" dirty="0" err="1"/>
              <a:t>fatta</a:t>
            </a:r>
            <a:r>
              <a:rPr lang="en-US" dirty="0"/>
              <a:t> </a:t>
            </a:r>
            <a:r>
              <a:rPr lang="en-US" dirty="0" err="1"/>
              <a:t>cessare</a:t>
            </a:r>
            <a:r>
              <a:rPr lang="en-US"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707886"/>
          </a:xfrm>
          <a:prstGeom prst="rect">
            <a:avLst/>
          </a:prstGeom>
          <a:noFill/>
        </p:spPr>
        <p:txBody>
          <a:bodyPr wrap="square">
            <a:spAutoFit/>
          </a:bodyPr>
          <a:lstStyle/>
          <a:p>
            <a:pPr algn="ctr">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4, Patto sui diritti civili e politici</a:t>
            </a:r>
          </a:p>
        </p:txBody>
      </p:sp>
    </p:spTree>
    <p:extLst>
      <p:ext uri="{BB962C8B-B14F-4D97-AF65-F5344CB8AC3E}">
        <p14:creationId xmlns:p14="http://schemas.microsoft.com/office/powerpoint/2010/main" val="2503872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192192"/>
            <a:ext cx="10515600" cy="5529283"/>
          </a:xfrm>
        </p:spPr>
        <p:txBody>
          <a:bodyPr vert="horz" lIns="91440" tIns="45720" rIns="91440" bIns="45720" rtlCol="0">
            <a:normAutofit/>
          </a:bodyPr>
          <a:lstStyle/>
          <a:p>
            <a:pPr marL="514350" indent="-514350" algn="just">
              <a:buAutoNum type="arabicPeriod"/>
            </a:pPr>
            <a:endParaRPr lang="en-US" sz="3200" dirty="0"/>
          </a:p>
          <a:p>
            <a:pPr marL="514350" indent="-514350" algn="just">
              <a:buAutoNum type="arabicPeriod"/>
            </a:pPr>
            <a:r>
              <a:rPr lang="en-US" sz="3200" dirty="0" err="1"/>
              <a:t>Ogni</a:t>
            </a:r>
            <a:r>
              <a:rPr lang="en-US" sz="3200" dirty="0"/>
              <a:t> </a:t>
            </a:r>
            <a:r>
              <a:rPr lang="en-US" sz="3200" dirty="0" err="1"/>
              <a:t>individuo</a:t>
            </a:r>
            <a:r>
              <a:rPr lang="en-US" sz="3200" dirty="0"/>
              <a:t> </a:t>
            </a:r>
            <a:r>
              <a:rPr lang="en-US" sz="3200" dirty="0" err="1"/>
              <a:t>che</a:t>
            </a:r>
            <a:r>
              <a:rPr lang="en-US" sz="3200" dirty="0"/>
              <a:t> </a:t>
            </a:r>
            <a:r>
              <a:rPr lang="en-US" sz="3200" dirty="0" err="1"/>
              <a:t>si</a:t>
            </a:r>
            <a:r>
              <a:rPr lang="en-US" sz="3200" dirty="0"/>
              <a:t> </a:t>
            </a:r>
            <a:r>
              <a:rPr lang="en-US" sz="3200" dirty="0" err="1"/>
              <a:t>trovi</a:t>
            </a:r>
            <a:r>
              <a:rPr lang="en-US" sz="3200" dirty="0"/>
              <a:t> </a:t>
            </a:r>
            <a:r>
              <a:rPr lang="en-US" sz="3200" dirty="0" err="1"/>
              <a:t>legalmente</a:t>
            </a:r>
            <a:r>
              <a:rPr lang="en-US" sz="3200" dirty="0"/>
              <a:t> </a:t>
            </a:r>
            <a:r>
              <a:rPr lang="en-US" sz="3200" dirty="0" err="1"/>
              <a:t>nel</a:t>
            </a:r>
            <a:r>
              <a:rPr lang="en-US" sz="3200" dirty="0"/>
              <a:t> </a:t>
            </a:r>
            <a:r>
              <a:rPr lang="en-US" sz="3200" dirty="0" err="1"/>
              <a:t>territorio</a:t>
            </a:r>
            <a:r>
              <a:rPr lang="en-US" sz="3200" dirty="0"/>
              <a:t> di uno </a:t>
            </a:r>
            <a:r>
              <a:rPr lang="en-US" sz="3200" dirty="0" err="1"/>
              <a:t>Stato</a:t>
            </a:r>
            <a:r>
              <a:rPr lang="en-US" sz="3200" dirty="0"/>
              <a:t> ha </a:t>
            </a:r>
            <a:r>
              <a:rPr lang="en-US" sz="3200" dirty="0" err="1"/>
              <a:t>diritto</a:t>
            </a:r>
            <a:r>
              <a:rPr lang="en-US" sz="3200" dirty="0"/>
              <a:t> </a:t>
            </a:r>
            <a:r>
              <a:rPr lang="en-US" sz="3200" dirty="0" err="1"/>
              <a:t>alla</a:t>
            </a:r>
            <a:r>
              <a:rPr lang="en-US" sz="3200" dirty="0"/>
              <a:t> </a:t>
            </a:r>
            <a:r>
              <a:rPr lang="en-US" sz="3200" b="1" dirty="0" err="1"/>
              <a:t>libertà</a:t>
            </a:r>
            <a:r>
              <a:rPr lang="en-US" sz="3200" b="1" dirty="0"/>
              <a:t> di </a:t>
            </a:r>
            <a:r>
              <a:rPr lang="en-US" sz="3200" b="1" dirty="0" err="1"/>
              <a:t>movimento</a:t>
            </a:r>
            <a:r>
              <a:rPr lang="en-US" sz="3200" dirty="0"/>
              <a:t> e </a:t>
            </a:r>
            <a:r>
              <a:rPr lang="en-US" sz="3200" dirty="0" err="1"/>
              <a:t>alla</a:t>
            </a:r>
            <a:r>
              <a:rPr lang="en-US" sz="3200" dirty="0"/>
              <a:t> </a:t>
            </a:r>
            <a:r>
              <a:rPr lang="en-US" sz="3200" dirty="0" err="1"/>
              <a:t>libertà</a:t>
            </a:r>
            <a:r>
              <a:rPr lang="en-US" sz="3200" dirty="0"/>
              <a:t> di </a:t>
            </a:r>
            <a:r>
              <a:rPr lang="en-US" sz="3200" dirty="0" err="1"/>
              <a:t>scelta</a:t>
            </a:r>
            <a:r>
              <a:rPr lang="en-US" sz="3200" dirty="0"/>
              <a:t> </a:t>
            </a:r>
            <a:r>
              <a:rPr lang="en-US" sz="3200" dirty="0" err="1"/>
              <a:t>della</a:t>
            </a:r>
            <a:r>
              <a:rPr lang="en-US" sz="3200" dirty="0"/>
              <a:t> </a:t>
            </a:r>
            <a:r>
              <a:rPr lang="en-US" sz="3200" dirty="0" err="1"/>
              <a:t>residenza</a:t>
            </a:r>
            <a:r>
              <a:rPr lang="en-US" sz="3200" dirty="0"/>
              <a:t> in </a:t>
            </a:r>
            <a:r>
              <a:rPr lang="en-US" sz="3200" dirty="0" err="1"/>
              <a:t>quel</a:t>
            </a:r>
            <a:r>
              <a:rPr lang="en-US" sz="3200" dirty="0"/>
              <a:t> </a:t>
            </a:r>
            <a:r>
              <a:rPr lang="en-US" sz="3200" dirty="0" err="1"/>
              <a:t>territorio</a:t>
            </a:r>
            <a:r>
              <a:rPr lang="en-US" sz="3200" dirty="0"/>
              <a:t>. […]</a:t>
            </a:r>
          </a:p>
          <a:p>
            <a:pPr marL="514350" indent="-514350" algn="just">
              <a:buFont typeface="+mj-lt"/>
              <a:buAutoNum type="arabicPeriod" startAt="3"/>
            </a:pPr>
            <a:r>
              <a:rPr lang="en-US" sz="3200" dirty="0"/>
              <a:t>I </a:t>
            </a:r>
            <a:r>
              <a:rPr lang="en-US" sz="3200" dirty="0" err="1"/>
              <a:t>suddetti</a:t>
            </a:r>
            <a:r>
              <a:rPr lang="en-US" sz="3200" dirty="0"/>
              <a:t> </a:t>
            </a:r>
            <a:r>
              <a:rPr lang="en-US" sz="3200" dirty="0" err="1"/>
              <a:t>diritti</a:t>
            </a:r>
            <a:r>
              <a:rPr lang="en-US" sz="3200" dirty="0"/>
              <a:t> </a:t>
            </a:r>
            <a:r>
              <a:rPr lang="en-US" sz="3200" b="1" dirty="0"/>
              <a:t>non </a:t>
            </a:r>
            <a:r>
              <a:rPr lang="en-US" sz="3200" b="1" dirty="0" err="1"/>
              <a:t>possono</a:t>
            </a:r>
            <a:r>
              <a:rPr lang="en-US" sz="3200" b="1" dirty="0"/>
              <a:t> </a:t>
            </a:r>
            <a:r>
              <a:rPr lang="en-US" sz="3200" b="1" dirty="0" err="1"/>
              <a:t>essere</a:t>
            </a:r>
            <a:r>
              <a:rPr lang="en-US" sz="3200" b="1" dirty="0"/>
              <a:t> </a:t>
            </a:r>
            <a:r>
              <a:rPr lang="en-US" sz="3200" b="1" dirty="0" err="1"/>
              <a:t>sottoposti</a:t>
            </a:r>
            <a:r>
              <a:rPr lang="en-US" sz="3200" b="1" dirty="0"/>
              <a:t> ad alcuna </a:t>
            </a:r>
            <a:r>
              <a:rPr lang="en-US" sz="3200" b="1" dirty="0" err="1"/>
              <a:t>restrizione</a:t>
            </a:r>
            <a:r>
              <a:rPr lang="en-US" sz="3200" b="1" dirty="0"/>
              <a:t>, </a:t>
            </a:r>
            <a:r>
              <a:rPr lang="en-US" sz="3200" b="1" dirty="0" err="1"/>
              <a:t>tranne</a:t>
            </a:r>
            <a:r>
              <a:rPr lang="en-US" sz="3200" b="1" dirty="0"/>
              <a:t> quelle </a:t>
            </a:r>
            <a:r>
              <a:rPr lang="en-US" sz="3200" b="1" dirty="0" err="1"/>
              <a:t>che</a:t>
            </a:r>
            <a:r>
              <a:rPr lang="en-US" sz="3200" b="1" dirty="0"/>
              <a:t> </a:t>
            </a:r>
            <a:r>
              <a:rPr lang="en-US" sz="3200" b="1" dirty="0" err="1"/>
              <a:t>siano</a:t>
            </a:r>
            <a:r>
              <a:rPr lang="en-US" sz="3200" b="1" dirty="0"/>
              <a:t> </a:t>
            </a:r>
            <a:r>
              <a:rPr lang="en-US" sz="3200" b="1" dirty="0" err="1"/>
              <a:t>previste</a:t>
            </a:r>
            <a:r>
              <a:rPr lang="en-US" sz="3200" b="1" dirty="0"/>
              <a:t> </a:t>
            </a:r>
            <a:r>
              <a:rPr lang="en-US" sz="3200" b="1" dirty="0" err="1"/>
              <a:t>dalla</a:t>
            </a:r>
            <a:r>
              <a:rPr lang="en-US" sz="3200" b="1" dirty="0"/>
              <a:t> </a:t>
            </a:r>
            <a:r>
              <a:rPr lang="en-US" sz="3200" b="1" dirty="0" err="1"/>
              <a:t>legge</a:t>
            </a:r>
            <a:r>
              <a:rPr lang="en-US" sz="3200" b="1" dirty="0"/>
              <a:t>, </a:t>
            </a:r>
            <a:r>
              <a:rPr lang="en-US" sz="3200" b="1" dirty="0" err="1"/>
              <a:t>siano</a:t>
            </a:r>
            <a:r>
              <a:rPr lang="en-US" sz="3200" b="1" dirty="0"/>
              <a:t> </a:t>
            </a:r>
            <a:r>
              <a:rPr lang="en-US" sz="3200" b="1" dirty="0" err="1"/>
              <a:t>necessarie</a:t>
            </a:r>
            <a:r>
              <a:rPr lang="en-US" sz="3200" b="1" dirty="0"/>
              <a:t> per </a:t>
            </a:r>
            <a:r>
              <a:rPr lang="en-US" sz="3200" b="1" dirty="0" err="1"/>
              <a:t>proteggere</a:t>
            </a:r>
            <a:r>
              <a:rPr lang="en-US" sz="3200" b="1" dirty="0"/>
              <a:t> la </a:t>
            </a:r>
            <a:r>
              <a:rPr lang="en-US" sz="3200" b="1" dirty="0" err="1"/>
              <a:t>sicurezza</a:t>
            </a:r>
            <a:r>
              <a:rPr lang="en-US" sz="3200" b="1" dirty="0"/>
              <a:t> </a:t>
            </a:r>
            <a:r>
              <a:rPr lang="en-US" sz="3200" b="1" dirty="0" err="1"/>
              <a:t>nazionale</a:t>
            </a:r>
            <a:r>
              <a:rPr lang="en-US" sz="3200" b="1" dirty="0"/>
              <a:t>, </a:t>
            </a:r>
            <a:r>
              <a:rPr lang="en-US" sz="3200" b="1" dirty="0" err="1"/>
              <a:t>l’ordine</a:t>
            </a:r>
            <a:r>
              <a:rPr lang="en-US" sz="3200" b="1" dirty="0"/>
              <a:t> </a:t>
            </a:r>
            <a:r>
              <a:rPr lang="en-US" sz="3200" b="1" dirty="0" err="1"/>
              <a:t>pubblico</a:t>
            </a:r>
            <a:r>
              <a:rPr lang="en-US" sz="3200" b="1" dirty="0"/>
              <a:t>, la </a:t>
            </a:r>
            <a:r>
              <a:rPr lang="en-US" sz="3200" b="1" dirty="0" err="1"/>
              <a:t>sanità</a:t>
            </a:r>
            <a:r>
              <a:rPr lang="en-US" sz="3200" b="1" dirty="0"/>
              <a:t> o la </a:t>
            </a:r>
            <a:r>
              <a:rPr lang="en-US" sz="3200" b="1" dirty="0" err="1"/>
              <a:t>moralità</a:t>
            </a:r>
            <a:r>
              <a:rPr lang="en-US" sz="3200" b="1" dirty="0"/>
              <a:t> </a:t>
            </a:r>
            <a:r>
              <a:rPr lang="en-US" sz="3200" b="1" dirty="0" err="1"/>
              <a:t>pubbliche</a:t>
            </a:r>
            <a:r>
              <a:rPr lang="en-US" sz="3200" b="1" dirty="0"/>
              <a:t>, </a:t>
            </a:r>
            <a:r>
              <a:rPr lang="en-US" sz="3200" b="1" dirty="0" err="1"/>
              <a:t>ovvero</a:t>
            </a:r>
            <a:r>
              <a:rPr lang="en-US" sz="3200" b="1" dirty="0"/>
              <a:t> </a:t>
            </a:r>
            <a:r>
              <a:rPr lang="en-US" sz="3200" b="1" dirty="0" err="1"/>
              <a:t>gli</a:t>
            </a:r>
            <a:r>
              <a:rPr lang="en-US" sz="3200" b="1" dirty="0"/>
              <a:t> </a:t>
            </a:r>
            <a:r>
              <a:rPr lang="en-US" sz="3200" b="1" dirty="0" err="1"/>
              <a:t>altrui</a:t>
            </a:r>
            <a:r>
              <a:rPr lang="en-US" sz="3200" b="1" dirty="0"/>
              <a:t> </a:t>
            </a:r>
            <a:r>
              <a:rPr lang="en-US" sz="3200" b="1" dirty="0" err="1"/>
              <a:t>diritti</a:t>
            </a:r>
            <a:r>
              <a:rPr lang="en-US" sz="3200" b="1" dirty="0"/>
              <a:t> e </a:t>
            </a:r>
            <a:r>
              <a:rPr lang="en-US" sz="3200" b="1" dirty="0" err="1"/>
              <a:t>libertà</a:t>
            </a:r>
            <a:r>
              <a:rPr lang="en-US" sz="3200" b="1" dirty="0"/>
              <a:t>, e </a:t>
            </a:r>
            <a:r>
              <a:rPr lang="en-US" sz="3200" b="1" dirty="0" err="1"/>
              <a:t>siano</a:t>
            </a:r>
            <a:r>
              <a:rPr lang="en-US" sz="3200" b="1" dirty="0"/>
              <a:t> </a:t>
            </a:r>
            <a:r>
              <a:rPr lang="en-US" sz="3200" b="1" dirty="0" err="1"/>
              <a:t>compatibili</a:t>
            </a:r>
            <a:r>
              <a:rPr lang="en-US" sz="3200" b="1" dirty="0"/>
              <a:t> con </a:t>
            </a:r>
            <a:r>
              <a:rPr lang="en-US" sz="3200" b="1" dirty="0" err="1"/>
              <a:t>gli</a:t>
            </a:r>
            <a:r>
              <a:rPr lang="en-US" sz="3200" b="1" dirty="0"/>
              <a:t> </a:t>
            </a:r>
            <a:r>
              <a:rPr lang="en-US" sz="3200" b="1" dirty="0" err="1"/>
              <a:t>altri</a:t>
            </a:r>
            <a:r>
              <a:rPr lang="en-US" sz="3200" b="1" dirty="0"/>
              <a:t> </a:t>
            </a:r>
            <a:r>
              <a:rPr lang="en-US" sz="3200" b="1" dirty="0" err="1"/>
              <a:t>diritti</a:t>
            </a:r>
            <a:r>
              <a:rPr lang="en-US" sz="3200" b="1" dirty="0"/>
              <a:t> </a:t>
            </a:r>
            <a:r>
              <a:rPr lang="en-US" sz="3200" b="1" dirty="0" err="1"/>
              <a:t>riconosciuti</a:t>
            </a:r>
            <a:r>
              <a:rPr lang="en-US" sz="3200" b="1" dirty="0"/>
              <a:t> dal </a:t>
            </a:r>
            <a:r>
              <a:rPr lang="en-US" sz="3200" b="1" dirty="0" err="1"/>
              <a:t>presente</a:t>
            </a:r>
            <a:r>
              <a:rPr lang="en-US" sz="3200" b="1" dirty="0"/>
              <a:t> </a:t>
            </a:r>
            <a:r>
              <a:rPr lang="en-US" sz="3200" b="1" dirty="0" err="1"/>
              <a:t>Patto</a:t>
            </a:r>
            <a:r>
              <a:rPr lang="en-US" sz="32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707886"/>
          </a:xfrm>
          <a:prstGeom prst="rect">
            <a:avLst/>
          </a:prstGeom>
          <a:noFill/>
        </p:spPr>
        <p:txBody>
          <a:bodyPr wrap="square">
            <a:spAutoFit/>
          </a:bodyPr>
          <a:lstStyle/>
          <a:p>
            <a:pPr algn="ctr">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12, Patto sui diritti civili e politici</a:t>
            </a:r>
          </a:p>
        </p:txBody>
      </p:sp>
    </p:spTree>
    <p:extLst>
      <p:ext uri="{BB962C8B-B14F-4D97-AF65-F5344CB8AC3E}">
        <p14:creationId xmlns:p14="http://schemas.microsoft.com/office/powerpoint/2010/main" val="1145002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192192"/>
            <a:ext cx="10515600" cy="5529283"/>
          </a:xfrm>
        </p:spPr>
        <p:txBody>
          <a:bodyPr vert="horz" lIns="91440" tIns="45720" rIns="91440" bIns="45720" rtlCol="0">
            <a:normAutofit/>
          </a:bodyPr>
          <a:lstStyle/>
          <a:p>
            <a:pPr marL="514350" indent="-514350" algn="just">
              <a:buAutoNum type="arabicPeriod"/>
            </a:pPr>
            <a:endParaRPr lang="en-US" sz="3200" dirty="0"/>
          </a:p>
          <a:p>
            <a:pPr marL="0" indent="0" algn="just">
              <a:buNone/>
            </a:pPr>
            <a:endParaRPr lang="en-US" sz="3600" dirty="0"/>
          </a:p>
          <a:p>
            <a:pPr marL="0" indent="0" algn="just">
              <a:buNone/>
            </a:pPr>
            <a:r>
              <a:rPr lang="en-US" sz="3600" dirty="0" err="1"/>
              <a:t>Nessuno</a:t>
            </a:r>
            <a:r>
              <a:rPr lang="en-US" sz="3600" dirty="0"/>
              <a:t> </a:t>
            </a:r>
            <a:r>
              <a:rPr lang="en-US" sz="3600" dirty="0" err="1"/>
              <a:t>può</a:t>
            </a:r>
            <a:r>
              <a:rPr lang="en-US" sz="3600" dirty="0"/>
              <a:t> </a:t>
            </a:r>
            <a:r>
              <a:rPr lang="en-US" sz="3600" dirty="0" err="1"/>
              <a:t>essere</a:t>
            </a:r>
            <a:r>
              <a:rPr lang="en-US" sz="3600" dirty="0"/>
              <a:t> </a:t>
            </a:r>
            <a:r>
              <a:rPr lang="en-US" sz="3600" dirty="0" err="1"/>
              <a:t>sottoposto</a:t>
            </a:r>
            <a:r>
              <a:rPr lang="en-US" sz="3600" dirty="0"/>
              <a:t> </a:t>
            </a:r>
            <a:r>
              <a:rPr lang="en-US" sz="3600" dirty="0" err="1"/>
              <a:t>alla</a:t>
            </a:r>
            <a:r>
              <a:rPr lang="en-US" sz="3600" dirty="0"/>
              <a:t> </a:t>
            </a:r>
            <a:r>
              <a:rPr lang="en-US" sz="3600" dirty="0" err="1"/>
              <a:t>tortura</a:t>
            </a:r>
            <a:r>
              <a:rPr lang="en-US" sz="3600" dirty="0"/>
              <a:t> né a </a:t>
            </a:r>
            <a:r>
              <a:rPr lang="en-US" sz="3600" dirty="0" err="1"/>
              <a:t>punizioni</a:t>
            </a:r>
            <a:r>
              <a:rPr lang="en-US" sz="3600" dirty="0"/>
              <a:t> o </a:t>
            </a:r>
            <a:r>
              <a:rPr lang="en-US" sz="3600" dirty="0" err="1"/>
              <a:t>trattamenti</a:t>
            </a:r>
            <a:r>
              <a:rPr lang="en-US" sz="3600" dirty="0"/>
              <a:t> </a:t>
            </a:r>
            <a:r>
              <a:rPr lang="en-US" sz="3600" dirty="0" err="1"/>
              <a:t>crudeli</a:t>
            </a:r>
            <a:r>
              <a:rPr lang="en-US" sz="3600" dirty="0"/>
              <a:t>, </a:t>
            </a:r>
            <a:r>
              <a:rPr lang="en-US" sz="3600" dirty="0" err="1"/>
              <a:t>disumani</a:t>
            </a:r>
            <a:r>
              <a:rPr lang="en-US" sz="3600" dirty="0"/>
              <a:t> o </a:t>
            </a:r>
            <a:r>
              <a:rPr lang="en-US" sz="3600" dirty="0" err="1"/>
              <a:t>degradanti</a:t>
            </a:r>
            <a:r>
              <a:rPr lang="en-US" sz="3600" dirty="0"/>
              <a:t>, in </a:t>
            </a:r>
            <a:r>
              <a:rPr lang="en-US" sz="3600" dirty="0" err="1"/>
              <a:t>particolare</a:t>
            </a:r>
            <a:r>
              <a:rPr lang="en-US" sz="3600" dirty="0"/>
              <a:t>, </a:t>
            </a:r>
            <a:r>
              <a:rPr lang="en-US" sz="3600" dirty="0" err="1"/>
              <a:t>nessuno</a:t>
            </a:r>
            <a:r>
              <a:rPr lang="en-US" sz="3600" dirty="0"/>
              <a:t> </a:t>
            </a:r>
            <a:r>
              <a:rPr lang="en-US" sz="3600" dirty="0" err="1"/>
              <a:t>può</a:t>
            </a:r>
            <a:r>
              <a:rPr lang="en-US" sz="3600" dirty="0"/>
              <a:t> </a:t>
            </a:r>
            <a:r>
              <a:rPr lang="en-US" sz="3600" dirty="0" err="1"/>
              <a:t>essere</a:t>
            </a:r>
            <a:r>
              <a:rPr lang="en-US" sz="3600" dirty="0"/>
              <a:t> </a:t>
            </a:r>
            <a:r>
              <a:rPr lang="en-US" sz="3600" dirty="0" err="1"/>
              <a:t>sottoposto</a:t>
            </a:r>
            <a:r>
              <a:rPr lang="en-US" sz="3600" dirty="0"/>
              <a:t>, senza il </a:t>
            </a:r>
            <a:r>
              <a:rPr lang="en-US" sz="3600" dirty="0" err="1"/>
              <a:t>suo</a:t>
            </a:r>
            <a:r>
              <a:rPr lang="en-US" sz="3600" dirty="0"/>
              <a:t> libero </a:t>
            </a:r>
            <a:r>
              <a:rPr lang="en-US" sz="3600" dirty="0" err="1"/>
              <a:t>consenso</a:t>
            </a:r>
            <a:r>
              <a:rPr lang="en-US" sz="3600" dirty="0"/>
              <a:t>, ad un </a:t>
            </a:r>
            <a:r>
              <a:rPr lang="en-US" sz="3600" dirty="0" err="1"/>
              <a:t>esperimento</a:t>
            </a:r>
            <a:r>
              <a:rPr lang="en-US" sz="3600" dirty="0"/>
              <a:t> medico o </a:t>
            </a:r>
            <a:r>
              <a:rPr lang="en-US" sz="3600" dirty="0" err="1"/>
              <a:t>scientifico</a:t>
            </a:r>
            <a:r>
              <a:rPr lang="en-US" sz="36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707886"/>
          </a:xfrm>
          <a:prstGeom prst="rect">
            <a:avLst/>
          </a:prstGeom>
          <a:noFill/>
        </p:spPr>
        <p:txBody>
          <a:bodyPr wrap="square">
            <a:spAutoFit/>
          </a:bodyPr>
          <a:lstStyle/>
          <a:p>
            <a:pPr algn="ctr">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7, Patto sui diritti civili e politici</a:t>
            </a:r>
          </a:p>
        </p:txBody>
      </p:sp>
    </p:spTree>
    <p:extLst>
      <p:ext uri="{BB962C8B-B14F-4D97-AF65-F5344CB8AC3E}">
        <p14:creationId xmlns:p14="http://schemas.microsoft.com/office/powerpoint/2010/main" val="2500310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192192"/>
            <a:ext cx="10515600" cy="5529283"/>
          </a:xfrm>
        </p:spPr>
        <p:txBody>
          <a:bodyPr vert="horz" lIns="91440" tIns="45720" rIns="91440" bIns="45720" rtlCol="0">
            <a:normAutofit lnSpcReduction="10000"/>
          </a:bodyPr>
          <a:lstStyle/>
          <a:p>
            <a:pPr marL="457200" indent="-457200" algn="just" fontAlgn="base">
              <a:buAutoNum type="arabicPeriod"/>
            </a:pPr>
            <a:r>
              <a:rPr lang="it-IT" b="0" i="0" dirty="0">
                <a:solidFill>
                  <a:srgbClr val="000000"/>
                </a:solidFill>
                <a:effectLst/>
              </a:rPr>
              <a:t>Ogni individuo ha diritto alla </a:t>
            </a:r>
            <a:r>
              <a:rPr lang="it-IT" b="1" i="0" dirty="0">
                <a:solidFill>
                  <a:srgbClr val="000000"/>
                </a:solidFill>
                <a:effectLst/>
              </a:rPr>
              <a:t>libertà di pensiero, di coscienza e di religione</a:t>
            </a:r>
            <a:r>
              <a:rPr lang="it-IT" b="0" i="0" dirty="0">
                <a:solidFill>
                  <a:srgbClr val="000000"/>
                </a:solidFill>
                <a:effectLst/>
              </a:rPr>
              <a:t>. Tale diritto include la libertà di avere o di adottare una religione o un credo di sua scelta, nonché la libertà di manifestare, individualmente o in comune con altri, e sia in pubblico sia in privato, la propria religione o il proprio credo nel culto e nell’osservanza dei riti, nelle pratiche e nell’insegnamento.</a:t>
            </a:r>
          </a:p>
          <a:p>
            <a:pPr marL="457200" indent="-457200" algn="just" fontAlgn="base">
              <a:buAutoNum type="arabicPeriod"/>
            </a:pPr>
            <a:r>
              <a:rPr lang="it-IT" b="0" i="0" dirty="0">
                <a:solidFill>
                  <a:srgbClr val="000000"/>
                </a:solidFill>
                <a:effectLst/>
              </a:rPr>
              <a:t>Nessuno può essere assoggettato a costrizioni che possano menomare la sua libertà di avere o adottare una religione o un credo di sua scelta.</a:t>
            </a:r>
          </a:p>
          <a:p>
            <a:pPr marL="457200" indent="-457200" algn="just" fontAlgn="base">
              <a:buAutoNum type="arabicPeriod"/>
            </a:pPr>
            <a:r>
              <a:rPr lang="it-IT" b="1" i="0" dirty="0">
                <a:solidFill>
                  <a:srgbClr val="000000"/>
                </a:solidFill>
                <a:effectLst/>
              </a:rPr>
              <a:t>La libertà di manifestare la propria religione o il proprio credo può essere sottoposta unicamente alle restrizioni previste dalla legge e che siano necessarie per la tutela della sicurezza pubblica, dell’ordine pubblico e della sanità pubblica, della morale pubblica o degli altrui diritti e libertà fondamentali</a:t>
            </a:r>
            <a:r>
              <a:rPr lang="it-IT" b="0" i="0" dirty="0">
                <a:solidFill>
                  <a:srgbClr val="000000"/>
                </a:solidFill>
                <a:effectLst/>
              </a:rPr>
              <a:t>.</a:t>
            </a:r>
            <a:endParaRPr lang="en-US" sz="40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707886"/>
          </a:xfrm>
          <a:prstGeom prst="rect">
            <a:avLst/>
          </a:prstGeom>
          <a:noFill/>
        </p:spPr>
        <p:txBody>
          <a:bodyPr wrap="square">
            <a:spAutoFit/>
          </a:bodyPr>
          <a:lstStyle/>
          <a:p>
            <a:pPr algn="ctr">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Articolo 18, Patto sui diritti civili e politici</a:t>
            </a:r>
          </a:p>
        </p:txBody>
      </p:sp>
    </p:spTree>
    <p:extLst>
      <p:ext uri="{BB962C8B-B14F-4D97-AF65-F5344CB8AC3E}">
        <p14:creationId xmlns:p14="http://schemas.microsoft.com/office/powerpoint/2010/main" val="2726753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104420"/>
            <a:ext cx="10515600" cy="5457745"/>
          </a:xfrm>
        </p:spPr>
        <p:txBody>
          <a:bodyPr vert="horz" lIns="91440" tIns="45720" rIns="91440" bIns="45720" rtlCol="0">
            <a:normAutofit fontScale="92500" lnSpcReduction="10000"/>
          </a:bodyPr>
          <a:lstStyle/>
          <a:p>
            <a:pPr marL="0" indent="0" algn="just">
              <a:buNone/>
            </a:pPr>
            <a:r>
              <a:rPr lang="it-IT" sz="2400" dirty="0"/>
              <a:t>127. [L]a Corte osserva che l'articolo 4 del Patto internazionale sui diritti civili e politici consente la deroga, a varie condizioni, ad alcune disposizioni di tale strumento. Israele si è avvalso del suo diritto di deroga ai sensi del presente articolo inviando la seguente comunicazione al Segretario generale delle Nazioni Unite il 7 ottobre 1991:</a:t>
            </a:r>
          </a:p>
          <a:p>
            <a:pPr marL="457200" lvl="1" indent="0" algn="just">
              <a:buNone/>
            </a:pPr>
            <a:r>
              <a:rPr lang="it-IT" sz="2000" dirty="0"/>
              <a:t>Fin dalla sua fondazione, lo Stato di Israele è stato vittima di continue minacce e attacchi alla sua stessa esistenza, nonché alla vita e alla proprietà dei suoi cittadini. Questi attacchi hanno assunto la forma di minacce di guerra, di veri e propri attacchi armati e campagne terroristiche che hanno provocato l'uccisione e il ferimento di esseri umani. Alla luce di quanto sopra, lo stato di emergenza proclamato nel maggio 1948 è rimasto in vigore da allora. Questa situazione costituisce un'emergenza pubblica ai sensi dell'articolo 4(1) del Patto. Il Governo di Israele ha pertanto ritenuto necessario, in conformità con il suddetto articolo 4, adottare provvedimenti, nella misura strettamente richiesta dalle esigenze della situazione, per la difesa dello Stato e per la protezione della vita e della proprietà, incluso l'esercizio dei poteri di arresto e detenzione. Nella misura in cui una qualsiasi di queste misure è incompatibile con l'articolo 9 del Patto, Israele deroga ai propri obblighi ai sensi di tale disposizione.</a:t>
            </a:r>
          </a:p>
          <a:p>
            <a:pPr marL="0" indent="0" algn="just">
              <a:buNone/>
            </a:pPr>
            <a:r>
              <a:rPr lang="it-IT" sz="2400" dirty="0"/>
              <a:t>La Corte osserva che la deroga così notificata riguarda solo l'articolo 9 del Patto internazionale sui diritti civili e politici, che tratta del diritto alla libertà e alla sicurezza della persona e stabilisce le norme applicabili nei casi di arresto o detenzione. Gli altri articoli del Patto rimangono pertanto applicabili non solo sul territorio israeliano, ma anche sul territorio palestinese occupato.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rPr>
              <a:t>Parere </a:t>
            </a:r>
            <a:r>
              <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rPr>
              <a:t>Costruzione di un Muro in Palestina</a:t>
            </a:r>
          </a:p>
        </p:txBody>
      </p:sp>
    </p:spTree>
    <p:extLst>
      <p:ext uri="{BB962C8B-B14F-4D97-AF65-F5344CB8AC3E}">
        <p14:creationId xmlns:p14="http://schemas.microsoft.com/office/powerpoint/2010/main" val="79170959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7174</TotalTime>
  <Words>994</Words>
  <Application>Microsoft Macintosh PowerPoint</Application>
  <PresentationFormat>Widescreen</PresentationFormat>
  <Paragraphs>39</Paragraphs>
  <Slides>7</Slides>
  <Notes>7</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7</vt:i4>
      </vt:variant>
    </vt:vector>
  </HeadingPairs>
  <TitlesOfParts>
    <vt:vector size="13"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461</cp:revision>
  <dcterms:created xsi:type="dcterms:W3CDTF">2023-02-07T10:10:48Z</dcterms:created>
  <dcterms:modified xsi:type="dcterms:W3CDTF">2026-03-28T17:25:41Z</dcterms:modified>
</cp:coreProperties>
</file>