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480"/>
  </p:normalViewPr>
  <p:slideViewPr>
    <p:cSldViewPr snapToGrid="0">
      <p:cViewPr varScale="1">
        <p:scale>
          <a:sx n="101" d="100"/>
          <a:sy n="101" d="100"/>
        </p:scale>
        <p:origin x="10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FF0000"/>
                </a:solidFill>
              </a:rPr>
              <a:t>Diritto del Mercato Unico Europeo</a:t>
            </a:r>
            <a:br>
              <a:rPr lang="it-IT" sz="4000" b="1" dirty="0">
                <a:solidFill>
                  <a:srgbClr val="FF0000"/>
                </a:solidFill>
              </a:rPr>
            </a:br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7275"/>
            <a:ext cx="10515600" cy="3569687"/>
          </a:xfrm>
        </p:spPr>
        <p:txBody>
          <a:bodyPr>
            <a:normAutofit/>
          </a:bodyPr>
          <a:lstStyle/>
          <a:p>
            <a:pPr algn="l"/>
            <a:r>
              <a:rPr lang="it-IT" sz="3200" b="1">
                <a:solidFill>
                  <a:srgbClr val="FF0000"/>
                </a:solidFill>
              </a:rPr>
              <a:t>Lezione 17</a:t>
            </a:r>
            <a:endParaRPr lang="it-IT" sz="3200" b="1" dirty="0">
              <a:solidFill>
                <a:srgbClr val="FF0000"/>
              </a:solidFill>
            </a:endParaRPr>
          </a:p>
          <a:p>
            <a:pPr algn="l"/>
            <a:r>
              <a:rPr lang="it-IT" sz="3200" b="1" dirty="0">
                <a:solidFill>
                  <a:schemeClr val="bg1">
                    <a:lumMod val="50000"/>
                  </a:schemeClr>
                </a:solidFill>
              </a:rPr>
              <a:t>I lavoratori stranieri nel mercato unico – Condizioni</a:t>
            </a:r>
          </a:p>
          <a:p>
            <a:pPr algn="l"/>
            <a:endParaRPr lang="it-IT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it-IT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it-IT" sz="3200" b="1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EDF75BB-5B35-B06F-64E1-59B34AD44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78" y="201634"/>
            <a:ext cx="4021029" cy="162982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3B24BD02-0CEA-FFA0-7761-9D268AFF0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4716165"/>
            <a:ext cx="7010400" cy="17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9C23DA-211E-430F-F77A-928417DCF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Lavoratori stagionali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4C70BBF-10F5-FE8B-E214-06E6033931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982663" lvl="1" indent="-571500">
              <a:defRPr/>
            </a:pPr>
            <a:r>
              <a:rPr lang="it-IT" altLang="it-IT" sz="36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Criteri di ammissione (art. 5):</a:t>
            </a:r>
          </a:p>
          <a:p>
            <a:pPr marL="1325563" lvl="2" indent="-457200">
              <a:defRPr/>
            </a:pPr>
            <a:r>
              <a:rPr lang="it-IT" altLang="it-IT" sz="3000" dirty="0"/>
              <a:t>Contratto di lavoro valido o, secondo quanto</a:t>
            </a:r>
          </a:p>
          <a:p>
            <a:pPr marL="1325563" lvl="2" indent="-457200">
              <a:defRPr/>
            </a:pPr>
            <a:r>
              <a:rPr lang="it-IT" altLang="it-IT" sz="3000" dirty="0"/>
              <a:t>Eventualmente previsto dalla legge nazionale, un’offerta vincolante di lavoro; durata di almeno un anno nello Stato membro interessato;</a:t>
            </a:r>
          </a:p>
          <a:p>
            <a:pPr lvl="2" algn="just">
              <a:defRPr/>
            </a:pPr>
            <a:r>
              <a:rPr lang="it-IT" altLang="it-IT" sz="3000" dirty="0"/>
              <a:t>Assicurazione sanitaria</a:t>
            </a:r>
          </a:p>
          <a:p>
            <a:pPr lvl="2" algn="just">
              <a:defRPr/>
            </a:pPr>
            <a:r>
              <a:rPr lang="it-IT" altLang="it-IT" sz="3000" dirty="0"/>
              <a:t>Alloggio adeguato</a:t>
            </a:r>
          </a:p>
          <a:p>
            <a:pPr lvl="2" algn="just">
              <a:defRPr/>
            </a:pPr>
            <a:r>
              <a:rPr lang="it-IT" altLang="it-IT" sz="3000" dirty="0"/>
              <a:t>Non essere considerato una minaccia per l’ordine pubblico, la pubblica sicurezza o la salute pubblica</a:t>
            </a:r>
          </a:p>
          <a:p>
            <a:pPr lvl="2" algn="just">
              <a:defRPr/>
            </a:pPr>
            <a:r>
              <a:rPr lang="it-IT" altLang="it-IT" sz="3000" dirty="0"/>
              <a:t>Gli Stati membri esigono che il lavoratore stagionale non faccia ricorso ai loro sistemi di assistenza sociale.»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93262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007F38-873F-0AB4-704D-151944E1A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Permesso di soggiorno unico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965FCA2-C7C4-0B23-E9F8-CCEE477FD9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68363" lvl="1" indent="-457200"/>
            <a:r>
              <a:rPr lang="it-IT" altLang="it-IT" sz="30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Obiettivo:</a:t>
            </a:r>
          </a:p>
          <a:p>
            <a:pPr marL="1325563" lvl="2" indent="-457200" algn="just"/>
            <a:r>
              <a:rPr lang="it-IT" altLang="it-IT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</a:t>
            </a:r>
            <a:r>
              <a:rPr lang="it-IT" altLang="it-IT" sz="22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procedura unica di domanda </a:t>
            </a:r>
            <a:r>
              <a:rPr lang="it-IT" altLang="it-IT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volta al rilascio di un titolo combinato che comprenda </a:t>
            </a:r>
            <a:r>
              <a:rPr lang="it-IT" altLang="it-IT" sz="2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sia il permesso di soggiorno</a:t>
            </a:r>
            <a:r>
              <a:rPr lang="it-IT" altLang="it-IT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altLang="it-IT" sz="2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sia i permessi di lavoro</a:t>
            </a:r>
            <a:r>
              <a:rPr lang="it-IT" altLang="it-IT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un unico atto amministrativo contribuirà alla semplificazione e all’armonizzazione delle norme che vigono attualmente negli Stati membri.</a:t>
            </a:r>
          </a:p>
          <a:p>
            <a:pPr marL="868363" lvl="1" indent="-457200"/>
            <a:r>
              <a:rPr lang="it-IT" altLang="it-IT" sz="30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Ambito di applicazione:</a:t>
            </a:r>
          </a:p>
          <a:p>
            <a:pPr marL="868363" lvl="2" indent="0" algn="just">
              <a:buNone/>
            </a:pP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a) cittadini di paesi terzi che </a:t>
            </a:r>
            <a:r>
              <a:rPr lang="it-IT" altLang="it-IT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chiedono di soggiornare</a:t>
            </a: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uno Stato membro 		</a:t>
            </a:r>
            <a:r>
              <a:rPr lang="it-IT" altLang="it-IT" sz="24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fini lavorativi</a:t>
            </a: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868363" lvl="2" indent="0" algn="just">
              <a:buNone/>
            </a:pP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b) cittadini di paesi terzi che sono stati ammessi in uno Stato membro a fini 		diversi dall’attività lavorativa a norma del diritto dell’Unione o nazionale, </a:t>
            </a:r>
            <a:r>
              <a:rPr lang="it-IT" altLang="it-IT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 		quali è consentito lavorare</a:t>
            </a: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(reg (CE) n. 1030/2002</a:t>
            </a:r>
          </a:p>
          <a:p>
            <a:pPr marL="868363" lvl="2" indent="0" algn="just">
              <a:buNone/>
            </a:pP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c) ai cittadini di paesi terzi che </a:t>
            </a:r>
            <a:r>
              <a:rPr lang="it-IT" altLang="it-IT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sono stati ammessi</a:t>
            </a: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uno Stato membro </a:t>
            </a:r>
            <a:r>
              <a:rPr lang="it-IT" altLang="it-IT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		fini lavorativi </a:t>
            </a: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norma del diritto dell’Unione o nazionale.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74738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6E9FA0-9061-9975-02E3-02FBBDF9F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Permesso di soggiorno unico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875F773-E58B-506C-2D74-0763244CD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Ambito di applicazione:</a:t>
            </a:r>
          </a:p>
          <a:p>
            <a:pPr lvl="1"/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cittadini di paesi terzi che soggiornano al di fuori del territorio degli Stati membri al momento della domanda di ammissione e chiedono di essere ammessi </a:t>
            </a:r>
          </a:p>
          <a:p>
            <a:pPr lvl="1"/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che sono stati ammessi nel territorio di uno Stato membro nell'ambito di trasferimenti intra-societari in qualità di dirigenti, personale specializzato o dipendenti in tirocinio</a:t>
            </a:r>
          </a:p>
          <a:p>
            <a:pPr lvl="1"/>
            <a:r>
              <a:rPr lang="it-IT" alt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Chiarimento: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 diritti inerenti agli status NON comprendono  il diritto di fare ingresso, risiedere e/o lavorare in altri Stati membri</a:t>
            </a:r>
            <a:endParaRPr lang="it-IT" altLang="it-IT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65876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FCF26F-EC39-44D3-4751-8062315B9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Cittadini di Stati Terzi e Parità di Trattamento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87F68FF-88E5-EDCD-AA22-C6AE7BB706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68363" lvl="1" indent="-457200" algn="just">
              <a:defRPr/>
            </a:pPr>
            <a:r>
              <a:rPr lang="it-IT" altLang="it-IT" sz="26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Parità di trattamento rispetto ai cittadini St. ospite</a:t>
            </a:r>
          </a:p>
          <a:p>
            <a:pPr marL="868363" lvl="1" indent="-457200" algn="just">
              <a:defRPr/>
            </a:pPr>
            <a:r>
              <a:rPr lang="it-IT" altLang="it-IT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modo molto simile (eccezioni molto limitate)</a:t>
            </a:r>
          </a:p>
          <a:p>
            <a:pPr marL="868363" lvl="1" indent="-457200" algn="just">
              <a:defRPr/>
            </a:pPr>
            <a:r>
              <a:rPr lang="it-IT" altLang="it-IT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Modello: lungo-soggiornante</a:t>
            </a:r>
          </a:p>
          <a:p>
            <a:pPr marL="868363" lvl="1" indent="-457200" algn="just">
              <a:defRPr/>
            </a:pPr>
            <a:r>
              <a:rPr lang="it-IT" altLang="it-IT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Settori:</a:t>
            </a:r>
          </a:p>
          <a:p>
            <a:pPr lvl="2" algn="just">
              <a:buFontTx/>
              <a:buChar char="-"/>
              <a:defRPr/>
            </a:pP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condizioni di lavoro</a:t>
            </a:r>
          </a:p>
          <a:p>
            <a:pPr lvl="2" algn="just">
              <a:buFontTx/>
              <a:buChar char="-"/>
              <a:defRPr/>
            </a:pP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libertà di associazione, adesione e partecipazione a organizzazioni rappresentative di lavoratori o di datori di lavoro</a:t>
            </a:r>
          </a:p>
          <a:p>
            <a:pPr lvl="2" algn="just">
              <a:buFontTx/>
              <a:buChar char="-"/>
              <a:defRPr/>
            </a:pP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istruzione e formazione professionale</a:t>
            </a:r>
          </a:p>
          <a:p>
            <a:pPr lvl="2" algn="just">
              <a:buFontTx/>
              <a:buChar char="-"/>
              <a:defRPr/>
            </a:pP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riconoscimento di diplomi e certificati</a:t>
            </a:r>
          </a:p>
          <a:p>
            <a:pPr lvl="2" algn="just">
              <a:buFontTx/>
              <a:buChar char="-"/>
              <a:defRPr/>
            </a:pP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sicurezza sociale</a:t>
            </a:r>
          </a:p>
          <a:p>
            <a:pPr lvl="2" algn="just">
              <a:buFontTx/>
              <a:buChar char="-"/>
              <a:defRPr/>
            </a:pP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accesso a beni e servizi a disposizione del pubblico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10810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112CAB-DE32-B270-E108-D1E762E3D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3775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Cittadini di Stati Terzi e Parità di Trattamento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2BBE6DE-0F06-8E4B-163F-D290ADABE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7500"/>
            <a:ext cx="10515600" cy="4589463"/>
          </a:xfrm>
        </p:spPr>
        <p:txBody>
          <a:bodyPr>
            <a:normAutofit fontScale="77500" lnSpcReduction="20000"/>
          </a:bodyPr>
          <a:lstStyle/>
          <a:p>
            <a:pPr marL="868363" lvl="1" indent="-457200" algn="just">
              <a:defRPr/>
            </a:pPr>
            <a:r>
              <a:rPr lang="it-IT" altLang="it-IT" sz="3400" b="1" dirty="0">
                <a:solidFill>
                  <a:srgbClr val="00B0F0"/>
                </a:solidFill>
              </a:rPr>
              <a:t>Eccezioni nelle singole direttive:</a:t>
            </a:r>
          </a:p>
          <a:p>
            <a:pPr marL="868363" lvl="1" indent="-457200" algn="just">
              <a:defRPr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Dovute all’ambito di applicazione</a:t>
            </a:r>
          </a:p>
          <a:p>
            <a:pPr lvl="2" algn="just" eaLnBrk="1" hangingPunct="1">
              <a:buFontTx/>
              <a:buChar char="-"/>
              <a:defRPr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Es.: lavoratori distaccati e servizi di consulenza forniti dai centri per l’impiego</a:t>
            </a:r>
          </a:p>
          <a:p>
            <a:pPr lvl="2" algn="just" eaLnBrk="1" hangingPunct="1">
              <a:buFontTx/>
              <a:buChar char="-"/>
              <a:defRPr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Accesso all’alloggio:</a:t>
            </a:r>
          </a:p>
          <a:p>
            <a:pPr lvl="2" algn="just" eaLnBrk="1" hangingPunct="1">
              <a:buFontTx/>
              <a:buChar char="-"/>
              <a:defRPr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Escluso il trattamento nazionale per i “Lavoratori 	distaccati” </a:t>
            </a:r>
          </a:p>
          <a:p>
            <a:pPr lvl="2" algn="just" eaLnBrk="1" hangingPunct="1">
              <a:buFontTx/>
              <a:buChar char="-"/>
              <a:defRPr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Trattamento Nazionale derogabile senza limiti negli altri casi</a:t>
            </a:r>
          </a:p>
          <a:p>
            <a:pPr lvl="2" algn="just" eaLnBrk="1" hangingPunct="1">
              <a:buFontTx/>
              <a:buChar char="-"/>
              <a:defRPr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Assistenza sociale:</a:t>
            </a:r>
          </a:p>
          <a:p>
            <a:pPr lvl="2" algn="just" eaLnBrk="1" hangingPunct="1">
              <a:buFontTx/>
              <a:buChar char="-"/>
              <a:defRPr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Facoltà di deroga, ancorché quantitativamente limitate, in tutte le direttive </a:t>
            </a:r>
          </a:p>
          <a:p>
            <a:pPr marL="868363" lvl="1" indent="-457200" algn="just">
              <a:defRPr/>
            </a:pPr>
            <a:r>
              <a:rPr lang="it-IT" altLang="it-IT" sz="28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Inoltre, la parità di trattamento:</a:t>
            </a:r>
          </a:p>
          <a:p>
            <a:pPr lvl="2" algn="just">
              <a:buFontTx/>
              <a:buChar char="-"/>
              <a:defRPr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 cittadini di Stati terzi NON si applica il divieto di discriminazione su base nazionalità (art. 18, par. 1 TFUE e art. 21, par. 2 Carta)</a:t>
            </a:r>
          </a:p>
          <a:p>
            <a:pPr lvl="2" algn="just">
              <a:buFontTx/>
              <a:buChar char="-"/>
              <a:defRPr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MA: principio generale di diritto per cui le  situazioni analoghe vanno trattate in modo analogo e le situazioni differenti in modo diverso, salva la presenza di giustificazioni obiettive (art. 20 Carta)</a:t>
            </a:r>
          </a:p>
          <a:p>
            <a:pPr lvl="2" algn="just">
              <a:buFontTx/>
              <a:buChar char="-"/>
              <a:defRPr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NB: il principio si applica anche alla normativa statale adottata in attuazione (es. deroghe)</a:t>
            </a:r>
          </a:p>
          <a:p>
            <a:pPr marL="914400" lvl="2" indent="0" algn="just" eaLnBrk="1" hangingPunct="1">
              <a:buNone/>
              <a:defRPr/>
            </a:pPr>
            <a:endParaRPr lang="it-IT" altLang="it-IT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730847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DA41647-14D1-C7E8-171F-9F9B1A5E4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31875"/>
          </a:xfrm>
        </p:spPr>
        <p:txBody>
          <a:bodyPr>
            <a:normAutofit/>
          </a:bodyPr>
          <a:lstStyle/>
          <a:p>
            <a:pPr algn="just"/>
            <a:r>
              <a:rPr lang="it-IT" altLang="it-IT" sz="4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Direttiva 2003/109 - Soggiorno di lungo periodo</a:t>
            </a:r>
            <a:endParaRPr lang="it-IT" sz="4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6EF599A-82CC-654C-A432-F28A077CBB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11263" lvl="2" indent="-342900" algn="just">
              <a:defRPr/>
            </a:pPr>
            <a:r>
              <a:rPr lang="it-IT" altLang="it-IT" sz="24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Presupposti: </a:t>
            </a:r>
          </a:p>
          <a:p>
            <a:pPr marL="1211263" lvl="2" indent="-342900" algn="just">
              <a:defRPr/>
            </a:pP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Soggiorno regolare e continuativo, </a:t>
            </a:r>
            <a:r>
              <a:rPr lang="it-IT" altLang="it-IT" sz="24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 almeno 5 anni, </a:t>
            </a: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nello Stato membro interessato</a:t>
            </a:r>
          </a:p>
          <a:p>
            <a:pPr lvl="2" algn="just">
              <a:defRPr/>
            </a:pP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Risorse stabili e regolari, sufficienti al sostentamento </a:t>
            </a:r>
          </a:p>
          <a:p>
            <a:pPr lvl="2" algn="just">
              <a:defRPr/>
            </a:pP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Assicurazione malattia </a:t>
            </a:r>
          </a:p>
          <a:p>
            <a:pPr lvl="2" algn="just">
              <a:defRPr/>
            </a:pPr>
            <a:r>
              <a:rPr lang="it-IT" altLang="it-IT" sz="24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Negativo: ordine pubblico/pubblica sicurezza </a:t>
            </a:r>
            <a:r>
              <a:rPr lang="it-IT" altLang="it-IT" sz="2400" b="1" u="sn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facoltativi</a:t>
            </a:r>
            <a:r>
              <a:rPr lang="it-IT" altLang="it-IT" sz="24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2" algn="just">
              <a:defRPr/>
            </a:pP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Soddisfacimento di condizioni di integrazione definite da legislazione nazionale;</a:t>
            </a:r>
          </a:p>
          <a:p>
            <a:pPr lvl="2" algn="just">
              <a:defRPr/>
            </a:pP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Alloggio adeguato </a:t>
            </a:r>
          </a:p>
          <a:p>
            <a:pPr lvl="2" algn="just">
              <a:defRPr/>
            </a:pPr>
            <a:r>
              <a:rPr lang="it-IT" altLang="it-IT" sz="24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Obiettivo direttiva: </a:t>
            </a:r>
          </a:p>
          <a:p>
            <a:pPr lvl="2" algn="just">
              <a:defRPr/>
            </a:pP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Integrazione di cittadini di Stati terzi stabilitisi a titolo duraturo</a:t>
            </a:r>
          </a:p>
          <a:p>
            <a:pPr lvl="2" algn="just">
              <a:defRPr/>
            </a:pPr>
            <a:endParaRPr lang="it-IT" altLang="it-IT" sz="24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64040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31166A-2CB7-B7B0-4676-0D446F11D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2975"/>
          </a:xfrm>
        </p:spPr>
        <p:txBody>
          <a:bodyPr>
            <a:normAutofit fontScale="90000"/>
          </a:bodyPr>
          <a:lstStyle/>
          <a:p>
            <a:r>
              <a:rPr lang="it-IT" altLang="it-IT" sz="4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Direttiva 2003/109 - Soggiorno di lungo periodo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02A545-6E37-9BE4-7A60-C693BB109A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11163" lvl="1" indent="0" algn="just" eaLnBrk="1" hangingPunct="1">
              <a:buFont typeface="Arial" panose="020B0604020202020204" pitchFamily="34" charset="0"/>
              <a:buNone/>
            </a:pPr>
            <a:r>
              <a:rPr lang="it-IT" altLang="it-IT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presupposto moto discusso sono le condizioni di integrazione:</a:t>
            </a:r>
          </a:p>
          <a:p>
            <a:pPr marL="868363" lvl="1" indent="-457200" algn="just"/>
            <a:r>
              <a:rPr lang="it-IT" altLang="it-IT" sz="32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Previste anche nella direttiva «Ricongiungimento familiare»</a:t>
            </a:r>
          </a:p>
          <a:p>
            <a:pPr marL="868363" lvl="1" indent="-457200" algn="just"/>
            <a:r>
              <a:rPr lang="it-IT" altLang="it-IT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Causa C-579/13, </a:t>
            </a:r>
            <a:r>
              <a:rPr lang="it-IT" altLang="it-IT" sz="32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it-IT" altLang="it-IT" sz="32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it-IT" altLang="it-IT" sz="32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endParaRPr lang="it-IT" altLang="it-IT" sz="3200" i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68363" lvl="1" indent="-457200" algn="just"/>
            <a:r>
              <a:rPr lang="it-IT" altLang="it-IT" sz="32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Esame di integrazione civica +  sistema di ammende: </a:t>
            </a:r>
            <a:r>
              <a:rPr lang="it-IT" altLang="it-IT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 contribuire a realizzare gli obiettivi della direttiva, NON comprometterli, per non ostacolare l’effetto utile della direttiva (le c. di i. non possono essere finalizzate a escludere)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362251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978AB8-9495-E580-895E-C1AB256A2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Direttiva 2003/109 - Soggiorno di lungo periodo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3F5279C-3F3E-BBE9-08FB-47CDEB734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Approfondimento:</a:t>
            </a:r>
          </a:p>
          <a:p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Far pagare il permesso di soggiorno?</a:t>
            </a:r>
          </a:p>
          <a:p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Causa C-508/10, </a:t>
            </a:r>
            <a:r>
              <a:rPr lang="it-IT" altLang="it-IT" sz="28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Commissione c. Paesi Bassi</a:t>
            </a:r>
          </a:p>
          <a:p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 costi sproporzionati</a:t>
            </a:r>
            <a:endParaRPr lang="it-IT" altLang="it-IT" sz="32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Possono acquisire lo status di lungo-soggiornante anche i titolari di protezione internazionale</a:t>
            </a:r>
            <a:endParaRPr lang="it-IT" altLang="it-IT" sz="32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826879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20D34A-9DC2-A0E1-F41F-C7656E4F1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Status di lungo soggiornante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B8AE6A6-2B3C-CBAD-12A4-48EC962DF3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2100"/>
            <a:ext cx="10515600" cy="4614863"/>
          </a:xfrm>
        </p:spPr>
        <p:txBody>
          <a:bodyPr>
            <a:normAutofit fontScale="92500"/>
          </a:bodyPr>
          <a:lstStyle/>
          <a:p>
            <a:pPr marL="868363" lvl="1" indent="-457200" algn="just">
              <a:defRPr/>
            </a:pPr>
            <a:r>
              <a:rPr lang="it-IT" altLang="it-IT" sz="28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Parità di trattamento rispetto ai cittadini Stato ospite (art. 11):</a:t>
            </a: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 lvl="2" algn="just">
              <a:buFont typeface="Wingdings" panose="05000000000000000000" pitchFamily="2" charset="2"/>
              <a:buChar char="ü"/>
              <a:defRPr/>
            </a:pP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accesso ai beni e servizi resi disponibili al pubblico, incluso l’alloggio;</a:t>
            </a:r>
          </a:p>
          <a:p>
            <a:pPr lvl="2" algn="just">
              <a:buFont typeface="Wingdings" panose="05000000000000000000" pitchFamily="2" charset="2"/>
              <a:buChar char="ü"/>
              <a:defRPr/>
            </a:pP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partecipazione a organizzazioni di lavoratori o datori di lavoro;</a:t>
            </a:r>
          </a:p>
          <a:p>
            <a:pPr lvl="2" algn="just">
              <a:buFont typeface="Wingdings" panose="05000000000000000000" pitchFamily="2" charset="2"/>
              <a:buChar char="ü"/>
              <a:defRPr/>
            </a:pP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libero accesso a tutto il territorio dello Stato membro interessato</a:t>
            </a:r>
          </a:p>
          <a:p>
            <a:pPr marL="868363" lvl="1" indent="-457200" algn="just">
              <a:defRPr/>
            </a:pPr>
            <a:r>
              <a:rPr lang="it-IT" altLang="it-IT" sz="28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Eccezioni alla regola della parità di trattamento (art. 11):</a:t>
            </a: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</a:p>
          <a:p>
            <a:pPr lvl="2" algn="just">
              <a:buFont typeface="Wingdings" panose="05000000000000000000" pitchFamily="2" charset="2"/>
              <a:buChar char="ü"/>
              <a:defRPr/>
            </a:pP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possibilità di limitare la parità di trattamento ai casi in cui il soggiornante (o il familiare per cui questi richieda la prestazione) abbia eletto dimora o risieda abitualmente nel suo territorio</a:t>
            </a:r>
          </a:p>
          <a:p>
            <a:pPr lvl="2" algn="just">
              <a:buFont typeface="Wingdings" panose="05000000000000000000" pitchFamily="2" charset="2"/>
              <a:buChar char="ü"/>
              <a:defRPr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applicabile a tutti i diritti suddetti SALVO che:</a:t>
            </a:r>
          </a:p>
          <a:p>
            <a:pPr lvl="4" algn="just">
              <a:buFont typeface="Wingdings" panose="05000000000000000000" pitchFamily="2" charset="2"/>
              <a:buChar char="ü"/>
              <a:defRPr/>
            </a:pPr>
            <a:r>
              <a:rPr lang="it-IT" altLang="it-IT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all’accesso al lavoro	</a:t>
            </a:r>
          </a:p>
          <a:p>
            <a:pPr lvl="4" algn="just">
              <a:buFont typeface="Wingdings" panose="05000000000000000000" pitchFamily="2" charset="2"/>
              <a:buChar char="ü"/>
              <a:defRPr/>
            </a:pPr>
            <a:r>
              <a:rPr lang="it-IT" altLang="it-IT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 riconoscimento dei diplomi e dei titoli</a:t>
            </a:r>
          </a:p>
          <a:p>
            <a:pPr lvl="4" algn="just">
              <a:buFont typeface="Wingdings" panose="05000000000000000000" pitchFamily="2" charset="2"/>
              <a:buChar char="ü"/>
              <a:defRPr/>
            </a:pPr>
            <a:r>
              <a:rPr lang="it-IT" altLang="it-IT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alla libertà di accesso al territorio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279300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22E5D3-0EAF-6FD5-3632-BFECC83FE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5675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Status di lungo soggiornante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8BF4E36-7D75-4D88-960E-DF90F15BF9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98975"/>
          </a:xfrm>
        </p:spPr>
        <p:txBody>
          <a:bodyPr>
            <a:normAutofit/>
          </a:bodyPr>
          <a:lstStyle/>
          <a:p>
            <a:pPr marL="754063" lvl="1" indent="-342900" algn="just">
              <a:defRPr/>
            </a:pPr>
            <a:r>
              <a:rPr lang="it-IT" alt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Eccezioni alla regola della parità di trattamento (art. 11):</a:t>
            </a:r>
            <a:r>
              <a:rPr lang="it-IT" alt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 lvl="2" algn="just">
              <a:buFont typeface="Wingdings" panose="05000000000000000000" pitchFamily="2" charset="2"/>
              <a:buChar char="ü"/>
              <a:defRPr/>
            </a:pPr>
            <a:r>
              <a:rPr lang="it-IT" altLang="it-IT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 prestazioni sociali, l’assistenza sociale e la protezione sociale, </a:t>
            </a:r>
            <a:r>
              <a:rPr lang="it-IT" altLang="it-IT" sz="2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possono</a:t>
            </a:r>
            <a:r>
              <a:rPr lang="it-IT" altLang="it-IT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essere erogate a condizioni di parità di trattamento con i cittadini solo se di carattere essenziale</a:t>
            </a:r>
          </a:p>
          <a:p>
            <a:pPr lvl="2" algn="just">
              <a:buFont typeface="Wingdings" panose="05000000000000000000" pitchFamily="2" charset="2"/>
              <a:buChar char="ü"/>
              <a:defRPr/>
            </a:pPr>
            <a:r>
              <a:rPr lang="it-IT" altLang="it-IT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Significato di «carattere essenziale»</a:t>
            </a:r>
          </a:p>
          <a:p>
            <a:pPr lvl="2" algn="just">
              <a:buFont typeface="Wingdings" panose="05000000000000000000" pitchFamily="2" charset="2"/>
              <a:buChar char="ü"/>
              <a:defRPr/>
            </a:pPr>
            <a:r>
              <a:rPr lang="it-IT" altLang="it-IT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Preambolo dir. 2003/109: assistenza in caso di malattia, di gravidanza, assistenza parentale e assistenza a lungo termine </a:t>
            </a:r>
          </a:p>
          <a:p>
            <a:pPr lvl="2" algn="just">
              <a:buFont typeface="Wingdings" panose="05000000000000000000" pitchFamily="2" charset="2"/>
              <a:buChar char="ü"/>
              <a:defRPr/>
            </a:pPr>
            <a:r>
              <a:rPr lang="it-IT" altLang="it-IT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CGUE </a:t>
            </a:r>
            <a:r>
              <a:rPr lang="it-IT" altLang="it-IT" sz="22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Kamberaj</a:t>
            </a:r>
            <a:r>
              <a:rPr lang="it-IT" altLang="it-IT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914400" lvl="2" indent="0" algn="just">
              <a:buNone/>
              <a:defRPr/>
            </a:pPr>
            <a:r>
              <a:rPr lang="it-IT" altLang="it-IT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	1) richiesta scelta esplicita del legislatore</a:t>
            </a:r>
          </a:p>
          <a:p>
            <a:pPr marL="411163" lvl="1" indent="0" eaLnBrk="1" hangingPunct="1">
              <a:buFont typeface="Arial" charset="0"/>
              <a:buNone/>
              <a:defRPr/>
            </a:pPr>
            <a:r>
              <a:rPr lang="it-IT" altLang="it-IT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2) art. 34 Carta: i termini della formulazione sono</a:t>
            </a:r>
            <a:r>
              <a:rPr lang="it-IT" altLang="it-IT" sz="22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per tutti</a:t>
            </a:r>
          </a:p>
          <a:p>
            <a:pPr marL="754063" lvl="1" indent="-342900">
              <a:defRPr/>
            </a:pPr>
            <a:r>
              <a:rPr lang="it-IT" alt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Protezione contro l’allontanamento (art. 12):</a:t>
            </a:r>
          </a:p>
          <a:p>
            <a:pPr marL="1211263" lvl="2" indent="-342900">
              <a:defRPr/>
            </a:pPr>
            <a:r>
              <a:rPr lang="it-IT" altLang="it-IT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minaccia effettiva e sufficientemente grave per ordine pubblico/pubblica sicurezza</a:t>
            </a:r>
          </a:p>
          <a:p>
            <a:pPr marL="1211263" lvl="2" indent="-342900">
              <a:defRPr/>
            </a:pPr>
            <a:endParaRPr lang="it-IT" altLang="it-IT" u="sng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36303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9125BC9F-C704-A636-9712-C2953B6FE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I lavoratori stranieri nel mercato unico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D75F96AA-7C6B-AE59-CCDD-5CF9969AF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>
            <a:normAutofit/>
          </a:bodyPr>
          <a:lstStyle/>
          <a:p>
            <a:r>
              <a:rPr lang="it-IT" sz="28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Politica di immigrazione (art. 79 TFUE)</a:t>
            </a:r>
          </a:p>
          <a:p>
            <a:pPr lvl="1"/>
            <a:r>
              <a:rPr lang="en-US" altLang="it-IT" dirty="0" err="1">
                <a:latin typeface="Calibri" panose="020F0502020204030204" pitchFamily="34" charset="0"/>
                <a:cs typeface="Calibri" panose="020F0502020204030204" pitchFamily="34" charset="0"/>
              </a:rPr>
              <a:t>Condizioni</a:t>
            </a:r>
            <a:r>
              <a:rPr lang="en-US" altLang="it-IT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it-IT" u="sng" dirty="0">
                <a:latin typeface="Calibri" panose="020F0502020204030204" pitchFamily="34" charset="0"/>
                <a:cs typeface="Calibri" panose="020F0502020204030204" pitchFamily="34" charset="0"/>
              </a:rPr>
              <a:t>di </a:t>
            </a:r>
            <a:r>
              <a:rPr lang="en-US" altLang="it-IT" u="sng" dirty="0" err="1">
                <a:latin typeface="Calibri" panose="020F0502020204030204" pitchFamily="34" charset="0"/>
                <a:cs typeface="Calibri" panose="020F0502020204030204" pitchFamily="34" charset="0"/>
              </a:rPr>
              <a:t>ingresso</a:t>
            </a:r>
            <a:r>
              <a:rPr lang="en-US" altLang="it-IT" u="sng" dirty="0">
                <a:latin typeface="Calibri" panose="020F0502020204030204" pitchFamily="34" charset="0"/>
                <a:cs typeface="Calibri" panose="020F0502020204030204" pitchFamily="34" charset="0"/>
              </a:rPr>
              <a:t> e di </a:t>
            </a:r>
            <a:r>
              <a:rPr lang="en-US" altLang="it-IT" u="sng" dirty="0" err="1">
                <a:latin typeface="Calibri" panose="020F0502020204030204" pitchFamily="34" charset="0"/>
                <a:cs typeface="Calibri" panose="020F0502020204030204" pitchFamily="34" charset="0"/>
              </a:rPr>
              <a:t>soggiorno</a:t>
            </a:r>
            <a:r>
              <a:rPr lang="en-US" altLang="it-IT" dirty="0">
                <a:latin typeface="Calibri" panose="020F0502020204030204" pitchFamily="34" charset="0"/>
                <a:cs typeface="Calibri" panose="020F0502020204030204" pitchFamily="34" charset="0"/>
              </a:rPr>
              <a:t> relative a </a:t>
            </a:r>
            <a:r>
              <a:rPr lang="en-US" altLang="it-IT" u="sng" dirty="0" err="1">
                <a:latin typeface="Calibri" panose="020F0502020204030204" pitchFamily="34" charset="0"/>
                <a:cs typeface="Calibri" panose="020F0502020204030204" pitchFamily="34" charset="0"/>
              </a:rPr>
              <a:t>soggiorni</a:t>
            </a:r>
            <a:r>
              <a:rPr lang="en-US" altLang="it-IT" u="sng" dirty="0"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altLang="it-IT" u="sng" dirty="0" err="1">
                <a:latin typeface="Calibri" panose="020F0502020204030204" pitchFamily="34" charset="0"/>
                <a:cs typeface="Calibri" panose="020F0502020204030204" pitchFamily="34" charset="0"/>
              </a:rPr>
              <a:t>lunga</a:t>
            </a:r>
            <a:r>
              <a:rPr lang="en-US" altLang="it-IT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it-IT" u="sng" dirty="0" err="1">
                <a:latin typeface="Calibri" panose="020F0502020204030204" pitchFamily="34" charset="0"/>
                <a:cs typeface="Calibri" panose="020F0502020204030204" pitchFamily="34" charset="0"/>
              </a:rPr>
              <a:t>durata</a:t>
            </a:r>
            <a:r>
              <a:rPr lang="en-US" altLang="it-IT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it-IT" dirty="0">
                <a:latin typeface="Calibri" panose="020F0502020204030204" pitchFamily="34" charset="0"/>
                <a:cs typeface="Calibri" panose="020F0502020204030204" pitchFamily="34" charset="0"/>
              </a:rPr>
              <a:t>(art. 79, par. 2, let. a))</a:t>
            </a:r>
          </a:p>
          <a:p>
            <a:pPr lvl="1"/>
            <a:r>
              <a:rPr lang="it-IT" altLang="it-IT" u="sng" dirty="0">
                <a:latin typeface="Calibri" panose="020F0502020204030204" pitchFamily="34" charset="0"/>
                <a:cs typeface="Calibri" panose="020F0502020204030204" pitchFamily="34" charset="0"/>
              </a:rPr>
              <a:t>Diritti</a:t>
            </a:r>
            <a:r>
              <a:rPr lang="it-IT" altLang="it-IT" dirty="0">
                <a:latin typeface="Calibri" panose="020F0502020204030204" pitchFamily="34" charset="0"/>
                <a:cs typeface="Calibri" panose="020F0502020204030204" pitchFamily="34" charset="0"/>
              </a:rPr>
              <a:t> dei cittadini di Stati terzi regolarmente soggiornanti in uno Stato membro, </a:t>
            </a:r>
            <a:r>
              <a:rPr lang="it-IT" altLang="it-IT" i="1" dirty="0">
                <a:latin typeface="Calibri" panose="020F0502020204030204" pitchFamily="34" charset="0"/>
                <a:cs typeface="Calibri" panose="020F0502020204030204" pitchFamily="34" charset="0"/>
              </a:rPr>
              <a:t>comprese le condizioni che disciplinano la libertà di circolazione e di soggiorno negli altri Stati membri </a:t>
            </a:r>
            <a:r>
              <a:rPr lang="it-IT" altLang="it-IT" dirty="0">
                <a:latin typeface="Calibri" panose="020F0502020204030204" pitchFamily="34" charset="0"/>
                <a:cs typeface="Calibri" panose="020F0502020204030204" pitchFamily="34" charset="0"/>
              </a:rPr>
              <a:t>(art. 79, par. 2, </a:t>
            </a:r>
            <a:r>
              <a:rPr lang="it-IT" altLang="it-IT" dirty="0" err="1">
                <a:latin typeface="Calibri" panose="020F0502020204030204" pitchFamily="34" charset="0"/>
                <a:cs typeface="Calibri" panose="020F0502020204030204" pitchFamily="34" charset="0"/>
              </a:rPr>
              <a:t>let</a:t>
            </a:r>
            <a:r>
              <a:rPr lang="it-IT" altLang="it-IT" dirty="0">
                <a:latin typeface="Calibri" panose="020F0502020204030204" pitchFamily="34" charset="0"/>
                <a:cs typeface="Calibri" panose="020F0502020204030204" pitchFamily="34" charset="0"/>
              </a:rPr>
              <a:t>. b))</a:t>
            </a:r>
          </a:p>
          <a:p>
            <a:r>
              <a:rPr lang="it-IT" alt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Altre misure della politica di immigrazione (art. 79 TFUE)</a:t>
            </a:r>
          </a:p>
          <a:p>
            <a:pPr lvl="1"/>
            <a:r>
              <a:rPr lang="en-US" altLang="it-IT" dirty="0" err="1">
                <a:latin typeface="Calibri" panose="020F0502020204030204" pitchFamily="34" charset="0"/>
                <a:cs typeface="Calibri" panose="020F0502020204030204" pitchFamily="34" charset="0"/>
              </a:rPr>
              <a:t>Immigrazione</a:t>
            </a:r>
            <a:r>
              <a:rPr lang="en-US" altLang="it-IT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it-IT" dirty="0" err="1">
                <a:latin typeface="Calibri" panose="020F0502020204030204" pitchFamily="34" charset="0"/>
                <a:cs typeface="Calibri" panose="020F0502020204030204" pitchFamily="34" charset="0"/>
              </a:rPr>
              <a:t>clandestina</a:t>
            </a:r>
            <a:r>
              <a:rPr lang="en-US" altLang="it-IT" dirty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en-US" altLang="it-IT" dirty="0" err="1">
                <a:latin typeface="Calibri" panose="020F0502020204030204" pitchFamily="34" charset="0"/>
                <a:cs typeface="Calibri" panose="020F0502020204030204" pitchFamily="34" charset="0"/>
              </a:rPr>
              <a:t>soggiorno</a:t>
            </a:r>
            <a:r>
              <a:rPr lang="en-US" altLang="it-IT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it-IT" dirty="0" err="1">
                <a:latin typeface="Calibri" panose="020F0502020204030204" pitchFamily="34" charset="0"/>
                <a:cs typeface="Calibri" panose="020F0502020204030204" pitchFamily="34" charset="0"/>
              </a:rPr>
              <a:t>irregolare</a:t>
            </a:r>
            <a:r>
              <a:rPr lang="en-US" altLang="it-IT" dirty="0">
                <a:latin typeface="Calibri" panose="020F0502020204030204" pitchFamily="34" charset="0"/>
                <a:cs typeface="Calibri" panose="020F0502020204030204" pitchFamily="34" charset="0"/>
              </a:rPr>
              <a:t> (incl. </a:t>
            </a:r>
            <a:r>
              <a:rPr lang="en-US" altLang="it-IT" dirty="0" err="1">
                <a:latin typeface="Calibri" panose="020F0502020204030204" pitchFamily="34" charset="0"/>
                <a:cs typeface="Calibri" panose="020F0502020204030204" pitchFamily="34" charset="0"/>
              </a:rPr>
              <a:t>allontanamento</a:t>
            </a:r>
            <a:r>
              <a:rPr lang="en-US" altLang="it-IT" dirty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en-US" altLang="it-IT" dirty="0" err="1">
                <a:latin typeface="Calibri" panose="020F0502020204030204" pitchFamily="34" charset="0"/>
                <a:cs typeface="Calibri" panose="020F0502020204030204" pitchFamily="34" charset="0"/>
              </a:rPr>
              <a:t>rimpatrio</a:t>
            </a:r>
            <a:r>
              <a:rPr lang="en-US" altLang="it-IT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it-IT" dirty="0" err="1">
                <a:latin typeface="Calibri" panose="020F0502020204030204" pitchFamily="34" charset="0"/>
                <a:cs typeface="Calibri" panose="020F0502020204030204" pitchFamily="34" charset="0"/>
              </a:rPr>
              <a:t>irregolari</a:t>
            </a:r>
            <a:r>
              <a:rPr lang="en-US" altLang="it-IT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1"/>
            <a:r>
              <a:rPr lang="en-US" altLang="it-IT" dirty="0">
                <a:latin typeface="Calibri" panose="020F0502020204030204" pitchFamily="34" charset="0"/>
                <a:cs typeface="Calibri" panose="020F0502020204030204" pitchFamily="34" charset="0"/>
              </a:rPr>
              <a:t>Lotta </a:t>
            </a:r>
            <a:r>
              <a:rPr lang="en-US" altLang="it-IT" dirty="0" err="1">
                <a:latin typeface="Calibri" panose="020F0502020204030204" pitchFamily="34" charset="0"/>
                <a:cs typeface="Calibri" panose="020F0502020204030204" pitchFamily="34" charset="0"/>
              </a:rPr>
              <a:t>contro</a:t>
            </a:r>
            <a:r>
              <a:rPr lang="en-US" altLang="it-IT" dirty="0">
                <a:latin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en-US" altLang="it-IT" dirty="0" err="1">
                <a:latin typeface="Calibri" panose="020F0502020204030204" pitchFamily="34" charset="0"/>
                <a:cs typeface="Calibri" panose="020F0502020204030204" pitchFamily="34" charset="0"/>
              </a:rPr>
              <a:t>tratta</a:t>
            </a:r>
            <a:r>
              <a:rPr lang="en-US" altLang="it-IT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it-IT" dirty="0" err="1">
                <a:latin typeface="Calibri" panose="020F0502020204030204" pitchFamily="34" charset="0"/>
                <a:cs typeface="Calibri" panose="020F0502020204030204" pitchFamily="34" charset="0"/>
              </a:rPr>
              <a:t>degli</a:t>
            </a:r>
            <a:r>
              <a:rPr lang="en-US" altLang="it-IT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it-IT" dirty="0" err="1">
                <a:latin typeface="Calibri" panose="020F0502020204030204" pitchFamily="34" charset="0"/>
                <a:cs typeface="Calibri" panose="020F0502020204030204" pitchFamily="34" charset="0"/>
              </a:rPr>
              <a:t>esseri</a:t>
            </a:r>
            <a:r>
              <a:rPr lang="en-US" altLang="it-IT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it-IT" dirty="0" err="1">
                <a:latin typeface="Calibri" panose="020F0502020204030204" pitchFamily="34" charset="0"/>
                <a:cs typeface="Calibri" panose="020F0502020204030204" pitchFamily="34" charset="0"/>
              </a:rPr>
              <a:t>umani</a:t>
            </a:r>
            <a:endParaRPr lang="en-US" alt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altLang="it-IT" dirty="0" err="1">
                <a:latin typeface="Calibri" panose="020F0502020204030204" pitchFamily="34" charset="0"/>
                <a:cs typeface="Calibri" panose="020F0502020204030204" pitchFamily="34" charset="0"/>
              </a:rPr>
              <a:t>Controllo</a:t>
            </a:r>
            <a:r>
              <a:rPr lang="en-US" altLang="it-IT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it-IT" dirty="0" err="1">
                <a:latin typeface="Calibri" panose="020F0502020204030204" pitchFamily="34" charset="0"/>
                <a:cs typeface="Calibri" panose="020F0502020204030204" pitchFamily="34" charset="0"/>
              </a:rPr>
              <a:t>delle</a:t>
            </a:r>
            <a:r>
              <a:rPr lang="en-US" altLang="it-IT" dirty="0">
                <a:latin typeface="Calibri" panose="020F0502020204030204" pitchFamily="34" charset="0"/>
                <a:cs typeface="Calibri" panose="020F0502020204030204" pitchFamily="34" charset="0"/>
              </a:rPr>
              <a:t> frontier (</a:t>
            </a:r>
            <a:r>
              <a:rPr lang="it-IT" altLang="it-IT" dirty="0">
                <a:latin typeface="Calibri" panose="020F0502020204030204" pitchFamily="34" charset="0"/>
                <a:cs typeface="Calibri" panose="020F0502020204030204" pitchFamily="34" charset="0"/>
              </a:rPr>
              <a:t>Art. 77): include visti e </a:t>
            </a:r>
            <a:r>
              <a:rPr lang="it-IT" altLang="it-IT" u="sng" dirty="0">
                <a:latin typeface="Calibri" panose="020F0502020204030204" pitchFamily="34" charset="0"/>
                <a:cs typeface="Calibri" panose="020F0502020204030204" pitchFamily="34" charset="0"/>
              </a:rPr>
              <a:t>titoli di soggiorno di breve durata</a:t>
            </a:r>
            <a:r>
              <a:rPr lang="it-IT" altLang="it-IT" dirty="0">
                <a:latin typeface="Calibri" panose="020F0502020204030204" pitchFamily="34" charset="0"/>
                <a:cs typeface="Calibri" panose="020F0502020204030204" pitchFamily="34" charset="0"/>
              </a:rPr>
              <a:t> (&lt; 90 gg)</a:t>
            </a:r>
            <a:endParaRPr lang="it-IT" altLang="it-IT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altLang="it-IT" sz="2800" dirty="0"/>
          </a:p>
          <a:p>
            <a:endParaRPr lang="it-IT" altLang="it-IT" sz="2800" dirty="0"/>
          </a:p>
          <a:p>
            <a:endParaRPr lang="en-US" alt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19806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C15478-ED4A-2D3A-CFBF-902F40372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8075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Status di lungo soggiornante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9A09B2-3225-E175-87D6-968033920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3200"/>
            <a:ext cx="10515600" cy="5019675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it-IT" sz="3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 soggiornante di lungo periodo acquisisce il diritto di soggiornare, per un periodo superiore a tre mesi, </a:t>
            </a:r>
            <a:r>
              <a:rPr lang="it-IT" sz="3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nel territorio di qualsiasi Stato membro diverso da quello che gli ha conferito lo status </a:t>
            </a:r>
            <a:r>
              <a:rPr lang="it-IT" sz="3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purché siano soddisfatte </a:t>
            </a:r>
            <a:r>
              <a:rPr lang="it-IT" sz="3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alcune condizioni</a:t>
            </a:r>
          </a:p>
          <a:p>
            <a:pPr algn="just"/>
            <a:r>
              <a:rPr 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Condizioni (art. 14): </a:t>
            </a:r>
          </a:p>
          <a:p>
            <a:pPr lvl="1" algn="just"/>
            <a:r>
              <a:rPr lang="it-IT" altLang="it-IT" sz="3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delle seguenti basi:</a:t>
            </a:r>
          </a:p>
          <a:p>
            <a:pPr marL="411163" lvl="1" indent="0" eaLnBrk="1" hangingPunct="1">
              <a:buFont typeface="Arial" charset="0"/>
              <a:buNone/>
              <a:defRPr/>
            </a:pPr>
            <a:r>
              <a:rPr lang="it-IT" altLang="it-IT" sz="3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a) esercizio di un'attività economica in qualità di lavoratore autonomo o dipendente;</a:t>
            </a:r>
          </a:p>
          <a:p>
            <a:pPr marL="411163" lvl="1" indent="0" eaLnBrk="1" hangingPunct="1">
              <a:buFont typeface="Arial" charset="0"/>
              <a:buNone/>
              <a:defRPr/>
            </a:pPr>
            <a:r>
              <a:rPr lang="it-IT" altLang="it-IT" sz="3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b) frequentazione di corsi di studio o di formazione professionale;</a:t>
            </a:r>
          </a:p>
          <a:p>
            <a:pPr marL="411163" lvl="1" indent="0" eaLnBrk="1" hangingPunct="1">
              <a:buFont typeface="Arial" charset="0"/>
              <a:buNone/>
              <a:defRPr/>
            </a:pPr>
            <a:r>
              <a:rPr lang="it-IT" altLang="it-IT" sz="3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c) altri scopi.</a:t>
            </a:r>
          </a:p>
          <a:p>
            <a:pPr lvl="1" eaLnBrk="1" hangingPunct="1">
              <a:buFont typeface="Arial" charset="0"/>
              <a:buChar char="•"/>
              <a:defRPr/>
            </a:pPr>
            <a:r>
              <a:rPr lang="it-IT" altLang="it-IT" sz="3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Tutela del mercato nazionale del lavoro</a:t>
            </a:r>
          </a:p>
          <a:p>
            <a:pPr lvl="2" eaLnBrk="1" hangingPunct="1">
              <a:buFont typeface="Arial" charset="0"/>
              <a:buChar char="•"/>
              <a:defRPr/>
            </a:pPr>
            <a:r>
              <a:rPr lang="it-IT" altLang="it-IT" sz="3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Possibile accordare preferenza ai cittadini dell'Unione europea, ai</a:t>
            </a:r>
          </a:p>
          <a:p>
            <a:pPr lvl="2" eaLnBrk="1" hangingPunct="1">
              <a:buFont typeface="Arial" charset="0"/>
              <a:buChar char="•"/>
              <a:defRPr/>
            </a:pPr>
            <a:r>
              <a:rPr lang="it-IT" altLang="it-IT" sz="3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cittadini di paesi terzi quando previsto nonché a cittadini di paesi terzi che risiedono legalmente nello Stato membro interessato e vi ricevono sussidi di disoccupazione.</a:t>
            </a:r>
          </a:p>
          <a:p>
            <a:pPr lvl="2" eaLnBrk="1" hangingPunct="1">
              <a:buFont typeface="Arial" charset="0"/>
              <a:buChar char="•"/>
              <a:defRPr/>
            </a:pPr>
            <a:r>
              <a:rPr lang="it-IT" altLang="it-IT" sz="3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Altre condizioni nella legislazione nazionale.</a:t>
            </a:r>
          </a:p>
          <a:p>
            <a:pPr lvl="1"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25640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86C6E3-6847-0293-0DE0-918E2F530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31189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I lavoratori stranieri nel mercato unico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02FB98-BE30-B8E0-8547-3E3EFB38E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5805"/>
            <a:ext cx="10515600" cy="4521158"/>
          </a:xfrm>
        </p:spPr>
        <p:txBody>
          <a:bodyPr/>
          <a:lstStyle/>
          <a:p>
            <a:r>
              <a:rPr lang="it-IT" sz="2800" dirty="0">
                <a:solidFill>
                  <a:srgbClr val="00B050"/>
                </a:solidFill>
              </a:rPr>
              <a:t>Altre discipline per cittadini </a:t>
            </a:r>
            <a:r>
              <a:rPr lang="it-IT" dirty="0">
                <a:solidFill>
                  <a:srgbClr val="00B050"/>
                </a:solidFill>
              </a:rPr>
              <a:t>di Stati</a:t>
            </a:r>
            <a:r>
              <a:rPr lang="it-IT" sz="2800" dirty="0">
                <a:solidFill>
                  <a:srgbClr val="00B050"/>
                </a:solidFill>
              </a:rPr>
              <a:t> terzi </a:t>
            </a:r>
            <a:r>
              <a:rPr lang="it-IT" sz="2000" b="1" dirty="0">
                <a:solidFill>
                  <a:srgbClr val="00B050"/>
                </a:solidFill>
              </a:rPr>
              <a:t>(per completezza)</a:t>
            </a:r>
          </a:p>
          <a:p>
            <a:r>
              <a:rPr lang="it-IT" altLang="it-IT" dirty="0">
                <a:solidFill>
                  <a:srgbClr val="00B0F0"/>
                </a:solidFill>
              </a:rPr>
              <a:t>Familiari di cittadini europei</a:t>
            </a:r>
          </a:p>
          <a:p>
            <a:pPr lvl="1">
              <a:buFont typeface="Arial" charset="0"/>
              <a:buChar char="•"/>
              <a:defRPr/>
            </a:pPr>
            <a:r>
              <a:rPr lang="en-US" altLang="it-IT" dirty="0"/>
              <a:t>Che li </a:t>
            </a:r>
            <a:r>
              <a:rPr lang="en-US" altLang="it-IT" dirty="0" err="1"/>
              <a:t>accompagnino</a:t>
            </a:r>
            <a:r>
              <a:rPr lang="en-US" altLang="it-IT" dirty="0"/>
              <a:t> </a:t>
            </a:r>
            <a:r>
              <a:rPr lang="en-US" altLang="it-IT" dirty="0" err="1"/>
              <a:t>nell’esercizio</a:t>
            </a:r>
            <a:r>
              <a:rPr lang="en-US" altLang="it-IT" dirty="0"/>
              <a:t> </a:t>
            </a:r>
            <a:r>
              <a:rPr lang="en-US" altLang="it-IT" dirty="0" err="1"/>
              <a:t>della</a:t>
            </a:r>
            <a:r>
              <a:rPr lang="en-US" altLang="it-IT" dirty="0"/>
              <a:t> </a:t>
            </a:r>
            <a:r>
              <a:rPr lang="en-US" altLang="it-IT" dirty="0" err="1"/>
              <a:t>loro</a:t>
            </a:r>
            <a:r>
              <a:rPr lang="en-US" altLang="it-IT" dirty="0"/>
              <a:t> </a:t>
            </a:r>
            <a:r>
              <a:rPr lang="en-US" altLang="it-IT" dirty="0" err="1"/>
              <a:t>libertà</a:t>
            </a:r>
            <a:r>
              <a:rPr lang="en-US" altLang="it-IT" dirty="0"/>
              <a:t> di </a:t>
            </a:r>
            <a:r>
              <a:rPr lang="en-US" altLang="it-IT" dirty="0" err="1"/>
              <a:t>circolazione</a:t>
            </a:r>
            <a:r>
              <a:rPr lang="en-US" altLang="it-IT" dirty="0"/>
              <a:t> </a:t>
            </a:r>
            <a:r>
              <a:rPr lang="en-US" altLang="it-IT" dirty="0" err="1"/>
              <a:t>nell’UE</a:t>
            </a:r>
            <a:r>
              <a:rPr lang="en-US" altLang="it-IT" dirty="0">
                <a:cs typeface="Calibri"/>
              </a:rPr>
              <a:t>: </a:t>
            </a:r>
            <a:r>
              <a:rPr lang="en-US" altLang="it-IT" dirty="0" err="1">
                <a:cs typeface="Calibri"/>
              </a:rPr>
              <a:t>Direttiva</a:t>
            </a:r>
            <a:r>
              <a:rPr lang="en-US" altLang="it-IT" dirty="0">
                <a:cs typeface="Calibri"/>
              </a:rPr>
              <a:t> 2004/38</a:t>
            </a:r>
            <a:endParaRPr lang="en-US" altLang="it-IT" dirty="0"/>
          </a:p>
          <a:p>
            <a:pPr lvl="1">
              <a:buFont typeface="Arial" charset="0"/>
              <a:buChar char="•"/>
              <a:defRPr/>
            </a:pPr>
            <a:r>
              <a:rPr lang="en-US" altLang="it-IT" dirty="0"/>
              <a:t>Che </a:t>
            </a:r>
            <a:r>
              <a:rPr lang="en-US" altLang="it-IT" dirty="0" err="1"/>
              <a:t>costituiscano</a:t>
            </a:r>
            <a:r>
              <a:rPr lang="en-US" altLang="it-IT" dirty="0"/>
              <a:t> la </a:t>
            </a:r>
            <a:r>
              <a:rPr lang="en-US" altLang="it-IT" dirty="0" err="1"/>
              <a:t>condizione</a:t>
            </a:r>
            <a:r>
              <a:rPr lang="en-US" altLang="it-IT" dirty="0"/>
              <a:t> </a:t>
            </a:r>
            <a:r>
              <a:rPr lang="en-US" altLang="it-IT" dirty="0" err="1"/>
              <a:t>necessaria</a:t>
            </a:r>
            <a:r>
              <a:rPr lang="en-US" altLang="it-IT" dirty="0"/>
              <a:t> </a:t>
            </a:r>
            <a:r>
              <a:rPr lang="en-US" altLang="it-IT" dirty="0" err="1"/>
              <a:t>alla</a:t>
            </a:r>
            <a:r>
              <a:rPr lang="en-US" altLang="it-IT" dirty="0"/>
              <a:t> </a:t>
            </a:r>
            <a:r>
              <a:rPr lang="en-US" altLang="it-IT" dirty="0" err="1"/>
              <a:t>permanenza</a:t>
            </a:r>
            <a:r>
              <a:rPr lang="en-US" altLang="it-IT" dirty="0"/>
              <a:t> </a:t>
            </a:r>
            <a:r>
              <a:rPr lang="en-US" altLang="it-IT" dirty="0" err="1"/>
              <a:t>nel</a:t>
            </a:r>
            <a:r>
              <a:rPr lang="en-US" altLang="it-IT" dirty="0"/>
              <a:t> </a:t>
            </a:r>
            <a:r>
              <a:rPr lang="en-US" altLang="it-IT" dirty="0" err="1"/>
              <a:t>loro</a:t>
            </a:r>
            <a:r>
              <a:rPr lang="en-US" altLang="it-IT" dirty="0"/>
              <a:t> </a:t>
            </a:r>
            <a:r>
              <a:rPr lang="en-US" altLang="it-IT" dirty="0" err="1"/>
              <a:t>Stato</a:t>
            </a:r>
            <a:r>
              <a:rPr lang="en-US" altLang="it-IT" dirty="0"/>
              <a:t> di </a:t>
            </a:r>
            <a:r>
              <a:rPr lang="en-US" altLang="it-IT" dirty="0" err="1"/>
              <a:t>cittadinanza</a:t>
            </a:r>
            <a:r>
              <a:rPr lang="en-US" altLang="it-IT" dirty="0"/>
              <a:t> a </a:t>
            </a:r>
            <a:r>
              <a:rPr lang="en-US" altLang="it-IT" dirty="0" err="1"/>
              <a:t>dunque</a:t>
            </a:r>
            <a:r>
              <a:rPr lang="en-US" altLang="it-IT" dirty="0"/>
              <a:t> </a:t>
            </a:r>
            <a:r>
              <a:rPr lang="en-US" altLang="it-IT" dirty="0" err="1"/>
              <a:t>nel</a:t>
            </a:r>
            <a:r>
              <a:rPr lang="en-US" altLang="it-IT" dirty="0"/>
              <a:t> </a:t>
            </a:r>
            <a:r>
              <a:rPr lang="en-US" altLang="it-IT" dirty="0" err="1"/>
              <a:t>territorio</a:t>
            </a:r>
            <a:r>
              <a:rPr lang="en-US" altLang="it-IT" dirty="0"/>
              <a:t> </a:t>
            </a:r>
            <a:r>
              <a:rPr lang="en-US" altLang="it-IT" dirty="0" err="1"/>
              <a:t>dell’UE</a:t>
            </a:r>
            <a:r>
              <a:rPr lang="en-US" altLang="it-IT" dirty="0"/>
              <a:t> </a:t>
            </a:r>
            <a:r>
              <a:rPr lang="en-US" altLang="it-IT" dirty="0">
                <a:cs typeface="Calibri"/>
              </a:rPr>
              <a:t>→ art. 20 TFUE (</a:t>
            </a:r>
            <a:r>
              <a:rPr lang="en-US" altLang="it-IT" dirty="0" err="1">
                <a:cs typeface="Calibri"/>
              </a:rPr>
              <a:t>giurisprudenza</a:t>
            </a:r>
            <a:r>
              <a:rPr lang="en-US" altLang="it-IT" dirty="0">
                <a:cs typeface="Calibri"/>
              </a:rPr>
              <a:t> </a:t>
            </a:r>
            <a:r>
              <a:rPr lang="en-US" altLang="it-IT" i="1" dirty="0">
                <a:cs typeface="Calibri"/>
              </a:rPr>
              <a:t>Zambrano</a:t>
            </a:r>
            <a:r>
              <a:rPr lang="en-US" altLang="it-IT" dirty="0">
                <a:cs typeface="Calibri"/>
              </a:rPr>
              <a:t>)</a:t>
            </a:r>
          </a:p>
          <a:p>
            <a:pPr>
              <a:buFont typeface="Arial" charset="0"/>
              <a:buChar char="•"/>
              <a:defRPr/>
            </a:pPr>
            <a:r>
              <a:rPr lang="it-IT" altLang="it-IT" dirty="0">
                <a:solidFill>
                  <a:srgbClr val="00B0F0"/>
                </a:solidFill>
              </a:rPr>
              <a:t>Cittadini di Stati con i quali l’UE ha accordo di associazione</a:t>
            </a:r>
          </a:p>
          <a:p>
            <a:pPr lvl="1">
              <a:buFont typeface="Arial" charset="0"/>
              <a:buChar char="•"/>
              <a:defRPr/>
            </a:pPr>
            <a:r>
              <a:rPr lang="it-IT" altLang="it-IT" i="1" dirty="0" err="1"/>
              <a:t>Lex</a:t>
            </a:r>
            <a:r>
              <a:rPr lang="it-IT" altLang="it-IT" i="1" dirty="0"/>
              <a:t> </a:t>
            </a:r>
            <a:r>
              <a:rPr lang="it-IT" altLang="it-IT" i="1" dirty="0" err="1"/>
              <a:t>specialis</a:t>
            </a:r>
            <a:r>
              <a:rPr lang="it-IT" altLang="it-IT" i="1" dirty="0"/>
              <a:t> </a:t>
            </a:r>
            <a:r>
              <a:rPr lang="it-IT" altLang="it-IT" dirty="0"/>
              <a:t>prevista nell’Accordo (es. cittadini turchi)</a:t>
            </a:r>
            <a:endParaRPr lang="it-IT" altLang="it-IT" i="1" u="sng" dirty="0"/>
          </a:p>
          <a:p>
            <a:pPr>
              <a:buFont typeface="Arial" charset="0"/>
              <a:buChar char="•"/>
              <a:defRPr/>
            </a:pPr>
            <a:endParaRPr lang="en-US" alt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87767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2E5B98-134D-3121-18E7-066D53871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I lavoratori stranieri nel mercato unico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D12F040-7476-C05D-DCB1-B6FE2E62F4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Migranti economici in senso stretto: fonti approccio (settoriale)</a:t>
            </a:r>
          </a:p>
          <a:p>
            <a:pPr lvl="1" algn="just" eaLnBrk="1" hangingPunct="1">
              <a:defRPr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direttiva 2009/50/CE sui lavoratori altamente qualificati (direttiva “Carta blu”)</a:t>
            </a:r>
          </a:p>
          <a:p>
            <a:pPr lvl="1" algn="just" eaLnBrk="1" hangingPunct="1">
              <a:defRPr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direttiva 2011/98 sul permesso di soggiorno unico per i lavoratori di Stati terzi </a:t>
            </a:r>
          </a:p>
          <a:p>
            <a:pPr lvl="1" algn="just" eaLnBrk="1" hangingPunct="1">
              <a:defRPr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direttiva 2014/36 sui lavoratori stagionali</a:t>
            </a:r>
          </a:p>
          <a:p>
            <a:pPr lvl="1" algn="just" eaLnBrk="1" hangingPunct="1">
              <a:defRPr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direttiva 2014/66 sui lavoratori distaccati</a:t>
            </a:r>
          </a:p>
          <a:p>
            <a:pPr lvl="1" algn="just" eaLnBrk="1" hangingPunct="1">
              <a:defRPr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direttiva 2016/801 sugli studenti e i ricercatori</a:t>
            </a:r>
            <a:endParaRPr lang="it-IT" altLang="it-IT" sz="32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38327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B537EB-A599-BA6E-BD3C-E16F165E8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Lavoratori altamente qualificati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64D82B-EF9B-D938-E30B-108EB262FC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11163" lvl="1" indent="0" eaLnBrk="1" hangingPunct="1">
              <a:buFont typeface="Arial" panose="020B0604020202020204" pitchFamily="34" charset="0"/>
              <a:buNone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Lavoro di una persona che:</a:t>
            </a:r>
          </a:p>
          <a:p>
            <a:pPr marL="1325563" lvl="2" indent="-457200"/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nello Stato membro interessato, è tutelata in quanto lavoratore dal diritto nazionale del lavoro e/o in conformità</a:t>
            </a:r>
          </a:p>
          <a:p>
            <a:pPr marL="1325563" lvl="2" indent="-457200"/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della prassi nazionale, indipendentemente dal rapporto</a:t>
            </a:r>
          </a:p>
          <a:p>
            <a:pPr marL="1325563" lvl="2" indent="-457200"/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giuridico, al fine di esercitare un lavoro reale ed</a:t>
            </a:r>
          </a:p>
          <a:p>
            <a:pPr marL="1325563" lvl="2" indent="-457200"/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effettivo per conto o sotto la direzione di un’altra persona,</a:t>
            </a:r>
          </a:p>
          <a:p>
            <a:pPr marL="1325563" lvl="2" indent="-457200"/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è retribuito, e</a:t>
            </a:r>
          </a:p>
          <a:p>
            <a:pPr marL="1325563" lvl="2" indent="-457200"/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possiede una competenza specifica e adeguata, suffragata da </a:t>
            </a:r>
            <a:r>
              <a:rPr lang="it-IT" altLang="it-IT" sz="28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qualifiche professionali superiori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30586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25957E-C6E7-C77E-5931-5C3B04D6F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8194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Lavoratori altamente qualificati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6FB9AC0-1FA1-F114-4F9C-35A9D0753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pPr marL="411163" lvl="1" indent="0" eaLnBrk="1" hangingPunct="1">
              <a:buFont typeface="Arial" panose="020B0604020202020204" pitchFamily="34" charset="0"/>
              <a:buNone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Specificazioni:</a:t>
            </a:r>
          </a:p>
          <a:p>
            <a:pPr marL="868363" lvl="1" indent="-457200" algn="just"/>
            <a:r>
              <a:rPr lang="it-IT" altLang="it-IT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«qualifiche professionali superiori» = attestate da </a:t>
            </a:r>
            <a:r>
              <a:rPr lang="it-IT" altLang="it-IT" sz="26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titoli</a:t>
            </a:r>
          </a:p>
          <a:p>
            <a:pPr marL="868363" lvl="1" indent="-457200" algn="just"/>
            <a:r>
              <a:rPr lang="it-IT" altLang="it-IT" sz="26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 istruzione superiore</a:t>
            </a:r>
            <a:r>
              <a:rPr lang="it-IT" altLang="it-IT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o, a titolo di deroga, se previsto dalla normativa nazionale, attestate da </a:t>
            </a:r>
            <a:r>
              <a:rPr lang="it-IT" altLang="it-IT" sz="26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almeno cinque anni di esperienza professionale</a:t>
            </a:r>
            <a:r>
              <a:rPr lang="it-IT" altLang="it-IT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 livello paragonabile ai titoli di istruzione superiore e pertinente nella professione o nel settore specificati nel contratto di lavoro o nell’offerta vincolante di lavoro;</a:t>
            </a:r>
          </a:p>
          <a:p>
            <a:pPr marL="868363" lvl="1" indent="-457200" algn="just"/>
            <a:r>
              <a:rPr lang="it-IT" altLang="it-IT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«titolo di istruzione superiore» = qualsiasi diploma, certificato o altro titolo di formale qualificazione rilasciato da un’autorità competente che attesti il completamento di un programma </a:t>
            </a:r>
            <a:r>
              <a:rPr lang="it-IT" altLang="it-IT" sz="26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 istruzione superiore post-secondaria</a:t>
            </a:r>
            <a:r>
              <a:rPr lang="it-IT" altLang="it-IT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(studi durata almeno triennale);</a:t>
            </a:r>
          </a:p>
          <a:p>
            <a:pPr marL="868363" lvl="1" indent="-457200" algn="just"/>
            <a:r>
              <a:rPr lang="it-IT" altLang="it-IT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«esperienza professionale» =esercizio effettivo e legittimo</a:t>
            </a:r>
          </a:p>
          <a:p>
            <a:pPr marL="868363" lvl="1" indent="-457200" algn="just"/>
            <a:r>
              <a:rPr lang="it-IT" altLang="it-IT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della professione in questione</a:t>
            </a:r>
          </a:p>
          <a:p>
            <a:pPr marL="754063" lvl="1" indent="-342900" eaLnBrk="1" hangingPunct="1">
              <a:buFontTx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2156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AA4406-F78B-5A26-8C16-895694821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Lavoratori altamente qualificati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8940817-58D3-FDED-1122-9CA11D1D09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82663" lvl="1" indent="-571500" algn="just"/>
            <a:r>
              <a:rPr lang="it-IT" altLang="it-IT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BENEFICIARI (= quali </a:t>
            </a:r>
            <a:r>
              <a:rPr lang="it-IT" altLang="it-IT" sz="3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citt</a:t>
            </a:r>
            <a:r>
              <a:rPr lang="it-IT" altLang="it-IT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St terzi alt. qual.)</a:t>
            </a:r>
          </a:p>
          <a:p>
            <a:pPr marL="411163" lvl="1" indent="0" algn="just" eaLnBrk="1" hangingPunct="1">
              <a:buFont typeface="Arial" panose="020B0604020202020204" pitchFamily="34" charset="0"/>
              <a:buNone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— …che </a:t>
            </a:r>
            <a:r>
              <a:rPr lang="it-IT" altLang="it-IT" sz="28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chiedono di essere ammessi </a:t>
            </a: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nel territorio di uno Stato membro per svolgere un lavoro altamente qualificato a norma della presente direttiva.</a:t>
            </a:r>
          </a:p>
          <a:p>
            <a:pPr marL="868363" lvl="1" indent="-457200" algn="just"/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ESCLUSIONI</a:t>
            </a:r>
          </a:p>
          <a:p>
            <a:pPr marL="411163" lvl="1" indent="0" algn="just" eaLnBrk="1" hangingPunct="1">
              <a:buFont typeface="Arial" panose="020B0604020202020204" pitchFamily="34" charset="0"/>
              <a:buNone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— titolari di protezione internazionale</a:t>
            </a:r>
          </a:p>
          <a:p>
            <a:pPr marL="411163" lvl="1" indent="0" algn="just" eaLnBrk="1" hangingPunct="1">
              <a:buFont typeface="Arial" panose="020B0604020202020204" pitchFamily="34" charset="0"/>
              <a:buNone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Familiari di cittadini europei! (direttiva 2004/38)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0897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84AF71-6954-7782-35A1-A5A8B9BEF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Lavoratori altamente qualificati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4172FBE-352F-F2E3-298F-F57481A73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20000"/>
          </a:bodyPr>
          <a:lstStyle/>
          <a:p>
            <a:pPr marL="754063" lvl="1" indent="-342900">
              <a:defRPr/>
            </a:pPr>
            <a:r>
              <a:rPr lang="it-IT" altLang="it-IT" sz="28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Criteri di ammissione (art. 5):</a:t>
            </a:r>
          </a:p>
          <a:p>
            <a:pPr marL="1211263" lvl="2" indent="-342900">
              <a:defRPr/>
            </a:pP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contratto di lavoro valido o, secondo quanto eventualmente previsto dalla legge nazionale, un’offerta vincolante di lavoro, durata di almeno un anno nello Stato membro interessato;</a:t>
            </a:r>
          </a:p>
          <a:p>
            <a:pPr lvl="2" algn="just">
              <a:defRPr/>
            </a:pP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Documentazione attestante le qualifiche</a:t>
            </a:r>
          </a:p>
          <a:p>
            <a:pPr lvl="2" algn="just">
              <a:defRPr/>
            </a:pP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Documento di viaggio valido</a:t>
            </a:r>
          </a:p>
          <a:p>
            <a:pPr lvl="2" algn="just">
              <a:defRPr/>
            </a:pP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Assicurazione sanitaria</a:t>
            </a:r>
          </a:p>
          <a:p>
            <a:pPr lvl="2" algn="just">
              <a:defRPr/>
            </a:pP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 essere considerato una minaccia per l’ordine pubblico, la pubblica sicurezza o la salute pubblica</a:t>
            </a:r>
          </a:p>
          <a:p>
            <a:pPr marL="457200" lvl="1" indent="0" algn="just">
              <a:buNone/>
              <a:defRPr/>
            </a:pPr>
            <a:endParaRPr lang="it-IT" altLang="it-IT" sz="28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defRPr/>
            </a:pPr>
            <a:r>
              <a:rPr lang="it-IT" altLang="it-IT" sz="28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 i motivi di rifiuto (art. 8):</a:t>
            </a:r>
          </a:p>
          <a:p>
            <a:pPr marL="1325563" lvl="2" indent="-457200"/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riserva di mercato nazionale (nazionali, cittadini europei, cittadini di Stati terzi già parte mercato lavoro nazionale; lungo soggiornanti che intendano trasferirsi da altro SM))</a:t>
            </a:r>
          </a:p>
          <a:p>
            <a:pPr marL="1325563" lvl="2" indent="-457200"/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Assunzioni etiche (Paesi di origine)</a:t>
            </a:r>
          </a:p>
          <a:p>
            <a:pPr lvl="1" algn="just">
              <a:defRPr/>
            </a:pPr>
            <a:endParaRPr lang="it-IT" altLang="it-IT" sz="28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39516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CEBEB4-E072-BBE2-7CE8-5BFB4D0B1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Lavoratori stagionali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D7BD2E-EB9B-1C35-AA4D-3CD4BEF94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7524"/>
            <a:ext cx="10515600" cy="4669439"/>
          </a:xfrm>
        </p:spPr>
        <p:txBody>
          <a:bodyPr>
            <a:normAutofit fontScale="92500" lnSpcReduction="20000"/>
          </a:bodyPr>
          <a:lstStyle/>
          <a:p>
            <a:pPr marL="868363" lvl="1" indent="-457200"/>
            <a:r>
              <a:rPr lang="it-IT" altLang="it-IT" sz="28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Caratteristiche:</a:t>
            </a:r>
          </a:p>
          <a:p>
            <a:pPr marL="1325563" lvl="2" indent="-457200"/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cittadini di un paese terzo che conservino la propria residenza principale in un paese terzo e che soggiornino legalmente e temporaneamente nel territorio di uno Stato membro per esercitarvi </a:t>
            </a:r>
            <a:r>
              <a:rPr lang="it-IT" altLang="it-IT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un’attività soggetta al ritmo delle stagioni,</a:t>
            </a: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sulla base di uno o più contratti a tempo determinato conclusi direttamente tra un tale cittadino del paese terzo e il datore di lavoro stabilito in tale Stato membro</a:t>
            </a:r>
          </a:p>
          <a:p>
            <a:pPr marL="1325563" lvl="2" indent="-457200"/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«attività soggetta al ritmo delle stagioni»: </a:t>
            </a:r>
          </a:p>
          <a:p>
            <a:pPr marL="1325563" lvl="2" indent="-457200" algn="just"/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legata a un certo periodo dell’anno da un evento  ricorrente o una sequenza ricorrente di eventi connessi a  condizioni stagionali che richiedono quantità di forza lavoro notevolmente superiori a quelle necessarie per le attività abituali</a:t>
            </a:r>
          </a:p>
          <a:p>
            <a:pPr marL="754063" lvl="1" indent="-342900"/>
            <a:r>
              <a:rPr lang="it-IT" altLang="it-IT" sz="2600" b="1" dirty="0">
                <a:solidFill>
                  <a:srgbClr val="00B0F0"/>
                </a:solidFill>
                <a:cs typeface="Calibri" panose="020F0502020204030204" pitchFamily="34" charset="0"/>
              </a:rPr>
              <a:t>Durata del permesso di soggiorno:</a:t>
            </a:r>
          </a:p>
          <a:p>
            <a:pPr marL="1211263" lvl="2" indent="-342900"/>
            <a:r>
              <a:rPr lang="it-IT" altLang="it-IT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Non è inferiore a cinque mesi e non è superiore a nove mesi in un dato periodo di dodici mesi</a:t>
            </a:r>
          </a:p>
          <a:p>
            <a:pPr marL="1211263" lvl="2" indent="-342900"/>
            <a:r>
              <a:rPr lang="it-IT" altLang="it-IT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Possibilità di proroga</a:t>
            </a:r>
          </a:p>
          <a:p>
            <a:pPr marL="1211263" lvl="2" indent="-342900"/>
            <a:r>
              <a:rPr lang="it-IT" altLang="it-IT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Agevolazione per reingresso</a:t>
            </a:r>
            <a:endParaRPr lang="it-IT" altLang="it-IT" sz="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1325563" lvl="2" indent="-457200" algn="just"/>
            <a:endParaRPr lang="it-IT" altLang="it-IT" sz="24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751930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458</TotalTime>
  <Words>1903</Words>
  <Application>Microsoft Macintosh PowerPoint</Application>
  <PresentationFormat>Widescreen</PresentationFormat>
  <Paragraphs>167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Tema di Office</vt:lpstr>
      <vt:lpstr>Diritto del Mercato Unico Europeo Prof. Dr. Alessandro Nato</vt:lpstr>
      <vt:lpstr>I lavoratori stranieri nel mercato unico</vt:lpstr>
      <vt:lpstr>I lavoratori stranieri nel mercato unico</vt:lpstr>
      <vt:lpstr>I lavoratori stranieri nel mercato unico</vt:lpstr>
      <vt:lpstr>Lavoratori altamente qualificati</vt:lpstr>
      <vt:lpstr>Lavoratori altamente qualificati</vt:lpstr>
      <vt:lpstr>Lavoratori altamente qualificati</vt:lpstr>
      <vt:lpstr>Lavoratori altamente qualificati</vt:lpstr>
      <vt:lpstr>Lavoratori stagionali</vt:lpstr>
      <vt:lpstr>Lavoratori stagionali</vt:lpstr>
      <vt:lpstr>Permesso di soggiorno unico</vt:lpstr>
      <vt:lpstr>Permesso di soggiorno unico</vt:lpstr>
      <vt:lpstr>Cittadini di Stati Terzi e Parità di Trattamento</vt:lpstr>
      <vt:lpstr>Cittadini di Stati Terzi e Parità di Trattamento</vt:lpstr>
      <vt:lpstr>Direttiva 2003/109 - Soggiorno di lungo periodo</vt:lpstr>
      <vt:lpstr>Direttiva 2003/109 - Soggiorno di lungo periodo</vt:lpstr>
      <vt:lpstr>Direttiva 2003/109 - Soggiorno di lungo periodo</vt:lpstr>
      <vt:lpstr>Status di lungo soggiornante</vt:lpstr>
      <vt:lpstr>Status di lungo soggiornante</vt:lpstr>
      <vt:lpstr>Status di lungo soggiornante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114</cp:revision>
  <dcterms:created xsi:type="dcterms:W3CDTF">2022-09-09T08:27:37Z</dcterms:created>
  <dcterms:modified xsi:type="dcterms:W3CDTF">2023-02-21T16:02:10Z</dcterms:modified>
</cp:coreProperties>
</file>