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7" r:id="rId2"/>
    <p:sldId id="267" r:id="rId3"/>
    <p:sldId id="278" r:id="rId4"/>
    <p:sldId id="279" r:id="rId5"/>
    <p:sldId id="280" r:id="rId6"/>
    <p:sldId id="282" r:id="rId7"/>
    <p:sldId id="283" r:id="rId8"/>
    <p:sldId id="284" r:id="rId9"/>
    <p:sldId id="285" r:id="rId10"/>
    <p:sldId id="286" r:id="rId11"/>
    <p:sldId id="287" r:id="rId12"/>
    <p:sldId id="288" r:id="rId13"/>
    <p:sldId id="289" r:id="rId14"/>
    <p:sldId id="290" r:id="rId1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7547" autoAdjust="0"/>
  </p:normalViewPr>
  <p:slideViewPr>
    <p:cSldViewPr snapToGrid="0">
      <p:cViewPr varScale="1">
        <p:scale>
          <a:sx n="115" d="100"/>
          <a:sy n="115" d="100"/>
        </p:scale>
        <p:origin x="512" y="200"/>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7" d="100"/>
          <a:sy n="127" d="100"/>
        </p:scale>
        <p:origin x="53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0D4F3AC-1589-4849-82AE-0C2E11C75930}" type="datetime1">
              <a:rPr lang="it-IT" smtClean="0"/>
              <a:t>19/10/22</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0BD58-3BFF-4EAF-BB8B-AC67FE801E47}" type="slidenum">
              <a:rPr lang="it-IT" smtClean="0"/>
              <a:t>‹N›</a:t>
            </a:fld>
            <a:endParaRPr lang="it-IT"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DF266-F0B2-4B68-9E34-5D0EB742A692}" type="datetime1">
              <a:rPr lang="it-IT" noProof="0" smtClean="0"/>
              <a:pPr/>
              <a:t>19/10/22</a:t>
            </a:fld>
            <a:endParaRPr lang="it-IT"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it-IT" noProof="0" dirty="0"/>
              <a:t>Fare clic per modificare lo stile del titolo</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322CDD-9D6C-4F63-9EC2-648226624108}" type="slidenum">
              <a:rPr lang="it-IT" noProof="0" smtClean="0"/>
              <a:t>‹N›</a:t>
            </a:fld>
            <a:endParaRPr lang="it-IT" noProof="0"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68322CDD-9D6C-4F63-9EC2-648226624108}" type="slidenum">
              <a:rPr lang="it-IT" noProof="0" smtClean="0"/>
              <a:t>1</a:t>
            </a:fld>
            <a:endParaRPr lang="it-IT" noProof="0" dirty="0"/>
          </a:p>
        </p:txBody>
      </p:sp>
    </p:spTree>
    <p:extLst>
      <p:ext uri="{BB962C8B-B14F-4D97-AF65-F5344CB8AC3E}">
        <p14:creationId xmlns:p14="http://schemas.microsoft.com/office/powerpoint/2010/main" val="274471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68322CDD-9D6C-4F63-9EC2-648226624108}" type="slidenum">
              <a:rPr lang="it-IT" noProof="0" smtClean="0"/>
              <a:t>2</a:t>
            </a:fld>
            <a:endParaRPr lang="it-IT" noProof="0" dirty="0"/>
          </a:p>
        </p:txBody>
      </p:sp>
    </p:spTree>
    <p:extLst>
      <p:ext uri="{BB962C8B-B14F-4D97-AF65-F5344CB8AC3E}">
        <p14:creationId xmlns:p14="http://schemas.microsoft.com/office/powerpoint/2010/main" val="167496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066800" y="2606040"/>
            <a:ext cx="10058400" cy="2743200"/>
          </a:xfrm>
        </p:spPr>
        <p:txBody>
          <a:bodyPr rtlCol="0"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pPr rtl="0"/>
            <a:r>
              <a:rPr lang="it-IT"/>
              <a:t>Fare clic per modificare lo stile del titolo</a:t>
            </a:r>
            <a:endParaRPr lang="it-IT" dirty="0"/>
          </a:p>
        </p:txBody>
      </p:sp>
      <p:sp>
        <p:nvSpPr>
          <p:cNvPr id="3" name="Sottotitolo 2"/>
          <p:cNvSpPr>
            <a:spLocks noGrp="1"/>
          </p:cNvSpPr>
          <p:nvPr>
            <p:ph type="subTitle" idx="1"/>
          </p:nvPr>
        </p:nvSpPr>
        <p:spPr>
          <a:xfrm>
            <a:off x="1066800" y="5360437"/>
            <a:ext cx="10058400" cy="365760"/>
          </a:xfrm>
        </p:spPr>
        <p:txBody>
          <a:bodyPr rtlCol="0">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
        <p:nvSpPr>
          <p:cNvPr id="8" name="Rettangolo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p:txBody>
          <a:bodyPr vert="eaVert"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lvl1pPr>
              <a:defRPr/>
            </a:lvl1pPr>
          </a:lstStyle>
          <a:p>
            <a:fld id="{012FD9E7-6838-4973-9667-9CA58C0BA6DA}" type="datetime1">
              <a:rPr lang="it-IT" smtClean="0"/>
              <a:pPr/>
              <a:t>19/10/22</a:t>
            </a:fld>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525000" y="382230"/>
            <a:ext cx="1371600" cy="5561369"/>
          </a:xfrm>
        </p:spPr>
        <p:txBody>
          <a:bodyPr vert="eaVert" rtlCol="0"/>
          <a:lstStyle/>
          <a:p>
            <a:pPr rtl="0"/>
            <a:r>
              <a:rPr lang="it-IT"/>
              <a:t>Fare clic per modificare lo stile del titolo</a:t>
            </a:r>
            <a:endParaRPr lang="it-IT" dirty="0"/>
          </a:p>
        </p:txBody>
      </p:sp>
      <p:sp>
        <p:nvSpPr>
          <p:cNvPr id="3" name="Segnaposto testo verticale 2"/>
          <p:cNvSpPr>
            <a:spLocks noGrp="1"/>
          </p:cNvSpPr>
          <p:nvPr>
            <p:ph type="body" orient="vert" idx="1"/>
          </p:nvPr>
        </p:nvSpPr>
        <p:spPr>
          <a:xfrm>
            <a:off x="1295400" y="382230"/>
            <a:ext cx="7863840" cy="5561370"/>
          </a:xfrm>
        </p:spPr>
        <p:txBody>
          <a:bodyPr vert="eaVert"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lvl1pPr>
              <a:defRPr/>
            </a:lvl1pPr>
          </a:lstStyle>
          <a:p>
            <a:fld id="{D69D50DD-CF84-42A9-BB76-2F8DD89D7389}" type="datetime1">
              <a:rPr lang="it-IT" smtClean="0"/>
              <a:pPr/>
              <a:t>19/10/22</a:t>
            </a:fld>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idx="1"/>
          </p:nvPr>
        </p:nvSpPr>
        <p:spPr/>
        <p:txBody>
          <a:bodyPr rtlCol="0"/>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r>
              <a:rPr lang="it-IT" dirty="0"/>
              <a:t>Aggiungere un piè di pagina</a:t>
            </a:r>
          </a:p>
        </p:txBody>
      </p:sp>
      <p:sp>
        <p:nvSpPr>
          <p:cNvPr id="4" name="Segnaposto data 3"/>
          <p:cNvSpPr>
            <a:spLocks noGrp="1"/>
          </p:cNvSpPr>
          <p:nvPr>
            <p:ph type="dt" sz="half" idx="10"/>
          </p:nvPr>
        </p:nvSpPr>
        <p:spPr/>
        <p:txBody>
          <a:bodyPr rtlCol="0"/>
          <a:lstStyle>
            <a:lvl1pPr>
              <a:defRPr/>
            </a:lvl1pPr>
          </a:lstStyle>
          <a:p>
            <a:fld id="{F3090BCD-D139-4919-B2C0-59C4754C4F50}" type="datetime1">
              <a:rPr lang="it-IT" smtClean="0"/>
              <a:pPr/>
              <a:t>19/10/22</a:t>
            </a:fld>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066800" y="1565829"/>
            <a:ext cx="5943600" cy="4114800"/>
          </a:xfrm>
        </p:spPr>
        <p:txBody>
          <a:bodyPr rtlCol="0" anchor="b">
            <a:normAutofit/>
          </a:bodyPr>
          <a:lstStyle>
            <a:lvl1pPr>
              <a:lnSpc>
                <a:spcPct val="80000"/>
              </a:lnSpc>
              <a:defRPr sz="5400">
                <a:effectLst>
                  <a:outerShdw blurRad="38100" dist="25400" dir="18900000" algn="bl" rotWithShape="0">
                    <a:schemeClr val="bg1">
                      <a:alpha val="80000"/>
                    </a:schemeClr>
                  </a:outerShdw>
                </a:effectLst>
              </a:defRPr>
            </a:lvl1pPr>
          </a:lstStyle>
          <a:p>
            <a:pPr rtl="0"/>
            <a:r>
              <a:rPr lang="it-IT"/>
              <a:t>Fare clic per modificare lo stile del titolo</a:t>
            </a:r>
            <a:endParaRPr lang="it-IT" dirty="0"/>
          </a:p>
        </p:txBody>
      </p:sp>
      <p:sp>
        <p:nvSpPr>
          <p:cNvPr id="3" name="Segnaposto testo 2"/>
          <p:cNvSpPr>
            <a:spLocks noGrp="1"/>
          </p:cNvSpPr>
          <p:nvPr>
            <p:ph type="body" idx="1"/>
          </p:nvPr>
        </p:nvSpPr>
        <p:spPr>
          <a:xfrm>
            <a:off x="1066801" y="5682343"/>
            <a:ext cx="5943600" cy="708677"/>
          </a:xfrm>
        </p:spPr>
        <p:txBody>
          <a:bodyPr rtlCol="0">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it-IT"/>
              <a:t>Fare clic per modificare stili del testo dello schema</a:t>
            </a:r>
          </a:p>
        </p:txBody>
      </p:sp>
      <p:sp>
        <p:nvSpPr>
          <p:cNvPr id="9" name="Rettangolo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pic>
        <p:nvPicPr>
          <p:cNvPr id="8" name="Immagin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contenuto 2"/>
          <p:cNvSpPr>
            <a:spLocks noGrp="1"/>
          </p:cNvSpPr>
          <p:nvPr>
            <p:ph sz="half" idx="1"/>
          </p:nvPr>
        </p:nvSpPr>
        <p:spPr>
          <a:xfrm>
            <a:off x="1295400"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172199" y="1825625"/>
            <a:ext cx="4724400" cy="4117975"/>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5" name="Segnaposto data 4"/>
          <p:cNvSpPr>
            <a:spLocks noGrp="1"/>
          </p:cNvSpPr>
          <p:nvPr>
            <p:ph type="dt" sz="half" idx="10"/>
          </p:nvPr>
        </p:nvSpPr>
        <p:spPr/>
        <p:txBody>
          <a:bodyPr rtlCol="0"/>
          <a:lstStyle>
            <a:lvl1pPr>
              <a:defRPr/>
            </a:lvl1pPr>
          </a:lstStyle>
          <a:p>
            <a:fld id="{10C0DBCF-697B-434A-BD54-326145175641}" type="datetime1">
              <a:rPr lang="it-IT" smtClean="0"/>
              <a:pPr/>
              <a:t>19/10/22</a:t>
            </a:fld>
            <a:endParaRPr lang="it-IT" dirty="0"/>
          </a:p>
        </p:txBody>
      </p:sp>
      <p:sp>
        <p:nvSpPr>
          <p:cNvPr id="7" name="Segnaposto numero diapositiva 6"/>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3" name="Segnaposto testo 2"/>
          <p:cNvSpPr>
            <a:spLocks noGrp="1"/>
          </p:cNvSpPr>
          <p:nvPr>
            <p:ph type="body" idx="1"/>
          </p:nvPr>
        </p:nvSpPr>
        <p:spPr>
          <a:xfrm>
            <a:off x="1295400"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stili del testo dello schema</a:t>
            </a:r>
          </a:p>
        </p:txBody>
      </p:sp>
      <p:sp>
        <p:nvSpPr>
          <p:cNvPr id="4" name="Segnaposto contenuto 3"/>
          <p:cNvSpPr>
            <a:spLocks noGrp="1"/>
          </p:cNvSpPr>
          <p:nvPr>
            <p:ph sz="half" idx="2"/>
          </p:nvPr>
        </p:nvSpPr>
        <p:spPr>
          <a:xfrm>
            <a:off x="1295400"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167628" y="1828800"/>
            <a:ext cx="4727448" cy="641350"/>
          </a:xfrm>
        </p:spPr>
        <p:txBody>
          <a:bodyPr rtlCol="0"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stili del testo dello schema</a:t>
            </a:r>
          </a:p>
        </p:txBody>
      </p:sp>
      <p:sp>
        <p:nvSpPr>
          <p:cNvPr id="6" name="Segnaposto contenuto 5"/>
          <p:cNvSpPr>
            <a:spLocks noGrp="1"/>
          </p:cNvSpPr>
          <p:nvPr>
            <p:ph sz="quarter" idx="4"/>
          </p:nvPr>
        </p:nvSpPr>
        <p:spPr>
          <a:xfrm>
            <a:off x="6169152" y="2470151"/>
            <a:ext cx="4727448" cy="347345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7"/>
          <p:cNvSpPr>
            <a:spLocks noGrp="1"/>
          </p:cNvSpPr>
          <p:nvPr>
            <p:ph type="ftr" sz="quarter" idx="11"/>
          </p:nvPr>
        </p:nvSpPr>
        <p:spPr/>
        <p:txBody>
          <a:bodyPr rtlCol="0"/>
          <a:lstStyle/>
          <a:p>
            <a:pPr rtl="0"/>
            <a:r>
              <a:rPr lang="it-IT" dirty="0"/>
              <a:t>Aggiungere un piè di pagina</a:t>
            </a:r>
          </a:p>
        </p:txBody>
      </p:sp>
      <p:sp>
        <p:nvSpPr>
          <p:cNvPr id="7" name="Segnaposto data 6"/>
          <p:cNvSpPr>
            <a:spLocks noGrp="1"/>
          </p:cNvSpPr>
          <p:nvPr>
            <p:ph type="dt" sz="half" idx="10"/>
          </p:nvPr>
        </p:nvSpPr>
        <p:spPr>
          <a:xfrm>
            <a:off x="8556170" y="6419462"/>
            <a:ext cx="1351383" cy="238902"/>
          </a:xfrm>
        </p:spPr>
        <p:txBody>
          <a:bodyPr rtlCol="0"/>
          <a:lstStyle>
            <a:lvl1pPr>
              <a:defRPr/>
            </a:lvl1pPr>
          </a:lstStyle>
          <a:p>
            <a:fld id="{721B656E-71D0-482F-9179-F0B06269DACF}" type="datetime1">
              <a:rPr lang="it-IT" smtClean="0"/>
              <a:pPr/>
              <a:t>19/10/22</a:t>
            </a:fld>
            <a:endParaRPr lang="it-IT" dirty="0"/>
          </a:p>
        </p:txBody>
      </p:sp>
      <p:sp>
        <p:nvSpPr>
          <p:cNvPr id="9" name="Segnaposto numero diapositiva 8"/>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sp>
        <p:nvSpPr>
          <p:cNvPr id="4" name="Segnaposto piè di pagina 3"/>
          <p:cNvSpPr>
            <a:spLocks noGrp="1"/>
          </p:cNvSpPr>
          <p:nvPr>
            <p:ph type="ftr" sz="quarter" idx="11"/>
          </p:nvPr>
        </p:nvSpPr>
        <p:spPr/>
        <p:txBody>
          <a:bodyPr rtlCol="0"/>
          <a:lstStyle/>
          <a:p>
            <a:pPr rtl="0"/>
            <a:r>
              <a:rPr lang="it-IT" dirty="0"/>
              <a:t>Aggiungere un piè di pagina</a:t>
            </a:r>
          </a:p>
        </p:txBody>
      </p:sp>
      <p:sp>
        <p:nvSpPr>
          <p:cNvPr id="3" name="Segnaposto data 2"/>
          <p:cNvSpPr>
            <a:spLocks noGrp="1"/>
          </p:cNvSpPr>
          <p:nvPr>
            <p:ph type="dt" sz="half" idx="10"/>
          </p:nvPr>
        </p:nvSpPr>
        <p:spPr/>
        <p:txBody>
          <a:bodyPr rtlCol="0"/>
          <a:lstStyle>
            <a:lvl1pPr>
              <a:defRPr/>
            </a:lvl1pPr>
          </a:lstStyle>
          <a:p>
            <a:fld id="{8DA10729-FEC9-49DD-9236-E754858E3710}" type="datetime1">
              <a:rPr lang="it-IT" smtClean="0"/>
              <a:pPr/>
              <a:t>19/10/22</a:t>
            </a:fld>
            <a:endParaRPr lang="it-IT" dirty="0"/>
          </a:p>
        </p:txBody>
      </p:sp>
      <p:sp>
        <p:nvSpPr>
          <p:cNvPr id="5" name="Segnaposto numero diapositiva 4"/>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rtl="0"/>
            <a:r>
              <a:rPr lang="it-IT" dirty="0"/>
              <a:t>Aggiungere un piè di pagina</a:t>
            </a:r>
          </a:p>
        </p:txBody>
      </p:sp>
      <p:sp>
        <p:nvSpPr>
          <p:cNvPr id="2" name="Segnaposto data 1"/>
          <p:cNvSpPr>
            <a:spLocks noGrp="1"/>
          </p:cNvSpPr>
          <p:nvPr>
            <p:ph type="dt" sz="half" idx="10"/>
          </p:nvPr>
        </p:nvSpPr>
        <p:spPr/>
        <p:txBody>
          <a:bodyPr rtlCol="0"/>
          <a:lstStyle>
            <a:lvl1pPr>
              <a:defRPr/>
            </a:lvl1pPr>
          </a:lstStyle>
          <a:p>
            <a:fld id="{78240A4F-BCF3-474C-B8E4-484CA21B3464}" type="datetime1">
              <a:rPr lang="it-IT" smtClean="0"/>
              <a:pPr/>
              <a:t>19/10/22</a:t>
            </a:fld>
            <a:endParaRPr lang="it-IT" dirty="0"/>
          </a:p>
        </p:txBody>
      </p:sp>
      <p:sp>
        <p:nvSpPr>
          <p:cNvPr id="4" name="Segnaposto numero diapositiva 3"/>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pic>
        <p:nvPicPr>
          <p:cNvPr id="9" name="Immagin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olo 1"/>
          <p:cNvSpPr>
            <a:spLocks noGrp="1"/>
          </p:cNvSpPr>
          <p:nvPr>
            <p:ph type="title"/>
          </p:nvPr>
        </p:nvSpPr>
        <p:spPr>
          <a:xfrm>
            <a:off x="8229601" y="2514600"/>
            <a:ext cx="3474720" cy="1600200"/>
          </a:xfrm>
        </p:spPr>
        <p:txBody>
          <a:bodyPr rtlCol="0" anchor="b"/>
          <a:lstStyle>
            <a:lvl1pPr>
              <a:defRPr sz="3200">
                <a:solidFill>
                  <a:schemeClr val="accent1">
                    <a:lumMod val="75000"/>
                  </a:schemeClr>
                </a:solidFill>
              </a:defRPr>
            </a:lvl1pPr>
          </a:lstStyle>
          <a:p>
            <a:pPr rtl="0"/>
            <a:r>
              <a:rPr lang="it-IT"/>
              <a:t>Fare clic per modificare lo stile del titolo</a:t>
            </a:r>
            <a:endParaRPr lang="it-IT" dirty="0"/>
          </a:p>
        </p:txBody>
      </p:sp>
      <p:sp>
        <p:nvSpPr>
          <p:cNvPr id="3" name="Segnaposto contenuto 2"/>
          <p:cNvSpPr>
            <a:spLocks noGrp="1"/>
          </p:cNvSpPr>
          <p:nvPr>
            <p:ph idx="1"/>
          </p:nvPr>
        </p:nvSpPr>
        <p:spPr>
          <a:xfrm>
            <a:off x="790302" y="685800"/>
            <a:ext cx="6126480" cy="54864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stili del testo dello schema</a:t>
            </a:r>
          </a:p>
        </p:txBody>
      </p:sp>
      <p:sp>
        <p:nvSpPr>
          <p:cNvPr id="10" name="Rettangolo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5" name="Segnaposto data 4"/>
          <p:cNvSpPr>
            <a:spLocks noGrp="1"/>
          </p:cNvSpPr>
          <p:nvPr>
            <p:ph type="dt" sz="half" idx="10"/>
          </p:nvPr>
        </p:nvSpPr>
        <p:spPr/>
        <p:txBody>
          <a:bodyPr rtlCol="0"/>
          <a:lstStyle>
            <a:lvl1pPr>
              <a:defRPr/>
            </a:lvl1pPr>
          </a:lstStyle>
          <a:p>
            <a:fld id="{E5C2BF30-53CB-4F71-BD1E-51890C80A99E}" type="datetime1">
              <a:rPr lang="it-IT" smtClean="0"/>
              <a:pPr/>
              <a:t>19/10/22</a:t>
            </a:fld>
            <a:endParaRPr lang="it-IT" dirty="0"/>
          </a:p>
        </p:txBody>
      </p:sp>
      <p:sp>
        <p:nvSpPr>
          <p:cNvPr id="7" name="Segnaposto numero diapositiva 6"/>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olo 1"/>
          <p:cNvSpPr>
            <a:spLocks noGrp="1"/>
          </p:cNvSpPr>
          <p:nvPr>
            <p:ph type="title"/>
          </p:nvPr>
        </p:nvSpPr>
        <p:spPr>
          <a:xfrm>
            <a:off x="8229600" y="2514600"/>
            <a:ext cx="3474720" cy="1600200"/>
          </a:xfrm>
        </p:spPr>
        <p:txBody>
          <a:bodyPr rtlCol="0" anchor="b"/>
          <a:lstStyle>
            <a:lvl1pPr>
              <a:defRPr sz="3200">
                <a:solidFill>
                  <a:schemeClr val="accent1">
                    <a:lumMod val="75000"/>
                  </a:schemeClr>
                </a:solidFill>
              </a:defRPr>
            </a:lvl1pPr>
          </a:lstStyle>
          <a:p>
            <a:pPr rtl="0"/>
            <a:r>
              <a:rPr lang="it-IT"/>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8229600" y="4343400"/>
            <a:ext cx="3474720" cy="1188720"/>
          </a:xfrm>
        </p:spPr>
        <p:txBody>
          <a:bodyPr rtlCol="0">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stili del testo dello schema</a:t>
            </a:r>
          </a:p>
        </p:txBody>
      </p:sp>
      <p:sp>
        <p:nvSpPr>
          <p:cNvPr id="6" name="Segnaposto piè di pagina 5"/>
          <p:cNvSpPr>
            <a:spLocks noGrp="1"/>
          </p:cNvSpPr>
          <p:nvPr>
            <p:ph type="ftr" sz="quarter" idx="11"/>
          </p:nvPr>
        </p:nvSpPr>
        <p:spPr/>
        <p:txBody>
          <a:bodyPr rtlCol="0"/>
          <a:lstStyle/>
          <a:p>
            <a:pPr rtl="0"/>
            <a:r>
              <a:rPr lang="it-IT" dirty="0"/>
              <a:t>Aggiungere un piè di pagina</a:t>
            </a:r>
          </a:p>
        </p:txBody>
      </p:sp>
      <p:sp>
        <p:nvSpPr>
          <p:cNvPr id="5" name="Segnaposto data 4"/>
          <p:cNvSpPr>
            <a:spLocks noGrp="1"/>
          </p:cNvSpPr>
          <p:nvPr>
            <p:ph type="dt" sz="half" idx="10"/>
          </p:nvPr>
        </p:nvSpPr>
        <p:spPr/>
        <p:txBody>
          <a:bodyPr rtlCol="0"/>
          <a:lstStyle>
            <a:lvl1pPr>
              <a:defRPr/>
            </a:lvl1pPr>
          </a:lstStyle>
          <a:p>
            <a:fld id="{C6CD2F5A-43A9-49FC-9104-89BC19194154}" type="datetime1">
              <a:rPr lang="it-IT" smtClean="0"/>
              <a:pPr/>
              <a:t>19/10/22</a:t>
            </a:fld>
            <a:endParaRPr lang="it-IT" dirty="0"/>
          </a:p>
        </p:txBody>
      </p:sp>
      <p:sp>
        <p:nvSpPr>
          <p:cNvPr id="7" name="Segnaposto numero diapositiva 6"/>
          <p:cNvSpPr>
            <a:spLocks noGrp="1"/>
          </p:cNvSpPr>
          <p:nvPr>
            <p:ph type="sldNum" sz="quarter" idx="12"/>
          </p:nvPr>
        </p:nvSpPr>
        <p:spPr/>
        <p:txBody>
          <a:bodyPr rtlCol="0"/>
          <a:lstStyle/>
          <a:p>
            <a:pPr rtl="0"/>
            <a:fld id="{E31375A4-56A4-47D6-9801-1991572033F7}" type="slidenum">
              <a:rPr lang="it-IT" noProof="0" smtClean="0"/>
              <a:t>‹N›</a:t>
            </a:fld>
            <a:endParaRPr lang="it-IT" noProof="0" dirty="0"/>
          </a:p>
        </p:txBody>
      </p:sp>
      <p:sp>
        <p:nvSpPr>
          <p:cNvPr id="11" name="Rettangolo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rtl="0"/>
            <a:r>
              <a:rPr lang="it-IT" dirty="0"/>
              <a:t>Fare clic per modificare lo stile del titolo</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pPr rtl="0"/>
            <a:r>
              <a:rPr lang="it-IT" dirty="0"/>
              <a:t>Aggiungere un piè di pagina</a:t>
            </a:r>
          </a:p>
        </p:txBody>
      </p:sp>
      <p:sp>
        <p:nvSpPr>
          <p:cNvPr id="4" name="Segnaposto data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433DA624-6880-4447-8B68-2B2BC8161923}" type="datetime1">
              <a:rPr lang="it-IT" smtClean="0"/>
              <a:pPr/>
              <a:t>19/10/22</a:t>
            </a:fld>
            <a:endParaRPr lang="it-IT" dirty="0"/>
          </a:p>
        </p:txBody>
      </p:sp>
      <p:sp>
        <p:nvSpPr>
          <p:cNvPr id="6" name="Segnaposto numero diapositiva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it-IT" noProof="0" smtClean="0"/>
              <a:pPr/>
              <a:t>‹N›</a:t>
            </a:fld>
            <a:endParaRPr lang="it-IT" noProof="0" dirty="0"/>
          </a:p>
        </p:txBody>
      </p:sp>
      <p:sp>
        <p:nvSpPr>
          <p:cNvPr id="8" name="Rettangolo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lstStyle/>
          <a:p>
            <a:pPr rtl="0"/>
            <a:r>
              <a:rPr lang="it-IT" dirty="0"/>
              <a:t>L’ambiente globale nella gestione delle risorse umane</a:t>
            </a:r>
          </a:p>
        </p:txBody>
      </p:sp>
      <p:sp>
        <p:nvSpPr>
          <p:cNvPr id="3" name="Sottotitolo 2"/>
          <p:cNvSpPr>
            <a:spLocks noGrp="1"/>
          </p:cNvSpPr>
          <p:nvPr>
            <p:ph type="subTitle" idx="1"/>
          </p:nvPr>
        </p:nvSpPr>
        <p:spPr/>
        <p:txBody>
          <a:bodyPr rtlCol="0">
            <a:normAutofit/>
          </a:bodyPr>
          <a:lstStyle/>
          <a:p>
            <a:pPr rtl="0"/>
            <a:r>
              <a:rPr lang="it-IT" dirty="0"/>
              <a:t>ROSSELLA DI FEDERICO</a:t>
            </a:r>
            <a:endParaRPr lang="it-IT" dirty="0">
              <a:solidFill>
                <a:schemeClr val="accent1">
                  <a:lumMod val="75000"/>
                </a:schemeClr>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Cambiamenti nella natura del lavoro</a:t>
            </a:r>
          </a:p>
        </p:txBody>
      </p:sp>
      <p:sp>
        <p:nvSpPr>
          <p:cNvPr id="3" name="Segnaposto contenuto 2"/>
          <p:cNvSpPr>
            <a:spLocks noGrp="1"/>
          </p:cNvSpPr>
          <p:nvPr>
            <p:ph idx="1"/>
          </p:nvPr>
        </p:nvSpPr>
        <p:spPr/>
        <p:txBody>
          <a:bodyPr/>
          <a:lstStyle/>
          <a:p>
            <a:r>
              <a:rPr lang="it-IT" b="1" dirty="0"/>
              <a:t>Progettazione del lavoro (Job design)</a:t>
            </a:r>
          </a:p>
          <a:p>
            <a:pPr marL="45720" indent="0">
              <a:buNone/>
            </a:pPr>
            <a:r>
              <a:rPr lang="it-IT" dirty="0"/>
              <a:t>L'innovazione tecnologica cambia rapidamente l’organizzazione del lavoro. Concetti come l'autogestione dei team e l'auto-organizzazione determinano importanti cambiamenti nella progettazione del lavoro</a:t>
            </a:r>
          </a:p>
          <a:p>
            <a:r>
              <a:rPr lang="it-IT" b="1" dirty="0"/>
              <a:t>Lavoro precario</a:t>
            </a:r>
          </a:p>
          <a:p>
            <a:pPr marL="45720" indent="0">
              <a:buNone/>
            </a:pPr>
            <a:r>
              <a:rPr lang="it-IT" dirty="0"/>
              <a:t>L'occupazione a tempo determinato o fuori standard sta crescendo rapidamente</a:t>
            </a:r>
          </a:p>
        </p:txBody>
      </p:sp>
    </p:spTree>
    <p:extLst>
      <p:ext uri="{BB962C8B-B14F-4D97-AF65-F5344CB8AC3E}">
        <p14:creationId xmlns:p14="http://schemas.microsoft.com/office/powerpoint/2010/main" val="368500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Forza lavoro e aspettative che cambiano/1</a:t>
            </a:r>
          </a:p>
        </p:txBody>
      </p:sp>
      <p:sp>
        <p:nvSpPr>
          <p:cNvPr id="3" name="Segnaposto contenuto 2"/>
          <p:cNvSpPr>
            <a:spLocks noGrp="1"/>
          </p:cNvSpPr>
          <p:nvPr>
            <p:ph idx="1"/>
          </p:nvPr>
        </p:nvSpPr>
        <p:spPr/>
        <p:txBody>
          <a:bodyPr>
            <a:normAutofit fontScale="92500" lnSpcReduction="10000"/>
          </a:bodyPr>
          <a:lstStyle/>
          <a:p>
            <a:r>
              <a:rPr lang="it-IT" b="1" dirty="0"/>
              <a:t>Stili di vita</a:t>
            </a:r>
          </a:p>
          <a:p>
            <a:pPr marL="45720" indent="0">
              <a:buNone/>
            </a:pPr>
            <a:r>
              <a:rPr lang="it-IT" dirty="0"/>
              <a:t>Sono diversi per molte persone rispetto al passato. Le aspettative stanno cambiando su dove vivranno le persone, a che ora e in che modo lavoreranno (</a:t>
            </a:r>
            <a:r>
              <a:rPr lang="it-IT" dirty="0" err="1"/>
              <a:t>smart</a:t>
            </a:r>
            <a:r>
              <a:rPr lang="it-IT" dirty="0"/>
              <a:t> </a:t>
            </a:r>
            <a:r>
              <a:rPr lang="it-IT" dirty="0" err="1"/>
              <a:t>working</a:t>
            </a:r>
            <a:r>
              <a:rPr lang="it-IT" dirty="0"/>
              <a:t>/lavoro ibrido)</a:t>
            </a:r>
          </a:p>
          <a:p>
            <a:r>
              <a:rPr lang="it-IT" b="1" dirty="0"/>
              <a:t>Donne e famiglie a doppia carriera</a:t>
            </a:r>
          </a:p>
          <a:p>
            <a:pPr marL="45720" indent="0">
              <a:buNone/>
            </a:pPr>
            <a:r>
              <a:rPr lang="it-IT" dirty="0"/>
              <a:t>Un'elevata percentuale di donne con figli di età inferiore ai diciotto anni lavora nel mondo del lavoro, di cui un gran numero con figli di età inferiore ai tre anni. La domanda di centri per l'infanzia e l'assistenza agli anziani è in crescita.</a:t>
            </a:r>
          </a:p>
          <a:p>
            <a:r>
              <a:rPr lang="it-IT" b="1" dirty="0"/>
              <a:t>Minoranze e lavoratori più anziani</a:t>
            </a:r>
          </a:p>
          <a:p>
            <a:pPr marL="45720" indent="0">
              <a:buNone/>
            </a:pPr>
            <a:r>
              <a:rPr lang="it-IT" dirty="0"/>
              <a:t>Crescono le proporzioni della forza lavoro. Queste tendenze hanno implicazioni per la formazione sulla consapevolezza della lingua e della diversità e per la pianificazione delle risorse umane</a:t>
            </a:r>
          </a:p>
        </p:txBody>
      </p:sp>
    </p:spTree>
    <p:extLst>
      <p:ext uri="{BB962C8B-B14F-4D97-AF65-F5344CB8AC3E}">
        <p14:creationId xmlns:p14="http://schemas.microsoft.com/office/powerpoint/2010/main" val="362774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Forza lavoro e aspettative che cambiano/2</a:t>
            </a:r>
          </a:p>
        </p:txBody>
      </p:sp>
      <p:sp>
        <p:nvSpPr>
          <p:cNvPr id="3" name="Segnaposto contenuto 2"/>
          <p:cNvSpPr>
            <a:spLocks noGrp="1"/>
          </p:cNvSpPr>
          <p:nvPr>
            <p:ph idx="1"/>
          </p:nvPr>
        </p:nvSpPr>
        <p:spPr/>
        <p:txBody>
          <a:bodyPr>
            <a:normAutofit/>
          </a:bodyPr>
          <a:lstStyle/>
          <a:p>
            <a:r>
              <a:rPr lang="it-IT" sz="2800" b="1" dirty="0"/>
              <a:t>Istruzione</a:t>
            </a:r>
            <a:r>
              <a:rPr lang="it-IT" sz="2800" dirty="0"/>
              <a:t>: sempre più persone hanno una formazione universitaria. Ciò ha implicazioni per molti aspetti dell'HRM: progettazione del lavoro, motivazione, reclutamento e così via.</a:t>
            </a:r>
          </a:p>
          <a:p>
            <a:r>
              <a:rPr lang="it-IT" sz="2800" b="1" dirty="0"/>
              <a:t>Partecipazione</a:t>
            </a:r>
            <a:r>
              <a:rPr lang="it-IT" sz="2800" dirty="0"/>
              <a:t>: le aspettative sulla partecipazione sono parallele alla crescita con l'istruzione superiore</a:t>
            </a:r>
          </a:p>
          <a:p>
            <a:r>
              <a:rPr lang="it-IT" sz="2800" b="1" dirty="0"/>
              <a:t>Azione collettiva</a:t>
            </a:r>
            <a:r>
              <a:rPr lang="it-IT" sz="2800" dirty="0"/>
              <a:t>: mentre l'adesione ai sindacati è in calo, la sindacalizzazione diventa sempre più incisiva per un'ampia gamma di occupazioni</a:t>
            </a:r>
          </a:p>
        </p:txBody>
      </p:sp>
    </p:spTree>
    <p:extLst>
      <p:ext uri="{BB962C8B-B14F-4D97-AF65-F5344CB8AC3E}">
        <p14:creationId xmlns:p14="http://schemas.microsoft.com/office/powerpoint/2010/main" val="277720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Forza lavoro e aspettative che cambiano/3</a:t>
            </a:r>
          </a:p>
        </p:txBody>
      </p:sp>
      <p:sp>
        <p:nvSpPr>
          <p:cNvPr id="3" name="Segnaposto contenuto 2"/>
          <p:cNvSpPr>
            <a:spLocks noGrp="1"/>
          </p:cNvSpPr>
          <p:nvPr>
            <p:ph idx="1"/>
          </p:nvPr>
        </p:nvSpPr>
        <p:spPr/>
        <p:txBody>
          <a:bodyPr>
            <a:normAutofit lnSpcReduction="10000"/>
          </a:bodyPr>
          <a:lstStyle/>
          <a:p>
            <a:r>
              <a:rPr lang="it-IT" b="1" dirty="0"/>
              <a:t>I criteri della qualità della vita lavorativa</a:t>
            </a:r>
          </a:p>
          <a:p>
            <a:pPr marL="45720" indent="0">
              <a:buNone/>
            </a:pPr>
            <a:r>
              <a:rPr lang="it-IT" dirty="0"/>
              <a:t>Compensazione adeguata ed equo</a:t>
            </a:r>
          </a:p>
          <a:p>
            <a:pPr marL="45720" indent="0">
              <a:buNone/>
            </a:pPr>
            <a:r>
              <a:rPr lang="it-IT" dirty="0"/>
              <a:t>Condizioni di lavoro sicure e salubri</a:t>
            </a:r>
          </a:p>
          <a:p>
            <a:pPr marL="45720" indent="0">
              <a:buNone/>
            </a:pPr>
            <a:r>
              <a:rPr lang="it-IT" dirty="0"/>
              <a:t>Sviluppo delle capacità umane</a:t>
            </a:r>
          </a:p>
          <a:p>
            <a:pPr marL="45720" indent="0">
              <a:buNone/>
            </a:pPr>
            <a:r>
              <a:rPr lang="it-IT" dirty="0"/>
              <a:t>Crescita e sicurezza continua</a:t>
            </a:r>
          </a:p>
          <a:p>
            <a:pPr marL="45720" indent="0">
              <a:buNone/>
            </a:pPr>
            <a:r>
              <a:rPr lang="it-IT" dirty="0"/>
              <a:t>Integrazione sociale nell'organizzazione del lavoro</a:t>
            </a:r>
          </a:p>
          <a:p>
            <a:pPr marL="45720" indent="0">
              <a:buNone/>
            </a:pPr>
            <a:r>
              <a:rPr lang="it-IT" dirty="0"/>
              <a:t>Costituzionalismo</a:t>
            </a:r>
          </a:p>
          <a:p>
            <a:pPr marL="45720" indent="0">
              <a:buNone/>
            </a:pPr>
            <a:r>
              <a:rPr lang="it-IT" dirty="0"/>
              <a:t>Equilibrio tra lavoro e vita privata</a:t>
            </a:r>
          </a:p>
          <a:p>
            <a:pPr marL="45720" indent="0">
              <a:buNone/>
            </a:pPr>
            <a:r>
              <a:rPr lang="it-IT" dirty="0"/>
              <a:t>Lavoro socialmente vantaggioso e responsabile</a:t>
            </a:r>
          </a:p>
        </p:txBody>
      </p:sp>
    </p:spTree>
    <p:extLst>
      <p:ext uri="{BB962C8B-B14F-4D97-AF65-F5344CB8AC3E}">
        <p14:creationId xmlns:p14="http://schemas.microsoft.com/office/powerpoint/2010/main" val="94594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Forza lavoro e aspettative che cambiano/3</a:t>
            </a:r>
          </a:p>
        </p:txBody>
      </p:sp>
      <p:sp>
        <p:nvSpPr>
          <p:cNvPr id="3" name="Segnaposto contenuto 2"/>
          <p:cNvSpPr>
            <a:spLocks noGrp="1"/>
          </p:cNvSpPr>
          <p:nvPr>
            <p:ph idx="1"/>
          </p:nvPr>
        </p:nvSpPr>
        <p:spPr/>
        <p:txBody>
          <a:bodyPr>
            <a:noAutofit/>
          </a:bodyPr>
          <a:lstStyle/>
          <a:p>
            <a:r>
              <a:rPr lang="it-IT" sz="3200" dirty="0"/>
              <a:t>Adattamento alle culture straniere</a:t>
            </a:r>
          </a:p>
          <a:p>
            <a:pPr marL="45720" indent="0">
              <a:buNone/>
            </a:pPr>
            <a:r>
              <a:rPr lang="it-IT" sz="3200" dirty="0"/>
              <a:t>L'ascesa delle società multinazionali ha imposto notevoli oneri ai lavoratori delle multinazionali per adattarsi alle nuove culture. Oltre all'apprendimento di una nuova lingua, ci sono questioni come nuove abitudini alimentari, abbigliamento diverso, nuovi valori….</a:t>
            </a:r>
          </a:p>
        </p:txBody>
      </p:sp>
    </p:spTree>
    <p:extLst>
      <p:ext uri="{BB962C8B-B14F-4D97-AF65-F5344CB8AC3E}">
        <p14:creationId xmlns:p14="http://schemas.microsoft.com/office/powerpoint/2010/main" val="408187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Ambiente globale</a:t>
            </a:r>
          </a:p>
        </p:txBody>
      </p:sp>
      <p:sp>
        <p:nvSpPr>
          <p:cNvPr id="3" name="Segnaposto contenuto 2"/>
          <p:cNvSpPr>
            <a:spLocks noGrp="1"/>
          </p:cNvSpPr>
          <p:nvPr>
            <p:ph idx="1"/>
          </p:nvPr>
        </p:nvSpPr>
        <p:spPr>
          <a:solidFill>
            <a:schemeClr val="tx1">
              <a:lumMod val="40000"/>
              <a:lumOff val="60000"/>
            </a:schemeClr>
          </a:solidFill>
        </p:spPr>
        <p:txBody>
          <a:bodyPr rtlCol="0">
            <a:normAutofit fontScale="92500"/>
          </a:bodyPr>
          <a:lstStyle/>
          <a:p>
            <a:r>
              <a:rPr lang="it-IT" dirty="0"/>
              <a:t>Descrivere alcuni dei cambiamenti mondiali che stanno interessando l'ambiente di gestione delle risorse umane (HRM)</a:t>
            </a:r>
          </a:p>
          <a:p>
            <a:r>
              <a:rPr lang="it-IT" dirty="0"/>
              <a:t>Descrivere come il ridimensionamento e le fusioni si relazionano al cambiamento del contratto sociale</a:t>
            </a:r>
          </a:p>
          <a:p>
            <a:r>
              <a:rPr lang="it-IT" dirty="0"/>
              <a:t>Identificare diversi cambiamenti nel lavoro e nella progettazione del lavoro a seguito del Covid-19</a:t>
            </a:r>
          </a:p>
          <a:p>
            <a:r>
              <a:rPr lang="it-IT" dirty="0"/>
              <a:t>Identificare una serie di cambiamenti nello stile di vita e nelle famiglie che hanno implicazioni per la gestione delle risorse umane</a:t>
            </a:r>
          </a:p>
          <a:p>
            <a:r>
              <a:rPr lang="it-IT" dirty="0"/>
              <a:t>Identificare una serie di implicazioni del cambiamento nella proporzione di donne, minoranze e gruppi di età nella forza lavoro</a:t>
            </a:r>
          </a:p>
          <a:p>
            <a:r>
              <a:rPr lang="it-IT" dirty="0"/>
              <a:t>Elencare otto criteri per analizzare la qualità della vita lavorativa in un'organizzazione</a:t>
            </a: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CAMBIAMENTI NELL’AMBIENTE GLOBALE</a:t>
            </a:r>
          </a:p>
        </p:txBody>
      </p:sp>
      <p:sp>
        <p:nvSpPr>
          <p:cNvPr id="3" name="Segnaposto contenuto 2"/>
          <p:cNvSpPr>
            <a:spLocks noGrp="1"/>
          </p:cNvSpPr>
          <p:nvPr>
            <p:ph idx="1"/>
          </p:nvPr>
        </p:nvSpPr>
        <p:spPr/>
        <p:txBody>
          <a:bodyPr/>
          <a:lstStyle/>
          <a:p>
            <a:r>
              <a:rPr lang="it-IT" dirty="0"/>
              <a:t>Globalizzazione e concorrenza</a:t>
            </a:r>
          </a:p>
          <a:p>
            <a:r>
              <a:rPr lang="it-IT" dirty="0"/>
              <a:t>Società multinazionali (MNC)</a:t>
            </a:r>
          </a:p>
          <a:p>
            <a:r>
              <a:rPr lang="it-IT" dirty="0"/>
              <a:t>Terrorismo internazionale</a:t>
            </a:r>
          </a:p>
          <a:p>
            <a:r>
              <a:rPr lang="it-IT" dirty="0"/>
              <a:t>Innovazioni tecnologiche, condivisione della tecnologia e pirateria</a:t>
            </a:r>
          </a:p>
          <a:p>
            <a:r>
              <a:rPr lang="it-IT" dirty="0"/>
              <a:t>Industria differenziale e crescita occupazionale</a:t>
            </a:r>
          </a:p>
          <a:p>
            <a:r>
              <a:rPr lang="it-IT" dirty="0"/>
              <a:t>Ridimensionamento, Outsourcing e Fusioni</a:t>
            </a:r>
          </a:p>
          <a:p>
            <a:r>
              <a:rPr lang="it-IT" dirty="0"/>
              <a:t>Modifica del contratto sociale</a:t>
            </a:r>
          </a:p>
          <a:p>
            <a:r>
              <a:rPr lang="it-IT" dirty="0"/>
              <a:t>Covid-19</a:t>
            </a:r>
          </a:p>
        </p:txBody>
      </p:sp>
    </p:spTree>
    <p:extLst>
      <p:ext uri="{BB962C8B-B14F-4D97-AF65-F5344CB8AC3E}">
        <p14:creationId xmlns:p14="http://schemas.microsoft.com/office/powerpoint/2010/main" val="347451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Globalizzazione e concorrenza</a:t>
            </a:r>
          </a:p>
        </p:txBody>
      </p:sp>
      <p:sp>
        <p:nvSpPr>
          <p:cNvPr id="3" name="Segnaposto contenuto 2"/>
          <p:cNvSpPr>
            <a:spLocks noGrp="1"/>
          </p:cNvSpPr>
          <p:nvPr>
            <p:ph idx="1"/>
          </p:nvPr>
        </p:nvSpPr>
        <p:spPr/>
        <p:txBody>
          <a:bodyPr>
            <a:normAutofit/>
          </a:bodyPr>
          <a:lstStyle/>
          <a:p>
            <a:pPr algn="just"/>
            <a:r>
              <a:rPr lang="it-IT" sz="3600" dirty="0"/>
              <a:t>La concorrenza internazionale è favorita dalla globalizzazione che si sta intensificando in tutto il mondo per molte ragioni, tra cui il trasporto e la comunicazione ad alta velocità</a:t>
            </a:r>
          </a:p>
        </p:txBody>
      </p:sp>
    </p:spTree>
    <p:extLst>
      <p:ext uri="{BB962C8B-B14F-4D97-AF65-F5344CB8AC3E}">
        <p14:creationId xmlns:p14="http://schemas.microsoft.com/office/powerpoint/2010/main" val="365768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multinazionali</a:t>
            </a:r>
          </a:p>
        </p:txBody>
      </p:sp>
      <p:sp>
        <p:nvSpPr>
          <p:cNvPr id="3" name="Segnaposto contenuto 2"/>
          <p:cNvSpPr>
            <a:spLocks noGrp="1"/>
          </p:cNvSpPr>
          <p:nvPr>
            <p:ph idx="1"/>
          </p:nvPr>
        </p:nvSpPr>
        <p:spPr/>
        <p:txBody>
          <a:bodyPr>
            <a:normAutofit/>
          </a:bodyPr>
          <a:lstStyle/>
          <a:p>
            <a:r>
              <a:rPr lang="it-IT" sz="3600" dirty="0"/>
              <a:t>Impiegano oltre 90 milioni di persone nei paesi economicamente sviluppati e circa 20 milioni di dipendenti nei paesi in via di sviluppo. Ciò determina cambiamenti positivi nelle politiche globali delle risorse umane nell'area della retribuzione, dei benefit e della formazione</a:t>
            </a:r>
          </a:p>
        </p:txBody>
      </p:sp>
    </p:spTree>
    <p:extLst>
      <p:ext uri="{BB962C8B-B14F-4D97-AF65-F5344CB8AC3E}">
        <p14:creationId xmlns:p14="http://schemas.microsoft.com/office/powerpoint/2010/main" val="329348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innovazioni tecnologiche </a:t>
            </a:r>
          </a:p>
        </p:txBody>
      </p:sp>
      <p:sp>
        <p:nvSpPr>
          <p:cNvPr id="3" name="Segnaposto contenuto 2"/>
          <p:cNvSpPr>
            <a:spLocks noGrp="1"/>
          </p:cNvSpPr>
          <p:nvPr>
            <p:ph idx="1"/>
          </p:nvPr>
        </p:nvSpPr>
        <p:spPr/>
        <p:txBody>
          <a:bodyPr>
            <a:normAutofit/>
          </a:bodyPr>
          <a:lstStyle/>
          <a:p>
            <a:r>
              <a:rPr lang="it-IT" sz="4400" dirty="0"/>
              <a:t>Crea  effetti sulla automazione delle attività, sui contenuti del lavoro…..</a:t>
            </a:r>
          </a:p>
        </p:txBody>
      </p:sp>
    </p:spTree>
    <p:extLst>
      <p:ext uri="{BB962C8B-B14F-4D97-AF65-F5344CB8AC3E}">
        <p14:creationId xmlns:p14="http://schemas.microsoft.com/office/powerpoint/2010/main" val="153726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crescita del settore dei servizi</a:t>
            </a:r>
          </a:p>
        </p:txBody>
      </p:sp>
      <p:sp>
        <p:nvSpPr>
          <p:cNvPr id="3" name="Segnaposto contenuto 2"/>
          <p:cNvSpPr>
            <a:spLocks noGrp="1"/>
          </p:cNvSpPr>
          <p:nvPr>
            <p:ph idx="1"/>
          </p:nvPr>
        </p:nvSpPr>
        <p:spPr/>
        <p:txBody>
          <a:bodyPr>
            <a:normAutofit/>
          </a:bodyPr>
          <a:lstStyle/>
          <a:p>
            <a:r>
              <a:rPr lang="it-IT" sz="4000" dirty="0"/>
              <a:t>È dimostrato dalla rapida crescita dell'occupazione nel settore dei servizi e dal calo dell'occupazione nel settore manifatturiero</a:t>
            </a:r>
          </a:p>
        </p:txBody>
      </p:sp>
    </p:spTree>
    <p:extLst>
      <p:ext uri="{BB962C8B-B14F-4D97-AF65-F5344CB8AC3E}">
        <p14:creationId xmlns:p14="http://schemas.microsoft.com/office/powerpoint/2010/main" val="429094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DOWNSIZING, OUTSOURCING</a:t>
            </a:r>
          </a:p>
        </p:txBody>
      </p:sp>
      <p:sp>
        <p:nvSpPr>
          <p:cNvPr id="3" name="Segnaposto contenuto 2"/>
          <p:cNvSpPr>
            <a:spLocks noGrp="1"/>
          </p:cNvSpPr>
          <p:nvPr>
            <p:ph idx="1"/>
          </p:nvPr>
        </p:nvSpPr>
        <p:spPr/>
        <p:txBody>
          <a:bodyPr>
            <a:normAutofit/>
          </a:bodyPr>
          <a:lstStyle/>
          <a:p>
            <a:pPr algn="just"/>
            <a:r>
              <a:rPr lang="it-IT" sz="4400" dirty="0"/>
              <a:t>In tutto il mondo, molte aziende hanno avviato programmi di ridimensionamento (dagli anni Ottanta in Europa, ma prima negli USA) creando ogni tipo di problema di gestione delle risorse umane</a:t>
            </a:r>
          </a:p>
        </p:txBody>
      </p:sp>
    </p:spTree>
    <p:extLst>
      <p:ext uri="{BB962C8B-B14F-4D97-AF65-F5344CB8AC3E}">
        <p14:creationId xmlns:p14="http://schemas.microsoft.com/office/powerpoint/2010/main" val="189469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Contratto sociale</a:t>
            </a:r>
          </a:p>
        </p:txBody>
      </p:sp>
      <p:sp>
        <p:nvSpPr>
          <p:cNvPr id="3" name="Segnaposto contenuto 2"/>
          <p:cNvSpPr>
            <a:spLocks noGrp="1"/>
          </p:cNvSpPr>
          <p:nvPr>
            <p:ph idx="1"/>
          </p:nvPr>
        </p:nvSpPr>
        <p:spPr/>
        <p:txBody>
          <a:bodyPr>
            <a:normAutofit lnSpcReduction="10000"/>
          </a:bodyPr>
          <a:lstStyle/>
          <a:p>
            <a:r>
              <a:rPr lang="it-IT" sz="4000" dirty="0"/>
              <a:t>Sta cambiando: molti datori di lavoro attraverso i contratti temporanei minimizzano la sicurezza del lavoro lasciando spazio al concetto di "</a:t>
            </a:r>
            <a:r>
              <a:rPr lang="it-IT" sz="4000" dirty="0" err="1"/>
              <a:t>occupabilità</a:t>
            </a:r>
            <a:r>
              <a:rPr lang="it-IT" sz="4000" dirty="0"/>
              <a:t>".</a:t>
            </a:r>
          </a:p>
          <a:p>
            <a:r>
              <a:rPr lang="it-IT" sz="4000" dirty="0"/>
              <a:t>In Italia il contratto non standard è alla base della precarietà lavorativa</a:t>
            </a:r>
          </a:p>
        </p:txBody>
      </p:sp>
    </p:spTree>
    <p:extLst>
      <p:ext uri="{BB962C8B-B14F-4D97-AF65-F5344CB8AC3E}">
        <p14:creationId xmlns:p14="http://schemas.microsoft.com/office/powerpoint/2010/main" val="300289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ofessionale riga rossa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59267_TF03031023.potx" id="{30CD9FA1-9D92-4528-986C-2AAE43D2DA51}" vid="{A1FE7318-B077-4C69-92D6-B6655B554C30}"/>
    </a:ext>
  </a:extLst>
</a:theme>
</file>

<file path=ppt/theme/theme2.xml><?xml version="1.0" encoding="utf-8"?>
<a:theme xmlns:a="http://schemas.openxmlformats.org/drawingml/2006/main" name="Tema di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professionale con linea rossa (widescreen)</Template>
  <TotalTime>49</TotalTime>
  <Words>686</Words>
  <Application>Microsoft Macintosh PowerPoint</Application>
  <PresentationFormat>Widescreen</PresentationFormat>
  <Paragraphs>62</Paragraphs>
  <Slides>14</Slides>
  <Notes>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14</vt:i4>
      </vt:variant>
    </vt:vector>
  </HeadingPairs>
  <TitlesOfParts>
    <vt:vector size="17" baseType="lpstr">
      <vt:lpstr>Arial</vt:lpstr>
      <vt:lpstr>Cambria</vt:lpstr>
      <vt:lpstr>Professionale riga rossa 16x9</vt:lpstr>
      <vt:lpstr>L’ambiente globale nella gestione delle risorse umane</vt:lpstr>
      <vt:lpstr>Ambiente globale</vt:lpstr>
      <vt:lpstr>CAMBIAMENTI NELL’AMBIENTE GLOBALE</vt:lpstr>
      <vt:lpstr>Globalizzazione e concorrenza</vt:lpstr>
      <vt:lpstr>Le multinazionali</vt:lpstr>
      <vt:lpstr>Le innovazioni tecnologiche </vt:lpstr>
      <vt:lpstr>La crescita del settore dei servizi</vt:lpstr>
      <vt:lpstr>DOWNSIZING, OUTSOURCING</vt:lpstr>
      <vt:lpstr>Contratto sociale</vt:lpstr>
      <vt:lpstr>Cambiamenti nella natura del lavoro</vt:lpstr>
      <vt:lpstr>Forza lavoro e aspettative che cambiano/1</vt:lpstr>
      <vt:lpstr>Forza lavoro e aspettative che cambiano/2</vt:lpstr>
      <vt:lpstr>Forza lavoro e aspettative che cambiano/3</vt:lpstr>
      <vt:lpstr>Forza lavoro e aspettative che cambiano/3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L’ambiente globale nella gestione delle risorse umane</dc:title>
  <dc:creator>rossella</dc:creator>
  <cp:lastModifiedBy>Microsoft Office User</cp:lastModifiedBy>
  <cp:revision>11</cp:revision>
  <dcterms:created xsi:type="dcterms:W3CDTF">2022-03-17T07:51:29Z</dcterms:created>
  <dcterms:modified xsi:type="dcterms:W3CDTF">2022-10-19T08:36:44Z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