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sldIdLst>
    <p:sldId id="256" r:id="rId2"/>
    <p:sldId id="257" r:id="rId3"/>
    <p:sldId id="258" r:id="rId4"/>
    <p:sldId id="260" r:id="rId5"/>
    <p:sldId id="262" r:id="rId6"/>
    <p:sldId id="276" r:id="rId7"/>
    <p:sldId id="261" r:id="rId8"/>
    <p:sldId id="263" r:id="rId9"/>
    <p:sldId id="264" r:id="rId10"/>
    <p:sldId id="265" r:id="rId11"/>
    <p:sldId id="267" r:id="rId12"/>
    <p:sldId id="268" r:id="rId13"/>
    <p:sldId id="269" r:id="rId14"/>
    <p:sldId id="270" r:id="rId15"/>
    <p:sldId id="271" r:id="rId16"/>
    <p:sldId id="272" r:id="rId17"/>
    <p:sldId id="273" r:id="rId18"/>
    <p:sldId id="274" r:id="rId19"/>
    <p:sldId id="275" r:id="rId2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6AFEAF-A650-57C6-4E07-0439020707AA}" v="257" dt="2025-04-01T06:52:50.337"/>
    <p1510:client id="{1C0DDED3-D189-88F5-4564-E018DBA10AED}" v="88" dt="2025-04-01T07:31:01.957"/>
    <p1510:client id="{586FFE7D-996A-7F40-8F3A-FDD84CB53B32}" v="27" dt="2025-04-01T09:47:54.481"/>
    <p1510:client id="{9A4FCE90-ABD7-F5EB-167E-01241F815A01}" v="28" dt="2025-04-01T06:18:29.287"/>
    <p1510:client id="{A89A7F7B-08D1-C724-A7FD-523147D8F150}" v="222" dt="2025-04-01T07:25:30.193"/>
    <p1510:client id="{F30D50E3-1908-CFE9-FB5C-F9F2A83EEB2E}" v="297" dt="2025-03-31T19:17:58.0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986" autoAdjust="0"/>
    <p:restoredTop sz="94660"/>
  </p:normalViewPr>
  <p:slideViewPr>
    <p:cSldViewPr snapToGrid="0">
      <p:cViewPr varScale="1">
        <p:scale>
          <a:sx n="83" d="100"/>
          <a:sy n="83" d="100"/>
        </p:scale>
        <p:origin x="208" y="7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5610A-17B4-4656-93CF-E1D9982860F7}"/>
              </a:ext>
            </a:extLst>
          </p:cNvPr>
          <p:cNvSpPr>
            <a:spLocks noGrp="1"/>
          </p:cNvSpPr>
          <p:nvPr>
            <p:ph type="ctrTitle"/>
          </p:nvPr>
        </p:nvSpPr>
        <p:spPr>
          <a:xfrm>
            <a:off x="640080" y="1371599"/>
            <a:ext cx="6675120" cy="2951825"/>
          </a:xfrm>
        </p:spPr>
        <p:txBody>
          <a:bodyPr anchor="t">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51C80B-DFD6-415B-BA5B-E56E510CD12B}"/>
              </a:ext>
            </a:extLst>
          </p:cNvPr>
          <p:cNvSpPr>
            <a:spLocks noGrp="1"/>
          </p:cNvSpPr>
          <p:nvPr>
            <p:ph type="subTitle" idx="1"/>
          </p:nvPr>
        </p:nvSpPr>
        <p:spPr>
          <a:xfrm>
            <a:off x="640080" y="4584879"/>
            <a:ext cx="6675120" cy="1287887"/>
          </a:xfrm>
        </p:spPr>
        <p:txBody>
          <a:bodyPr anchor="b">
            <a:normAutofit/>
          </a:bodyPr>
          <a:lstStyle>
            <a:lvl1pPr marL="0" indent="0" algn="l">
              <a:lnSpc>
                <a:spcPct val="13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67A2065B-06FF-4991-9F8A-4BE25457B479}"/>
              </a:ext>
            </a:extLst>
          </p:cNvPr>
          <p:cNvSpPr>
            <a:spLocks noGrp="1"/>
          </p:cNvSpPr>
          <p:nvPr>
            <p:ph type="dt" sz="half" idx="10"/>
          </p:nvPr>
        </p:nvSpPr>
        <p:spPr/>
        <p:txBody>
          <a:bodyPr/>
          <a:lstStyle/>
          <a:p>
            <a:fld id="{6444479B-705B-4489-957E-7E8A228BDFA0}" type="datetime1">
              <a:rPr lang="en-US" smtClean="0"/>
              <a:t>4/1/25</a:t>
            </a:fld>
            <a:endParaRPr lang="en-US"/>
          </a:p>
        </p:txBody>
      </p:sp>
      <p:sp>
        <p:nvSpPr>
          <p:cNvPr id="5" name="Footer Placeholder 4">
            <a:extLst>
              <a:ext uri="{FF2B5EF4-FFF2-40B4-BE49-F238E27FC236}">
                <a16:creationId xmlns:a16="http://schemas.microsoft.com/office/drawing/2014/main" id="{B20DF2FA-C604-45D8-A633-11D3742EC1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2EE5DA9-2D04-4850-AB9F-BD353816504A}"/>
              </a:ext>
            </a:extLst>
          </p:cNvPr>
          <p:cNvSpPr>
            <a:spLocks noGrp="1"/>
          </p:cNvSpPr>
          <p:nvPr>
            <p:ph type="sldNum" sz="quarter" idx="12"/>
          </p:nvPr>
        </p:nvSpPr>
        <p:spPr/>
        <p:txBody>
          <a:bodyPr/>
          <a:lstStyle/>
          <a:p>
            <a:fld id="{70C12960-6E85-460F-B6E3-5B82CB31AF3D}" type="slidenum">
              <a:rPr lang="en-US" smtClean="0"/>
              <a:t>‹N›</a:t>
            </a:fld>
            <a:endParaRPr lang="en-US"/>
          </a:p>
        </p:txBody>
      </p:sp>
    </p:spTree>
    <p:extLst>
      <p:ext uri="{BB962C8B-B14F-4D97-AF65-F5344CB8AC3E}">
        <p14:creationId xmlns:p14="http://schemas.microsoft.com/office/powerpoint/2010/main" val="1268913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E4BB7-3F30-4C31-9BB2-8EC24FC0A1D6}"/>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ECF4134-70F5-4EE6-88BE-49D129630C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19EABC7-C044-44DE-B303-55A0581DA1E8}"/>
              </a:ext>
            </a:extLst>
          </p:cNvPr>
          <p:cNvSpPr>
            <a:spLocks noGrp="1"/>
          </p:cNvSpPr>
          <p:nvPr>
            <p:ph type="dt" sz="half" idx="10"/>
          </p:nvPr>
        </p:nvSpPr>
        <p:spPr/>
        <p:txBody>
          <a:bodyPr/>
          <a:lstStyle/>
          <a:p>
            <a:fld id="{C07B66AD-7C08-490A-ADA4-B47E10FB2407}" type="datetime1">
              <a:rPr lang="en-US" smtClean="0"/>
              <a:t>4/1/25</a:t>
            </a:fld>
            <a:endParaRPr lang="en-US"/>
          </a:p>
        </p:txBody>
      </p:sp>
      <p:sp>
        <p:nvSpPr>
          <p:cNvPr id="5" name="Footer Placeholder 4">
            <a:extLst>
              <a:ext uri="{FF2B5EF4-FFF2-40B4-BE49-F238E27FC236}">
                <a16:creationId xmlns:a16="http://schemas.microsoft.com/office/drawing/2014/main" id="{4D4A63E1-5BC5-402E-9916-BAB84BCF0BB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A2EF915-AF64-4ECC-8B1A-B7E6A89B7917}"/>
              </a:ext>
            </a:extLst>
          </p:cNvPr>
          <p:cNvSpPr>
            <a:spLocks noGrp="1"/>
          </p:cNvSpPr>
          <p:nvPr>
            <p:ph type="sldNum" sz="quarter" idx="12"/>
          </p:nvPr>
        </p:nvSpPr>
        <p:spPr/>
        <p:txBody>
          <a:bodyPr/>
          <a:lstStyle/>
          <a:p>
            <a:fld id="{70C12960-6E85-460F-B6E3-5B82CB31AF3D}" type="slidenum">
              <a:rPr lang="en-US" smtClean="0"/>
              <a:t>‹N›</a:t>
            </a:fld>
            <a:endParaRPr lang="en-US"/>
          </a:p>
        </p:txBody>
      </p:sp>
    </p:spTree>
    <p:extLst>
      <p:ext uri="{BB962C8B-B14F-4D97-AF65-F5344CB8AC3E}">
        <p14:creationId xmlns:p14="http://schemas.microsoft.com/office/powerpoint/2010/main" val="2230591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1CB3635-47E1-90D8-B693-DA85A66B3831}"/>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6EB09414-2AA1-4D8E-A00A-C092FBC92D91}"/>
              </a:ext>
            </a:extLst>
          </p:cNvPr>
          <p:cNvSpPr>
            <a:spLocks noGrp="1"/>
          </p:cNvSpPr>
          <p:nvPr>
            <p:ph type="title" orient="vert"/>
          </p:nvPr>
        </p:nvSpPr>
        <p:spPr>
          <a:xfrm>
            <a:off x="9209219" y="640079"/>
            <a:ext cx="1811773" cy="5536884"/>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2C3A78-37C5-46D0-9DF4-CB78AF883C2C}"/>
              </a:ext>
            </a:extLst>
          </p:cNvPr>
          <p:cNvSpPr>
            <a:spLocks noGrp="1"/>
          </p:cNvSpPr>
          <p:nvPr>
            <p:ph type="body" orient="vert" idx="1"/>
          </p:nvPr>
        </p:nvSpPr>
        <p:spPr>
          <a:xfrm>
            <a:off x="640080" y="640080"/>
            <a:ext cx="8412422" cy="553688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9D8705E-925D-4F57-8268-107CE3CF4C45}"/>
              </a:ext>
            </a:extLst>
          </p:cNvPr>
          <p:cNvSpPr>
            <a:spLocks noGrp="1"/>
          </p:cNvSpPr>
          <p:nvPr>
            <p:ph type="dt" sz="half" idx="10"/>
          </p:nvPr>
        </p:nvSpPr>
        <p:spPr/>
        <p:txBody>
          <a:bodyPr/>
          <a:lstStyle/>
          <a:p>
            <a:fld id="{05B95027-4255-49E7-9841-CD21BCC99996}" type="datetime1">
              <a:rPr lang="en-US" smtClean="0"/>
              <a:t>4/1/25</a:t>
            </a:fld>
            <a:endParaRPr lang="en-US"/>
          </a:p>
        </p:txBody>
      </p:sp>
      <p:sp>
        <p:nvSpPr>
          <p:cNvPr id="5" name="Footer Placeholder 4">
            <a:extLst>
              <a:ext uri="{FF2B5EF4-FFF2-40B4-BE49-F238E27FC236}">
                <a16:creationId xmlns:a16="http://schemas.microsoft.com/office/drawing/2014/main" id="{50FE207E-070D-4EC8-A44C-21F1815FDA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15D01D1-C266-4161-A820-C084B980131C}"/>
              </a:ext>
            </a:extLst>
          </p:cNvPr>
          <p:cNvSpPr>
            <a:spLocks noGrp="1"/>
          </p:cNvSpPr>
          <p:nvPr>
            <p:ph type="sldNum" sz="quarter" idx="12"/>
          </p:nvPr>
        </p:nvSpPr>
        <p:spPr/>
        <p:txBody>
          <a:bodyPr/>
          <a:lstStyle/>
          <a:p>
            <a:fld id="{70C12960-6E85-460F-B6E3-5B82CB31AF3D}" type="slidenum">
              <a:rPr lang="en-US" smtClean="0"/>
              <a:t>‹N›</a:t>
            </a:fld>
            <a:endParaRPr lang="en-US"/>
          </a:p>
        </p:txBody>
      </p:sp>
      <p:cxnSp>
        <p:nvCxnSpPr>
          <p:cNvPr id="7" name="Straight Connector 6">
            <a:extLst>
              <a:ext uri="{FF2B5EF4-FFF2-40B4-BE49-F238E27FC236}">
                <a16:creationId xmlns:a16="http://schemas.microsoft.com/office/drawing/2014/main" id="{3230604F-219C-2DEE-830E-27274CC2FE19}"/>
              </a:ext>
              <a:ext uri="{C183D7F6-B498-43B3-948B-1728B52AA6E4}">
                <adec:decorative xmlns:adec="http://schemas.microsoft.com/office/drawing/2017/decorative" val="1"/>
              </a:ext>
            </a:extLst>
          </p:cNvPr>
          <p:cNvCxnSpPr>
            <a:cxnSpLocks/>
          </p:cNvCxnSpPr>
          <p:nvPr/>
        </p:nvCxnSpPr>
        <p:spPr>
          <a:xfrm rot="5400000">
            <a:off x="10872154" y="119243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8782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8B246-6A68-46BE-9DBD-614FA8CF4E2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3E47706-8D18-4093-A7C1-F30D7543CE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C7C8FC-AAEA-4AB6-9DB5-2503F58F0E69}"/>
              </a:ext>
            </a:extLst>
          </p:cNvPr>
          <p:cNvSpPr>
            <a:spLocks noGrp="1"/>
          </p:cNvSpPr>
          <p:nvPr>
            <p:ph type="dt" sz="half" idx="10"/>
          </p:nvPr>
        </p:nvSpPr>
        <p:spPr/>
        <p:txBody>
          <a:bodyPr/>
          <a:lstStyle/>
          <a:p>
            <a:fld id="{9F89F774-3FA6-43B8-9241-99959C8FD463}" type="datetime1">
              <a:rPr lang="en-US" smtClean="0"/>
              <a:t>4/1/25</a:t>
            </a:fld>
            <a:endParaRPr lang="en-US"/>
          </a:p>
        </p:txBody>
      </p:sp>
      <p:sp>
        <p:nvSpPr>
          <p:cNvPr id="5" name="Footer Placeholder 4">
            <a:extLst>
              <a:ext uri="{FF2B5EF4-FFF2-40B4-BE49-F238E27FC236}">
                <a16:creationId xmlns:a16="http://schemas.microsoft.com/office/drawing/2014/main" id="{E8B1616B-3F08-4869-A522-773C38940F6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E030CE6-9124-4B3A-A912-AE16B5C34003}"/>
              </a:ext>
            </a:extLst>
          </p:cNvPr>
          <p:cNvSpPr>
            <a:spLocks noGrp="1"/>
          </p:cNvSpPr>
          <p:nvPr>
            <p:ph type="sldNum" sz="quarter" idx="12"/>
          </p:nvPr>
        </p:nvSpPr>
        <p:spPr/>
        <p:txBody>
          <a:bodyPr/>
          <a:lstStyle/>
          <a:p>
            <a:fld id="{70C12960-6E85-460F-B6E3-5B82CB31AF3D}" type="slidenum">
              <a:rPr lang="en-US" smtClean="0"/>
              <a:t>‹N›</a:t>
            </a:fld>
            <a:endParaRPr lang="en-US"/>
          </a:p>
        </p:txBody>
      </p:sp>
    </p:spTree>
    <p:extLst>
      <p:ext uri="{BB962C8B-B14F-4D97-AF65-F5344CB8AC3E}">
        <p14:creationId xmlns:p14="http://schemas.microsoft.com/office/powerpoint/2010/main" val="1488340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1BB59B6-79B9-97F5-AC3B-DF65899D39D8}"/>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C78885-57B2-4930-BD7D-CBF916EDF1C6}"/>
              </a:ext>
            </a:extLst>
          </p:cNvPr>
          <p:cNvSpPr>
            <a:spLocks noGrp="1"/>
          </p:cNvSpPr>
          <p:nvPr>
            <p:ph type="title"/>
          </p:nvPr>
        </p:nvSpPr>
        <p:spPr>
          <a:xfrm>
            <a:off x="640080" y="1291366"/>
            <a:ext cx="9214884" cy="3159974"/>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BE495E4-2F8B-4CC7-88AC-A312067E60D2}"/>
              </a:ext>
            </a:extLst>
          </p:cNvPr>
          <p:cNvSpPr>
            <a:spLocks noGrp="1"/>
          </p:cNvSpPr>
          <p:nvPr>
            <p:ph type="body" idx="1"/>
          </p:nvPr>
        </p:nvSpPr>
        <p:spPr>
          <a:xfrm>
            <a:off x="640080" y="5018567"/>
            <a:ext cx="7907079" cy="1073889"/>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585CC9-BAD3-4807-90BB-97DA2D6A6BE2}"/>
              </a:ext>
            </a:extLst>
          </p:cNvPr>
          <p:cNvSpPr>
            <a:spLocks noGrp="1"/>
          </p:cNvSpPr>
          <p:nvPr>
            <p:ph type="dt" sz="half" idx="10"/>
          </p:nvPr>
        </p:nvSpPr>
        <p:spPr/>
        <p:txBody>
          <a:bodyPr/>
          <a:lstStyle/>
          <a:p>
            <a:fld id="{F9504452-5DCC-4FE2-A5C9-8A5EF6714D65}" type="datetime1">
              <a:rPr lang="en-US" smtClean="0"/>
              <a:t>4/1/25</a:t>
            </a:fld>
            <a:endParaRPr lang="en-US"/>
          </a:p>
        </p:txBody>
      </p:sp>
      <p:sp>
        <p:nvSpPr>
          <p:cNvPr id="5" name="Footer Placeholder 4">
            <a:extLst>
              <a:ext uri="{FF2B5EF4-FFF2-40B4-BE49-F238E27FC236}">
                <a16:creationId xmlns:a16="http://schemas.microsoft.com/office/drawing/2014/main" id="{5F108CEF-165F-4D7E-9666-5CD0156B497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0EBC3D-3277-4D34-9F67-71040C21E3B3}"/>
              </a:ext>
            </a:extLst>
          </p:cNvPr>
          <p:cNvSpPr>
            <a:spLocks noGrp="1"/>
          </p:cNvSpPr>
          <p:nvPr>
            <p:ph type="sldNum" sz="quarter" idx="12"/>
          </p:nvPr>
        </p:nvSpPr>
        <p:spPr/>
        <p:txBody>
          <a:bodyPr/>
          <a:lstStyle/>
          <a:p>
            <a:fld id="{70C12960-6E85-460F-B6E3-5B82CB31AF3D}" type="slidenum">
              <a:rPr lang="en-US" smtClean="0"/>
              <a:t>‹N›</a:t>
            </a:fld>
            <a:endParaRPr lang="en-US"/>
          </a:p>
        </p:txBody>
      </p:sp>
      <p:cxnSp>
        <p:nvCxnSpPr>
          <p:cNvPr id="7" name="Straight Connector 6">
            <a:extLst>
              <a:ext uri="{FF2B5EF4-FFF2-40B4-BE49-F238E27FC236}">
                <a16:creationId xmlns:a16="http://schemas.microsoft.com/office/drawing/2014/main" id="{FF05EAE5-4812-F718-6D75-9627884180BF}"/>
              </a:ext>
              <a:ext uri="{C183D7F6-B498-43B3-948B-1728B52AA6E4}">
                <adec:decorative xmlns:adec="http://schemas.microsoft.com/office/drawing/2017/decorative" val="1"/>
              </a:ext>
            </a:extLst>
          </p:cNvPr>
          <p:cNvCxnSpPr>
            <a:cxnSpLocks/>
          </p:cNvCxnSpPr>
          <p:nvPr/>
        </p:nvCxnSpPr>
        <p:spPr>
          <a:xfrm>
            <a:off x="716281" y="4715234"/>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4691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477A4-4D01-45B6-9563-0BF13BA72F7C}"/>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EE17E00-96AC-45F0-82B2-9F601E9B93C2}"/>
              </a:ext>
            </a:extLst>
          </p:cNvPr>
          <p:cNvSpPr>
            <a:spLocks noGrp="1"/>
          </p:cNvSpPr>
          <p:nvPr>
            <p:ph sz="half" idx="1"/>
          </p:nvPr>
        </p:nvSpPr>
        <p:spPr>
          <a:xfrm>
            <a:off x="640080" y="2633472"/>
            <a:ext cx="5212080" cy="35661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2BA30CD-95C0-427B-A571-A7D8A53278F4}"/>
              </a:ext>
            </a:extLst>
          </p:cNvPr>
          <p:cNvSpPr>
            <a:spLocks noGrp="1"/>
          </p:cNvSpPr>
          <p:nvPr>
            <p:ph sz="half" idx="2"/>
          </p:nvPr>
        </p:nvSpPr>
        <p:spPr>
          <a:xfrm>
            <a:off x="6318928" y="2633472"/>
            <a:ext cx="5212080" cy="35661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6F67CAC-53E4-44AF-BEAC-8FFB96F05A86}"/>
              </a:ext>
            </a:extLst>
          </p:cNvPr>
          <p:cNvSpPr>
            <a:spLocks noGrp="1"/>
          </p:cNvSpPr>
          <p:nvPr>
            <p:ph type="dt" sz="half" idx="10"/>
          </p:nvPr>
        </p:nvSpPr>
        <p:spPr/>
        <p:txBody>
          <a:bodyPr/>
          <a:lstStyle/>
          <a:p>
            <a:fld id="{E579ABC2-0180-4F3A-A895-A85BC724D472}" type="datetime1">
              <a:rPr lang="en-US" smtClean="0"/>
              <a:t>4/1/25</a:t>
            </a:fld>
            <a:endParaRPr lang="en-US"/>
          </a:p>
        </p:txBody>
      </p:sp>
      <p:sp>
        <p:nvSpPr>
          <p:cNvPr id="6" name="Footer Placeholder 5">
            <a:extLst>
              <a:ext uri="{FF2B5EF4-FFF2-40B4-BE49-F238E27FC236}">
                <a16:creationId xmlns:a16="http://schemas.microsoft.com/office/drawing/2014/main" id="{083D9F3A-E7F0-45E7-AFA8-0D4A669EC16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C5F008B-58BB-45FF-923F-5909DAB49D34}"/>
              </a:ext>
            </a:extLst>
          </p:cNvPr>
          <p:cNvSpPr>
            <a:spLocks noGrp="1"/>
          </p:cNvSpPr>
          <p:nvPr>
            <p:ph type="sldNum" sz="quarter" idx="12"/>
          </p:nvPr>
        </p:nvSpPr>
        <p:spPr/>
        <p:txBody>
          <a:bodyPr/>
          <a:lstStyle/>
          <a:p>
            <a:fld id="{70C12960-6E85-460F-B6E3-5B82CB31AF3D}" type="slidenum">
              <a:rPr lang="en-US" smtClean="0"/>
              <a:t>‹N›</a:t>
            </a:fld>
            <a:endParaRPr lang="en-US"/>
          </a:p>
        </p:txBody>
      </p:sp>
    </p:spTree>
    <p:extLst>
      <p:ext uri="{BB962C8B-B14F-4D97-AF65-F5344CB8AC3E}">
        <p14:creationId xmlns:p14="http://schemas.microsoft.com/office/powerpoint/2010/main" val="698161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7B549-9E51-42E0-992A-73E775957773}"/>
              </a:ext>
            </a:extLst>
          </p:cNvPr>
          <p:cNvSpPr>
            <a:spLocks noGrp="1"/>
          </p:cNvSpPr>
          <p:nvPr>
            <p:ph type="title"/>
          </p:nvPr>
        </p:nvSpPr>
        <p:spPr>
          <a:xfrm>
            <a:off x="640079" y="1371599"/>
            <a:ext cx="10890929" cy="93975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81A5FDC-7C4B-45FB-8462-E2CE79919F33}"/>
              </a:ext>
            </a:extLst>
          </p:cNvPr>
          <p:cNvSpPr>
            <a:spLocks noGrp="1"/>
          </p:cNvSpPr>
          <p:nvPr>
            <p:ph type="body" idx="1"/>
          </p:nvPr>
        </p:nvSpPr>
        <p:spPr>
          <a:xfrm>
            <a:off x="640079" y="2311352"/>
            <a:ext cx="5212080" cy="69537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D8B686-2E92-45B9-A3D7-9DCAA0C50B36}"/>
              </a:ext>
            </a:extLst>
          </p:cNvPr>
          <p:cNvSpPr>
            <a:spLocks noGrp="1"/>
          </p:cNvSpPr>
          <p:nvPr>
            <p:ph sz="half" idx="2"/>
          </p:nvPr>
        </p:nvSpPr>
        <p:spPr>
          <a:xfrm>
            <a:off x="640079" y="3006725"/>
            <a:ext cx="5212080" cy="31912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6ADB526-4A44-47B6-8D14-93202E590AA7}"/>
              </a:ext>
            </a:extLst>
          </p:cNvPr>
          <p:cNvSpPr>
            <a:spLocks noGrp="1"/>
          </p:cNvSpPr>
          <p:nvPr>
            <p:ph type="body" sz="quarter" idx="3"/>
          </p:nvPr>
        </p:nvSpPr>
        <p:spPr>
          <a:xfrm>
            <a:off x="6318928" y="2311352"/>
            <a:ext cx="5212080" cy="69537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4177CA-5C13-4311-BFD3-B98FBD942DA5}"/>
              </a:ext>
            </a:extLst>
          </p:cNvPr>
          <p:cNvSpPr>
            <a:spLocks noGrp="1"/>
          </p:cNvSpPr>
          <p:nvPr>
            <p:ph sz="quarter" idx="4"/>
          </p:nvPr>
        </p:nvSpPr>
        <p:spPr>
          <a:xfrm>
            <a:off x="6318928" y="3006725"/>
            <a:ext cx="5212080" cy="31912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EA255A-4CB5-40CA-B756-1AA5E27C20BF}"/>
              </a:ext>
            </a:extLst>
          </p:cNvPr>
          <p:cNvSpPr>
            <a:spLocks noGrp="1"/>
          </p:cNvSpPr>
          <p:nvPr>
            <p:ph type="dt" sz="half" idx="10"/>
          </p:nvPr>
        </p:nvSpPr>
        <p:spPr/>
        <p:txBody>
          <a:bodyPr/>
          <a:lstStyle/>
          <a:p>
            <a:fld id="{6AEEA9BA-4E8F-439E-BEA4-91FBA01E3F5F}" type="datetime1">
              <a:rPr lang="en-US" smtClean="0"/>
              <a:t>4/1/25</a:t>
            </a:fld>
            <a:endParaRPr lang="en-US"/>
          </a:p>
        </p:txBody>
      </p:sp>
      <p:sp>
        <p:nvSpPr>
          <p:cNvPr id="8" name="Footer Placeholder 7">
            <a:extLst>
              <a:ext uri="{FF2B5EF4-FFF2-40B4-BE49-F238E27FC236}">
                <a16:creationId xmlns:a16="http://schemas.microsoft.com/office/drawing/2014/main" id="{FF3072C4-10F1-49B8-B0BF-69204EDDCFA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A5ACC97-44C1-4887-909B-E6732D3C1FFE}"/>
              </a:ext>
            </a:extLst>
          </p:cNvPr>
          <p:cNvSpPr>
            <a:spLocks noGrp="1"/>
          </p:cNvSpPr>
          <p:nvPr>
            <p:ph type="sldNum" sz="quarter" idx="12"/>
          </p:nvPr>
        </p:nvSpPr>
        <p:spPr/>
        <p:txBody>
          <a:bodyPr/>
          <a:lstStyle/>
          <a:p>
            <a:fld id="{70C12960-6E85-460F-B6E3-5B82CB31AF3D}" type="slidenum">
              <a:rPr lang="en-US" smtClean="0"/>
              <a:t>‹N›</a:t>
            </a:fld>
            <a:endParaRPr lang="en-US"/>
          </a:p>
        </p:txBody>
      </p:sp>
    </p:spTree>
    <p:extLst>
      <p:ext uri="{BB962C8B-B14F-4D97-AF65-F5344CB8AC3E}">
        <p14:creationId xmlns:p14="http://schemas.microsoft.com/office/powerpoint/2010/main" val="2891064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7D313-943A-47E0-8A7A-DFFBCC297AB7}"/>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3AC25A7-81C8-4AA1-AD9F-C78A451FDE2E}"/>
              </a:ext>
            </a:extLst>
          </p:cNvPr>
          <p:cNvSpPr>
            <a:spLocks noGrp="1"/>
          </p:cNvSpPr>
          <p:nvPr>
            <p:ph type="dt" sz="half" idx="10"/>
          </p:nvPr>
        </p:nvSpPr>
        <p:spPr/>
        <p:txBody>
          <a:bodyPr/>
          <a:lstStyle/>
          <a:p>
            <a:fld id="{BE15BF18-0007-481C-AA29-413124BC3EE7}" type="datetime1">
              <a:rPr lang="en-US" smtClean="0"/>
              <a:t>4/1/25</a:t>
            </a:fld>
            <a:endParaRPr lang="en-US"/>
          </a:p>
        </p:txBody>
      </p:sp>
      <p:sp>
        <p:nvSpPr>
          <p:cNvPr id="4" name="Footer Placeholder 3">
            <a:extLst>
              <a:ext uri="{FF2B5EF4-FFF2-40B4-BE49-F238E27FC236}">
                <a16:creationId xmlns:a16="http://schemas.microsoft.com/office/drawing/2014/main" id="{6EF54740-6022-46B2-9C55-B60E9651684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89497C9-6B5E-46D6-8FE9-0A5E0CF7F95B}"/>
              </a:ext>
            </a:extLst>
          </p:cNvPr>
          <p:cNvSpPr>
            <a:spLocks noGrp="1"/>
          </p:cNvSpPr>
          <p:nvPr>
            <p:ph type="sldNum" sz="quarter" idx="12"/>
          </p:nvPr>
        </p:nvSpPr>
        <p:spPr/>
        <p:txBody>
          <a:bodyPr/>
          <a:lstStyle/>
          <a:p>
            <a:fld id="{70C12960-6E85-460F-B6E3-5B82CB31AF3D}" type="slidenum">
              <a:rPr lang="en-US" smtClean="0"/>
              <a:t>‹N›</a:t>
            </a:fld>
            <a:endParaRPr lang="en-US"/>
          </a:p>
        </p:txBody>
      </p:sp>
    </p:spTree>
    <p:extLst>
      <p:ext uri="{BB962C8B-B14F-4D97-AF65-F5344CB8AC3E}">
        <p14:creationId xmlns:p14="http://schemas.microsoft.com/office/powerpoint/2010/main" val="499244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149F9F0F-FB8C-5565-247C-BDCC156B5CAF}"/>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a:extLst>
              <a:ext uri="{FF2B5EF4-FFF2-40B4-BE49-F238E27FC236}">
                <a16:creationId xmlns:a16="http://schemas.microsoft.com/office/drawing/2014/main" id="{92740D3C-270A-401A-810C-2F86BBBB87D4}"/>
              </a:ext>
            </a:extLst>
          </p:cNvPr>
          <p:cNvSpPr>
            <a:spLocks noGrp="1"/>
          </p:cNvSpPr>
          <p:nvPr>
            <p:ph type="dt" sz="half" idx="10"/>
          </p:nvPr>
        </p:nvSpPr>
        <p:spPr/>
        <p:txBody>
          <a:bodyPr/>
          <a:lstStyle/>
          <a:p>
            <a:fld id="{09BE9870-3748-43AD-B547-02A075CB4A1D}" type="datetime1">
              <a:rPr lang="en-US" smtClean="0"/>
              <a:t>4/1/25</a:t>
            </a:fld>
            <a:endParaRPr lang="en-US"/>
          </a:p>
        </p:txBody>
      </p:sp>
      <p:sp>
        <p:nvSpPr>
          <p:cNvPr id="3" name="Footer Placeholder 2">
            <a:extLst>
              <a:ext uri="{FF2B5EF4-FFF2-40B4-BE49-F238E27FC236}">
                <a16:creationId xmlns:a16="http://schemas.microsoft.com/office/drawing/2014/main" id="{DDCBE9F8-1765-4F36-A4DE-1DB136025AC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790CF9E-A6C6-4873-ADBE-7A2939319E58}"/>
              </a:ext>
            </a:extLst>
          </p:cNvPr>
          <p:cNvSpPr>
            <a:spLocks noGrp="1"/>
          </p:cNvSpPr>
          <p:nvPr>
            <p:ph type="sldNum" sz="quarter" idx="12"/>
          </p:nvPr>
        </p:nvSpPr>
        <p:spPr/>
        <p:txBody>
          <a:bodyPr/>
          <a:lstStyle/>
          <a:p>
            <a:fld id="{70C12960-6E85-460F-B6E3-5B82CB31AF3D}" type="slidenum">
              <a:rPr lang="en-US" smtClean="0"/>
              <a:t>‹N›</a:t>
            </a:fld>
            <a:endParaRPr lang="en-US"/>
          </a:p>
        </p:txBody>
      </p:sp>
    </p:spTree>
    <p:extLst>
      <p:ext uri="{BB962C8B-B14F-4D97-AF65-F5344CB8AC3E}">
        <p14:creationId xmlns:p14="http://schemas.microsoft.com/office/powerpoint/2010/main" val="1672787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8CDF8-00AD-4441-A6D5-9D7A659EB6C0}"/>
              </a:ext>
            </a:extLst>
          </p:cNvPr>
          <p:cNvSpPr>
            <a:spLocks noGrp="1"/>
          </p:cNvSpPr>
          <p:nvPr>
            <p:ph type="title"/>
          </p:nvPr>
        </p:nvSpPr>
        <p:spPr>
          <a:xfrm>
            <a:off x="640080" y="1371600"/>
            <a:ext cx="3859397" cy="1451723"/>
          </a:xfrm>
        </p:spPr>
        <p:txBody>
          <a:bodyPr anchor="t">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8C330AF-CB7E-420A-AE8A-E02E90325885}"/>
              </a:ext>
            </a:extLst>
          </p:cNvPr>
          <p:cNvSpPr>
            <a:spLocks noGrp="1"/>
          </p:cNvSpPr>
          <p:nvPr>
            <p:ph idx="1"/>
          </p:nvPr>
        </p:nvSpPr>
        <p:spPr>
          <a:xfrm>
            <a:off x="4936519" y="1031001"/>
            <a:ext cx="6594490" cy="516636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F43257AD-2422-4CDA-9C55-700F4B5BF251}"/>
              </a:ext>
            </a:extLst>
          </p:cNvPr>
          <p:cNvSpPr>
            <a:spLocks noGrp="1"/>
          </p:cNvSpPr>
          <p:nvPr>
            <p:ph type="body" sz="half" idx="2"/>
          </p:nvPr>
        </p:nvSpPr>
        <p:spPr>
          <a:xfrm>
            <a:off x="640080" y="2972168"/>
            <a:ext cx="3859397" cy="322682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1B7454-C1CC-46F2-A6FB-1FE786C48F49}"/>
              </a:ext>
            </a:extLst>
          </p:cNvPr>
          <p:cNvSpPr>
            <a:spLocks noGrp="1"/>
          </p:cNvSpPr>
          <p:nvPr>
            <p:ph type="dt" sz="half" idx="10"/>
          </p:nvPr>
        </p:nvSpPr>
        <p:spPr/>
        <p:txBody>
          <a:bodyPr/>
          <a:lstStyle/>
          <a:p>
            <a:fld id="{558E7897-33C5-4F1A-9307-D068E37F3DC7}" type="datetime1">
              <a:rPr lang="en-US" smtClean="0"/>
              <a:t>4/1/25</a:t>
            </a:fld>
            <a:endParaRPr lang="en-US"/>
          </a:p>
        </p:txBody>
      </p:sp>
      <p:sp>
        <p:nvSpPr>
          <p:cNvPr id="6" name="Footer Placeholder 5">
            <a:extLst>
              <a:ext uri="{FF2B5EF4-FFF2-40B4-BE49-F238E27FC236}">
                <a16:creationId xmlns:a16="http://schemas.microsoft.com/office/drawing/2014/main" id="{49077DBE-6CC7-421B-AB5E-341E20BD922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D6EAB8F-7526-4CDB-B782-FAD8B3E70B0A}"/>
              </a:ext>
            </a:extLst>
          </p:cNvPr>
          <p:cNvSpPr>
            <a:spLocks noGrp="1"/>
          </p:cNvSpPr>
          <p:nvPr>
            <p:ph type="sldNum" sz="quarter" idx="12"/>
          </p:nvPr>
        </p:nvSpPr>
        <p:spPr/>
        <p:txBody>
          <a:bodyPr/>
          <a:lstStyle/>
          <a:p>
            <a:fld id="{70C12960-6E85-460F-B6E3-5B82CB31AF3D}" type="slidenum">
              <a:rPr lang="en-US" smtClean="0"/>
              <a:t>‹N›</a:t>
            </a:fld>
            <a:endParaRPr lang="en-US"/>
          </a:p>
        </p:txBody>
      </p:sp>
    </p:spTree>
    <p:extLst>
      <p:ext uri="{BB962C8B-B14F-4D97-AF65-F5344CB8AC3E}">
        <p14:creationId xmlns:p14="http://schemas.microsoft.com/office/powerpoint/2010/main" val="352644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1647F-5A61-44C9-81DC-331C9AE5DDAE}"/>
              </a:ext>
            </a:extLst>
          </p:cNvPr>
          <p:cNvSpPr>
            <a:spLocks noGrp="1"/>
          </p:cNvSpPr>
          <p:nvPr>
            <p:ph type="title"/>
          </p:nvPr>
        </p:nvSpPr>
        <p:spPr>
          <a:xfrm>
            <a:off x="640080" y="1371600"/>
            <a:ext cx="3859397" cy="1451723"/>
          </a:xfrm>
        </p:spPr>
        <p:txBody>
          <a:bodyPr anchor="t">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1627A0F-F1B8-49BE-A0FF-7FE16E3BDCC1}"/>
              </a:ext>
            </a:extLst>
          </p:cNvPr>
          <p:cNvSpPr>
            <a:spLocks noGrp="1"/>
          </p:cNvSpPr>
          <p:nvPr>
            <p:ph type="pic" idx="1"/>
          </p:nvPr>
        </p:nvSpPr>
        <p:spPr>
          <a:xfrm>
            <a:off x="4937760" y="1033271"/>
            <a:ext cx="6592824" cy="516636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C86D1BD6-1519-4431-9FAF-7D4F4129972C}"/>
              </a:ext>
            </a:extLst>
          </p:cNvPr>
          <p:cNvSpPr>
            <a:spLocks noGrp="1"/>
          </p:cNvSpPr>
          <p:nvPr>
            <p:ph type="body" sz="half" idx="2"/>
          </p:nvPr>
        </p:nvSpPr>
        <p:spPr>
          <a:xfrm>
            <a:off x="640080" y="2972167"/>
            <a:ext cx="3859397" cy="32268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A587A0-353B-42C2-BA96-B1ADEDF642BE}"/>
              </a:ext>
            </a:extLst>
          </p:cNvPr>
          <p:cNvSpPr>
            <a:spLocks noGrp="1"/>
          </p:cNvSpPr>
          <p:nvPr>
            <p:ph type="dt" sz="half" idx="10"/>
          </p:nvPr>
        </p:nvSpPr>
        <p:spPr/>
        <p:txBody>
          <a:bodyPr/>
          <a:lstStyle/>
          <a:p>
            <a:fld id="{82E171BA-CC09-47C8-A6DF-F5C5CB59CEEC}" type="datetime1">
              <a:rPr lang="en-US" smtClean="0"/>
              <a:t>4/1/25</a:t>
            </a:fld>
            <a:endParaRPr lang="en-US"/>
          </a:p>
        </p:txBody>
      </p:sp>
      <p:sp>
        <p:nvSpPr>
          <p:cNvPr id="6" name="Footer Placeholder 5">
            <a:extLst>
              <a:ext uri="{FF2B5EF4-FFF2-40B4-BE49-F238E27FC236}">
                <a16:creationId xmlns:a16="http://schemas.microsoft.com/office/drawing/2014/main" id="{44D5A88E-3957-4B76-B1BE-4164029217B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5F7C5FD-E56A-4C66-8F23-087F95A2FD0E}"/>
              </a:ext>
            </a:extLst>
          </p:cNvPr>
          <p:cNvSpPr>
            <a:spLocks noGrp="1"/>
          </p:cNvSpPr>
          <p:nvPr>
            <p:ph type="sldNum" sz="quarter" idx="12"/>
          </p:nvPr>
        </p:nvSpPr>
        <p:spPr/>
        <p:txBody>
          <a:bodyPr/>
          <a:lstStyle/>
          <a:p>
            <a:fld id="{70C12960-6E85-460F-B6E3-5B82CB31AF3D}" type="slidenum">
              <a:rPr lang="en-US" smtClean="0"/>
              <a:t>‹N›</a:t>
            </a:fld>
            <a:endParaRPr lang="en-US"/>
          </a:p>
        </p:txBody>
      </p:sp>
    </p:spTree>
    <p:extLst>
      <p:ext uri="{BB962C8B-B14F-4D97-AF65-F5344CB8AC3E}">
        <p14:creationId xmlns:p14="http://schemas.microsoft.com/office/powerpoint/2010/main" val="1760410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B4E786-7636-4278-8595-D365D28A796A}"/>
              </a:ext>
            </a:extLst>
          </p:cNvPr>
          <p:cNvSpPr>
            <a:spLocks noGrp="1"/>
          </p:cNvSpPr>
          <p:nvPr>
            <p:ph type="title"/>
          </p:nvPr>
        </p:nvSpPr>
        <p:spPr>
          <a:xfrm>
            <a:off x="640079" y="1371601"/>
            <a:ext cx="10890929" cy="109728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A740849-7059-4C70-992B-5304D2EE9BAB}"/>
              </a:ext>
            </a:extLst>
          </p:cNvPr>
          <p:cNvSpPr>
            <a:spLocks noGrp="1"/>
          </p:cNvSpPr>
          <p:nvPr>
            <p:ph type="body" idx="1"/>
          </p:nvPr>
        </p:nvSpPr>
        <p:spPr>
          <a:xfrm>
            <a:off x="640080" y="2633472"/>
            <a:ext cx="10890928" cy="356616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9FEBF6-CEA6-4332-87B3-697807571C84}"/>
              </a:ext>
            </a:extLst>
          </p:cNvPr>
          <p:cNvSpPr>
            <a:spLocks noGrp="1"/>
          </p:cNvSpPr>
          <p:nvPr>
            <p:ph type="dt" sz="half" idx="2"/>
          </p:nvPr>
        </p:nvSpPr>
        <p:spPr>
          <a:xfrm>
            <a:off x="640080" y="6356350"/>
            <a:ext cx="2743200" cy="365125"/>
          </a:xfrm>
          <a:prstGeom prst="rect">
            <a:avLst/>
          </a:prstGeom>
        </p:spPr>
        <p:txBody>
          <a:bodyPr vert="horz" lIns="91440" tIns="45720" rIns="91440" bIns="45720" rtlCol="0" anchor="ctr"/>
          <a:lstStyle>
            <a:lvl1pPr algn="l">
              <a:defRPr sz="900" b="1" cap="all" spc="300" baseline="0">
                <a:solidFill>
                  <a:schemeClr val="tx1"/>
                </a:solidFill>
              </a:defRPr>
            </a:lvl1pPr>
          </a:lstStyle>
          <a:p>
            <a:fld id="{7DA38F49-B3E2-4BF0-BEC7-C30D34ABBB8D}" type="datetime1">
              <a:rPr lang="en-US" smtClean="0"/>
              <a:t>4/1/25</a:t>
            </a:fld>
            <a:endParaRPr lang="en-US"/>
          </a:p>
        </p:txBody>
      </p:sp>
      <p:sp>
        <p:nvSpPr>
          <p:cNvPr id="5" name="Footer Placeholder 4">
            <a:extLst>
              <a:ext uri="{FF2B5EF4-FFF2-40B4-BE49-F238E27FC236}">
                <a16:creationId xmlns:a16="http://schemas.microsoft.com/office/drawing/2014/main" id="{BC6BAF94-621C-43E1-BA0C-410A6899031B}"/>
              </a:ext>
            </a:extLst>
          </p:cNvPr>
          <p:cNvSpPr>
            <a:spLocks noGrp="1"/>
          </p:cNvSpPr>
          <p:nvPr>
            <p:ph type="ftr" sz="quarter" idx="3"/>
          </p:nvPr>
        </p:nvSpPr>
        <p:spPr>
          <a:xfrm>
            <a:off x="6767622" y="6356350"/>
            <a:ext cx="4040373" cy="365125"/>
          </a:xfrm>
          <a:prstGeom prst="rect">
            <a:avLst/>
          </a:prstGeom>
        </p:spPr>
        <p:txBody>
          <a:bodyPr vert="horz" lIns="91440" tIns="45720" rIns="91440" bIns="45720" rtlCol="0" anchor="ctr"/>
          <a:lstStyle>
            <a:lvl1pPr algn="r">
              <a:defRPr sz="9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137D19E5-9E16-48C9-AAE2-0C70679A8D7B}"/>
              </a:ext>
            </a:extLst>
          </p:cNvPr>
          <p:cNvSpPr>
            <a:spLocks noGrp="1"/>
          </p:cNvSpPr>
          <p:nvPr>
            <p:ph type="sldNum" sz="quarter" idx="4"/>
          </p:nvPr>
        </p:nvSpPr>
        <p:spPr>
          <a:xfrm>
            <a:off x="10807995" y="6356350"/>
            <a:ext cx="723014" cy="365125"/>
          </a:xfrm>
          <a:prstGeom prst="rect">
            <a:avLst/>
          </a:prstGeom>
        </p:spPr>
        <p:txBody>
          <a:bodyPr vert="horz" lIns="91440" tIns="45720" rIns="91440" bIns="45720" rtlCol="0" anchor="ctr"/>
          <a:lstStyle>
            <a:lvl1pPr algn="r">
              <a:defRPr sz="900" b="1" cap="all" spc="300" baseline="0">
                <a:solidFill>
                  <a:schemeClr val="tx1"/>
                </a:solidFill>
              </a:defRPr>
            </a:lvl1pPr>
          </a:lstStyle>
          <a:p>
            <a:fld id="{70C12960-6E85-460F-B6E3-5B82CB31AF3D}" type="slidenum">
              <a:rPr lang="en-US" smtClean="0"/>
              <a:t>‹N›</a:t>
            </a:fld>
            <a:endParaRPr lang="en-US"/>
          </a:p>
        </p:txBody>
      </p:sp>
      <p:cxnSp>
        <p:nvCxnSpPr>
          <p:cNvPr id="9" name="Straight Connector 8">
            <a:extLst>
              <a:ext uri="{FF2B5EF4-FFF2-40B4-BE49-F238E27FC236}">
                <a16:creationId xmlns:a16="http://schemas.microsoft.com/office/drawing/2014/main" id="{118E06E4-607B-144B-382B-AD3D06B1EE8C}"/>
              </a:ext>
              <a:ext uri="{C183D7F6-B498-43B3-948B-1728B52AA6E4}">
                <adec:decorative xmlns:adec="http://schemas.microsoft.com/office/drawing/2017/decorative" val="1"/>
              </a:ext>
            </a:extLst>
          </p:cNvPr>
          <p:cNvCxnSpPr>
            <a:cxnSpLocks/>
          </p:cNvCxnSpPr>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962414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76" r:id="rId6"/>
    <p:sldLayoutId id="2147483672" r:id="rId7"/>
    <p:sldLayoutId id="2147483673" r:id="rId8"/>
    <p:sldLayoutId id="2147483674" r:id="rId9"/>
    <p:sldLayoutId id="2147483675" r:id="rId10"/>
    <p:sldLayoutId id="2147483677" r:id="rId11"/>
  </p:sldLayoutIdLst>
  <p:hf sldNum="0" hdr="0" ftr="0" dt="0"/>
  <p:txStyles>
    <p:titleStyle>
      <a:lvl1pPr algn="l" defTabSz="914400" rtl="0" eaLnBrk="1" latinLnBrk="0" hangingPunct="1">
        <a:lnSpc>
          <a:spcPct val="10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87000"/>
        <a:buFont typeface="Arial" panose="020B0604020202020204" pitchFamily="34" charset="0"/>
        <a:buChar char="•"/>
        <a:defRPr sz="2000" kern="1200">
          <a:solidFill>
            <a:schemeClr val="tx1"/>
          </a:solidFill>
          <a:latin typeface="+mn-lt"/>
          <a:ea typeface="+mn-ea"/>
          <a:cs typeface="+mn-cs"/>
        </a:defRPr>
      </a:lvl1pPr>
      <a:lvl2pPr marL="493776" indent="-228600" algn="l" defTabSz="914400" rtl="0" eaLnBrk="1" latinLnBrk="0" hangingPunct="1">
        <a:lnSpc>
          <a:spcPct val="120000"/>
        </a:lnSpc>
        <a:spcBef>
          <a:spcPts val="500"/>
        </a:spcBef>
        <a:buSzPct val="87000"/>
        <a:buFont typeface="Arial" panose="020B06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20000"/>
        </a:lnSpc>
        <a:spcBef>
          <a:spcPts val="500"/>
        </a:spcBef>
        <a:buSzPct val="87000"/>
        <a:buFont typeface="Arial" panose="020B0604020202020204" pitchFamily="34" charset="0"/>
        <a:buChar char="•"/>
        <a:defRPr sz="1600" kern="1200">
          <a:solidFill>
            <a:schemeClr val="tx1"/>
          </a:solidFill>
          <a:latin typeface="+mn-lt"/>
          <a:ea typeface="+mn-ea"/>
          <a:cs typeface="+mn-cs"/>
        </a:defRPr>
      </a:lvl3pPr>
      <a:lvl4pPr marL="1051560" indent="-28575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4pPr>
      <a:lvl5pPr marL="1298448" indent="-22860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9F9BF86-FE94-4517-B97D-026C7515E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ctrTitle"/>
          </p:nvPr>
        </p:nvSpPr>
        <p:spPr>
          <a:xfrm>
            <a:off x="661646" y="1371599"/>
            <a:ext cx="10952993" cy="2757495"/>
          </a:xfrm>
        </p:spPr>
        <p:txBody>
          <a:bodyPr vert="horz" lIns="91440" tIns="45720" rIns="91440" bIns="45720" rtlCol="0" anchor="t">
            <a:noAutofit/>
          </a:bodyPr>
          <a:lstStyle/>
          <a:p>
            <a:r>
              <a:rPr lang="de-DE" sz="9600" dirty="0" err="1"/>
              <a:t>Intervalli</a:t>
            </a:r>
            <a:r>
              <a:rPr lang="de-DE" sz="9600" dirty="0"/>
              <a:t> di</a:t>
            </a:r>
            <a:br>
              <a:rPr lang="en-US" sz="9600" dirty="0"/>
            </a:br>
            <a:r>
              <a:rPr lang="de-DE" sz="9600" dirty="0" err="1"/>
              <a:t>confidenza</a:t>
            </a:r>
            <a:endParaRPr lang="de-DE" sz="9600" dirty="0"/>
          </a:p>
        </p:txBody>
      </p:sp>
      <p:sp>
        <p:nvSpPr>
          <p:cNvPr id="3" name="Sottotitolo 2"/>
          <p:cNvSpPr>
            <a:spLocks noGrp="1"/>
          </p:cNvSpPr>
          <p:nvPr>
            <p:ph type="subTitle" idx="1"/>
          </p:nvPr>
        </p:nvSpPr>
        <p:spPr>
          <a:xfrm>
            <a:off x="640080" y="4584879"/>
            <a:ext cx="6806609" cy="1315690"/>
          </a:xfrm>
        </p:spPr>
        <p:txBody>
          <a:bodyPr anchor="b">
            <a:normAutofit/>
          </a:bodyPr>
          <a:lstStyle/>
          <a:p>
            <a:endParaRPr lang="de-DE" sz="2000" dirty="0"/>
          </a:p>
        </p:txBody>
      </p:sp>
      <p:cxnSp>
        <p:nvCxnSpPr>
          <p:cNvPr id="10" name="Straight Connector 9">
            <a:extLst>
              <a:ext uri="{FF2B5EF4-FFF2-40B4-BE49-F238E27FC236}">
                <a16:creationId xmlns:a16="http://schemas.microsoft.com/office/drawing/2014/main" id="{AA07ED31-6FA0-4967-A8DD-C5388BC174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25839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A3CC13-E7D6-33B6-073C-2CDBEAD726B5}"/>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F9A1308E-FA33-7761-D7F4-4E19168634FF}"/>
              </a:ext>
            </a:extLst>
          </p:cNvPr>
          <p:cNvSpPr>
            <a:spLocks noGrp="1"/>
          </p:cNvSpPr>
          <p:nvPr>
            <p:ph type="title"/>
          </p:nvPr>
        </p:nvSpPr>
        <p:spPr/>
        <p:txBody>
          <a:bodyPr>
            <a:normAutofit/>
          </a:bodyPr>
          <a:lstStyle/>
          <a:p>
            <a:r>
              <a:rPr lang="it-IT" sz="5400" dirty="0"/>
              <a:t>Esercizio</a:t>
            </a:r>
          </a:p>
        </p:txBody>
      </p:sp>
      <p:pic>
        <p:nvPicPr>
          <p:cNvPr id="7" name="Segnaposto contenuto 6" descr="Immagine che contiene testo, Carattere, schermata, calligrafia&#10;&#10;Il contenuto generato dall&amp;#39;intelligenza artificiale potrebbe non essere corretto.">
            <a:extLst>
              <a:ext uri="{FF2B5EF4-FFF2-40B4-BE49-F238E27FC236}">
                <a16:creationId xmlns:a16="http://schemas.microsoft.com/office/drawing/2014/main" id="{E6C434FE-3467-46E3-41E8-4DB158026070}"/>
              </a:ext>
            </a:extLst>
          </p:cNvPr>
          <p:cNvPicPr>
            <a:picLocks noGrp="1" noChangeAspect="1"/>
          </p:cNvPicPr>
          <p:nvPr>
            <p:ph idx="1"/>
          </p:nvPr>
        </p:nvPicPr>
        <p:blipFill>
          <a:blip r:embed="rId2"/>
          <a:stretch>
            <a:fillRect/>
          </a:stretch>
        </p:blipFill>
        <p:spPr>
          <a:xfrm>
            <a:off x="649261" y="2618184"/>
            <a:ext cx="10890928" cy="3137701"/>
          </a:xfrm>
        </p:spPr>
      </p:pic>
    </p:spTree>
    <p:extLst>
      <p:ext uri="{BB962C8B-B14F-4D97-AF65-F5344CB8AC3E}">
        <p14:creationId xmlns:p14="http://schemas.microsoft.com/office/powerpoint/2010/main" val="30718608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624A3A-A9B7-06E3-7484-F786858BF8CB}"/>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857F9A53-7D6C-45C9-37BF-8D8C5A94B7DF}"/>
              </a:ext>
            </a:extLst>
          </p:cNvPr>
          <p:cNvSpPr>
            <a:spLocks noGrp="1"/>
          </p:cNvSpPr>
          <p:nvPr>
            <p:ph type="title"/>
          </p:nvPr>
        </p:nvSpPr>
        <p:spPr/>
        <p:txBody>
          <a:bodyPr>
            <a:normAutofit/>
          </a:bodyPr>
          <a:lstStyle/>
          <a:p>
            <a:r>
              <a:rPr lang="it-IT" sz="5400" dirty="0"/>
              <a:t>Esercizio</a:t>
            </a:r>
          </a:p>
        </p:txBody>
      </p:sp>
      <p:sp>
        <p:nvSpPr>
          <p:cNvPr id="4" name="Segnaposto contenuto 3">
            <a:extLst>
              <a:ext uri="{FF2B5EF4-FFF2-40B4-BE49-F238E27FC236}">
                <a16:creationId xmlns:a16="http://schemas.microsoft.com/office/drawing/2014/main" id="{C29073E1-FFE5-BBAA-2459-223A7077A9E8}"/>
              </a:ext>
            </a:extLst>
          </p:cNvPr>
          <p:cNvSpPr>
            <a:spLocks noGrp="1"/>
          </p:cNvSpPr>
          <p:nvPr>
            <p:ph idx="1"/>
          </p:nvPr>
        </p:nvSpPr>
        <p:spPr>
          <a:xfrm>
            <a:off x="640080" y="2468949"/>
            <a:ext cx="10890928" cy="3566160"/>
          </a:xfrm>
        </p:spPr>
        <p:txBody>
          <a:bodyPr vert="horz" lIns="91440" tIns="45720" rIns="91440" bIns="45720" rtlCol="0" anchor="t">
            <a:normAutofit fontScale="92500"/>
          </a:bodyPr>
          <a:lstStyle/>
          <a:p>
            <a:pPr marL="0" indent="0">
              <a:buNone/>
            </a:pPr>
            <a:r>
              <a:rPr lang="it-IT" sz="2400" b="1" dirty="0">
                <a:latin typeface="Arial"/>
                <a:ea typeface="+mn-lt"/>
                <a:cs typeface="+mn-lt"/>
              </a:rPr>
              <a:t>Il manager che si occupa del controllo di qualità di un’azienda che produce lampadine intende stimare la durata media delle lampadine facenti parte di un determinato lotto di produzione. Si sa che lo scarto quadratico medio delle lampadine prodotte è pari a 100 ore. Viene estratto un campione di 64 lampadine, che forniscono una durata media pari a 350 ore. Rispondere alle seguenti domande: 1) calcolare un intervallo di confidenza al livello di fiducia del 95% per la durata media delle lampadine; 2) può il produttore affermare che la durata media delle lampadine è pari a 400 ore?</a:t>
            </a:r>
            <a:endParaRPr lang="it-IT" sz="2400" b="1" dirty="0">
              <a:latin typeface="Arial"/>
              <a:cs typeface="Arial"/>
            </a:endParaRPr>
          </a:p>
        </p:txBody>
      </p:sp>
    </p:spTree>
    <p:extLst>
      <p:ext uri="{BB962C8B-B14F-4D97-AF65-F5344CB8AC3E}">
        <p14:creationId xmlns:p14="http://schemas.microsoft.com/office/powerpoint/2010/main" val="2456707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715769-95A4-7C9D-BFC3-6A485701E35C}"/>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3369E06E-2BB0-2EA8-0E18-8333337B733B}"/>
              </a:ext>
            </a:extLst>
          </p:cNvPr>
          <p:cNvSpPr>
            <a:spLocks noGrp="1"/>
          </p:cNvSpPr>
          <p:nvPr>
            <p:ph type="title"/>
          </p:nvPr>
        </p:nvSpPr>
        <p:spPr/>
        <p:txBody>
          <a:bodyPr>
            <a:normAutofit/>
          </a:bodyPr>
          <a:lstStyle/>
          <a:p>
            <a:r>
              <a:rPr lang="it-IT" sz="5400" dirty="0"/>
              <a:t>Esercizio</a:t>
            </a:r>
          </a:p>
        </p:txBody>
      </p:sp>
      <p:pic>
        <p:nvPicPr>
          <p:cNvPr id="3" name="Segnaposto contenuto 2" descr="Immagine che contiene testo, Carattere, schermata, bianco&#10;&#10;Il contenuto generato dall&amp;#39;intelligenza artificiale potrebbe non essere corretto.">
            <a:extLst>
              <a:ext uri="{FF2B5EF4-FFF2-40B4-BE49-F238E27FC236}">
                <a16:creationId xmlns:a16="http://schemas.microsoft.com/office/drawing/2014/main" id="{059AB145-329D-30B9-ABCB-EE5092FD7308}"/>
              </a:ext>
            </a:extLst>
          </p:cNvPr>
          <p:cNvPicPr>
            <a:picLocks noGrp="1" noChangeAspect="1"/>
          </p:cNvPicPr>
          <p:nvPr>
            <p:ph idx="1"/>
          </p:nvPr>
        </p:nvPicPr>
        <p:blipFill>
          <a:blip r:embed="rId2"/>
          <a:stretch>
            <a:fillRect/>
          </a:stretch>
        </p:blipFill>
        <p:spPr>
          <a:xfrm>
            <a:off x="787285" y="2874742"/>
            <a:ext cx="10890928" cy="2286984"/>
          </a:xfrm>
        </p:spPr>
      </p:pic>
    </p:spTree>
    <p:extLst>
      <p:ext uri="{BB962C8B-B14F-4D97-AF65-F5344CB8AC3E}">
        <p14:creationId xmlns:p14="http://schemas.microsoft.com/office/powerpoint/2010/main" val="3716495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9F41E1-9F2E-3D24-3640-CE40784DB29A}"/>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622BF542-5CBB-AC97-B4D1-44C1ED18CA3F}"/>
              </a:ext>
            </a:extLst>
          </p:cNvPr>
          <p:cNvSpPr>
            <a:spLocks noGrp="1"/>
          </p:cNvSpPr>
          <p:nvPr>
            <p:ph type="title"/>
          </p:nvPr>
        </p:nvSpPr>
        <p:spPr>
          <a:xfrm>
            <a:off x="648738" y="1163783"/>
            <a:ext cx="10890929" cy="1097280"/>
          </a:xfrm>
        </p:spPr>
        <p:txBody>
          <a:bodyPr>
            <a:normAutofit fontScale="90000"/>
          </a:bodyPr>
          <a:lstStyle/>
          <a:p>
            <a:r>
              <a:rPr lang="it-IT" sz="4400" dirty="0"/>
              <a:t>Intervallo di Confidenza per piccoli campioni </a:t>
            </a:r>
            <a:br>
              <a:rPr lang="it-IT" sz="4400" dirty="0"/>
            </a:br>
            <a:r>
              <a:rPr lang="it-IT" sz="4400" dirty="0"/>
              <a:t>(varianza sconosciuta)</a:t>
            </a:r>
            <a:endParaRPr lang="it-IT" dirty="0"/>
          </a:p>
        </p:txBody>
      </p:sp>
      <p:sp>
        <p:nvSpPr>
          <p:cNvPr id="5" name="Segnaposto contenuto 4">
            <a:extLst>
              <a:ext uri="{FF2B5EF4-FFF2-40B4-BE49-F238E27FC236}">
                <a16:creationId xmlns:a16="http://schemas.microsoft.com/office/drawing/2014/main" id="{B0C7AFEF-5330-3E07-C6CA-0A9D9C0626A3}"/>
              </a:ext>
            </a:extLst>
          </p:cNvPr>
          <p:cNvSpPr>
            <a:spLocks noGrp="1"/>
          </p:cNvSpPr>
          <p:nvPr>
            <p:ph idx="1"/>
          </p:nvPr>
        </p:nvSpPr>
        <p:spPr>
          <a:xfrm>
            <a:off x="648739" y="2754699"/>
            <a:ext cx="10890928" cy="3566160"/>
          </a:xfrm>
        </p:spPr>
        <p:txBody>
          <a:bodyPr vert="horz" lIns="91440" tIns="45720" rIns="91440" bIns="45720" rtlCol="0" anchor="t">
            <a:normAutofit lnSpcReduction="10000"/>
          </a:bodyPr>
          <a:lstStyle/>
          <a:p>
            <a:r>
              <a:rPr lang="it-IT" sz="2400" b="1" dirty="0">
                <a:latin typeface="Arial"/>
                <a:ea typeface="+mn-lt"/>
                <a:cs typeface="+mn-lt"/>
              </a:rPr>
              <a:t>Quando abbiamo a che fare con campioni di bassa numerosità, e dal momento che, nella maggior parte dei casi, la varianza della popolazione è un parametro sconosciuto, non sarà possibile fare riferimento alla curva normale come modello generatore del fenomeno che stiamo considerando (ossia, la stima per intervallo della media aritmetica della popolazione), ma useremo la </a:t>
            </a:r>
            <a:r>
              <a:rPr lang="it-IT" sz="2400" b="1" dirty="0">
                <a:solidFill>
                  <a:schemeClr val="tx2">
                    <a:lumMod val="90000"/>
                    <a:lumOff val="10000"/>
                  </a:schemeClr>
                </a:solidFill>
                <a:latin typeface="Arial"/>
                <a:ea typeface="+mn-lt"/>
                <a:cs typeface="+mn-lt"/>
              </a:rPr>
              <a:t>distribuzione t-</a:t>
            </a:r>
            <a:r>
              <a:rPr lang="it-IT" sz="2400" b="1" dirty="0" err="1">
                <a:solidFill>
                  <a:schemeClr val="tx2">
                    <a:lumMod val="90000"/>
                    <a:lumOff val="10000"/>
                  </a:schemeClr>
                </a:solidFill>
                <a:latin typeface="Arial"/>
                <a:ea typeface="+mn-lt"/>
                <a:cs typeface="+mn-lt"/>
              </a:rPr>
              <a:t>Student</a:t>
            </a:r>
            <a:r>
              <a:rPr lang="it-IT" sz="2400" b="1" dirty="0">
                <a:solidFill>
                  <a:schemeClr val="tx2">
                    <a:lumMod val="90000"/>
                    <a:lumOff val="10000"/>
                  </a:schemeClr>
                </a:solidFill>
                <a:latin typeface="Arial"/>
                <a:ea typeface="+mn-lt"/>
                <a:cs typeface="+mn-lt"/>
              </a:rPr>
              <a:t> (con n-1 Gradi di Libertà) </a:t>
            </a:r>
          </a:p>
          <a:p>
            <a:r>
              <a:rPr lang="it-IT" sz="2400" b="1" dirty="0">
                <a:solidFill>
                  <a:schemeClr val="tx2">
                    <a:lumMod val="90000"/>
                    <a:lumOff val="10000"/>
                  </a:schemeClr>
                </a:solidFill>
                <a:latin typeface="Arial"/>
                <a:ea typeface="+mn-lt"/>
                <a:cs typeface="+mn-lt"/>
              </a:rPr>
              <a:t>Usata per piccoli campioni</a:t>
            </a:r>
            <a:r>
              <a:rPr lang="it-IT" sz="2400" b="1" dirty="0">
                <a:latin typeface="Arial"/>
                <a:ea typeface="+mn-lt"/>
                <a:cs typeface="+mn-lt"/>
              </a:rPr>
              <a:t> (n &lt; 30)  </a:t>
            </a:r>
            <a:endParaRPr lang="it-IT" sz="2400" b="1" dirty="0">
              <a:latin typeface="Arial"/>
              <a:cs typeface="Arial"/>
            </a:endParaRPr>
          </a:p>
        </p:txBody>
      </p:sp>
      <p:pic>
        <p:nvPicPr>
          <p:cNvPr id="6" name="Immagine 5" descr="Immagine che contiene nero, oscurità&#10;&#10;Il contenuto generato dall&amp;#39;intelligenza artificiale potrebbe non essere corretto.">
            <a:extLst>
              <a:ext uri="{FF2B5EF4-FFF2-40B4-BE49-F238E27FC236}">
                <a16:creationId xmlns:a16="http://schemas.microsoft.com/office/drawing/2014/main" id="{3A8DF324-C735-FB4C-6DD3-67B050B9AC81}"/>
              </a:ext>
            </a:extLst>
          </p:cNvPr>
          <p:cNvPicPr>
            <a:picLocks noChangeAspect="1"/>
          </p:cNvPicPr>
          <p:nvPr/>
        </p:nvPicPr>
        <p:blipFill>
          <a:blip r:embed="rId2"/>
          <a:stretch>
            <a:fillRect/>
          </a:stretch>
        </p:blipFill>
        <p:spPr>
          <a:xfrm>
            <a:off x="5996853" y="5574723"/>
            <a:ext cx="5722793" cy="748144"/>
          </a:xfrm>
          <a:prstGeom prst="rect">
            <a:avLst/>
          </a:prstGeom>
        </p:spPr>
      </p:pic>
    </p:spTree>
    <p:extLst>
      <p:ext uri="{BB962C8B-B14F-4D97-AF65-F5344CB8AC3E}">
        <p14:creationId xmlns:p14="http://schemas.microsoft.com/office/powerpoint/2010/main" val="2247736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1EBE7E-50FC-BEB5-0854-D8987BA65B32}"/>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40C39C3B-7153-AFE5-D902-42000E643F0F}"/>
              </a:ext>
            </a:extLst>
          </p:cNvPr>
          <p:cNvSpPr>
            <a:spLocks noGrp="1"/>
          </p:cNvSpPr>
          <p:nvPr>
            <p:ph type="title"/>
          </p:nvPr>
        </p:nvSpPr>
        <p:spPr>
          <a:xfrm>
            <a:off x="648738" y="1328306"/>
            <a:ext cx="10890929" cy="1097280"/>
          </a:xfrm>
        </p:spPr>
        <p:txBody>
          <a:bodyPr>
            <a:normAutofit/>
          </a:bodyPr>
          <a:lstStyle/>
          <a:p>
            <a:r>
              <a:rPr lang="it-IT" sz="4400" dirty="0"/>
              <a:t>ESERCIZIO</a:t>
            </a:r>
            <a:endParaRPr lang="it-IT" dirty="0"/>
          </a:p>
        </p:txBody>
      </p:sp>
      <p:sp>
        <p:nvSpPr>
          <p:cNvPr id="5" name="Segnaposto contenuto 4">
            <a:extLst>
              <a:ext uri="{FF2B5EF4-FFF2-40B4-BE49-F238E27FC236}">
                <a16:creationId xmlns:a16="http://schemas.microsoft.com/office/drawing/2014/main" id="{89BAE411-4E3E-6EAE-1748-8ABA8F3A49AC}"/>
              </a:ext>
            </a:extLst>
          </p:cNvPr>
          <p:cNvSpPr>
            <a:spLocks noGrp="1"/>
          </p:cNvSpPr>
          <p:nvPr>
            <p:ph idx="1"/>
          </p:nvPr>
        </p:nvSpPr>
        <p:spPr>
          <a:xfrm>
            <a:off x="648739" y="2529563"/>
            <a:ext cx="11116064" cy="3566160"/>
          </a:xfrm>
        </p:spPr>
        <p:txBody>
          <a:bodyPr vert="horz" lIns="91440" tIns="45720" rIns="91440" bIns="45720" rtlCol="0" anchor="t">
            <a:normAutofit fontScale="92500"/>
          </a:bodyPr>
          <a:lstStyle/>
          <a:p>
            <a:pPr marL="0" indent="0">
              <a:buNone/>
            </a:pPr>
            <a:r>
              <a:rPr lang="it-IT" sz="3200" b="1" dirty="0">
                <a:latin typeface="Arial"/>
                <a:ea typeface="+mn-lt"/>
                <a:cs typeface="+mn-lt"/>
              </a:rPr>
              <a:t>Si vuole conoscere il peso medio dei neonati venuti alla luce in un certo ospedale. Si estrae un campione casuale di 16 elementi, e si riscontra un peso medio di 3,42 kg, con una varianza campionaria pari a 0,4624. Costruire un intervallo di confidenza ad un livello di fiducia del 99% per la stima del peso medio della popolazione di neonati.</a:t>
            </a:r>
            <a:endParaRPr lang="it-IT" sz="3200" b="1" dirty="0">
              <a:latin typeface="Arial"/>
              <a:cs typeface="Arial"/>
            </a:endParaRPr>
          </a:p>
        </p:txBody>
      </p:sp>
    </p:spTree>
    <p:extLst>
      <p:ext uri="{BB962C8B-B14F-4D97-AF65-F5344CB8AC3E}">
        <p14:creationId xmlns:p14="http://schemas.microsoft.com/office/powerpoint/2010/main" val="37048508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9E623E-CA52-BE60-2AC1-42E9FBD2C421}"/>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81EEF412-B0EB-9E26-AE1D-22EAA0317354}"/>
              </a:ext>
            </a:extLst>
          </p:cNvPr>
          <p:cNvSpPr>
            <a:spLocks noGrp="1"/>
          </p:cNvSpPr>
          <p:nvPr>
            <p:ph type="title"/>
          </p:nvPr>
        </p:nvSpPr>
        <p:spPr>
          <a:xfrm>
            <a:off x="648738" y="1328306"/>
            <a:ext cx="10890929" cy="1097280"/>
          </a:xfrm>
        </p:spPr>
        <p:txBody>
          <a:bodyPr>
            <a:normAutofit/>
          </a:bodyPr>
          <a:lstStyle/>
          <a:p>
            <a:r>
              <a:rPr lang="it-IT" sz="4400" dirty="0"/>
              <a:t>ESERCIZIO</a:t>
            </a:r>
            <a:endParaRPr lang="it-IT" dirty="0"/>
          </a:p>
        </p:txBody>
      </p:sp>
      <p:pic>
        <p:nvPicPr>
          <p:cNvPr id="3" name="Segnaposto contenuto 2" descr="Immagine che contiene testo, schermata, Carattere, numero&#10;&#10;Il contenuto generato dall&amp;#39;intelligenza artificiale potrebbe non essere corretto.">
            <a:extLst>
              <a:ext uri="{FF2B5EF4-FFF2-40B4-BE49-F238E27FC236}">
                <a16:creationId xmlns:a16="http://schemas.microsoft.com/office/drawing/2014/main" id="{02CA2F03-372F-9C0A-D5FE-8740865D012C}"/>
              </a:ext>
            </a:extLst>
          </p:cNvPr>
          <p:cNvPicPr>
            <a:picLocks noGrp="1" noChangeAspect="1"/>
          </p:cNvPicPr>
          <p:nvPr>
            <p:ph idx="1"/>
          </p:nvPr>
        </p:nvPicPr>
        <p:blipFill>
          <a:blip r:embed="rId2"/>
          <a:stretch>
            <a:fillRect/>
          </a:stretch>
        </p:blipFill>
        <p:spPr>
          <a:xfrm>
            <a:off x="1230174" y="2242016"/>
            <a:ext cx="9706493" cy="4126876"/>
          </a:xfrm>
        </p:spPr>
      </p:pic>
    </p:spTree>
    <p:extLst>
      <p:ext uri="{BB962C8B-B14F-4D97-AF65-F5344CB8AC3E}">
        <p14:creationId xmlns:p14="http://schemas.microsoft.com/office/powerpoint/2010/main" val="749785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2B0163-4582-F7F8-AEDA-3EDD41D93A58}"/>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B631ACAD-3642-E783-CCC1-8DA5A46AA9C5}"/>
              </a:ext>
            </a:extLst>
          </p:cNvPr>
          <p:cNvSpPr>
            <a:spLocks noGrp="1"/>
          </p:cNvSpPr>
          <p:nvPr>
            <p:ph type="title"/>
          </p:nvPr>
        </p:nvSpPr>
        <p:spPr>
          <a:xfrm>
            <a:off x="648738" y="1328306"/>
            <a:ext cx="10890929" cy="1097280"/>
          </a:xfrm>
        </p:spPr>
        <p:txBody>
          <a:bodyPr>
            <a:normAutofit/>
          </a:bodyPr>
          <a:lstStyle/>
          <a:p>
            <a:r>
              <a:rPr lang="it-IT" sz="4400" dirty="0"/>
              <a:t>ESERCIZIO</a:t>
            </a:r>
            <a:endParaRPr lang="it-IT" dirty="0"/>
          </a:p>
        </p:txBody>
      </p:sp>
      <p:pic>
        <p:nvPicPr>
          <p:cNvPr id="6" name="Segnaposto contenuto 5" descr="Immagine che contiene testo, schermata, Carattere&#10;&#10;Il contenuto generato dall&amp;#39;intelligenza artificiale potrebbe non essere corretto.">
            <a:extLst>
              <a:ext uri="{FF2B5EF4-FFF2-40B4-BE49-F238E27FC236}">
                <a16:creationId xmlns:a16="http://schemas.microsoft.com/office/drawing/2014/main" id="{62103881-0230-C217-E44A-4A15D5BC0348}"/>
              </a:ext>
            </a:extLst>
          </p:cNvPr>
          <p:cNvPicPr>
            <a:picLocks noGrp="1" noChangeAspect="1"/>
          </p:cNvPicPr>
          <p:nvPr>
            <p:ph idx="1"/>
          </p:nvPr>
        </p:nvPicPr>
        <p:blipFill>
          <a:blip r:embed="rId2"/>
          <a:stretch>
            <a:fillRect/>
          </a:stretch>
        </p:blipFill>
        <p:spPr>
          <a:xfrm>
            <a:off x="2100860" y="2396246"/>
            <a:ext cx="8005312" cy="4083744"/>
          </a:xfrm>
        </p:spPr>
      </p:pic>
    </p:spTree>
    <p:extLst>
      <p:ext uri="{BB962C8B-B14F-4D97-AF65-F5344CB8AC3E}">
        <p14:creationId xmlns:p14="http://schemas.microsoft.com/office/powerpoint/2010/main" val="21070463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DB9246-26CC-BC11-596A-E3CAA4CAF4F5}"/>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A93DB336-0C8C-5CE6-12C4-7692E430965A}"/>
              </a:ext>
            </a:extLst>
          </p:cNvPr>
          <p:cNvSpPr>
            <a:spLocks noGrp="1"/>
          </p:cNvSpPr>
          <p:nvPr>
            <p:ph type="title"/>
          </p:nvPr>
        </p:nvSpPr>
        <p:spPr>
          <a:xfrm>
            <a:off x="648738" y="1328306"/>
            <a:ext cx="10890929" cy="1097280"/>
          </a:xfrm>
        </p:spPr>
        <p:txBody>
          <a:bodyPr>
            <a:normAutofit fontScale="90000"/>
          </a:bodyPr>
          <a:lstStyle/>
          <a:p>
            <a:r>
              <a:rPr lang="it-IT" sz="4400" dirty="0"/>
              <a:t>Intervallo di confidenza per la stima di una proporzione</a:t>
            </a:r>
            <a:endParaRPr lang="it-IT" dirty="0"/>
          </a:p>
        </p:txBody>
      </p:sp>
      <p:sp>
        <p:nvSpPr>
          <p:cNvPr id="8" name="Segnaposto contenuto 7">
            <a:extLst>
              <a:ext uri="{FF2B5EF4-FFF2-40B4-BE49-F238E27FC236}">
                <a16:creationId xmlns:a16="http://schemas.microsoft.com/office/drawing/2014/main" id="{8CF12827-E159-294F-957F-9370DA6D41EC}"/>
              </a:ext>
            </a:extLst>
          </p:cNvPr>
          <p:cNvSpPr>
            <a:spLocks noGrp="1"/>
          </p:cNvSpPr>
          <p:nvPr>
            <p:ph idx="1"/>
          </p:nvPr>
        </p:nvSpPr>
        <p:spPr>
          <a:xfrm>
            <a:off x="647267" y="2633472"/>
            <a:ext cx="11106223" cy="3868084"/>
          </a:xfrm>
        </p:spPr>
        <p:txBody>
          <a:bodyPr vert="horz" lIns="91440" tIns="45720" rIns="91440" bIns="45720" rtlCol="0" anchor="t">
            <a:normAutofit/>
          </a:bodyPr>
          <a:lstStyle/>
          <a:p>
            <a:pPr marL="0" indent="0">
              <a:buNone/>
            </a:pPr>
            <a:r>
              <a:rPr lang="it-IT" b="1" dirty="0">
                <a:latin typeface="Arial"/>
                <a:ea typeface="+mn-lt"/>
                <a:cs typeface="+mn-lt"/>
              </a:rPr>
              <a:t>Quando vogliamo stimare una proporzione (o, in altre parole, la percentuale di unità statistiche che presentano un determinato attributo) è possibile estrarre un campione dalla popolazione di riferimento e calcolare tale proporzione all’interno del campione E’ possibile dimostrare che, se potessimo calcolare tutte le proporzioni all’interno di tutti i campioni di una certa numerosità n estraibili da una determinata popolazione, tali proporzioni danno origine ad una variabile casuale che si distribuisce come una curva normale con valore atteso pari a π e varianza pari a π(1- π)/n</a:t>
            </a:r>
            <a:endParaRPr lang="it-IT" b="1" dirty="0">
              <a:latin typeface="Arial"/>
              <a:cs typeface="Arial"/>
            </a:endParaRPr>
          </a:p>
        </p:txBody>
      </p:sp>
      <p:pic>
        <p:nvPicPr>
          <p:cNvPr id="9" name="Immagine 8" descr="Immagine che contiene testo, Carattere, schermata, linea&#10;&#10;Il contenuto generato dall&amp;#39;intelligenza artificiale potrebbe non essere corretto.">
            <a:extLst>
              <a:ext uri="{FF2B5EF4-FFF2-40B4-BE49-F238E27FC236}">
                <a16:creationId xmlns:a16="http://schemas.microsoft.com/office/drawing/2014/main" id="{964A8286-55AE-1918-50FE-F32FC4D56058}"/>
              </a:ext>
            </a:extLst>
          </p:cNvPr>
          <p:cNvPicPr>
            <a:picLocks noChangeAspect="1"/>
          </p:cNvPicPr>
          <p:nvPr/>
        </p:nvPicPr>
        <p:blipFill>
          <a:blip r:embed="rId2"/>
          <a:stretch>
            <a:fillRect/>
          </a:stretch>
        </p:blipFill>
        <p:spPr>
          <a:xfrm>
            <a:off x="3838754" y="5164630"/>
            <a:ext cx="7914737" cy="1539251"/>
          </a:xfrm>
          <a:prstGeom prst="rect">
            <a:avLst/>
          </a:prstGeom>
        </p:spPr>
      </p:pic>
    </p:spTree>
    <p:extLst>
      <p:ext uri="{BB962C8B-B14F-4D97-AF65-F5344CB8AC3E}">
        <p14:creationId xmlns:p14="http://schemas.microsoft.com/office/powerpoint/2010/main" val="9015847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36E259-4E71-84E5-87E3-29EE8EFD9B96}"/>
              </a:ext>
            </a:extLst>
          </p:cNvPr>
          <p:cNvSpPr>
            <a:spLocks noGrp="1"/>
          </p:cNvSpPr>
          <p:nvPr>
            <p:ph type="title"/>
          </p:nvPr>
        </p:nvSpPr>
        <p:spPr/>
        <p:txBody>
          <a:bodyPr/>
          <a:lstStyle/>
          <a:p>
            <a:r>
              <a:rPr lang="it-IT" dirty="0"/>
              <a:t>Esercizio</a:t>
            </a:r>
          </a:p>
        </p:txBody>
      </p:sp>
      <p:sp>
        <p:nvSpPr>
          <p:cNvPr id="3" name="Segnaposto contenuto 2">
            <a:extLst>
              <a:ext uri="{FF2B5EF4-FFF2-40B4-BE49-F238E27FC236}">
                <a16:creationId xmlns:a16="http://schemas.microsoft.com/office/drawing/2014/main" id="{772C2529-ACD0-06D4-A980-7961062D3D3A}"/>
              </a:ext>
            </a:extLst>
          </p:cNvPr>
          <p:cNvSpPr>
            <a:spLocks noGrp="1"/>
          </p:cNvSpPr>
          <p:nvPr>
            <p:ph idx="1"/>
          </p:nvPr>
        </p:nvSpPr>
        <p:spPr>
          <a:xfrm>
            <a:off x="640080" y="2633472"/>
            <a:ext cx="11207229" cy="3566160"/>
          </a:xfrm>
        </p:spPr>
        <p:txBody>
          <a:bodyPr vert="horz" lIns="91440" tIns="45720" rIns="91440" bIns="45720" rtlCol="0" anchor="t">
            <a:normAutofit/>
          </a:bodyPr>
          <a:lstStyle/>
          <a:p>
            <a:pPr marL="0" indent="0">
              <a:buNone/>
            </a:pPr>
            <a:r>
              <a:rPr lang="it-IT" sz="3200" b="1" dirty="0">
                <a:latin typeface="Arial"/>
                <a:ea typeface="+mn-lt"/>
                <a:cs typeface="+mn-lt"/>
              </a:rPr>
              <a:t>Si vuole conoscere la proporzione di individui che voteranno Si al prossimo referendum. A tale scopo, viene effettuata un’indagine su 80 soggetti, 60 dei quali rispondono che voteranno Si. Si determini l’intervallo di confidenza, ad un livello di fiducia del 95%, per la stima della proporzione di votanti in modo affermativo.</a:t>
            </a:r>
            <a:endParaRPr lang="it-IT" sz="3200" b="1" dirty="0">
              <a:latin typeface="Arial"/>
              <a:cs typeface="Arial"/>
            </a:endParaRPr>
          </a:p>
        </p:txBody>
      </p:sp>
    </p:spTree>
    <p:extLst>
      <p:ext uri="{BB962C8B-B14F-4D97-AF65-F5344CB8AC3E}">
        <p14:creationId xmlns:p14="http://schemas.microsoft.com/office/powerpoint/2010/main" val="36974233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D71FEF-75ED-EACE-68D7-7F61906BD843}"/>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3FA13C90-A408-D3B2-129B-F66D93E46903}"/>
              </a:ext>
            </a:extLst>
          </p:cNvPr>
          <p:cNvSpPr>
            <a:spLocks noGrp="1"/>
          </p:cNvSpPr>
          <p:nvPr>
            <p:ph type="title"/>
          </p:nvPr>
        </p:nvSpPr>
        <p:spPr/>
        <p:txBody>
          <a:bodyPr/>
          <a:lstStyle/>
          <a:p>
            <a:r>
              <a:rPr lang="it-IT" dirty="0"/>
              <a:t>Esercizio</a:t>
            </a:r>
          </a:p>
        </p:txBody>
      </p:sp>
      <p:pic>
        <p:nvPicPr>
          <p:cNvPr id="4" name="Segnaposto contenuto 3" descr="Immagine che contiene testo, schermata, Carattere, numero&#10;&#10;Il contenuto generato dall&amp;#39;intelligenza artificiale potrebbe non essere corretto.">
            <a:extLst>
              <a:ext uri="{FF2B5EF4-FFF2-40B4-BE49-F238E27FC236}">
                <a16:creationId xmlns:a16="http://schemas.microsoft.com/office/drawing/2014/main" id="{4D7C50A8-7C76-5E72-3E2E-0F241A5329FE}"/>
              </a:ext>
            </a:extLst>
          </p:cNvPr>
          <p:cNvPicPr>
            <a:picLocks noGrp="1" noChangeAspect="1"/>
          </p:cNvPicPr>
          <p:nvPr>
            <p:ph idx="1"/>
          </p:nvPr>
        </p:nvPicPr>
        <p:blipFill>
          <a:blip r:embed="rId2"/>
          <a:stretch>
            <a:fillRect/>
          </a:stretch>
        </p:blipFill>
        <p:spPr>
          <a:xfrm>
            <a:off x="861464" y="2367490"/>
            <a:ext cx="10469725" cy="3846518"/>
          </a:xfrm>
        </p:spPr>
      </p:pic>
    </p:spTree>
    <p:extLst>
      <p:ext uri="{BB962C8B-B14F-4D97-AF65-F5344CB8AC3E}">
        <p14:creationId xmlns:p14="http://schemas.microsoft.com/office/powerpoint/2010/main" val="2141655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E7D162-8611-569F-5366-120FA4090C54}"/>
              </a:ext>
            </a:extLst>
          </p:cNvPr>
          <p:cNvSpPr>
            <a:spLocks noGrp="1"/>
          </p:cNvSpPr>
          <p:nvPr>
            <p:ph type="title"/>
          </p:nvPr>
        </p:nvSpPr>
        <p:spPr/>
        <p:txBody>
          <a:bodyPr/>
          <a:lstStyle/>
          <a:p>
            <a:r>
              <a:rPr lang="it-IT" dirty="0"/>
              <a:t>INTRODUZIONE</a:t>
            </a:r>
          </a:p>
        </p:txBody>
      </p:sp>
      <p:sp>
        <p:nvSpPr>
          <p:cNvPr id="3" name="Segnaposto contenuto 2">
            <a:extLst>
              <a:ext uri="{FF2B5EF4-FFF2-40B4-BE49-F238E27FC236}">
                <a16:creationId xmlns:a16="http://schemas.microsoft.com/office/drawing/2014/main" id="{E4E0E625-B1FD-9F9C-2B98-E40CB6761765}"/>
              </a:ext>
            </a:extLst>
          </p:cNvPr>
          <p:cNvSpPr>
            <a:spLocks noGrp="1"/>
          </p:cNvSpPr>
          <p:nvPr>
            <p:ph idx="1"/>
          </p:nvPr>
        </p:nvSpPr>
        <p:spPr/>
        <p:txBody>
          <a:bodyPr vert="horz" lIns="91440" tIns="45720" rIns="91440" bIns="45720" rtlCol="0" anchor="t">
            <a:normAutofit fontScale="92500" lnSpcReduction="10000"/>
          </a:bodyPr>
          <a:lstStyle/>
          <a:p>
            <a:r>
              <a:rPr lang="it-IT" sz="4000" dirty="0">
                <a:latin typeface="Arial"/>
                <a:ea typeface="+mn-lt"/>
                <a:cs typeface="+mn-lt"/>
              </a:rPr>
              <a:t>Inferenza statistica</a:t>
            </a:r>
          </a:p>
          <a:p>
            <a:r>
              <a:rPr lang="it-IT" sz="4000" dirty="0">
                <a:latin typeface="Arial"/>
                <a:ea typeface="+mn-lt"/>
                <a:cs typeface="+mn-lt"/>
              </a:rPr>
              <a:t>Stima di parametri </a:t>
            </a:r>
            <a:endParaRPr lang="it-IT">
              <a:latin typeface="Arial"/>
              <a:cs typeface="Arial"/>
            </a:endParaRPr>
          </a:p>
          <a:p>
            <a:r>
              <a:rPr lang="it-IT" sz="4000" dirty="0">
                <a:latin typeface="Arial"/>
                <a:ea typeface="+mn-lt"/>
                <a:cs typeface="+mn-lt"/>
              </a:rPr>
              <a:t>Intervallo di confidenza</a:t>
            </a:r>
          </a:p>
          <a:p>
            <a:r>
              <a:rPr lang="it-IT" sz="4000" dirty="0">
                <a:latin typeface="Arial"/>
                <a:ea typeface="+mn-lt"/>
                <a:cs typeface="+mn-lt"/>
              </a:rPr>
              <a:t>Stimare la proporzione di individui che possiedono un determinato attributo</a:t>
            </a:r>
            <a:endParaRPr lang="it-IT" sz="4000">
              <a:latin typeface="Arial"/>
              <a:cs typeface="Arial"/>
            </a:endParaRPr>
          </a:p>
        </p:txBody>
      </p:sp>
    </p:spTree>
    <p:extLst>
      <p:ext uri="{BB962C8B-B14F-4D97-AF65-F5344CB8AC3E}">
        <p14:creationId xmlns:p14="http://schemas.microsoft.com/office/powerpoint/2010/main" val="1331026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DA151C-5770-45E4-AAFF-59E7F4038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E971127-0D95-F99A-F241-11DAA2FCC2F0}"/>
              </a:ext>
            </a:extLst>
          </p:cNvPr>
          <p:cNvSpPr>
            <a:spLocks noGrp="1"/>
          </p:cNvSpPr>
          <p:nvPr>
            <p:ph type="title"/>
          </p:nvPr>
        </p:nvSpPr>
        <p:spPr>
          <a:xfrm>
            <a:off x="640080" y="570750"/>
            <a:ext cx="10890929" cy="1387934"/>
          </a:xfrm>
        </p:spPr>
        <p:txBody>
          <a:bodyPr anchor="b">
            <a:normAutofit/>
          </a:bodyPr>
          <a:lstStyle/>
          <a:p>
            <a:r>
              <a:rPr lang="it-IT" dirty="0"/>
              <a:t>STIMA DI PARAMETRI</a:t>
            </a:r>
          </a:p>
        </p:txBody>
      </p:sp>
      <p:cxnSp>
        <p:nvCxnSpPr>
          <p:cNvPr id="10" name="Straight Connector 9">
            <a:extLst>
              <a:ext uri="{FF2B5EF4-FFF2-40B4-BE49-F238E27FC236}">
                <a16:creationId xmlns:a16="http://schemas.microsoft.com/office/drawing/2014/main" id="{E62D3963-2153-4637-96E6-E31BD2CE5D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2307479"/>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Segnaposto contenuto 2">
            <a:extLst>
              <a:ext uri="{FF2B5EF4-FFF2-40B4-BE49-F238E27FC236}">
                <a16:creationId xmlns:a16="http://schemas.microsoft.com/office/drawing/2014/main" id="{7224D914-467D-D217-25FB-CD229A7EBA1B}"/>
              </a:ext>
            </a:extLst>
          </p:cNvPr>
          <p:cNvSpPr>
            <a:spLocks noGrp="1"/>
          </p:cNvSpPr>
          <p:nvPr>
            <p:ph idx="1"/>
          </p:nvPr>
        </p:nvSpPr>
        <p:spPr>
          <a:xfrm>
            <a:off x="427513" y="2550871"/>
            <a:ext cx="11584948" cy="3659808"/>
          </a:xfrm>
        </p:spPr>
        <p:txBody>
          <a:bodyPr vert="horz" lIns="91440" tIns="45720" rIns="91440" bIns="45720" rtlCol="0" anchor="t">
            <a:noAutofit/>
          </a:bodyPr>
          <a:lstStyle/>
          <a:p>
            <a:r>
              <a:rPr lang="it-IT" sz="1900" b="1" dirty="0">
                <a:latin typeface="Arial"/>
                <a:ea typeface="+mn-lt"/>
                <a:cs typeface="+mn-lt"/>
              </a:rPr>
              <a:t>L'inferenza statistica ci permette di stimare parametri sconosciuti della popolazione partendo da un campione.</a:t>
            </a:r>
            <a:endParaRPr lang="it-IT" sz="1900" b="1" dirty="0">
              <a:latin typeface="Arial"/>
              <a:cs typeface="Arial"/>
            </a:endParaRPr>
          </a:p>
          <a:p>
            <a:r>
              <a:rPr lang="it-IT" sz="1900" b="1" dirty="0">
                <a:latin typeface="Arial"/>
                <a:ea typeface="+mn-lt"/>
                <a:cs typeface="+mn-lt"/>
              </a:rPr>
              <a:t>Due approcci principali:</a:t>
            </a:r>
            <a:endParaRPr lang="it-IT" sz="1900" b="1" dirty="0">
              <a:latin typeface="Arial"/>
              <a:cs typeface="Arial"/>
            </a:endParaRPr>
          </a:p>
          <a:p>
            <a:pPr marL="493395" lvl="1"/>
            <a:r>
              <a:rPr lang="it-IT" sz="1900" b="1" dirty="0">
                <a:solidFill>
                  <a:schemeClr val="accent1">
                    <a:lumMod val="49000"/>
                  </a:schemeClr>
                </a:solidFill>
                <a:latin typeface="Arial"/>
                <a:ea typeface="+mn-lt"/>
                <a:cs typeface="+mn-lt"/>
              </a:rPr>
              <a:t>Stima puntuale</a:t>
            </a:r>
            <a:r>
              <a:rPr lang="it-IT" sz="1900" b="1" dirty="0">
                <a:latin typeface="Arial"/>
                <a:ea typeface="+mn-lt"/>
                <a:cs typeface="+mn-lt"/>
              </a:rPr>
              <a:t>: un singolo valore stimato per il parametro. </a:t>
            </a:r>
            <a:r>
              <a:rPr lang="it-IT" sz="1900" b="1" dirty="0">
                <a:latin typeface="Arial" panose="020B0604020202020204" pitchFamily="34" charset="0"/>
                <a:cs typeface="Arial" panose="020B0604020202020204" pitchFamily="34" charset="0"/>
              </a:rPr>
              <a:t>Tuttavia questo valore non coincide quasi mai con il valore vero (parametro) della popolazione e  campioni diversi forniscono stime puntuali diverse.</a:t>
            </a:r>
          </a:p>
          <a:p>
            <a:pPr marL="493395" lvl="1"/>
            <a:r>
              <a:rPr lang="it-IT" sz="1900" b="1" dirty="0">
                <a:solidFill>
                  <a:schemeClr val="accent1">
                    <a:lumMod val="49000"/>
                  </a:schemeClr>
                </a:solidFill>
                <a:latin typeface="Arial"/>
                <a:ea typeface="+mn-lt"/>
                <a:cs typeface="+mn-lt"/>
              </a:rPr>
              <a:t>Stima per intervallo:</a:t>
            </a:r>
            <a:r>
              <a:rPr lang="it-IT" sz="1900" b="1" dirty="0">
                <a:latin typeface="Arial"/>
                <a:ea typeface="+mn-lt"/>
                <a:cs typeface="+mn-lt"/>
              </a:rPr>
              <a:t> </a:t>
            </a:r>
            <a:r>
              <a:rPr lang="it-IT" sz="1900" b="1" dirty="0">
                <a:latin typeface="Arial"/>
                <a:ea typeface="Calibri"/>
                <a:cs typeface="Calibri"/>
              </a:rPr>
              <a:t>è un intervallo di valori attorno alla stima puntale, all’interno del quale  si ritiene ricada il vero valore del parametro . Questo intervallo è chiamato intervallo di confidenza e </a:t>
            </a:r>
            <a:r>
              <a:rPr lang="it-IT" sz="1900" b="1" dirty="0">
                <a:latin typeface="Arial"/>
                <a:ea typeface="+mn-lt"/>
                <a:cs typeface="+mn-lt"/>
              </a:rPr>
              <a:t>ci aiuta a valutare l'affidabilità della stima.</a:t>
            </a:r>
            <a:endParaRPr lang="it-IT" sz="1900" b="1" dirty="0">
              <a:latin typeface="Arial"/>
              <a:cs typeface="Arial"/>
            </a:endParaRPr>
          </a:p>
          <a:p>
            <a:r>
              <a:rPr lang="it-IT" sz="1900" b="1" dirty="0">
                <a:latin typeface="Arial"/>
                <a:ea typeface="+mn-lt"/>
                <a:cs typeface="+mn-lt"/>
              </a:rPr>
              <a:t>La qualità della stima dipende dalla dimensione del campione e dalla variabilità dei dati.</a:t>
            </a:r>
            <a:endParaRPr lang="it-IT" sz="1900" b="1" dirty="0">
              <a:latin typeface="Arial"/>
              <a:cs typeface="Arial"/>
            </a:endParaRPr>
          </a:p>
        </p:txBody>
      </p:sp>
    </p:spTree>
    <p:extLst>
      <p:ext uri="{BB962C8B-B14F-4D97-AF65-F5344CB8AC3E}">
        <p14:creationId xmlns:p14="http://schemas.microsoft.com/office/powerpoint/2010/main" val="1939537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5E844B-8BBA-9CAA-9B3C-8C88CC9EE9AB}"/>
              </a:ext>
            </a:extLst>
          </p:cNvPr>
          <p:cNvSpPr>
            <a:spLocks noGrp="1"/>
          </p:cNvSpPr>
          <p:nvPr>
            <p:ph type="title"/>
          </p:nvPr>
        </p:nvSpPr>
        <p:spPr>
          <a:xfrm>
            <a:off x="1898098" y="623978"/>
            <a:ext cx="10934061" cy="780979"/>
          </a:xfrm>
        </p:spPr>
        <p:txBody>
          <a:bodyPr/>
          <a:lstStyle/>
          <a:p>
            <a:r>
              <a:rPr lang="it-IT" dirty="0"/>
              <a:t>INTERVALLO DI CONFIDENZA </a:t>
            </a:r>
          </a:p>
        </p:txBody>
      </p:sp>
      <mc:AlternateContent xmlns:mc="http://schemas.openxmlformats.org/markup-compatibility/2006">
        <mc:Choice xmlns:a14="http://schemas.microsoft.com/office/drawing/2010/main" Requires="a14">
          <p:sp>
            <p:nvSpPr>
              <p:cNvPr id="4" name="Segnaposto testo 3">
                <a:extLst>
                  <a:ext uri="{FF2B5EF4-FFF2-40B4-BE49-F238E27FC236}">
                    <a16:creationId xmlns:a16="http://schemas.microsoft.com/office/drawing/2014/main" id="{351B3B19-5109-3726-3521-0735451D73EA}"/>
                  </a:ext>
                </a:extLst>
              </p:cNvPr>
              <p:cNvSpPr>
                <a:spLocks noGrp="1"/>
              </p:cNvSpPr>
              <p:nvPr>
                <p:ph type="body" idx="4294967295"/>
              </p:nvPr>
            </p:nvSpPr>
            <p:spPr>
              <a:xfrm>
                <a:off x="611337" y="1712015"/>
                <a:ext cx="11214040" cy="4955904"/>
              </a:xfrm>
            </p:spPr>
            <p:txBody>
              <a:bodyPr vert="horz" lIns="91440" tIns="45720" rIns="91440" bIns="45720" rtlCol="0" anchor="t">
                <a:normAutofit/>
              </a:bodyPr>
              <a:lstStyle/>
              <a:p>
                <a:r>
                  <a:rPr lang="it-IT" sz="2400" b="1" dirty="0">
                    <a:latin typeface="Arial"/>
                    <a:ea typeface="+mn-lt"/>
                    <a:cs typeface="+mn-lt"/>
                  </a:rPr>
                  <a:t>Un </a:t>
                </a:r>
                <a:r>
                  <a:rPr lang="it-IT" sz="2400" b="1" dirty="0">
                    <a:solidFill>
                      <a:schemeClr val="accent1">
                        <a:lumMod val="49000"/>
                      </a:schemeClr>
                    </a:solidFill>
                    <a:latin typeface="Arial"/>
                    <a:ea typeface="+mn-lt"/>
                    <a:cs typeface="+mn-lt"/>
                  </a:rPr>
                  <a:t>intervallo di confidenza</a:t>
                </a:r>
                <a:r>
                  <a:rPr lang="it-IT" sz="2400" b="1" dirty="0">
                    <a:latin typeface="Arial"/>
                    <a:ea typeface="+mn-lt"/>
                    <a:cs typeface="+mn-lt"/>
                  </a:rPr>
                  <a:t> è un intervallo di valori costruito sulla base di un campione statistico che ha una certa probabilità di contenere il vero valore del parametro della popolazione.</a:t>
                </a:r>
                <a:endParaRPr lang="it-IT" sz="2400" b="1" dirty="0">
                  <a:latin typeface="Arial"/>
                  <a:cs typeface="Arial"/>
                </a:endParaRPr>
              </a:p>
              <a:p>
                <a:pPr marL="0" indent="0" algn="ctr">
                  <a:buNone/>
                </a:pPr>
                <a14:m>
                  <m:oMath xmlns:m="http://schemas.openxmlformats.org/officeDocument/2006/math">
                    <m:bar>
                      <m:barPr>
                        <m:pos m:val="top"/>
                        <m:ctrlPr>
                          <a:rPr lang="it-IT" sz="2800" i="1" kern="100" smtClean="0">
                            <a:effectLst/>
                            <a:latin typeface="Cambria Math" panose="02040503050406030204" pitchFamily="18" charset="0"/>
                            <a:ea typeface="Times New Roman" panose="02020603050405020304" pitchFamily="18" charset="0"/>
                            <a:cs typeface="Times New Roman" panose="02020603050405020304" pitchFamily="18" charset="0"/>
                          </a:rPr>
                        </m:ctrlPr>
                      </m:barPr>
                      <m:e>
                        <m:r>
                          <a:rPr lang="it-IT" sz="2800" i="1" kern="0">
                            <a:effectLst/>
                            <a:latin typeface="Cambria Math" panose="02040503050406030204" pitchFamily="18" charset="0"/>
                            <a:ea typeface="Times New Roman" panose="02020603050405020304" pitchFamily="18" charset="0"/>
                            <a:cs typeface="Times New Roman" panose="02020603050405020304" pitchFamily="18" charset="0"/>
                          </a:rPr>
                          <m:t>𝑋</m:t>
                        </m:r>
                      </m:e>
                    </m:bar>
                    <m:r>
                      <a:rPr lang="it-IT" sz="2800" i="1" kern="0">
                        <a:effectLst/>
                        <a:latin typeface="Cambria Math" panose="02040503050406030204" pitchFamily="18" charset="0"/>
                        <a:ea typeface="Times New Roman" panose="02020603050405020304" pitchFamily="18" charset="0"/>
                        <a:cs typeface="Cambria Math" panose="02040503050406030204" pitchFamily="18" charset="0"/>
                      </a:rPr>
                      <m:t>−</m:t>
                    </m:r>
                    <m:sSub>
                      <m:sSubPr>
                        <m:ctrlPr>
                          <a:rPr lang="it-IT" sz="2800" i="1" kern="100">
                            <a:effectLst/>
                            <a:latin typeface="Cambria Math" panose="02040503050406030204" pitchFamily="18" charset="0"/>
                            <a:ea typeface="Times New Roman" panose="02020603050405020304" pitchFamily="18" charset="0"/>
                            <a:cs typeface="Cambria Math" panose="02040503050406030204" pitchFamily="18" charset="0"/>
                          </a:rPr>
                        </m:ctrlPr>
                      </m:sSubPr>
                      <m:e>
                        <m:r>
                          <a:rPr lang="it-IT" sz="2800" i="1" kern="0">
                            <a:effectLst/>
                            <a:latin typeface="Cambria Math" panose="02040503050406030204" pitchFamily="18" charset="0"/>
                            <a:ea typeface="Times New Roman" panose="02020603050405020304" pitchFamily="18" charset="0"/>
                            <a:cs typeface="Cambria Math" panose="02040503050406030204" pitchFamily="18" charset="0"/>
                          </a:rPr>
                          <m:t>𝑧</m:t>
                        </m:r>
                      </m:e>
                      <m:sub>
                        <m:r>
                          <a:rPr lang="it-IT" sz="2800" i="1" kern="0">
                            <a:effectLst/>
                            <a:latin typeface="Cambria Math" panose="02040503050406030204" pitchFamily="18" charset="0"/>
                            <a:ea typeface="Times New Roman" panose="02020603050405020304" pitchFamily="18" charset="0"/>
                            <a:cs typeface="Cambria Math" panose="02040503050406030204" pitchFamily="18" charset="0"/>
                          </a:rPr>
                          <m:t>𝛼</m:t>
                        </m:r>
                        <m:r>
                          <a:rPr lang="it-IT" sz="2800" i="1" kern="0">
                            <a:effectLst/>
                            <a:latin typeface="Cambria Math" panose="02040503050406030204" pitchFamily="18" charset="0"/>
                            <a:ea typeface="Times New Roman" panose="02020603050405020304" pitchFamily="18" charset="0"/>
                            <a:cs typeface="Cambria Math" panose="02040503050406030204" pitchFamily="18" charset="0"/>
                          </a:rPr>
                          <m:t>/2 </m:t>
                        </m:r>
                      </m:sub>
                    </m:sSub>
                    <m:f>
                      <m:fPr>
                        <m:ctrlPr>
                          <a:rPr lang="it-IT" sz="2800" i="1">
                            <a:effectLst/>
                            <a:latin typeface="Cambria Math" panose="02040503050406030204" pitchFamily="18" charset="0"/>
                            <a:ea typeface="Times New Roman" panose="02020603050405020304" pitchFamily="18" charset="0"/>
                          </a:rPr>
                        </m:ctrlPr>
                      </m:fPr>
                      <m:num>
                        <m:r>
                          <m:rPr>
                            <m:sty m:val="p"/>
                          </m:rPr>
                          <a:rPr lang="it-IT" sz="2800" kern="0">
                            <a:effectLst/>
                            <a:latin typeface="Cambria Math" panose="02040503050406030204" pitchFamily="18" charset="0"/>
                            <a:ea typeface="Times New Roman" panose="02020603050405020304" pitchFamily="18" charset="0"/>
                            <a:cs typeface="Cambria Math" panose="02040503050406030204" pitchFamily="18" charset="0"/>
                          </a:rPr>
                          <m:t>σ</m:t>
                        </m:r>
                      </m:num>
                      <m:den>
                        <m:rad>
                          <m:radPr>
                            <m:degHide m:val="on"/>
                            <m:ctrlPr>
                              <a:rPr lang="it-IT" sz="2800" i="1">
                                <a:effectLst/>
                                <a:latin typeface="Cambria Math" panose="02040503050406030204" pitchFamily="18" charset="0"/>
                                <a:ea typeface="Times New Roman" panose="02020603050405020304" pitchFamily="18" charset="0"/>
                                <a:cs typeface="Cambria Math" panose="02040503050406030204" pitchFamily="18" charset="0"/>
                              </a:rPr>
                            </m:ctrlPr>
                          </m:radPr>
                          <m:deg/>
                          <m:e>
                            <m:r>
                              <m:rPr>
                                <m:sty m:val="p"/>
                              </m:rPr>
                              <a:rPr lang="it-IT" sz="2800" kern="0">
                                <a:effectLst/>
                                <a:latin typeface="Cambria Math" panose="02040503050406030204" pitchFamily="18" charset="0"/>
                                <a:ea typeface="Times New Roman" panose="02020603050405020304" pitchFamily="18" charset="0"/>
                                <a:cs typeface="Cambria Math" panose="02040503050406030204" pitchFamily="18" charset="0"/>
                              </a:rPr>
                              <m:t>n</m:t>
                            </m:r>
                          </m:e>
                        </m:rad>
                      </m:den>
                    </m:f>
                    <m:r>
                      <a:rPr lang="it-IT" sz="2800" i="1" kern="0">
                        <a:effectLst/>
                        <a:latin typeface="Cambria Math" panose="02040503050406030204" pitchFamily="18" charset="0"/>
                        <a:ea typeface="Times New Roman" panose="02020603050405020304" pitchFamily="18" charset="0"/>
                        <a:cs typeface="Times New Roman" panose="02020603050405020304" pitchFamily="18" charset="0"/>
                      </a:rPr>
                      <m:t> ≤ </m:t>
                    </m:r>
                    <m:r>
                      <a:rPr lang="it-IT" sz="2800" i="1" kern="0">
                        <a:effectLst/>
                        <a:latin typeface="Cambria Math" panose="02040503050406030204" pitchFamily="18" charset="0"/>
                        <a:ea typeface="Times New Roman" panose="02020603050405020304" pitchFamily="18" charset="0"/>
                        <a:cs typeface="Times New Roman" panose="02020603050405020304" pitchFamily="18" charset="0"/>
                      </a:rPr>
                      <m:t>𝜇</m:t>
                    </m:r>
                    <m:r>
                      <a:rPr lang="it-IT" sz="2800" i="1" kern="0">
                        <a:effectLst/>
                        <a:latin typeface="Cambria Math" panose="02040503050406030204" pitchFamily="18" charset="0"/>
                        <a:ea typeface="Times New Roman" panose="02020603050405020304" pitchFamily="18" charset="0"/>
                        <a:cs typeface="Times New Roman" panose="02020603050405020304" pitchFamily="18" charset="0"/>
                      </a:rPr>
                      <m:t> ≤ </m:t>
                    </m:r>
                    <m:bar>
                      <m:barPr>
                        <m:pos m:val="top"/>
                        <m:ctrlPr>
                          <a:rPr lang="it-IT" sz="2800" i="1" kern="100">
                            <a:effectLst/>
                            <a:latin typeface="Cambria Math" panose="02040503050406030204" pitchFamily="18" charset="0"/>
                            <a:ea typeface="Times New Roman" panose="02020603050405020304" pitchFamily="18" charset="0"/>
                            <a:cs typeface="Times New Roman" panose="02020603050405020304" pitchFamily="18" charset="0"/>
                          </a:rPr>
                        </m:ctrlPr>
                      </m:barPr>
                      <m:e>
                        <m:r>
                          <a:rPr lang="it-IT" sz="2800" i="1" kern="0">
                            <a:effectLst/>
                            <a:latin typeface="Cambria Math" panose="02040503050406030204" pitchFamily="18" charset="0"/>
                            <a:ea typeface="Times New Roman" panose="02020603050405020304" pitchFamily="18" charset="0"/>
                            <a:cs typeface="Times New Roman" panose="02020603050405020304" pitchFamily="18" charset="0"/>
                          </a:rPr>
                          <m:t>𝑋</m:t>
                        </m:r>
                      </m:e>
                    </m:bar>
                    <m:r>
                      <a:rPr lang="it-IT" sz="2800" kern="0">
                        <a:effectLst/>
                        <a:latin typeface="Cambria Math" panose="02040503050406030204" pitchFamily="18" charset="0"/>
                        <a:ea typeface="Times New Roman" panose="02020603050405020304" pitchFamily="18" charset="0"/>
                        <a:cs typeface="Cambria Math" panose="02040503050406030204" pitchFamily="18" charset="0"/>
                      </a:rPr>
                      <m:t>+ </m:t>
                    </m:r>
                    <m:sSub>
                      <m:sSubPr>
                        <m:ctrlPr>
                          <a:rPr lang="it-IT" sz="2800" i="1" kern="100">
                            <a:effectLst/>
                            <a:latin typeface="Cambria Math" panose="02040503050406030204" pitchFamily="18" charset="0"/>
                            <a:ea typeface="Times New Roman" panose="02020603050405020304" pitchFamily="18" charset="0"/>
                            <a:cs typeface="Cambria Math" panose="02040503050406030204" pitchFamily="18" charset="0"/>
                          </a:rPr>
                        </m:ctrlPr>
                      </m:sSubPr>
                      <m:e>
                        <m:r>
                          <a:rPr lang="it-IT" sz="2800" i="1" kern="0">
                            <a:effectLst/>
                            <a:latin typeface="Cambria Math" panose="02040503050406030204" pitchFamily="18" charset="0"/>
                            <a:ea typeface="Times New Roman" panose="02020603050405020304" pitchFamily="18" charset="0"/>
                            <a:cs typeface="Cambria Math" panose="02040503050406030204" pitchFamily="18" charset="0"/>
                          </a:rPr>
                          <m:t>𝑧</m:t>
                        </m:r>
                      </m:e>
                      <m:sub>
                        <m:r>
                          <a:rPr lang="it-IT" sz="2800" i="1" kern="0">
                            <a:effectLst/>
                            <a:latin typeface="Cambria Math" panose="02040503050406030204" pitchFamily="18" charset="0"/>
                            <a:ea typeface="Times New Roman" panose="02020603050405020304" pitchFamily="18" charset="0"/>
                            <a:cs typeface="Cambria Math" panose="02040503050406030204" pitchFamily="18" charset="0"/>
                          </a:rPr>
                          <m:t>𝛼</m:t>
                        </m:r>
                        <m:r>
                          <a:rPr lang="it-IT" sz="2800" i="1" kern="0">
                            <a:effectLst/>
                            <a:latin typeface="Cambria Math" panose="02040503050406030204" pitchFamily="18" charset="0"/>
                            <a:ea typeface="Times New Roman" panose="02020603050405020304" pitchFamily="18" charset="0"/>
                            <a:cs typeface="Cambria Math" panose="02040503050406030204" pitchFamily="18" charset="0"/>
                          </a:rPr>
                          <m:t>/2</m:t>
                        </m:r>
                      </m:sub>
                    </m:sSub>
                    <m:f>
                      <m:fPr>
                        <m:ctrlPr>
                          <a:rPr lang="it-IT" sz="2800" i="1">
                            <a:effectLst/>
                            <a:latin typeface="Cambria Math" panose="02040503050406030204" pitchFamily="18" charset="0"/>
                            <a:ea typeface="Times New Roman" panose="02020603050405020304" pitchFamily="18" charset="0"/>
                          </a:rPr>
                        </m:ctrlPr>
                      </m:fPr>
                      <m:num>
                        <m:r>
                          <m:rPr>
                            <m:sty m:val="p"/>
                          </m:rPr>
                          <a:rPr lang="it-IT" sz="2800" kern="0">
                            <a:effectLst/>
                            <a:latin typeface="Cambria Math" panose="02040503050406030204" pitchFamily="18" charset="0"/>
                            <a:ea typeface="Times New Roman" panose="02020603050405020304" pitchFamily="18" charset="0"/>
                            <a:cs typeface="Cambria Math" panose="02040503050406030204" pitchFamily="18" charset="0"/>
                          </a:rPr>
                          <m:t>σ</m:t>
                        </m:r>
                      </m:num>
                      <m:den>
                        <m:rad>
                          <m:radPr>
                            <m:degHide m:val="on"/>
                            <m:ctrlPr>
                              <a:rPr lang="it-IT" sz="2800" i="1">
                                <a:effectLst/>
                                <a:latin typeface="Cambria Math" panose="02040503050406030204" pitchFamily="18" charset="0"/>
                                <a:ea typeface="Times New Roman" panose="02020603050405020304" pitchFamily="18" charset="0"/>
                                <a:cs typeface="Cambria Math" panose="02040503050406030204" pitchFamily="18" charset="0"/>
                              </a:rPr>
                            </m:ctrlPr>
                          </m:radPr>
                          <m:deg/>
                          <m:e>
                            <m:r>
                              <m:rPr>
                                <m:sty m:val="p"/>
                              </m:rPr>
                              <a:rPr lang="it-IT" sz="2800" kern="0">
                                <a:effectLst/>
                                <a:latin typeface="Cambria Math" panose="02040503050406030204" pitchFamily="18" charset="0"/>
                                <a:ea typeface="Times New Roman" panose="02020603050405020304" pitchFamily="18" charset="0"/>
                                <a:cs typeface="Cambria Math" panose="02040503050406030204" pitchFamily="18" charset="0"/>
                              </a:rPr>
                              <m:t>n</m:t>
                            </m:r>
                          </m:e>
                        </m:rad>
                      </m:den>
                    </m:f>
                  </m:oMath>
                </a14:m>
                <a:r>
                  <a:rPr lang="it-IT" sz="3600" dirty="0">
                    <a:effectLst/>
                  </a:rPr>
                  <a:t> </a:t>
                </a:r>
                <a:endParaRPr lang="it-IT" dirty="0"/>
              </a:p>
              <a:p>
                <a:r>
                  <a:rPr lang="it-IT" sz="2400" b="1" dirty="0">
                    <a:latin typeface="Arial"/>
                    <a:ea typeface="+mn-lt"/>
                    <a:cs typeface="+mn-lt"/>
                  </a:rPr>
                  <a:t>La probabilità che l'intervallo contenga il parametro</a:t>
                </a:r>
                <a:r>
                  <a:rPr lang="it-IT" sz="2400" b="1" dirty="0">
                    <a:latin typeface="Arial"/>
                    <a:ea typeface="Calibri"/>
                    <a:cs typeface="Calibri"/>
                  </a:rPr>
                  <a:t> </a:t>
                </a:r>
                <a:r>
                  <a:rPr lang="it-IT" sz="2400" b="1" dirty="0">
                    <a:latin typeface="Arial"/>
                    <a:ea typeface="+mn-lt"/>
                    <a:cs typeface="+mn-lt"/>
                  </a:rPr>
                  <a:t>è detta livello di confidenza e si indica con (1 - α) , dove α è il </a:t>
                </a:r>
                <a:r>
                  <a:rPr lang="it-IT" sz="2400" b="1" dirty="0">
                    <a:solidFill>
                      <a:schemeClr val="accent1">
                        <a:lumMod val="49000"/>
                      </a:schemeClr>
                    </a:solidFill>
                    <a:latin typeface="Arial"/>
                    <a:ea typeface="+mn-lt"/>
                    <a:cs typeface="+mn-lt"/>
                  </a:rPr>
                  <a:t>livello di significatività</a:t>
                </a:r>
                <a:r>
                  <a:rPr lang="it-IT" sz="2400" b="1" dirty="0">
                    <a:solidFill>
                      <a:srgbClr val="0070C0"/>
                    </a:solidFill>
                    <a:latin typeface="Arial"/>
                    <a:ea typeface="+mn-lt"/>
                    <a:cs typeface="+mn-lt"/>
                  </a:rPr>
                  <a:t>.</a:t>
                </a:r>
                <a:endParaRPr lang="it-IT" sz="2400" b="1" dirty="0">
                  <a:solidFill>
                    <a:srgbClr val="0070C0"/>
                  </a:solidFill>
                  <a:latin typeface="Arial"/>
                  <a:cs typeface="Arial"/>
                </a:endParaRPr>
              </a:p>
              <a:p>
                <a:r>
                  <a:rPr lang="it-IT" sz="2400" b="1" dirty="0">
                    <a:latin typeface="Arial"/>
                    <a:ea typeface="+mn-lt"/>
                    <a:cs typeface="+mn-lt"/>
                  </a:rPr>
                  <a:t>Esempi di livelli di confidenza comunemente usati:</a:t>
                </a:r>
                <a:endParaRPr lang="it-IT" sz="2400" b="1" dirty="0">
                  <a:latin typeface="Arial"/>
                  <a:cs typeface="Arial"/>
                </a:endParaRPr>
              </a:p>
              <a:p>
                <a:pPr marL="493395" lvl="1"/>
                <a:r>
                  <a:rPr lang="it-IT" sz="2400" b="1" dirty="0">
                    <a:solidFill>
                      <a:schemeClr val="accent1">
                        <a:lumMod val="49000"/>
                      </a:schemeClr>
                    </a:solidFill>
                    <a:latin typeface="Arial"/>
                    <a:ea typeface="+mn-lt"/>
                    <a:cs typeface="+mn-lt"/>
                  </a:rPr>
                  <a:t>90%</a:t>
                </a:r>
                <a:r>
                  <a:rPr lang="it-IT" sz="2400" b="1" dirty="0">
                    <a:latin typeface="Arial"/>
                    <a:ea typeface="+mn-lt"/>
                    <a:cs typeface="+mn-lt"/>
                  </a:rPr>
                  <a:t> (α = 0.10);</a:t>
                </a:r>
                <a:r>
                  <a:rPr lang="it-IT" sz="2400" b="1" dirty="0">
                    <a:solidFill>
                      <a:schemeClr val="accent1">
                        <a:lumMod val="49000"/>
                      </a:schemeClr>
                    </a:solidFill>
                    <a:latin typeface="Arial"/>
                    <a:ea typeface="+mn-lt"/>
                    <a:cs typeface="+mn-lt"/>
                  </a:rPr>
                  <a:t> 95%</a:t>
                </a:r>
                <a:r>
                  <a:rPr lang="it-IT" sz="2400" b="1" dirty="0">
                    <a:latin typeface="Arial"/>
                    <a:ea typeface="+mn-lt"/>
                    <a:cs typeface="+mn-lt"/>
                  </a:rPr>
                  <a:t> (α = 0.05 ); </a:t>
                </a:r>
                <a:r>
                  <a:rPr lang="it-IT" sz="2400" b="1" dirty="0">
                    <a:solidFill>
                      <a:schemeClr val="accent1">
                        <a:lumMod val="49000"/>
                      </a:schemeClr>
                    </a:solidFill>
                    <a:latin typeface="Arial"/>
                    <a:ea typeface="+mn-lt"/>
                    <a:cs typeface="+mn-lt"/>
                  </a:rPr>
                  <a:t>99%</a:t>
                </a:r>
                <a:r>
                  <a:rPr lang="it-IT" sz="2400" b="1" dirty="0">
                    <a:latin typeface="Arial"/>
                    <a:ea typeface="+mn-lt"/>
                    <a:cs typeface="+mn-lt"/>
                  </a:rPr>
                  <a:t> (α = 0.01)</a:t>
                </a:r>
                <a:endParaRPr lang="it-IT" sz="2400" b="1" dirty="0">
                  <a:latin typeface="Arial"/>
                  <a:cs typeface="Arial"/>
                </a:endParaRPr>
              </a:p>
              <a:p>
                <a:pPr marL="0" indent="0">
                  <a:buNone/>
                </a:pPr>
                <a:endParaRPr lang="it-IT" sz="2800" dirty="0"/>
              </a:p>
              <a:p>
                <a:endParaRPr lang="it-IT" dirty="0"/>
              </a:p>
            </p:txBody>
          </p:sp>
        </mc:Choice>
        <mc:Fallback>
          <p:sp>
            <p:nvSpPr>
              <p:cNvPr id="4" name="Segnaposto testo 3">
                <a:extLst>
                  <a:ext uri="{FF2B5EF4-FFF2-40B4-BE49-F238E27FC236}">
                    <a16:creationId xmlns:a16="http://schemas.microsoft.com/office/drawing/2014/main" id="{351B3B19-5109-3726-3521-0735451D73EA}"/>
                  </a:ext>
                </a:extLst>
              </p:cNvPr>
              <p:cNvSpPr>
                <a:spLocks noGrp="1" noRot="1" noChangeAspect="1" noMove="1" noResize="1" noEditPoints="1" noAdjustHandles="1" noChangeArrowheads="1" noChangeShapeType="1" noTextEdit="1"/>
              </p:cNvSpPr>
              <p:nvPr>
                <p:ph type="body" idx="4294967295"/>
              </p:nvPr>
            </p:nvSpPr>
            <p:spPr>
              <a:xfrm>
                <a:off x="611337" y="1712015"/>
                <a:ext cx="11214040" cy="4955904"/>
              </a:xfrm>
              <a:blipFill>
                <a:blip r:embed="rId2"/>
                <a:stretch>
                  <a:fillRect l="-566" t="-255"/>
                </a:stretch>
              </a:blipFill>
            </p:spPr>
            <p:txBody>
              <a:bodyPr/>
              <a:lstStyle/>
              <a:p>
                <a:r>
                  <a:rPr lang="it-IT">
                    <a:noFill/>
                  </a:rPr>
                  <a:t> </a:t>
                </a:r>
              </a:p>
            </p:txBody>
          </p:sp>
        </mc:Fallback>
      </mc:AlternateContent>
    </p:spTree>
    <p:extLst>
      <p:ext uri="{BB962C8B-B14F-4D97-AF65-F5344CB8AC3E}">
        <p14:creationId xmlns:p14="http://schemas.microsoft.com/office/powerpoint/2010/main" val="978334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8F6A6A-E9D2-D657-29E8-012B4DC7F43A}"/>
              </a:ext>
            </a:extLst>
          </p:cNvPr>
          <p:cNvSpPr>
            <a:spLocks noGrp="1"/>
          </p:cNvSpPr>
          <p:nvPr>
            <p:ph type="title"/>
          </p:nvPr>
        </p:nvSpPr>
        <p:spPr>
          <a:xfrm>
            <a:off x="1962796" y="623978"/>
            <a:ext cx="10890929" cy="1097280"/>
          </a:xfrm>
        </p:spPr>
        <p:txBody>
          <a:bodyPr/>
          <a:lstStyle/>
          <a:p>
            <a:r>
              <a:rPr lang="it-IT" dirty="0"/>
              <a:t>VALORE </a:t>
            </a:r>
            <a:r>
              <a:rPr lang="it-IT" i="1" dirty="0"/>
              <a:t>Z-SCORE</a:t>
            </a:r>
          </a:p>
        </p:txBody>
      </p:sp>
      <p:sp>
        <p:nvSpPr>
          <p:cNvPr id="3" name="Segnaposto contenuto 2">
            <a:extLst>
              <a:ext uri="{FF2B5EF4-FFF2-40B4-BE49-F238E27FC236}">
                <a16:creationId xmlns:a16="http://schemas.microsoft.com/office/drawing/2014/main" id="{94DD5DC0-586E-C6D0-FFE4-411D6E07E7AC}"/>
              </a:ext>
            </a:extLst>
          </p:cNvPr>
          <p:cNvSpPr>
            <a:spLocks noGrp="1"/>
          </p:cNvSpPr>
          <p:nvPr>
            <p:ph idx="1"/>
          </p:nvPr>
        </p:nvSpPr>
        <p:spPr>
          <a:xfrm>
            <a:off x="618514" y="1713322"/>
            <a:ext cx="11408512" cy="5003895"/>
          </a:xfrm>
        </p:spPr>
        <p:txBody>
          <a:bodyPr vert="horz" lIns="91440" tIns="45720" rIns="91440" bIns="45720" rtlCol="0" anchor="t">
            <a:noAutofit/>
          </a:bodyPr>
          <a:lstStyle/>
          <a:p>
            <a:r>
              <a:rPr lang="it-IT" sz="2400" b="1" dirty="0">
                <a:latin typeface="Arial"/>
                <a:ea typeface="+mn-lt"/>
                <a:cs typeface="+mn-lt"/>
              </a:rPr>
              <a:t>Il valore </a:t>
            </a:r>
            <a:r>
              <a:rPr lang="it-IT" sz="2400" b="1" i="1" dirty="0">
                <a:latin typeface="Arial"/>
                <a:ea typeface="+mn-lt"/>
                <a:cs typeface="+mn-lt"/>
              </a:rPr>
              <a:t>z</a:t>
            </a:r>
            <a:r>
              <a:rPr lang="it-IT" sz="2400" b="1" dirty="0">
                <a:latin typeface="Arial"/>
                <a:ea typeface="+mn-lt"/>
                <a:cs typeface="+mn-lt"/>
              </a:rPr>
              <a:t> rappresenta il </a:t>
            </a:r>
            <a:r>
              <a:rPr lang="it-IT" sz="2400" b="1" dirty="0">
                <a:solidFill>
                  <a:schemeClr val="tx2">
                    <a:lumMod val="90000"/>
                    <a:lumOff val="10000"/>
                  </a:schemeClr>
                </a:solidFill>
                <a:latin typeface="Arial"/>
                <a:ea typeface="+mn-lt"/>
                <a:cs typeface="+mn-lt"/>
              </a:rPr>
              <a:t>quantile della distribuzione normale standard.</a:t>
            </a:r>
            <a:endParaRPr lang="it-IT" sz="2400" b="1" dirty="0">
              <a:solidFill>
                <a:schemeClr val="tx2">
                  <a:lumMod val="90000"/>
                  <a:lumOff val="10000"/>
                </a:schemeClr>
              </a:solidFill>
              <a:latin typeface="Arial"/>
              <a:cs typeface="Arial"/>
            </a:endParaRPr>
          </a:p>
          <a:p>
            <a:r>
              <a:rPr lang="it-IT" sz="2400" b="1" dirty="0">
                <a:latin typeface="Arial"/>
                <a:ea typeface="+mn-lt"/>
                <a:cs typeface="+mn-lt"/>
              </a:rPr>
              <a:t>Esso indica di </a:t>
            </a:r>
            <a:r>
              <a:rPr lang="it-IT" sz="2400" b="1" dirty="0">
                <a:solidFill>
                  <a:schemeClr val="tx2">
                    <a:lumMod val="90000"/>
                    <a:lumOff val="10000"/>
                  </a:schemeClr>
                </a:solidFill>
                <a:latin typeface="Arial"/>
                <a:ea typeface="+mn-lt"/>
                <a:cs typeface="+mn-lt"/>
              </a:rPr>
              <a:t>quante deviazioni standard</a:t>
            </a:r>
            <a:r>
              <a:rPr lang="it-IT" sz="2400" b="1" dirty="0">
                <a:latin typeface="Arial"/>
                <a:ea typeface="+mn-lt"/>
                <a:cs typeface="+mn-lt"/>
              </a:rPr>
              <a:t> bisogna spostarsi dalla media per includere una certa percentuale di probabilità. </a:t>
            </a:r>
            <a:endParaRPr lang="it-IT" sz="2400" b="1" dirty="0">
              <a:latin typeface="Arial"/>
              <a:cs typeface="Arial"/>
            </a:endParaRPr>
          </a:p>
          <a:p>
            <a:r>
              <a:rPr lang="it-IT" sz="2400" b="1" dirty="0">
                <a:latin typeface="Arial"/>
                <a:ea typeface="+mn-lt"/>
                <a:cs typeface="+mn-lt"/>
              </a:rPr>
              <a:t>Ad esempio:</a:t>
            </a:r>
            <a:endParaRPr lang="it-IT" sz="2400" b="1" dirty="0">
              <a:latin typeface="Arial"/>
              <a:cs typeface="Arial"/>
            </a:endParaRPr>
          </a:p>
          <a:p>
            <a:pPr marL="493395" lvl="1"/>
            <a:r>
              <a:rPr lang="it-IT" sz="2400" b="1" dirty="0">
                <a:solidFill>
                  <a:schemeClr val="tx2">
                    <a:lumMod val="90000"/>
                    <a:lumOff val="10000"/>
                  </a:schemeClr>
                </a:solidFill>
                <a:latin typeface="Arial"/>
                <a:ea typeface="+mn-lt"/>
                <a:cs typeface="+mn-lt"/>
              </a:rPr>
              <a:t>95% di confidenza corrisponde a </a:t>
            </a:r>
            <a:r>
              <a:rPr lang="it-IT" sz="2400" b="1" i="1" dirty="0">
                <a:solidFill>
                  <a:schemeClr val="tx2">
                    <a:lumMod val="90000"/>
                    <a:lumOff val="10000"/>
                  </a:schemeClr>
                </a:solidFill>
                <a:latin typeface="Arial"/>
                <a:ea typeface="+mn-lt"/>
                <a:cs typeface="+mn-lt"/>
              </a:rPr>
              <a:t>z </a:t>
            </a:r>
            <a:r>
              <a:rPr lang="it-IT" sz="2400" b="1" dirty="0">
                <a:solidFill>
                  <a:schemeClr val="tx2">
                    <a:lumMod val="90000"/>
                    <a:lumOff val="10000"/>
                  </a:schemeClr>
                </a:solidFill>
                <a:latin typeface="Arial"/>
                <a:ea typeface="+mn-lt"/>
                <a:cs typeface="+mn-lt"/>
              </a:rPr>
              <a:t>= 1,96</a:t>
            </a:r>
            <a:r>
              <a:rPr lang="it-IT" sz="2400" b="1" dirty="0">
                <a:latin typeface="Arial"/>
                <a:ea typeface="+mn-lt"/>
                <a:cs typeface="+mn-lt"/>
              </a:rPr>
              <a:t> cioè la probabilità che un valore cada entro ±1.96 deviazioni standard dalla media è 95%.</a:t>
            </a:r>
            <a:endParaRPr lang="it-IT" sz="2400" b="1" dirty="0">
              <a:latin typeface="Arial"/>
              <a:cs typeface="Arial"/>
            </a:endParaRPr>
          </a:p>
          <a:p>
            <a:pPr marL="493395" lvl="1"/>
            <a:r>
              <a:rPr lang="it-IT" sz="2400" b="1" dirty="0">
                <a:solidFill>
                  <a:schemeClr val="tx2">
                    <a:lumMod val="90000"/>
                    <a:lumOff val="10000"/>
                  </a:schemeClr>
                </a:solidFill>
                <a:latin typeface="Arial"/>
                <a:ea typeface="+mn-lt"/>
                <a:cs typeface="+mn-lt"/>
              </a:rPr>
              <a:t>99% di confidenza corrisponde a </a:t>
            </a:r>
            <a:r>
              <a:rPr lang="it-IT" sz="2400" b="1" i="1" dirty="0">
                <a:solidFill>
                  <a:schemeClr val="tx2">
                    <a:lumMod val="90000"/>
                    <a:lumOff val="10000"/>
                  </a:schemeClr>
                </a:solidFill>
                <a:latin typeface="Arial"/>
                <a:ea typeface="+mn-lt"/>
                <a:cs typeface="+mn-lt"/>
              </a:rPr>
              <a:t>z </a:t>
            </a:r>
            <a:r>
              <a:rPr lang="it-IT" sz="2400" b="1" dirty="0">
                <a:solidFill>
                  <a:schemeClr val="tx2">
                    <a:lumMod val="90000"/>
                    <a:lumOff val="10000"/>
                  </a:schemeClr>
                </a:solidFill>
                <a:latin typeface="Arial"/>
                <a:ea typeface="+mn-lt"/>
                <a:cs typeface="+mn-lt"/>
              </a:rPr>
              <a:t>= 2,576</a:t>
            </a:r>
            <a:r>
              <a:rPr lang="it-IT" sz="2400" b="1" dirty="0">
                <a:latin typeface="Arial"/>
                <a:ea typeface="+mn-lt"/>
                <a:cs typeface="+mn-lt"/>
              </a:rPr>
              <a:t> includendo il 99% della distribuzione.</a:t>
            </a:r>
            <a:endParaRPr lang="it-IT" sz="2400" b="1" dirty="0">
              <a:latin typeface="Arial"/>
              <a:cs typeface="Arial"/>
            </a:endParaRPr>
          </a:p>
          <a:p>
            <a:pPr marL="493395" lvl="1"/>
            <a:r>
              <a:rPr lang="it-IT" sz="2400" b="1" dirty="0">
                <a:solidFill>
                  <a:schemeClr val="tx2">
                    <a:lumMod val="90000"/>
                    <a:lumOff val="10000"/>
                  </a:schemeClr>
                </a:solidFill>
                <a:latin typeface="Arial"/>
                <a:ea typeface="+mn-lt"/>
                <a:cs typeface="+mn-lt"/>
              </a:rPr>
              <a:t>90% di confidenza corrisponde a </a:t>
            </a:r>
            <a:r>
              <a:rPr lang="it-IT" sz="2400" b="1" i="1" dirty="0">
                <a:solidFill>
                  <a:schemeClr val="tx2">
                    <a:lumMod val="90000"/>
                    <a:lumOff val="10000"/>
                  </a:schemeClr>
                </a:solidFill>
                <a:latin typeface="Arial"/>
                <a:ea typeface="+mn-lt"/>
                <a:cs typeface="+mn-lt"/>
              </a:rPr>
              <a:t>z </a:t>
            </a:r>
            <a:r>
              <a:rPr lang="it-IT" sz="2400" b="1" dirty="0">
                <a:solidFill>
                  <a:schemeClr val="tx2">
                    <a:lumMod val="90000"/>
                    <a:lumOff val="10000"/>
                  </a:schemeClr>
                </a:solidFill>
                <a:latin typeface="Arial"/>
                <a:ea typeface="+mn-lt"/>
                <a:cs typeface="+mn-lt"/>
              </a:rPr>
              <a:t>= 1,645</a:t>
            </a:r>
            <a:endParaRPr lang="it-IT" sz="2400" b="1" dirty="0">
              <a:solidFill>
                <a:schemeClr val="tx2">
                  <a:lumMod val="90000"/>
                  <a:lumOff val="10000"/>
                </a:schemeClr>
              </a:solidFill>
              <a:latin typeface="Arial"/>
              <a:cs typeface="Arial"/>
            </a:endParaRPr>
          </a:p>
          <a:p>
            <a:pPr marL="493395" lvl="1"/>
            <a:endParaRPr lang="it-IT" sz="2000" dirty="0">
              <a:latin typeface="Arial"/>
              <a:cs typeface="Arial"/>
            </a:endParaRPr>
          </a:p>
          <a:p>
            <a:pPr marL="493395" lvl="1"/>
            <a:endParaRPr lang="it-IT" dirty="0"/>
          </a:p>
          <a:p>
            <a:endParaRPr lang="it-IT" dirty="0"/>
          </a:p>
        </p:txBody>
      </p:sp>
      <p:sp>
        <p:nvSpPr>
          <p:cNvPr id="5" name="Elaborazione alternativa 4">
            <a:extLst>
              <a:ext uri="{FF2B5EF4-FFF2-40B4-BE49-F238E27FC236}">
                <a16:creationId xmlns:a16="http://schemas.microsoft.com/office/drawing/2014/main" id="{5F57982B-AC49-CE5B-D795-A5BBA73BD327}"/>
              </a:ext>
            </a:extLst>
          </p:cNvPr>
          <p:cNvSpPr/>
          <p:nvPr/>
        </p:nvSpPr>
        <p:spPr>
          <a:xfrm>
            <a:off x="7408260" y="623978"/>
            <a:ext cx="4025734" cy="1027547"/>
          </a:xfrm>
          <a:prstGeom prst="flowChartAlternateProcess">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1400" b="1" dirty="0"/>
              <a:t>Il valore </a:t>
            </a:r>
            <a:r>
              <a:rPr lang="it-IT" sz="1400" b="1" dirty="0" err="1"/>
              <a:t>z</a:t>
            </a:r>
            <a:r>
              <a:rPr lang="it-IT" sz="1400" b="1" dirty="0"/>
              <a:t> determina quanto lontano dobbiamo andare dalla media campionaria per includere il parametro della popolazione con una certa probabilità.</a:t>
            </a:r>
          </a:p>
        </p:txBody>
      </p:sp>
    </p:spTree>
    <p:extLst>
      <p:ext uri="{BB962C8B-B14F-4D97-AF65-F5344CB8AC3E}">
        <p14:creationId xmlns:p14="http://schemas.microsoft.com/office/powerpoint/2010/main" val="545487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dissolve">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F3CB8D-54AD-0B51-4413-4E1B42E76BF4}"/>
              </a:ext>
            </a:extLst>
          </p:cNvPr>
          <p:cNvSpPr>
            <a:spLocks noGrp="1"/>
          </p:cNvSpPr>
          <p:nvPr>
            <p:ph type="title"/>
          </p:nvPr>
        </p:nvSpPr>
        <p:spPr/>
        <p:txBody>
          <a:bodyPr/>
          <a:lstStyle/>
          <a:p>
            <a:r>
              <a:rPr lang="it-IT" dirty="0"/>
              <a:t>MARGINE DI ERRORE</a:t>
            </a:r>
          </a:p>
        </p:txBody>
      </p:sp>
      <mc:AlternateContent xmlns:mc="http://schemas.openxmlformats.org/markup-compatibility/2006">
        <mc:Choice xmlns:a14="http://schemas.microsoft.com/office/drawing/2010/main" Requires="a14">
          <p:sp>
            <p:nvSpPr>
              <p:cNvPr id="3" name="Segnaposto contenuto 2">
                <a:extLst>
                  <a:ext uri="{FF2B5EF4-FFF2-40B4-BE49-F238E27FC236}">
                    <a16:creationId xmlns:a16="http://schemas.microsoft.com/office/drawing/2014/main" id="{B857A8E7-3915-AE60-3927-76B766AB9B58}"/>
                  </a:ext>
                </a:extLst>
              </p:cNvPr>
              <p:cNvSpPr>
                <a:spLocks noGrp="1"/>
              </p:cNvSpPr>
              <p:nvPr>
                <p:ph idx="1"/>
              </p:nvPr>
            </p:nvSpPr>
            <p:spPr>
              <a:xfrm>
                <a:off x="640079" y="2246015"/>
                <a:ext cx="11371107" cy="4418256"/>
              </a:xfrm>
            </p:spPr>
            <p:txBody>
              <a:bodyPr>
                <a:normAutofit fontScale="92500" lnSpcReduction="10000"/>
              </a:bodyPr>
              <a:lstStyle/>
              <a:p>
                <a:pPr marL="0" indent="0">
                  <a:buNone/>
                </a:pPr>
                <a:r>
                  <a:rPr lang="it-IT" sz="2400" b="1" dirty="0">
                    <a:latin typeface="Arial" panose="020B0604020202020204" pitchFamily="34" charset="0"/>
                    <a:cs typeface="Arial" panose="020B0604020202020204" pitchFamily="34" charset="0"/>
                  </a:rPr>
                  <a:t>Il </a:t>
                </a:r>
                <a:r>
                  <a:rPr lang="it-IT" sz="2400" b="1" dirty="0">
                    <a:solidFill>
                      <a:schemeClr val="tx2">
                        <a:lumMod val="90000"/>
                        <a:lumOff val="10000"/>
                      </a:schemeClr>
                    </a:solidFill>
                    <a:latin typeface="Arial" panose="020B0604020202020204" pitchFamily="34" charset="0"/>
                    <a:cs typeface="Arial" panose="020B0604020202020204" pitchFamily="34" charset="0"/>
                  </a:rPr>
                  <a:t>margine di errore </a:t>
                </a:r>
                <a:r>
                  <a:rPr lang="it-IT" sz="2400" b="1" dirty="0">
                    <a:latin typeface="Arial" panose="020B0604020202020204" pitchFamily="34" charset="0"/>
                    <a:cs typeface="Arial" panose="020B0604020202020204" pitchFamily="34" charset="0"/>
                  </a:rPr>
                  <a:t>è la quantità massima di errore che possiamo aspettarci nella stima di un parametro della popolazione.</a:t>
                </a:r>
              </a:p>
              <a:p>
                <a:pPr marL="0" indent="0">
                  <a:buNone/>
                </a:pPr>
                <a:r>
                  <a:rPr lang="it-IT" sz="2400" b="1" dirty="0">
                    <a:latin typeface="Arial" panose="020B0604020202020204" pitchFamily="34" charset="0"/>
                    <a:cs typeface="Arial" panose="020B0604020202020204" pitchFamily="34" charset="0"/>
                  </a:rPr>
                  <a:t>Per un intervallo di confidenza per la media con varianza nota, il margine di errore è:</a:t>
                </a:r>
              </a:p>
              <a:p>
                <a:pPr marL="0" indent="0" algn="ctr">
                  <a:buNone/>
                </a:pPr>
                <a:r>
                  <a:rPr lang="it-IT" sz="2400" b="1" kern="100" dirty="0">
                    <a:effectLst/>
                    <a:latin typeface="Arial" panose="020B0604020202020204" pitchFamily="34" charset="0"/>
                    <a:ea typeface="Times New Roman" panose="02020603050405020304" pitchFamily="18" charset="0"/>
                    <a:cs typeface="Arial" panose="020B0604020202020204" pitchFamily="34" charset="0"/>
                  </a:rPr>
                  <a:t>E = </a:t>
                </a:r>
                <a14:m>
                  <m:oMath xmlns:m="http://schemas.openxmlformats.org/officeDocument/2006/math">
                    <m:sSub>
                      <m:sSubPr>
                        <m:ctrlPr>
                          <a:rPr lang="it-IT" sz="2400" b="1" i="1" kern="100" smtClean="0">
                            <a:effectLst/>
                            <a:latin typeface="Cambria Math" panose="02040503050406030204" pitchFamily="18" charset="0"/>
                            <a:ea typeface="Times New Roman" panose="02020603050405020304" pitchFamily="18" charset="0"/>
                            <a:cs typeface="Cambria Math" panose="02040503050406030204" pitchFamily="18" charset="0"/>
                          </a:rPr>
                        </m:ctrlPr>
                      </m:sSubPr>
                      <m:e>
                        <m:r>
                          <a:rPr lang="it-IT" sz="2400" b="1" i="1" kern="0" smtClean="0">
                            <a:effectLst/>
                            <a:latin typeface="Cambria Math" panose="02040503050406030204" pitchFamily="18" charset="0"/>
                            <a:ea typeface="Times New Roman" panose="02020603050405020304" pitchFamily="18" charset="0"/>
                            <a:cs typeface="Cambria Math" panose="02040503050406030204" pitchFamily="18" charset="0"/>
                          </a:rPr>
                          <m:t>𝒛</m:t>
                        </m:r>
                      </m:e>
                      <m:sub>
                        <m:r>
                          <a:rPr lang="it-IT" sz="2400" b="1" i="1" kern="0" smtClean="0">
                            <a:effectLst/>
                            <a:latin typeface="Cambria Math" panose="02040503050406030204" pitchFamily="18" charset="0"/>
                            <a:ea typeface="Times New Roman" panose="02020603050405020304" pitchFamily="18" charset="0"/>
                            <a:cs typeface="Cambria Math" panose="02040503050406030204" pitchFamily="18" charset="0"/>
                          </a:rPr>
                          <m:t>𝜶</m:t>
                        </m:r>
                        <m:r>
                          <a:rPr lang="it-IT" sz="2400" b="1" i="1" kern="0" smtClean="0">
                            <a:effectLst/>
                            <a:latin typeface="Cambria Math" panose="02040503050406030204" pitchFamily="18" charset="0"/>
                            <a:ea typeface="Times New Roman" panose="02020603050405020304" pitchFamily="18" charset="0"/>
                            <a:cs typeface="Cambria Math" panose="02040503050406030204" pitchFamily="18" charset="0"/>
                          </a:rPr>
                          <m:t>/</m:t>
                        </m:r>
                        <m:r>
                          <a:rPr lang="it-IT" sz="2400" b="1" i="1" kern="0" smtClean="0">
                            <a:effectLst/>
                            <a:latin typeface="Cambria Math" panose="02040503050406030204" pitchFamily="18" charset="0"/>
                            <a:ea typeface="Times New Roman" panose="02020603050405020304" pitchFamily="18" charset="0"/>
                            <a:cs typeface="Cambria Math" panose="02040503050406030204" pitchFamily="18" charset="0"/>
                          </a:rPr>
                          <m:t>𝟐</m:t>
                        </m:r>
                        <m:r>
                          <a:rPr lang="it-IT" sz="2400" b="1" i="1" kern="0" smtClean="0">
                            <a:effectLst/>
                            <a:latin typeface="Cambria Math" panose="02040503050406030204" pitchFamily="18" charset="0"/>
                            <a:ea typeface="Times New Roman" panose="02020603050405020304" pitchFamily="18" charset="0"/>
                            <a:cs typeface="Cambria Math" panose="02040503050406030204" pitchFamily="18" charset="0"/>
                          </a:rPr>
                          <m:t> </m:t>
                        </m:r>
                      </m:sub>
                    </m:sSub>
                    <m:f>
                      <m:fPr>
                        <m:ctrlPr>
                          <a:rPr lang="it-IT" sz="2400" b="1" i="1">
                            <a:effectLst/>
                            <a:latin typeface="Cambria Math" panose="02040503050406030204" pitchFamily="18" charset="0"/>
                            <a:ea typeface="Times New Roman" panose="02020603050405020304" pitchFamily="18" charset="0"/>
                          </a:rPr>
                        </m:ctrlPr>
                      </m:fPr>
                      <m:num>
                        <m:r>
                          <a:rPr lang="it-IT" sz="2400" b="1" i="1" kern="0" smtClean="0">
                            <a:effectLst/>
                            <a:latin typeface="Cambria Math" panose="02040503050406030204" pitchFamily="18" charset="0"/>
                            <a:ea typeface="Times New Roman" panose="02020603050405020304" pitchFamily="18" charset="0"/>
                            <a:cs typeface="Cambria Math" panose="02040503050406030204" pitchFamily="18" charset="0"/>
                          </a:rPr>
                          <m:t>𝛔</m:t>
                        </m:r>
                      </m:num>
                      <m:den>
                        <m:rad>
                          <m:radPr>
                            <m:degHide m:val="on"/>
                            <m:ctrlPr>
                              <a:rPr lang="it-IT" sz="2400" b="1" i="1">
                                <a:effectLst/>
                                <a:latin typeface="Cambria Math" panose="02040503050406030204" pitchFamily="18" charset="0"/>
                                <a:ea typeface="Times New Roman" panose="02020603050405020304" pitchFamily="18" charset="0"/>
                                <a:cs typeface="Cambria Math" panose="02040503050406030204" pitchFamily="18" charset="0"/>
                              </a:rPr>
                            </m:ctrlPr>
                          </m:radPr>
                          <m:deg/>
                          <m:e>
                            <m:r>
                              <a:rPr lang="it-IT" sz="2400" b="1" i="1" kern="0" smtClean="0">
                                <a:effectLst/>
                                <a:latin typeface="Cambria Math" panose="02040503050406030204" pitchFamily="18" charset="0"/>
                                <a:ea typeface="Times New Roman" panose="02020603050405020304" pitchFamily="18" charset="0"/>
                                <a:cs typeface="Cambria Math" panose="02040503050406030204" pitchFamily="18" charset="0"/>
                              </a:rPr>
                              <m:t>𝐧</m:t>
                            </m:r>
                          </m:e>
                        </m:rad>
                      </m:den>
                    </m:f>
                  </m:oMath>
                </a14:m>
                <a:endParaRPr lang="it-IT" dirty="0"/>
              </a:p>
              <a:p>
                <a:pPr marL="0" indent="0">
                  <a:buNone/>
                </a:pPr>
                <a:r>
                  <a:rPr lang="it-IT" sz="2400" b="1" dirty="0">
                    <a:latin typeface="Arial" panose="020B0604020202020204" pitchFamily="34" charset="0"/>
                    <a:cs typeface="Arial" panose="020B0604020202020204" pitchFamily="34" charset="0"/>
                  </a:rPr>
                  <a:t>Indica di quanto la nostra stima puntuale può discostarsi rispetto al vero valore del parametro della popolazione con un certo livello di confidenza.</a:t>
                </a:r>
              </a:p>
              <a:p>
                <a:pPr>
                  <a:buFont typeface="Arial" panose="020B0604020202020204" pitchFamily="34" charset="0"/>
                  <a:buChar char="•"/>
                </a:pPr>
                <a:r>
                  <a:rPr lang="it-IT" sz="2400" b="1" dirty="0">
                    <a:solidFill>
                      <a:schemeClr val="tx2">
                        <a:lumMod val="90000"/>
                        <a:lumOff val="10000"/>
                      </a:schemeClr>
                    </a:solidFill>
                    <a:latin typeface="Arial" panose="020B0604020202020204" pitchFamily="34" charset="0"/>
                    <a:cs typeface="Arial" panose="020B0604020202020204" pitchFamily="34" charset="0"/>
                  </a:rPr>
                  <a:t>Più il margine di errore è piccolo, più la stima è precisa.</a:t>
                </a:r>
              </a:p>
              <a:p>
                <a:pPr>
                  <a:buFont typeface="Arial" panose="020B0604020202020204" pitchFamily="34" charset="0"/>
                  <a:buChar char="•"/>
                </a:pPr>
                <a:r>
                  <a:rPr lang="it-IT" sz="2400" b="1" dirty="0">
                    <a:solidFill>
                      <a:schemeClr val="tx2">
                        <a:lumMod val="90000"/>
                        <a:lumOff val="10000"/>
                      </a:schemeClr>
                    </a:solidFill>
                    <a:latin typeface="Arial" panose="020B0604020202020204" pitchFamily="34" charset="0"/>
                    <a:cs typeface="Arial" panose="020B0604020202020204" pitchFamily="34" charset="0"/>
                  </a:rPr>
                  <a:t>Più il margine di errore è grande, più la stima è incerta</a:t>
                </a:r>
                <a:r>
                  <a:rPr lang="it-IT" sz="2400" b="1" dirty="0">
                    <a:latin typeface="Arial" panose="020B0604020202020204" pitchFamily="34" charset="0"/>
                    <a:cs typeface="Arial" panose="020B0604020202020204" pitchFamily="34" charset="0"/>
                  </a:rPr>
                  <a:t>.</a:t>
                </a:r>
              </a:p>
              <a:p>
                <a:endParaRPr lang="it-IT" dirty="0"/>
              </a:p>
            </p:txBody>
          </p:sp>
        </mc:Choice>
        <mc:Fallback>
          <p:sp>
            <p:nvSpPr>
              <p:cNvPr id="3" name="Segnaposto contenuto 2">
                <a:extLst>
                  <a:ext uri="{FF2B5EF4-FFF2-40B4-BE49-F238E27FC236}">
                    <a16:creationId xmlns:a16="http://schemas.microsoft.com/office/drawing/2014/main" id="{B857A8E7-3915-AE60-3927-76B766AB9B58}"/>
                  </a:ext>
                </a:extLst>
              </p:cNvPr>
              <p:cNvSpPr>
                <a:spLocks noGrp="1" noRot="1" noChangeAspect="1" noMove="1" noResize="1" noEditPoints="1" noAdjustHandles="1" noChangeArrowheads="1" noChangeShapeType="1" noTextEdit="1"/>
              </p:cNvSpPr>
              <p:nvPr>
                <p:ph idx="1"/>
              </p:nvPr>
            </p:nvSpPr>
            <p:spPr>
              <a:xfrm>
                <a:off x="640079" y="2246015"/>
                <a:ext cx="11371107" cy="4418256"/>
              </a:xfrm>
              <a:blipFill>
                <a:blip r:embed="rId2"/>
                <a:stretch>
                  <a:fillRect l="-670" t="-573" r="-335"/>
                </a:stretch>
              </a:blipFill>
            </p:spPr>
            <p:txBody>
              <a:bodyPr/>
              <a:lstStyle/>
              <a:p>
                <a:r>
                  <a:rPr lang="it-IT">
                    <a:noFill/>
                  </a:rPr>
                  <a:t> </a:t>
                </a:r>
              </a:p>
            </p:txBody>
          </p:sp>
        </mc:Fallback>
      </mc:AlternateContent>
    </p:spTree>
    <p:extLst>
      <p:ext uri="{BB962C8B-B14F-4D97-AF65-F5344CB8AC3E}">
        <p14:creationId xmlns:p14="http://schemas.microsoft.com/office/powerpoint/2010/main" val="1281909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1941FB-45C0-69CF-6585-02D2545AC978}"/>
              </a:ext>
            </a:extLst>
          </p:cNvPr>
          <p:cNvSpPr>
            <a:spLocks noGrp="1"/>
          </p:cNvSpPr>
          <p:nvPr>
            <p:ph type="title"/>
          </p:nvPr>
        </p:nvSpPr>
        <p:spPr/>
        <p:txBody>
          <a:bodyPr/>
          <a:lstStyle/>
          <a:p>
            <a:r>
              <a:rPr lang="it-IT" dirty="0"/>
              <a:t>INTERVALLO DI CONFIDENZA </a:t>
            </a:r>
          </a:p>
        </p:txBody>
      </p:sp>
      <p:sp>
        <p:nvSpPr>
          <p:cNvPr id="3" name="Segnaposto contenuto 2">
            <a:extLst>
              <a:ext uri="{FF2B5EF4-FFF2-40B4-BE49-F238E27FC236}">
                <a16:creationId xmlns:a16="http://schemas.microsoft.com/office/drawing/2014/main" id="{D572F95F-64E3-E929-6DF9-99A59FA0EF26}"/>
              </a:ext>
            </a:extLst>
          </p:cNvPr>
          <p:cNvSpPr>
            <a:spLocks noGrp="1"/>
          </p:cNvSpPr>
          <p:nvPr>
            <p:ph idx="1"/>
          </p:nvPr>
        </p:nvSpPr>
        <p:spPr>
          <a:xfrm>
            <a:off x="640080" y="2187775"/>
            <a:ext cx="11552285" cy="4277838"/>
          </a:xfrm>
        </p:spPr>
        <p:txBody>
          <a:bodyPr vert="horz" lIns="91440" tIns="45720" rIns="91440" bIns="45720" rtlCol="0" anchor="t">
            <a:noAutofit/>
          </a:bodyPr>
          <a:lstStyle/>
          <a:p>
            <a:r>
              <a:rPr lang="it-IT" sz="2100" b="1" dirty="0">
                <a:latin typeface="Arial"/>
                <a:cs typeface="Arial"/>
              </a:rPr>
              <a:t>Più il livello di confidenza è alto, più l'intervallo è ampio.</a:t>
            </a:r>
          </a:p>
          <a:p>
            <a:r>
              <a:rPr lang="it-IT" sz="2100" b="1" dirty="0">
                <a:latin typeface="Arial"/>
                <a:cs typeface="Arial"/>
              </a:rPr>
              <a:t>Il livello di confidenza rappresenta il grado di incertezza che siamo disposti ad accettare.</a:t>
            </a:r>
          </a:p>
          <a:p>
            <a:r>
              <a:rPr lang="it-IT" sz="2100" b="1" dirty="0">
                <a:latin typeface="Arial"/>
                <a:ea typeface="+mn-lt"/>
                <a:cs typeface="+mn-lt"/>
              </a:rPr>
              <a:t>Se ripetessimo il campionamento molte volte, il (1-α)% degli intervalli costruiti conterrebbe il vero parametro.</a:t>
            </a:r>
            <a:endParaRPr lang="it-IT" sz="2100" b="1" dirty="0">
              <a:latin typeface="Arial"/>
              <a:cs typeface="Arial"/>
            </a:endParaRPr>
          </a:p>
          <a:p>
            <a:r>
              <a:rPr lang="it-IT" sz="2100" b="1" dirty="0">
                <a:solidFill>
                  <a:schemeClr val="accent1">
                    <a:lumMod val="49000"/>
                  </a:schemeClr>
                </a:solidFill>
                <a:latin typeface="Arial"/>
                <a:ea typeface="+mn-lt"/>
                <a:cs typeface="+mn-lt"/>
              </a:rPr>
              <a:t>Attenzione</a:t>
            </a:r>
            <a:r>
              <a:rPr lang="it-IT" sz="2100" b="1" dirty="0">
                <a:latin typeface="Arial"/>
                <a:ea typeface="+mn-lt"/>
                <a:cs typeface="+mn-lt"/>
              </a:rPr>
              <a:t>: Un singolo intervallo non ha probabilità (1-α di contenere il parametro,       ma è costruito in modo da averla su ripetizioni.</a:t>
            </a:r>
            <a:endParaRPr lang="it-IT" sz="2100" b="1" dirty="0">
              <a:latin typeface="Arial"/>
              <a:cs typeface="Arial"/>
            </a:endParaRPr>
          </a:p>
          <a:p>
            <a:r>
              <a:rPr lang="it-IT" sz="2100" b="1" dirty="0">
                <a:solidFill>
                  <a:schemeClr val="accent1">
                    <a:lumMod val="49000"/>
                  </a:schemeClr>
                </a:solidFill>
                <a:latin typeface="Arial"/>
                <a:ea typeface="+mn-lt"/>
                <a:cs typeface="+mn-lt"/>
              </a:rPr>
              <a:t>Intervallo più ampio → maggiore certezza, ma meno precisione.</a:t>
            </a:r>
            <a:endParaRPr lang="it-IT" sz="2100" b="1" dirty="0">
              <a:solidFill>
                <a:schemeClr val="accent1">
                  <a:lumMod val="49000"/>
                </a:schemeClr>
              </a:solidFill>
              <a:latin typeface="Arial"/>
              <a:cs typeface="Arial"/>
            </a:endParaRPr>
          </a:p>
          <a:p>
            <a:r>
              <a:rPr lang="it-IT" sz="2100" b="1" dirty="0">
                <a:solidFill>
                  <a:schemeClr val="accent1">
                    <a:lumMod val="49000"/>
                  </a:schemeClr>
                </a:solidFill>
                <a:latin typeface="Arial"/>
                <a:ea typeface="+mn-lt"/>
                <a:cs typeface="+mn-lt"/>
              </a:rPr>
              <a:t>Intervallo più stretto → maggiore precisione, ma meno certezza.</a:t>
            </a:r>
            <a:endParaRPr lang="it-IT" sz="2100" b="1" dirty="0">
              <a:solidFill>
                <a:schemeClr val="accent1">
                  <a:lumMod val="49000"/>
                </a:schemeClr>
              </a:solidFill>
              <a:latin typeface="Arial"/>
              <a:cs typeface="Arial"/>
            </a:endParaRPr>
          </a:p>
          <a:p>
            <a:endParaRPr lang="it-IT" sz="2300" dirty="0"/>
          </a:p>
          <a:p>
            <a:endParaRPr lang="it-IT" sz="2400" dirty="0"/>
          </a:p>
          <a:p>
            <a:endParaRPr lang="it-IT" sz="2400" dirty="0"/>
          </a:p>
        </p:txBody>
      </p:sp>
    </p:spTree>
    <p:extLst>
      <p:ext uri="{BB962C8B-B14F-4D97-AF65-F5344CB8AC3E}">
        <p14:creationId xmlns:p14="http://schemas.microsoft.com/office/powerpoint/2010/main" val="631721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879E3E-E6A0-E2F2-D84A-1381349CB8CA}"/>
              </a:ext>
            </a:extLst>
          </p:cNvPr>
          <p:cNvSpPr>
            <a:spLocks noGrp="1"/>
          </p:cNvSpPr>
          <p:nvPr>
            <p:ph type="title"/>
          </p:nvPr>
        </p:nvSpPr>
        <p:spPr>
          <a:xfrm>
            <a:off x="640079" y="1371601"/>
            <a:ext cx="11514383" cy="1097280"/>
          </a:xfrm>
        </p:spPr>
        <p:txBody>
          <a:bodyPr vert="horz" lIns="91440" tIns="45720" rIns="91440" bIns="45720" rtlCol="0" anchor="t">
            <a:noAutofit/>
          </a:bodyPr>
          <a:lstStyle/>
          <a:p>
            <a:r>
              <a:rPr lang="it-IT" sz="4400" dirty="0">
                <a:ea typeface="+mj-lt"/>
                <a:cs typeface="+mj-lt"/>
              </a:rPr>
              <a:t>Intervallo di Confidenza per grandi campioni </a:t>
            </a:r>
            <a:br>
              <a:rPr lang="it-IT" sz="4400" dirty="0">
                <a:ea typeface="+mj-lt"/>
                <a:cs typeface="+mj-lt"/>
              </a:rPr>
            </a:br>
            <a:r>
              <a:rPr lang="it-IT" sz="4400" dirty="0">
                <a:ea typeface="+mj-lt"/>
                <a:cs typeface="+mj-lt"/>
              </a:rPr>
              <a:t>(varianza nota)</a:t>
            </a:r>
            <a:endParaRPr lang="it-IT" sz="4400"/>
          </a:p>
          <a:p>
            <a:endParaRPr lang="it-IT" dirty="0"/>
          </a:p>
        </p:txBody>
      </p:sp>
      <p:sp>
        <p:nvSpPr>
          <p:cNvPr id="3" name="Segnaposto contenuto 2">
            <a:extLst>
              <a:ext uri="{FF2B5EF4-FFF2-40B4-BE49-F238E27FC236}">
                <a16:creationId xmlns:a16="http://schemas.microsoft.com/office/drawing/2014/main" id="{1AC77249-3D87-C8F5-CEF6-7C7F8DA8E5FF}"/>
              </a:ext>
            </a:extLst>
          </p:cNvPr>
          <p:cNvSpPr>
            <a:spLocks noGrp="1"/>
          </p:cNvSpPr>
          <p:nvPr>
            <p:ph idx="1"/>
          </p:nvPr>
        </p:nvSpPr>
        <p:spPr>
          <a:xfrm>
            <a:off x="951808" y="3196939"/>
            <a:ext cx="10890928" cy="3441907"/>
          </a:xfrm>
        </p:spPr>
        <p:txBody>
          <a:bodyPr vert="horz" lIns="91440" tIns="45720" rIns="91440" bIns="45720" rtlCol="0" anchor="t">
            <a:normAutofit/>
          </a:bodyPr>
          <a:lstStyle/>
          <a:p>
            <a:pPr marL="0" indent="0">
              <a:buNone/>
            </a:pPr>
            <a:r>
              <a:rPr lang="it-IT" sz="2800" b="1" dirty="0">
                <a:latin typeface="Arial"/>
                <a:ea typeface="+mn-lt"/>
                <a:cs typeface="+mn-lt"/>
              </a:rPr>
              <a:t>Il modello introdotto in precedenza è valido sotto opportune condizioni: </a:t>
            </a:r>
            <a:endParaRPr lang="it-IT" sz="2800" b="1" dirty="0">
              <a:latin typeface="Arial"/>
              <a:cs typeface="Arial"/>
            </a:endParaRPr>
          </a:p>
          <a:p>
            <a:r>
              <a:rPr lang="it-IT" sz="2800" b="1" dirty="0">
                <a:latin typeface="Arial"/>
                <a:ea typeface="+mn-lt"/>
                <a:cs typeface="+mn-lt"/>
              </a:rPr>
              <a:t>il campione viene estratto da popolazioni nelle quali il carattere considerato si distribuisce come una </a:t>
            </a:r>
            <a:r>
              <a:rPr lang="it-IT" sz="2800" b="1" dirty="0">
                <a:solidFill>
                  <a:schemeClr val="tx2">
                    <a:lumMod val="90000"/>
                    <a:lumOff val="10000"/>
                  </a:schemeClr>
                </a:solidFill>
                <a:latin typeface="Arial"/>
                <a:ea typeface="+mn-lt"/>
                <a:cs typeface="+mn-lt"/>
              </a:rPr>
              <a:t>Normale</a:t>
            </a:r>
            <a:r>
              <a:rPr lang="it-IT" sz="2800" b="1" dirty="0">
                <a:latin typeface="Arial"/>
                <a:ea typeface="+mn-lt"/>
                <a:cs typeface="+mn-lt"/>
              </a:rPr>
              <a:t> </a:t>
            </a:r>
          </a:p>
          <a:p>
            <a:r>
              <a:rPr lang="it-IT" sz="2800" b="1" dirty="0">
                <a:solidFill>
                  <a:schemeClr val="tx2">
                    <a:lumMod val="90000"/>
                    <a:lumOff val="10000"/>
                  </a:schemeClr>
                </a:solidFill>
                <a:latin typeface="Arial"/>
                <a:ea typeface="+mn-lt"/>
                <a:cs typeface="+mn-lt"/>
              </a:rPr>
              <a:t>conosciamo lo scarto quadratico medio</a:t>
            </a:r>
            <a:r>
              <a:rPr lang="it-IT" sz="2800" b="1" dirty="0">
                <a:latin typeface="Arial"/>
                <a:ea typeface="+mn-lt"/>
                <a:cs typeface="+mn-lt"/>
              </a:rPr>
              <a:t> della popolazione</a:t>
            </a:r>
          </a:p>
          <a:p>
            <a:endParaRPr lang="it-IT" dirty="0"/>
          </a:p>
        </p:txBody>
      </p:sp>
    </p:spTree>
    <p:extLst>
      <p:ext uri="{BB962C8B-B14F-4D97-AF65-F5344CB8AC3E}">
        <p14:creationId xmlns:p14="http://schemas.microsoft.com/office/powerpoint/2010/main" val="34901684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B22158-3508-A643-A7EA-DF6097EB0A5F}"/>
              </a:ext>
            </a:extLst>
          </p:cNvPr>
          <p:cNvSpPr>
            <a:spLocks noGrp="1"/>
          </p:cNvSpPr>
          <p:nvPr>
            <p:ph type="title"/>
          </p:nvPr>
        </p:nvSpPr>
        <p:spPr/>
        <p:txBody>
          <a:bodyPr>
            <a:normAutofit/>
          </a:bodyPr>
          <a:lstStyle/>
          <a:p>
            <a:r>
              <a:rPr lang="it-IT" sz="5400" dirty="0"/>
              <a:t>Esercizio</a:t>
            </a:r>
          </a:p>
        </p:txBody>
      </p:sp>
      <p:sp>
        <p:nvSpPr>
          <p:cNvPr id="3" name="Segnaposto contenuto 2">
            <a:extLst>
              <a:ext uri="{FF2B5EF4-FFF2-40B4-BE49-F238E27FC236}">
                <a16:creationId xmlns:a16="http://schemas.microsoft.com/office/drawing/2014/main" id="{139BE4BE-7864-AA64-2093-FB8A3DB7D255}"/>
              </a:ext>
            </a:extLst>
          </p:cNvPr>
          <p:cNvSpPr>
            <a:spLocks noGrp="1"/>
          </p:cNvSpPr>
          <p:nvPr>
            <p:ph idx="1"/>
          </p:nvPr>
        </p:nvSpPr>
        <p:spPr>
          <a:xfrm>
            <a:off x="649261" y="2477400"/>
            <a:ext cx="10890928" cy="3566160"/>
          </a:xfrm>
        </p:spPr>
        <p:txBody>
          <a:bodyPr vert="horz" lIns="91440" tIns="45720" rIns="91440" bIns="45720" rtlCol="0" anchor="t">
            <a:noAutofit/>
          </a:bodyPr>
          <a:lstStyle/>
          <a:p>
            <a:pPr marL="0" indent="0">
              <a:buNone/>
            </a:pPr>
            <a:r>
              <a:rPr lang="it-IT" sz="2800" b="1" dirty="0">
                <a:latin typeface="Arial"/>
                <a:ea typeface="+mn-lt"/>
                <a:cs typeface="+mn-lt"/>
              </a:rPr>
              <a:t>Vogliamo conoscere l’età media di un gruppo di individui; estraiamo un campione casuale semplice di 100 soggetti da tale popolazione, e calcoliamo un’età media del campione pari a 21,6 anni. Da una precedente indagine censuaria, sappiamo che lo scarto quadratico medio della popolazione è pari a 5,1. Si costruisca un intervallo di confidenza ad un livello di fiducia del 95% per la stima dell’età media della popolazione</a:t>
            </a:r>
            <a:endParaRPr lang="it-IT" sz="2800" b="1" dirty="0">
              <a:latin typeface="Arial"/>
              <a:cs typeface="Arial"/>
            </a:endParaRPr>
          </a:p>
        </p:txBody>
      </p:sp>
    </p:spTree>
    <p:extLst>
      <p:ext uri="{BB962C8B-B14F-4D97-AF65-F5344CB8AC3E}">
        <p14:creationId xmlns:p14="http://schemas.microsoft.com/office/powerpoint/2010/main" val="186411076"/>
      </p:ext>
    </p:extLst>
  </p:cSld>
  <p:clrMapOvr>
    <a:masterClrMapping/>
  </p:clrMapOvr>
</p:sld>
</file>

<file path=ppt/theme/theme1.xml><?xml version="1.0" encoding="utf-8"?>
<a:theme xmlns:a="http://schemas.openxmlformats.org/drawingml/2006/main" name="DashVTI">
  <a:themeElements>
    <a:clrScheme name="Custom 6">
      <a:dk1>
        <a:sysClr val="windowText" lastClr="000000"/>
      </a:dk1>
      <a:lt1>
        <a:sysClr val="window" lastClr="FFFFFF"/>
      </a:lt1>
      <a:dk2>
        <a:srgbClr val="0D1C3B"/>
      </a:dk2>
      <a:lt2>
        <a:srgbClr val="F5F2F9"/>
      </a:lt2>
      <a:accent1>
        <a:srgbClr val="1973EB"/>
      </a:accent1>
      <a:accent2>
        <a:srgbClr val="25C8A2"/>
      </a:accent2>
      <a:accent3>
        <a:srgbClr val="BF8ED1"/>
      </a:accent3>
      <a:accent4>
        <a:srgbClr val="FE733C"/>
      </a:accent4>
      <a:accent5>
        <a:srgbClr val="FE5A5A"/>
      </a:accent5>
      <a:accent6>
        <a:srgbClr val="1AC16E"/>
      </a:accent6>
      <a:hlink>
        <a:srgbClr val="1AC16E"/>
      </a:hlink>
      <a:folHlink>
        <a:srgbClr val="00B0F0"/>
      </a:folHlink>
    </a:clrScheme>
    <a:fontScheme name="grandview display">
      <a:majorFont>
        <a:latin typeface="Grandview Display"/>
        <a:ea typeface=""/>
        <a:cs typeface=""/>
      </a:majorFont>
      <a:minorFont>
        <a:latin typeface="Grandview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shVTI" id="{0A75137F-CDEB-4E94-A788-9D255EBE1B91}" vid="{DE9A6A09-5855-45A3-8E99-4290ED24057C}"/>
    </a:ext>
  </a:extLst>
</a:theme>
</file>

<file path=docProps/app.xml><?xml version="1.0" encoding="utf-8"?>
<Properties xmlns="http://schemas.openxmlformats.org/officeDocument/2006/extended-properties" xmlns:vt="http://schemas.openxmlformats.org/officeDocument/2006/docPropsVTypes">
  <TotalTime>117</TotalTime>
  <Words>1102</Words>
  <Application>Microsoft Macintosh PowerPoint</Application>
  <PresentationFormat>Widescreen</PresentationFormat>
  <Paragraphs>64</Paragraphs>
  <Slides>19</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19</vt:i4>
      </vt:variant>
    </vt:vector>
  </HeadingPairs>
  <TitlesOfParts>
    <vt:vector size="23" baseType="lpstr">
      <vt:lpstr>Arial</vt:lpstr>
      <vt:lpstr>Cambria Math</vt:lpstr>
      <vt:lpstr>Grandview Display</vt:lpstr>
      <vt:lpstr>DashVTI</vt:lpstr>
      <vt:lpstr>Intervalli di confidenza</vt:lpstr>
      <vt:lpstr>INTRODUZIONE</vt:lpstr>
      <vt:lpstr>STIMA DI PARAMETRI</vt:lpstr>
      <vt:lpstr>INTERVALLO DI CONFIDENZA </vt:lpstr>
      <vt:lpstr>VALORE Z-SCORE</vt:lpstr>
      <vt:lpstr>MARGINE DI ERRORE</vt:lpstr>
      <vt:lpstr>INTERVALLO DI CONFIDENZA </vt:lpstr>
      <vt:lpstr>Intervallo di Confidenza per grandi campioni  (varianza nota) </vt:lpstr>
      <vt:lpstr>Esercizio</vt:lpstr>
      <vt:lpstr>Esercizio</vt:lpstr>
      <vt:lpstr>Esercizio</vt:lpstr>
      <vt:lpstr>Esercizio</vt:lpstr>
      <vt:lpstr>Intervallo di Confidenza per piccoli campioni  (varianza sconosciuta)</vt:lpstr>
      <vt:lpstr>ESERCIZIO</vt:lpstr>
      <vt:lpstr>ESERCIZIO</vt:lpstr>
      <vt:lpstr>ESERCIZIO</vt:lpstr>
      <vt:lpstr>Intervallo di confidenza per la stima di una proporzione</vt:lpstr>
      <vt:lpstr>Esercizio</vt:lpstr>
      <vt:lpstr>Esercizio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Intervalli di confidenza</dc:title>
  <dc:creator/>
  <cp:lastModifiedBy>Greta Torquati</cp:lastModifiedBy>
  <cp:revision>382</cp:revision>
  <dcterms:created xsi:type="dcterms:W3CDTF">2025-03-31T18:35:21Z</dcterms:created>
  <dcterms:modified xsi:type="dcterms:W3CDTF">2025-04-01T09:54:47Z</dcterms:modified>
</cp:coreProperties>
</file>