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7" r:id="rId2"/>
    <p:sldId id="260" r:id="rId3"/>
    <p:sldId id="261" r:id="rId4"/>
    <p:sldId id="264" r:id="rId5"/>
    <p:sldId id="265" r:id="rId6"/>
    <p:sldId id="266" r:id="rId7"/>
    <p:sldId id="271" r:id="rId8"/>
    <p:sldId id="272" r:id="rId9"/>
    <p:sldId id="279" r:id="rId10"/>
    <p:sldId id="273" r:id="rId11"/>
    <p:sldId id="280" r:id="rId12"/>
    <p:sldId id="281" r:id="rId13"/>
    <p:sldId id="283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>
        <p:scale>
          <a:sx n="63" d="100"/>
          <a:sy n="63" d="100"/>
        </p:scale>
        <p:origin x="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514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28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03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4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535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6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8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5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3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03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19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00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03F0E-EA32-1511-9E7D-43007C2DD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4960137"/>
            <a:ext cx="7897558" cy="1463040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chemeClr val="accent6"/>
                </a:solidFill>
                <a:latin typeface="Trebuchet MS" panose="020B0703020202090204" pitchFamily="34" charset="0"/>
              </a:rPr>
              <a:t>LEZIONE 4</a:t>
            </a:r>
            <a:b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</a:br>
            <a:br>
              <a:rPr lang="it-IT" sz="2800" b="1" dirty="0">
                <a:solidFill>
                  <a:schemeClr val="accent6">
                    <a:lumMod val="75000"/>
                  </a:schemeClr>
                </a:solidFill>
                <a:latin typeface="Trebuchet MS" panose="020B0703020202090204" pitchFamily="34" charset="0"/>
              </a:rPr>
            </a:br>
            <a:r>
              <a:rPr lang="it-IT" sz="2200" b="1" dirty="0">
                <a:solidFill>
                  <a:schemeClr val="accent6">
                    <a:lumMod val="75000"/>
                  </a:schemeClr>
                </a:solidFill>
                <a:latin typeface="Trebuchet MS" panose="020B0703020202090204" pitchFamily="34" charset="0"/>
              </a:rPr>
              <a:t>Identità di marca e segni di riconoscimento </a:t>
            </a:r>
            <a:endParaRPr lang="it-IT" sz="2800" b="1" dirty="0">
              <a:solidFill>
                <a:schemeClr val="accent6">
                  <a:lumMod val="7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4C1BAC-BE05-610F-AB38-2F4DEC067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EF07F00-1517-223A-696E-5DE828542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4579" y="4792307"/>
            <a:ext cx="3532442" cy="179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20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B0B6B96-BA49-C325-35E9-B2647CE9E6D7}"/>
              </a:ext>
            </a:extLst>
          </p:cNvPr>
          <p:cNvSpPr txBox="1"/>
          <p:nvPr/>
        </p:nvSpPr>
        <p:spPr>
          <a:xfrm>
            <a:off x="7721600" y="1293693"/>
            <a:ext cx="410622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Possono verificarsi </a:t>
            </a:r>
            <a:r>
              <a:rPr lang="it-IT" sz="2300" b="1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errori</a:t>
            </a:r>
            <a:r>
              <a:rPr lang="it-IT" sz="23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 tali da ingenerare un divario fra identità e immagine.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98B1C3F-7BFF-0594-2B6B-C2AEAE55639A}"/>
              </a:ext>
            </a:extLst>
          </p:cNvPr>
          <p:cNvSpPr txBox="1"/>
          <p:nvPr/>
        </p:nvSpPr>
        <p:spPr>
          <a:xfrm flipH="1">
            <a:off x="5612605" y="2038112"/>
            <a:ext cx="9667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400" dirty="0"/>
              <a:t>⚠️</a:t>
            </a:r>
          </a:p>
        </p:txBody>
      </p:sp>
      <p:pic>
        <p:nvPicPr>
          <p:cNvPr id="1026" name="Picture 2" descr="Errore o Complicanza? - Doctor Os">
            <a:extLst>
              <a:ext uri="{FF2B5EF4-FFF2-40B4-BE49-F238E27FC236}">
                <a16:creationId xmlns:a16="http://schemas.microsoft.com/office/drawing/2014/main" id="{C1C69070-6E99-410A-5674-AC803790FF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" y="81280"/>
            <a:ext cx="7426960" cy="435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59D6ADED-5F7D-5E64-EB3C-4B00311ECF4D}"/>
              </a:ext>
            </a:extLst>
          </p:cNvPr>
          <p:cNvSpPr txBox="1"/>
          <p:nvPr/>
        </p:nvSpPr>
        <p:spPr>
          <a:xfrm>
            <a:off x="1494155" y="4614902"/>
            <a:ext cx="104438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Questo accade per esempio quando:</a:t>
            </a:r>
          </a:p>
          <a:p>
            <a:endParaRPr lang="it-IT" sz="2300" dirty="0">
              <a:solidFill>
                <a:srgbClr val="C00000"/>
              </a:solidFill>
              <a:effectLst/>
              <a:latin typeface="Trebuchet MS" panose="020B070302020209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it-IT" sz="2300" b="1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la marca </a:t>
            </a:r>
            <a:r>
              <a:rPr lang="it-IT" sz="23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manca, </a:t>
            </a:r>
            <a:r>
              <a:rPr lang="it-IT" sz="2300" i="1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de facto</a:t>
            </a:r>
            <a:r>
              <a:rPr lang="it-IT" sz="23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, di una propria identità, come avviene nel caso in cui il management si limiti a perseguire strategie imitative</a:t>
            </a:r>
            <a:r>
              <a:rPr lang="it-IT" sz="2300" dirty="0">
                <a:solidFill>
                  <a:srgbClr val="C00000"/>
                </a:solidFill>
                <a:latin typeface="Trebuchet MS" panose="020B0703020202090204" pitchFamily="34" charset="0"/>
              </a:rPr>
              <a:t>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3D819706-0D31-9F84-011A-D5BA4761367B}"/>
              </a:ext>
            </a:extLst>
          </p:cNvPr>
          <p:cNvSpPr/>
          <p:nvPr/>
        </p:nvSpPr>
        <p:spPr>
          <a:xfrm>
            <a:off x="8107680" y="2854960"/>
            <a:ext cx="426720" cy="9347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highlight>
                <a:srgbClr val="8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61186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D654DB25-410A-44B7-8058-3193D21EA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AFEBEB-E7DF-4119-99EC-3C2C5F3C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7" y="321731"/>
            <a:ext cx="5688020" cy="6214535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25F227-C9F5-44BC-8ECE-188763D85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6434" y="321732"/>
            <a:ext cx="5693835" cy="62145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C0AA310-7A29-3001-EEF0-5979E6A963F9}"/>
              </a:ext>
            </a:extLst>
          </p:cNvPr>
          <p:cNvSpPr txBox="1"/>
          <p:nvPr/>
        </p:nvSpPr>
        <p:spPr>
          <a:xfrm>
            <a:off x="6661065" y="974875"/>
            <a:ext cx="4724573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b="1" dirty="0" err="1">
                <a:solidFill>
                  <a:srgbClr val="FFFFFF"/>
                </a:solidFill>
                <a:effectLst/>
              </a:rPr>
              <a:t>L'essenza</a:t>
            </a:r>
            <a:r>
              <a:rPr lang="en-US" sz="23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b="1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3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b="1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300" b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racchiude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«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l'anima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vera e propria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».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3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rgbClr val="FFFFFF"/>
                </a:solidFill>
                <a:effectLst/>
              </a:rPr>
              <a:t>Si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tratta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cioè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un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singolo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concetto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unificante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in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grado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esprimere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buona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parte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quanto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intende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rappresentare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per il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mercato</a:t>
            </a:r>
            <a:r>
              <a:rPr lang="en-US" sz="2300" dirty="0">
                <a:solidFill>
                  <a:srgbClr val="FFFFFF"/>
                </a:solidFill>
                <a:effectLst/>
              </a:rPr>
              <a:t>,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sua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promessa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fondo</a:t>
            </a:r>
            <a:r>
              <a:rPr lang="en-US" sz="2300" dirty="0">
                <a:solidFill>
                  <a:srgbClr val="FFFFFF"/>
                </a:solidFill>
                <a:effectLst/>
              </a:rPr>
              <a:t>. In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molti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casi</a:t>
            </a:r>
            <a:r>
              <a:rPr lang="en-US" sz="2300" dirty="0">
                <a:solidFill>
                  <a:srgbClr val="FFFFFF"/>
                </a:solidFill>
                <a:effectLst/>
              </a:rPr>
              <a:t>, coincide con la 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mission</a:t>
            </a:r>
            <a:r>
              <a:rPr lang="en-US" sz="2300" dirty="0">
                <a:solidFill>
                  <a:srgbClr val="FFFFFF"/>
                </a:solidFill>
                <a:effectLst/>
              </a:rPr>
              <a:t> o la 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vision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aziendale</a:t>
            </a:r>
            <a:r>
              <a:rPr lang="en-US" sz="2300" dirty="0">
                <a:solidFill>
                  <a:srgbClr val="FFFFFF"/>
                </a:solidFill>
                <a:effectLst/>
              </a:rPr>
              <a:t>, sempre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queste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non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siano</a:t>
            </a:r>
            <a:r>
              <a:rPr lang="en-US" sz="2300" dirty="0">
                <a:solidFill>
                  <a:srgbClr val="FFFFFF"/>
                </a:solidFill>
                <a:effectLst/>
              </a:rPr>
              <a:t> state definite in termini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simili</a:t>
            </a:r>
            <a:r>
              <a:rPr lang="en-US" sz="2300" dirty="0">
                <a:solidFill>
                  <a:srgbClr val="FFFFFF"/>
                </a:solidFill>
                <a:effectLst/>
              </a:rPr>
              <a:t> 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quelli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impiegati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dai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concorrenti</a:t>
            </a:r>
            <a:r>
              <a:rPr lang="en-US" sz="23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57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8D3741-4ACF-4DA5-ABD5-0C432115C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32DC26D-8B9B-4CC1-B3CC-D3EA0FB16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3D3813-4F7F-40B2-EC73-DF4E859B83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l="25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B7ADC3-53A0-44F2-914A-78CADAF33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45" y="1828800"/>
            <a:ext cx="0" cy="3200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4FB3C5E-190E-CF05-BB3D-B1845AA15D84}"/>
              </a:ext>
            </a:extLst>
          </p:cNvPr>
          <p:cNvSpPr txBox="1"/>
          <p:nvPr/>
        </p:nvSpPr>
        <p:spPr>
          <a:xfrm>
            <a:off x="4971371" y="643467"/>
            <a:ext cx="6574112" cy="5571066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 dirty="0" err="1">
                <a:effectLst/>
              </a:rPr>
              <a:t>L'identità</a:t>
            </a:r>
            <a:r>
              <a:rPr lang="en-US" b="1" dirty="0">
                <a:effectLst/>
              </a:rPr>
              <a:t> di </a:t>
            </a:r>
            <a:r>
              <a:rPr lang="en-US" b="1" dirty="0" err="1">
                <a:effectLst/>
              </a:rPr>
              <a:t>fondo</a:t>
            </a:r>
            <a:r>
              <a:rPr lang="en-US" b="1" dirty="0">
                <a:effectLst/>
              </a:rPr>
              <a:t> </a:t>
            </a:r>
            <a:r>
              <a:rPr lang="en-US" dirty="0">
                <a:effectLst/>
              </a:rPr>
              <a:t>è </a:t>
            </a:r>
            <a:r>
              <a:rPr lang="en-US" dirty="0" err="1">
                <a:effectLst/>
              </a:rPr>
              <a:t>costituita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declinazione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della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sintetica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essenza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marca</a:t>
            </a:r>
            <a:r>
              <a:rPr lang="en-US" dirty="0">
                <a:effectLst/>
              </a:rPr>
              <a:t> in </a:t>
            </a:r>
            <a:r>
              <a:rPr lang="en-US" dirty="0" err="1">
                <a:effectLst/>
              </a:rPr>
              <a:t>una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serie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punti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cardinali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l'impresa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</a:t>
            </a:r>
            <a:r>
              <a:rPr lang="en-US" dirty="0">
                <a:effectLst/>
              </a:rPr>
              <a:t> da per </a:t>
            </a:r>
            <a:r>
              <a:rPr lang="en-US" dirty="0" err="1">
                <a:effectLst/>
              </a:rPr>
              <a:t>orientare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propri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comportamenti</a:t>
            </a:r>
            <a:r>
              <a:rPr lang="en-US" dirty="0">
                <a:effectLst/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b="1" dirty="0"/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it-IT" b="1" dirty="0"/>
              <a:t>Tali punti dovrebbero rispecchiare la strategia e i valori dell'organizzazione e almeno una parte di essi dovrebbe essere tale da differenziare la marca da quelle della concorrenza e avere risonanza presso i clienti.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/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55F57D83-356F-0CE8-A298-575405D34E84}"/>
              </a:ext>
            </a:extLst>
          </p:cNvPr>
          <p:cNvSpPr/>
          <p:nvPr/>
        </p:nvSpPr>
        <p:spPr>
          <a:xfrm>
            <a:off x="8666480" y="2661920"/>
            <a:ext cx="416560" cy="5486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7990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5" name="Straight Connector 2054">
            <a:extLst>
              <a:ext uri="{FF2B5EF4-FFF2-40B4-BE49-F238E27FC236}">
                <a16:creationId xmlns:a16="http://schemas.microsoft.com/office/drawing/2014/main" id="{358D3741-4ACF-4DA5-ABD5-0C432115C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CC5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Take Note Icon #211486 - Free Icons Library">
            <a:extLst>
              <a:ext uri="{FF2B5EF4-FFF2-40B4-BE49-F238E27FC236}">
                <a16:creationId xmlns:a16="http://schemas.microsoft.com/office/drawing/2014/main" id="{011F2A80-55A1-2427-8876-FF727ADAE3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08" r="1" b="12055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205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0B25CDA-B674-D7BE-81D8-533313DB47A7}"/>
              </a:ext>
            </a:extLst>
          </p:cNvPr>
          <p:cNvSpPr txBox="1"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>
                <a:solidFill>
                  <a:srgbClr val="FFFFFF"/>
                </a:solidFill>
                <a:effectLst/>
              </a:rPr>
              <a:t>L'identità centrale </a:t>
            </a:r>
            <a:r>
              <a:rPr lang="en-US">
                <a:solidFill>
                  <a:srgbClr val="FFFFFF"/>
                </a:solidFill>
                <a:effectLst/>
              </a:rPr>
              <a:t>dovrebbe poter restare immutata anche se la marca passa ad altri prodotti e si espande in nuovi mercati.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665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44B3F5F5-166C-4694-B20A-3F8218AF7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9E67A204-FB90-4B26-B155-3FA8064AD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magine 2" descr="Immagine che contiene cerchio&#10;&#10;Descrizione generata automaticamente">
            <a:extLst>
              <a:ext uri="{FF2B5EF4-FFF2-40B4-BE49-F238E27FC236}">
                <a16:creationId xmlns:a16="http://schemas.microsoft.com/office/drawing/2014/main" id="{7CD76CE2-C603-660D-7A71-1E0D6FF195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98" r="17327"/>
          <a:stretch/>
        </p:blipFill>
        <p:spPr>
          <a:xfrm>
            <a:off x="643467" y="643467"/>
            <a:ext cx="1090506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17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8D3741-4ACF-4DA5-ABD5-0C432115C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B51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magine 1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6500D7C1-917C-7BA9-501D-63ADA727D6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73" r="1" b="6321"/>
          <a:stretch/>
        </p:blipFill>
        <p:spPr>
          <a:xfrm>
            <a:off x="346697" y="192352"/>
            <a:ext cx="7058306" cy="418729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F526094-7C88-E614-987F-3D432D1DA519}"/>
              </a:ext>
            </a:extLst>
          </p:cNvPr>
          <p:cNvSpPr txBox="1"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b="1" dirty="0">
                <a:solidFill>
                  <a:srgbClr val="FFFFFF"/>
                </a:solidFill>
                <a:effectLst/>
              </a:rPr>
              <a:t>Il </a:t>
            </a:r>
            <a:r>
              <a:rPr lang="en-US" sz="2200" b="1" dirty="0" err="1">
                <a:solidFill>
                  <a:srgbClr val="FFFFFF"/>
                </a:solidFill>
                <a:effectLst/>
              </a:rPr>
              <a:t>modello</a:t>
            </a:r>
            <a:r>
              <a:rPr lang="en-US" sz="2200" b="1" dirty="0">
                <a:solidFill>
                  <a:srgbClr val="FFFFFF"/>
                </a:solidFill>
                <a:effectLst/>
              </a:rPr>
              <a:t> in </a:t>
            </a:r>
            <a:r>
              <a:rPr lang="en-US" sz="2200" b="1" dirty="0" err="1">
                <a:solidFill>
                  <a:srgbClr val="FFFFFF"/>
                </a:solidFill>
                <a:effectLst/>
              </a:rPr>
              <a:t>esame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sintetizza</a:t>
            </a:r>
            <a:r>
              <a:rPr lang="en-US" sz="2200" dirty="0">
                <a:solidFill>
                  <a:srgbClr val="FFFFFF"/>
                </a:solidFill>
                <a:effectLst/>
              </a:rPr>
              <a:t> il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processo</a:t>
            </a:r>
            <a:r>
              <a:rPr lang="en-US" sz="2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costruzione</a:t>
            </a:r>
            <a:r>
              <a:rPr lang="en-US" sz="22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200" dirty="0">
                <a:solidFill>
                  <a:srgbClr val="FFFFFF"/>
                </a:solidFill>
                <a:effectLst/>
              </a:rPr>
              <a:t>,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proponendo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una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serie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ascendente</a:t>
            </a:r>
            <a:r>
              <a:rPr lang="en-US" sz="2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fasi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sequenziali</a:t>
            </a:r>
            <a:r>
              <a:rPr lang="en-US" sz="2200" dirty="0">
                <a:solidFill>
                  <a:srgbClr val="FFFFFF"/>
                </a:solidFill>
                <a:effectLst/>
              </a:rPr>
              <a:t>, a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ciascuna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delle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quali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corrisponde</a:t>
            </a:r>
            <a:r>
              <a:rPr lang="en-US" sz="2200" dirty="0">
                <a:solidFill>
                  <a:srgbClr val="FFFFFF"/>
                </a:solidFill>
                <a:effectLst/>
              </a:rPr>
              <a:t> un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diverso</a:t>
            </a:r>
            <a:r>
              <a:rPr lang="en-US" sz="2200" dirty="0">
                <a:solidFill>
                  <a:srgbClr val="FFFFFF"/>
                </a:solidFill>
                <a:effectLst/>
              </a:rPr>
              <a:t>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grado</a:t>
            </a:r>
            <a:r>
              <a:rPr lang="en-US" sz="2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coinvolgimento</a:t>
            </a:r>
            <a:r>
              <a:rPr lang="en-US" sz="22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200" dirty="0" err="1">
                <a:solidFill>
                  <a:srgbClr val="FFFFFF"/>
                </a:solidFill>
                <a:effectLst/>
              </a:rPr>
              <a:t>consumatore</a:t>
            </a:r>
            <a:r>
              <a:rPr lang="en-US" sz="22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AA51D71-E535-578A-E20B-B99356BDB523}"/>
              </a:ext>
            </a:extLst>
          </p:cNvPr>
          <p:cNvSpPr txBox="1"/>
          <p:nvPr/>
        </p:nvSpPr>
        <p:spPr>
          <a:xfrm>
            <a:off x="7613108" y="594559"/>
            <a:ext cx="3840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703020202090204" pitchFamily="34" charset="0"/>
              </a:rPr>
              <a:t>LA PIRAMIDE DEL VALORE </a:t>
            </a:r>
          </a:p>
          <a:p>
            <a:pPr algn="ctr"/>
            <a:r>
              <a:rPr lang="it-IT" sz="1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703020202090204" pitchFamily="34" charset="0"/>
              </a:rPr>
              <a:t>DELLA MARCA</a:t>
            </a:r>
          </a:p>
        </p:txBody>
      </p:sp>
    </p:spTree>
    <p:extLst>
      <p:ext uri="{BB962C8B-B14F-4D97-AF65-F5344CB8AC3E}">
        <p14:creationId xmlns:p14="http://schemas.microsoft.com/office/powerpoint/2010/main" val="123350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E779DFC-B559-A2D5-B1B7-614BF1EDE2DA}"/>
              </a:ext>
            </a:extLst>
          </p:cNvPr>
          <p:cNvSpPr txBox="1"/>
          <p:nvPr/>
        </p:nvSpPr>
        <p:spPr>
          <a:xfrm>
            <a:off x="160020" y="505123"/>
            <a:ext cx="11201400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00" dirty="0"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300" dirty="0"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 base della piramide risiede: </a:t>
            </a:r>
          </a:p>
          <a:p>
            <a:endParaRPr lang="it-IT" sz="2300" dirty="0"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3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PROMINENZA DELLA MARCA</a:t>
            </a:r>
            <a:r>
              <a:rPr lang="it-IT" sz="2300" dirty="0"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 quale fa riferimento alla consapevolezza che i consumatori ne hanno, ossia alla capacità di richiamarla alla mente in situazioni opportune.</a:t>
            </a:r>
          </a:p>
          <a:p>
            <a:pPr algn="ctr"/>
            <a:endParaRPr lang="it-IT" sz="2300" dirty="0">
              <a:effectLst/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92D050"/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24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CONSAPEVOLEZZA </a:t>
            </a:r>
            <a:r>
              <a:rPr lang="it-IT" sz="2400" dirty="0"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notorietà può essere descritta secondo due dimensioni: la profondità e l'ampiezza. La prima attiene alla rapidità con cui la marca viene richiamata alla memoria dal consumatore rispetto a marche concorrenti. </a:t>
            </a:r>
            <a:r>
              <a:rPr lang="it-IT" sz="2400" dirty="0"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2400" dirty="0"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quindi sinonimo di notorietà spontanea della marca.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it-IT" sz="2400" dirty="0">
              <a:effectLst/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92D050"/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24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’AMPIEZZA</a:t>
            </a:r>
            <a:r>
              <a:rPr lang="it-IT" sz="2400" dirty="0"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identifica invece la varietà di contesti a cui la marca è associata. Questo primo mattone della costruzione del brand è essenziale e risponde idealmente al quesito &lt;&lt; </a:t>
            </a:r>
            <a:r>
              <a:rPr lang="it-IT" sz="2400" dirty="0"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2400" dirty="0"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 sei? &gt;&gt;, poiché è indicativo solamente del fatto che il consumatore è a conoscenza dell'esistenza della marca, a prescindere dai significati che le associa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it-IT" sz="2300" dirty="0">
              <a:effectLst/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3600" dirty="0"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11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3A3DC2-523A-78CA-B88C-528739882CAD}"/>
              </a:ext>
            </a:extLst>
          </p:cNvPr>
          <p:cNvSpPr txBox="1"/>
          <p:nvPr/>
        </p:nvSpPr>
        <p:spPr>
          <a:xfrm>
            <a:off x="784577" y="1028343"/>
            <a:ext cx="10622845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00" dirty="0">
                <a:effectLst/>
                <a:latin typeface="Trebuchet MS" panose="020B0703020202090204" pitchFamily="34" charset="0"/>
              </a:rPr>
              <a:t>Scalando la piramide, si arriva al secondo livello di coinvolgimento del consumatore, in cui questi è chiamato a qualificare la marca ascrivendole un significato, rispondendo così idealmente al quesito «Che cosa sei?». La marca comincia dunque a prendere forma nella mente del soggetto, mediante il riferimento alle </a:t>
            </a:r>
            <a:r>
              <a:rPr lang="it-IT" sz="23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</a:rPr>
              <a:t>prestazioni</a:t>
            </a:r>
            <a:r>
              <a:rPr lang="it-IT" sz="2300" dirty="0">
                <a:solidFill>
                  <a:srgbClr val="FF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it-IT" sz="2300" dirty="0">
                <a:effectLst/>
                <a:latin typeface="Trebuchet MS" panose="020B0703020202090204" pitchFamily="34" charset="0"/>
              </a:rPr>
              <a:t>e all'</a:t>
            </a:r>
            <a:r>
              <a:rPr lang="it-IT" sz="23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</a:rPr>
              <a:t>immaginario</a:t>
            </a:r>
            <a:r>
              <a:rPr lang="it-IT" sz="2300" dirty="0">
                <a:effectLst/>
                <a:latin typeface="Trebuchet MS" panose="020B0703020202090204" pitchFamily="34" charset="0"/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807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184645E-2C69-D726-5F86-661E299CBB87}"/>
              </a:ext>
            </a:extLst>
          </p:cNvPr>
          <p:cNvSpPr txBox="1"/>
          <p:nvPr/>
        </p:nvSpPr>
        <p:spPr>
          <a:xfrm>
            <a:off x="1266825" y="1859339"/>
            <a:ext cx="96583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</a:rPr>
              <a:t>Le prime 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si riferiscono alla capacità del prodotto identificato dalla marca di soddisfare i bisogni di natura funzionale dei consumatori e dunque sono collocate sul versante ra</a:t>
            </a:r>
            <a:r>
              <a:rPr lang="it-IT" sz="3600" dirty="0">
                <a:latin typeface="Trebuchet MS" panose="020B0703020202090204" pitchFamily="34" charset="0"/>
              </a:rPr>
              <a:t>z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ionale della piramide.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023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6718A59-E65B-6F8D-C94B-33D3956A12ED}"/>
              </a:ext>
            </a:extLst>
          </p:cNvPr>
          <p:cNvSpPr txBox="1"/>
          <p:nvPr/>
        </p:nvSpPr>
        <p:spPr>
          <a:xfrm>
            <a:off x="1038225" y="1582340"/>
            <a:ext cx="101155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latin typeface="Trebuchet MS" panose="020B0703020202090204" pitchFamily="34" charset="0"/>
              </a:rPr>
              <a:t>Sul versante emotivo del secondo livello si trova, invece, il blocco dell'</a:t>
            </a:r>
            <a:r>
              <a:rPr lang="it-IT" sz="36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</a:rPr>
              <a:t>immaginario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, inteso come insieme di significati intangibili che il consumatore associa mentalmente alla marca, incluso il modo in cui essa cerca di soddisfare i suoi bisogni psico-sociali.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649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358D3741-4ACF-4DA5-ABD5-0C432115C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E38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NTESTAZIONE DELLE IMMAGINI HERO PER L'IDENTITÀ DEL MARCHIO MOCKUP ...">
            <a:extLst>
              <a:ext uri="{FF2B5EF4-FFF2-40B4-BE49-F238E27FC236}">
                <a16:creationId xmlns:a16="http://schemas.microsoft.com/office/drawing/2014/main" id="{E6D4220B-5660-2CA2-F431-EAB32C3D34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7" r="1" b="9065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 103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7207CDC-CA04-3B6A-734B-84C1F64C9042}"/>
              </a:ext>
            </a:extLst>
          </p:cNvPr>
          <p:cNvSpPr txBox="1"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 err="1">
                <a:solidFill>
                  <a:srgbClr val="FFFFFF"/>
                </a:solidFill>
                <a:effectLst/>
              </a:rPr>
              <a:t>L'</a:t>
            </a:r>
            <a:r>
              <a:rPr lang="en-US" sz="2300" b="1" dirty="0" err="1">
                <a:solidFill>
                  <a:srgbClr val="FFFFFF"/>
                </a:solidFill>
                <a:effectLst/>
              </a:rPr>
              <a:t>identità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racchiude</a:t>
            </a:r>
            <a:r>
              <a:rPr lang="en-US" sz="23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visione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guida</a:t>
            </a:r>
            <a:r>
              <a:rPr lang="en-US" sz="23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creazione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prodotti</a:t>
            </a:r>
            <a:r>
              <a:rPr lang="en-US" sz="2300" dirty="0">
                <a:solidFill>
                  <a:srgbClr val="FFFFFF"/>
                </a:solidFill>
                <a:effectLst/>
              </a:rPr>
              <a:t> da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offrire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al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mercato</a:t>
            </a:r>
            <a:r>
              <a:rPr lang="en-US" sz="2300" dirty="0">
                <a:solidFill>
                  <a:srgbClr val="FFFFFF"/>
                </a:solidFill>
                <a:effectLst/>
              </a:rPr>
              <a:t>,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scelta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segni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riconoscimento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nonché</a:t>
            </a:r>
            <a:r>
              <a:rPr lang="en-US" sz="23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comunicazione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le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altre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scelte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brand management.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30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60BECDB-15E4-8E5A-D7B8-B545F4664192}"/>
              </a:ext>
            </a:extLst>
          </p:cNvPr>
          <p:cNvSpPr txBox="1"/>
          <p:nvPr/>
        </p:nvSpPr>
        <p:spPr>
          <a:xfrm>
            <a:off x="4219802" y="965864"/>
            <a:ext cx="7006998" cy="1584295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 err="1">
                <a:solidFill>
                  <a:srgbClr val="FFFFFF"/>
                </a:solidFill>
                <a:effectLst/>
              </a:rPr>
              <a:t>L'identità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marca</a:t>
            </a:r>
            <a:r>
              <a:rPr lang="en-US" sz="2000" dirty="0">
                <a:solidFill>
                  <a:srgbClr val="FFFFFF"/>
                </a:solidFill>
                <a:effectLst/>
              </a:rPr>
              <a:t>,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infatti</a:t>
            </a:r>
            <a:r>
              <a:rPr lang="en-US" sz="2000" dirty="0">
                <a:solidFill>
                  <a:srgbClr val="FFFFFF"/>
                </a:solidFill>
                <a:effectLst/>
              </a:rPr>
              <a:t>,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oltre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sintetizzare</a:t>
            </a:r>
            <a:r>
              <a:rPr lang="en-US" sz="20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storia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dell'azienda</a:t>
            </a:r>
            <a:r>
              <a:rPr lang="en-US" sz="2000" dirty="0">
                <a:solidFill>
                  <a:srgbClr val="FFFFFF"/>
                </a:solidFill>
                <a:effectLst/>
              </a:rPr>
              <a:t>, la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sua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cultura</a:t>
            </a:r>
            <a:r>
              <a:rPr lang="en-US" sz="2000" dirty="0">
                <a:solidFill>
                  <a:srgbClr val="FFFFFF"/>
                </a:solidFill>
                <a:effectLst/>
              </a:rPr>
              <a:t> 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suoi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valori</a:t>
            </a:r>
            <a:r>
              <a:rPr lang="en-US" sz="2000" dirty="0">
                <a:solidFill>
                  <a:srgbClr val="FFFFFF"/>
                </a:solidFill>
                <a:effectLst/>
              </a:rPr>
              <a:t>,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deve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anche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poter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dar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conto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della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personalità</a:t>
            </a:r>
            <a:r>
              <a:rPr lang="en-US" sz="2000" dirty="0">
                <a:solidFill>
                  <a:srgbClr val="FFFFFF"/>
                </a:solidFill>
                <a:effectLst/>
              </a:rPr>
              <a:t> del brand,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suoi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attributi</a:t>
            </a:r>
            <a:r>
              <a:rPr lang="en-US" sz="2000" dirty="0">
                <a:solidFill>
                  <a:srgbClr val="FFFFFF"/>
                </a:solidFill>
                <a:effectLst/>
              </a:rPr>
              <a:t> e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benefici</a:t>
            </a:r>
            <a:r>
              <a:rPr lang="en-US" sz="200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000" dirty="0">
                <a:solidFill>
                  <a:srgbClr val="FFFFFF"/>
                </a:solidFill>
                <a:effectLst/>
              </a:rPr>
              <a:t> è in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grado</a:t>
            </a:r>
            <a:r>
              <a:rPr lang="en-US" sz="20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fornire</a:t>
            </a:r>
            <a:r>
              <a:rPr lang="en-US" sz="2000" dirty="0">
                <a:solidFill>
                  <a:srgbClr val="FFFFFF"/>
                </a:solidFill>
                <a:effectLst/>
              </a:rPr>
              <a:t>, in modo da </a:t>
            </a:r>
            <a:r>
              <a:rPr lang="en-US" sz="2000" dirty="0" err="1">
                <a:solidFill>
                  <a:srgbClr val="FFFFFF"/>
                </a:solidFill>
                <a:effectLst/>
              </a:rPr>
              <a:t>evidenziarne</a:t>
            </a:r>
            <a:r>
              <a:rPr lang="en-US" sz="2000" dirty="0">
                <a:solidFill>
                  <a:srgbClr val="FFFFFF"/>
                </a:solidFill>
                <a:effectLst/>
              </a:rPr>
              <a:t> la performance.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7230A99-2609-FD13-F8A6-00D01CC96170}"/>
              </a:ext>
            </a:extLst>
          </p:cNvPr>
          <p:cNvSpPr txBox="1"/>
          <p:nvPr/>
        </p:nvSpPr>
        <p:spPr>
          <a:xfrm>
            <a:off x="5398054" y="4844157"/>
            <a:ext cx="6096000" cy="1047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i="1" dirty="0">
                <a:solidFill>
                  <a:srgbClr val="FFFFFF"/>
                </a:solidFill>
                <a:effectLst/>
              </a:rPr>
              <a:t>La brand identity è il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frutto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di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un'intelligente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combinazione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fra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prestazioni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del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prodotto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contenuti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emotivi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valori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sociali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e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cultura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i="1" dirty="0" err="1">
                <a:solidFill>
                  <a:srgbClr val="FFFFFF"/>
                </a:solidFill>
                <a:effectLst/>
              </a:rPr>
              <a:t>aziendale</a:t>
            </a:r>
            <a:r>
              <a:rPr lang="en-US" sz="2300" i="1" dirty="0">
                <a:solidFill>
                  <a:srgbClr val="FFFFFF"/>
                </a:solidFill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721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95F8C5-0ED1-4C24-877A-A9E15A1C6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43461"/>
            <a:ext cx="3036377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7ECA51C-D370-FA06-7BA8-BDFC8EA6F093}"/>
              </a:ext>
            </a:extLst>
          </p:cNvPr>
          <p:cNvSpPr txBox="1"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>
                <a:solidFill>
                  <a:srgbClr val="FFFFFF"/>
                </a:solidFill>
                <a:effectLst/>
              </a:rPr>
              <a:t>Attraverso l'</a:t>
            </a:r>
            <a:r>
              <a:rPr lang="en-US" sz="2000" b="1">
                <a:solidFill>
                  <a:srgbClr val="FFFFFF"/>
                </a:solidFill>
                <a:effectLst/>
              </a:rPr>
              <a:t>identità</a:t>
            </a:r>
            <a:r>
              <a:rPr lang="en-US" sz="2000">
                <a:solidFill>
                  <a:srgbClr val="FFFFFF"/>
                </a:solidFill>
                <a:effectLst/>
              </a:rPr>
              <a:t>, la marca cerca dunque di esprimere la propria individualità e unicità nei confronti di tutti gli stakeholder rilevanti. L'</a:t>
            </a:r>
            <a:r>
              <a:rPr lang="en-US" sz="2000" b="1">
                <a:solidFill>
                  <a:srgbClr val="FFFFFF"/>
                </a:solidFill>
                <a:effectLst/>
              </a:rPr>
              <a:t>identità</a:t>
            </a:r>
            <a:r>
              <a:rPr lang="en-US" sz="2000">
                <a:solidFill>
                  <a:srgbClr val="FFFFFF"/>
                </a:solidFill>
                <a:effectLst/>
              </a:rPr>
              <a:t>, però, non può essere solo il risultato di un'operazione commerciale: essa deve trovare il suo fondamento nella cultura aziendale della marca.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00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769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{CD46270D-758E-B641-8D33-F0388FBDA082}tf10001061</Template>
  <TotalTime>268</TotalTime>
  <Words>677</Words>
  <Application>Microsoft Office PowerPoint</Application>
  <PresentationFormat>Widescreen</PresentationFormat>
  <Paragraphs>33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Trebuchet MS</vt:lpstr>
      <vt:lpstr>Tw Cen MT</vt:lpstr>
      <vt:lpstr>Tw Cen MT Condensed</vt:lpstr>
      <vt:lpstr>Wingdings 3</vt:lpstr>
      <vt:lpstr>Integrale</vt:lpstr>
      <vt:lpstr>LEZIONE 4  Identità di marca e segni di riconoscimento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GIANFRANCO SKOWRONEK</dc:creator>
  <cp:lastModifiedBy>Rossana Piccolo</cp:lastModifiedBy>
  <cp:revision>10</cp:revision>
  <dcterms:created xsi:type="dcterms:W3CDTF">2023-03-30T21:12:37Z</dcterms:created>
  <dcterms:modified xsi:type="dcterms:W3CDTF">2023-04-27T20:51:03Z</dcterms:modified>
</cp:coreProperties>
</file>