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4" r:id="rId2"/>
    <p:sldId id="256" r:id="rId3"/>
    <p:sldId id="290" r:id="rId4"/>
    <p:sldId id="258" r:id="rId5"/>
    <p:sldId id="291" r:id="rId6"/>
    <p:sldId id="261" r:id="rId7"/>
    <p:sldId id="281" r:id="rId8"/>
    <p:sldId id="282" r:id="rId9"/>
    <p:sldId id="266" r:id="rId10"/>
    <p:sldId id="267" r:id="rId11"/>
    <p:sldId id="289" r:id="rId12"/>
    <p:sldId id="292" r:id="rId13"/>
    <p:sldId id="293" r:id="rId14"/>
    <p:sldId id="294" r:id="rId15"/>
    <p:sldId id="295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676" autoAdjust="0"/>
    <p:restoredTop sz="94665"/>
  </p:normalViewPr>
  <p:slideViewPr>
    <p:cSldViewPr snapToGrid="0" snapToObjects="1">
      <p:cViewPr varScale="1">
        <p:scale>
          <a:sx n="107" d="100"/>
          <a:sy n="107" d="100"/>
        </p:scale>
        <p:origin x="1096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02410-6412-B54D-8733-6BAC8916B70F}" type="datetimeFigureOut">
              <a:rPr lang="en-US" smtClean="0"/>
              <a:t>2/28/23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DCB3A-51B0-2749-88D5-70FB977C18E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3915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02410-6412-B54D-8733-6BAC8916B70F}" type="datetimeFigureOut">
              <a:rPr lang="en-US" smtClean="0"/>
              <a:t>2/28/23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DCB3A-51B0-2749-88D5-70FB977C18E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9761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02410-6412-B54D-8733-6BAC8916B70F}" type="datetimeFigureOut">
              <a:rPr lang="en-US" smtClean="0"/>
              <a:t>2/28/23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DCB3A-51B0-2749-88D5-70FB977C18E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3045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02410-6412-B54D-8733-6BAC8916B70F}" type="datetimeFigureOut">
              <a:rPr lang="en-US" smtClean="0"/>
              <a:t>2/28/23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DCB3A-51B0-2749-88D5-70FB977C18E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3647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02410-6412-B54D-8733-6BAC8916B70F}" type="datetimeFigureOut">
              <a:rPr lang="en-US" smtClean="0"/>
              <a:t>2/28/23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DCB3A-51B0-2749-88D5-70FB977C18E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9715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02410-6412-B54D-8733-6BAC8916B70F}" type="datetimeFigureOut">
              <a:rPr lang="en-US" smtClean="0"/>
              <a:t>2/28/23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DCB3A-51B0-2749-88D5-70FB977C18E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8974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02410-6412-B54D-8733-6BAC8916B70F}" type="datetimeFigureOut">
              <a:rPr lang="en-US" smtClean="0"/>
              <a:t>2/28/23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DCB3A-51B0-2749-88D5-70FB977C18E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0268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02410-6412-B54D-8733-6BAC8916B70F}" type="datetimeFigureOut">
              <a:rPr lang="en-US" smtClean="0"/>
              <a:t>2/28/23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DCB3A-51B0-2749-88D5-70FB977C18E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6469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02410-6412-B54D-8733-6BAC8916B70F}" type="datetimeFigureOut">
              <a:rPr lang="en-US" smtClean="0"/>
              <a:t>2/28/23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DCB3A-51B0-2749-88D5-70FB977C18E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5295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02410-6412-B54D-8733-6BAC8916B70F}" type="datetimeFigureOut">
              <a:rPr lang="en-US" smtClean="0"/>
              <a:t>2/28/23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DCB3A-51B0-2749-88D5-70FB977C18E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0488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02410-6412-B54D-8733-6BAC8916B70F}" type="datetimeFigureOut">
              <a:rPr lang="en-US" smtClean="0"/>
              <a:t>2/28/23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DCB3A-51B0-2749-88D5-70FB977C18E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313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402410-6412-B54D-8733-6BAC8916B70F}" type="datetimeFigureOut">
              <a:rPr lang="en-US" smtClean="0"/>
              <a:t>2/28/23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DCB3A-51B0-2749-88D5-70FB977C18E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2108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98570"/>
            <a:ext cx="8229600" cy="552759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it-IT" dirty="0"/>
              <a:t>Monachesimo</a:t>
            </a:r>
          </a:p>
          <a:p>
            <a:r>
              <a:rPr lang="it-IT" dirty="0"/>
              <a:t>Teologia del primo cristianesimo: parusia, natura di Cristo, salvezza (Paolo, Agostino)</a:t>
            </a:r>
          </a:p>
          <a:p>
            <a:r>
              <a:rPr lang="it-IT" dirty="0"/>
              <a:t>Teologia medievale: Scolastica e teologia mistica</a:t>
            </a:r>
          </a:p>
          <a:p>
            <a:r>
              <a:rPr lang="it-IT" dirty="0"/>
              <a:t>Religiosità laica: Il movimento pauperistico da Francesco d’Assisi alle eresie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639684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39"/>
            <a:ext cx="7366000" cy="318028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povertà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97551" r="-97551"/>
          <a:stretch>
            <a:fillRect/>
          </a:stretch>
        </p:blipFill>
        <p:spPr>
          <a:xfrm>
            <a:off x="-1128487" y="762000"/>
            <a:ext cx="10776511" cy="5926666"/>
          </a:xfrm>
        </p:spPr>
      </p:pic>
    </p:spTree>
    <p:extLst>
      <p:ext uri="{BB962C8B-B14F-4D97-AF65-F5344CB8AC3E}">
        <p14:creationId xmlns:p14="http://schemas.microsoft.com/office/powerpoint/2010/main" val="41749422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Monachesimo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/>
              <a:t>III-secolo (Egitto, Siria, Palestina, Turchia): </a:t>
            </a:r>
            <a:r>
              <a:rPr lang="it-IT" dirty="0" err="1"/>
              <a:t>Eremitismo</a:t>
            </a:r>
            <a:r>
              <a:rPr lang="it-IT" dirty="0"/>
              <a:t>&gt;Monachesimo (Vita di Antonio)</a:t>
            </a:r>
          </a:p>
          <a:p>
            <a:r>
              <a:rPr lang="it-IT" dirty="0"/>
              <a:t>Martirio simbolico, mortificazione, purificazione del cuore, divinizzazione</a:t>
            </a:r>
          </a:p>
          <a:p>
            <a:r>
              <a:rPr lang="it-IT" dirty="0" err="1"/>
              <a:t>Evagrio</a:t>
            </a:r>
            <a:r>
              <a:rPr lang="it-IT" dirty="0"/>
              <a:t> Pontico, Cassiano</a:t>
            </a:r>
            <a:r>
              <a:rPr lang="en-US" dirty="0"/>
              <a:t> </a:t>
            </a:r>
          </a:p>
          <a:p>
            <a:r>
              <a:rPr lang="en-US" dirty="0"/>
              <a:t>Benedetto </a:t>
            </a:r>
            <a:r>
              <a:rPr lang="en-US" dirty="0" err="1"/>
              <a:t>monachesimo</a:t>
            </a:r>
            <a:r>
              <a:rPr lang="en-US" dirty="0"/>
              <a:t> in </a:t>
            </a:r>
            <a:r>
              <a:rPr lang="en-US" dirty="0" err="1"/>
              <a:t>Occidente</a:t>
            </a:r>
            <a:r>
              <a:rPr lang="en-US" dirty="0"/>
              <a:t> (VI </a:t>
            </a:r>
            <a:r>
              <a:rPr lang="en-US" dirty="0" err="1"/>
              <a:t>secolo</a:t>
            </a:r>
            <a:r>
              <a:rPr lang="en-US" dirty="0"/>
              <a:t>)</a:t>
            </a:r>
          </a:p>
          <a:p>
            <a:r>
              <a:rPr lang="en-US" dirty="0"/>
              <a:t>VII-X </a:t>
            </a:r>
            <a:r>
              <a:rPr lang="en-US" dirty="0" err="1"/>
              <a:t>secolo</a:t>
            </a:r>
            <a:r>
              <a:rPr lang="en-US" dirty="0"/>
              <a:t>: </a:t>
            </a:r>
            <a:r>
              <a:rPr lang="en-US" dirty="0" err="1"/>
              <a:t>Decadenza</a:t>
            </a:r>
            <a:r>
              <a:rPr lang="en-US" dirty="0"/>
              <a:t>, </a:t>
            </a:r>
            <a:r>
              <a:rPr lang="en-US" dirty="0" err="1"/>
              <a:t>esteriorizzazione</a:t>
            </a:r>
            <a:r>
              <a:rPr lang="en-US" dirty="0"/>
              <a:t> </a:t>
            </a:r>
            <a:r>
              <a:rPr lang="en-US" dirty="0" err="1"/>
              <a:t>spiritualità</a:t>
            </a:r>
            <a:r>
              <a:rPr lang="en-US" dirty="0"/>
              <a:t>, </a:t>
            </a:r>
            <a:r>
              <a:rPr lang="en-US" dirty="0" err="1"/>
              <a:t>arricchimento</a:t>
            </a:r>
            <a:r>
              <a:rPr lang="en-US" dirty="0"/>
              <a:t>, </a:t>
            </a:r>
            <a:r>
              <a:rPr lang="en-US" dirty="0" err="1"/>
              <a:t>immoralità</a:t>
            </a:r>
            <a:endParaRPr lang="en-US" dirty="0"/>
          </a:p>
          <a:p>
            <a:r>
              <a:rPr lang="en-US" dirty="0" err="1"/>
              <a:t>Cistercensi</a:t>
            </a:r>
            <a:r>
              <a:rPr lang="en-US" dirty="0"/>
              <a:t> e </a:t>
            </a:r>
            <a:r>
              <a:rPr lang="en-US" dirty="0" err="1"/>
              <a:t>Certosini</a:t>
            </a:r>
            <a:r>
              <a:rPr lang="en-US" dirty="0"/>
              <a:t>: Bernardo di </a:t>
            </a:r>
            <a:r>
              <a:rPr lang="en-US" dirty="0" err="1"/>
              <a:t>Clairvaux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187426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Teologia del cristianesimo antico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Paolo: Parusia, salvezza per fede in Cristo&gt; Agostino riprende (peccato originale ereditario)&gt; Lutero</a:t>
            </a:r>
          </a:p>
          <a:p>
            <a:r>
              <a:rPr lang="it-IT" dirty="0"/>
              <a:t>Ariani: Cristo non completamente divino&gt; Concilio di Nicea (325): Cristo divino</a:t>
            </a:r>
          </a:p>
          <a:p>
            <a:r>
              <a:rPr lang="it-IT" dirty="0"/>
              <a:t>Teologia ed esperienza spirituale sono collegate: Girolamo e la Vulgata</a:t>
            </a:r>
          </a:p>
        </p:txBody>
      </p:sp>
    </p:spTree>
    <p:extLst>
      <p:ext uri="{BB962C8B-B14F-4D97-AF65-F5344CB8AC3E}">
        <p14:creationId xmlns:p14="http://schemas.microsoft.com/office/powerpoint/2010/main" val="40474829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teologia medievale nelle città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/>
              <a:t>Dal IX secolo scuole cattedrali per chierici e scuole monastiche</a:t>
            </a:r>
          </a:p>
          <a:p>
            <a:r>
              <a:rPr lang="it-IT" dirty="0"/>
              <a:t>Dall’XI secolo università: i teologi sono professori universitari </a:t>
            </a:r>
          </a:p>
          <a:p>
            <a:r>
              <a:rPr lang="it-IT" dirty="0"/>
              <a:t>Scolastica: approccio più </a:t>
            </a:r>
            <a:r>
              <a:rPr lang="it-IT" dirty="0" err="1"/>
              <a:t>scentifico</a:t>
            </a:r>
            <a:r>
              <a:rPr lang="it-IT" dirty="0"/>
              <a:t> alla conoscenza di Dio e alle verità di fede</a:t>
            </a:r>
          </a:p>
          <a:p>
            <a:r>
              <a:rPr lang="it-IT" dirty="0"/>
              <a:t>Aristotelismo, sillogismo</a:t>
            </a:r>
          </a:p>
          <a:p>
            <a:r>
              <a:rPr lang="it-IT" dirty="0"/>
              <a:t>Anselmo d’Aosta, Pietro Lombardo, Alberto Magno, Tommaso D’Aquino, Duns Scoto</a:t>
            </a:r>
            <a:r>
              <a:rPr lang="en-US" dirty="0"/>
              <a:t>.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251425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Teologia mistica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/>
              <a:t>Meister</a:t>
            </a:r>
            <a:r>
              <a:rPr lang="it-IT" dirty="0"/>
              <a:t> </a:t>
            </a:r>
            <a:r>
              <a:rPr lang="it-IT" dirty="0" err="1"/>
              <a:t>Eckhart</a:t>
            </a:r>
            <a:r>
              <a:rPr lang="it-IT" dirty="0"/>
              <a:t> (1260-1328)</a:t>
            </a:r>
          </a:p>
          <a:p>
            <a:r>
              <a:rPr lang="it-IT" dirty="0"/>
              <a:t>Platonismo</a:t>
            </a:r>
          </a:p>
          <a:p>
            <a:r>
              <a:rPr lang="it-IT" dirty="0"/>
              <a:t>Le verità di fede e Dio non si possono conoscere con la ragione</a:t>
            </a:r>
          </a:p>
          <a:p>
            <a:r>
              <a:rPr lang="it-IT" dirty="0"/>
              <a:t>L</a:t>
            </a:r>
            <a:r>
              <a:rPr lang="en-US" dirty="0"/>
              <a:t>’</a:t>
            </a:r>
            <a:r>
              <a:rPr lang="en-US" dirty="0" err="1"/>
              <a:t>uomo</a:t>
            </a:r>
            <a:r>
              <a:rPr lang="en-US" dirty="0"/>
              <a:t> </a:t>
            </a:r>
            <a:r>
              <a:rPr lang="en-US" dirty="0" err="1"/>
              <a:t>può</a:t>
            </a:r>
            <a:r>
              <a:rPr lang="en-US" dirty="0"/>
              <a:t> </a:t>
            </a:r>
            <a:r>
              <a:rPr lang="en-US" dirty="0" err="1"/>
              <a:t>avvicinarsi</a:t>
            </a:r>
            <a:r>
              <a:rPr lang="en-US" dirty="0"/>
              <a:t> a </a:t>
            </a:r>
            <a:r>
              <a:rPr lang="en-US" dirty="0" err="1"/>
              <a:t>Dio</a:t>
            </a:r>
            <a:r>
              <a:rPr lang="en-US" dirty="0"/>
              <a:t> </a:t>
            </a:r>
            <a:r>
              <a:rPr lang="en-US" dirty="0" err="1"/>
              <a:t>recuperando</a:t>
            </a:r>
            <a:r>
              <a:rPr lang="en-US" dirty="0"/>
              <a:t> </a:t>
            </a:r>
            <a:r>
              <a:rPr lang="en-US" dirty="0" err="1"/>
              <a:t>nell’anima</a:t>
            </a:r>
            <a:r>
              <a:rPr lang="en-US" dirty="0"/>
              <a:t> </a:t>
            </a:r>
            <a:r>
              <a:rPr lang="en-US" dirty="0" err="1"/>
              <a:t>l’impronta</a:t>
            </a:r>
            <a:r>
              <a:rPr lang="en-US" dirty="0"/>
              <a:t> </a:t>
            </a:r>
            <a:r>
              <a:rPr lang="en-US" dirty="0" err="1"/>
              <a:t>divina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ha in </a:t>
            </a:r>
            <a:r>
              <a:rPr lang="en-US" dirty="0" err="1"/>
              <a:t>sé</a:t>
            </a:r>
            <a:r>
              <a:rPr lang="en-US" dirty="0"/>
              <a:t> e </a:t>
            </a:r>
            <a:r>
              <a:rPr lang="en-US" dirty="0" err="1"/>
              <a:t>negando</a:t>
            </a:r>
            <a:r>
              <a:rPr lang="en-US" dirty="0"/>
              <a:t> </a:t>
            </a:r>
            <a:r>
              <a:rPr lang="en-US" dirty="0" err="1"/>
              <a:t>ciò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in </a:t>
            </a:r>
            <a:r>
              <a:rPr lang="en-US" dirty="0" err="1"/>
              <a:t>sé</a:t>
            </a:r>
            <a:r>
              <a:rPr lang="en-US" dirty="0"/>
              <a:t> non </a:t>
            </a:r>
            <a:r>
              <a:rPr lang="en-US" dirty="0" err="1"/>
              <a:t>è</a:t>
            </a:r>
            <a:r>
              <a:rPr lang="en-US" dirty="0"/>
              <a:t> </a:t>
            </a:r>
            <a:r>
              <a:rPr lang="en-US" dirty="0" err="1"/>
              <a:t>Dio</a:t>
            </a:r>
            <a:r>
              <a:rPr lang="en-US" dirty="0"/>
              <a:t>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691654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8962"/>
          </a:xfrm>
        </p:spPr>
        <p:txBody>
          <a:bodyPr>
            <a:normAutofit fontScale="90000"/>
          </a:bodyPr>
          <a:lstStyle/>
          <a:p>
            <a:r>
              <a:rPr lang="it-IT" dirty="0"/>
              <a:t>Religiosità laica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63600"/>
            <a:ext cx="8229600" cy="5262563"/>
          </a:xfrm>
        </p:spPr>
        <p:txBody>
          <a:bodyPr>
            <a:normAutofit fontScale="92500" lnSpcReduction="20000"/>
          </a:bodyPr>
          <a:lstStyle/>
          <a:p>
            <a:r>
              <a:rPr lang="it-IT" dirty="0"/>
              <a:t>XII secolo: nascita religiosità laica nelle città: movimento penitenziale e pauperistico</a:t>
            </a:r>
            <a:r>
              <a:rPr lang="en-US" dirty="0"/>
              <a:t> (Italia e </a:t>
            </a:r>
            <a:r>
              <a:rPr lang="en-US" dirty="0" err="1"/>
              <a:t>Francia</a:t>
            </a:r>
            <a:r>
              <a:rPr lang="en-US" dirty="0"/>
              <a:t>)</a:t>
            </a:r>
          </a:p>
          <a:p>
            <a:r>
              <a:rPr lang="en-US" dirty="0"/>
              <a:t>P</a:t>
            </a:r>
            <a:r>
              <a:rPr lang="it-IT" dirty="0" err="1"/>
              <a:t>redicazione</a:t>
            </a:r>
            <a:r>
              <a:rPr lang="it-IT" dirty="0"/>
              <a:t> Vangelo, imitazione vita di Cristo, penitenza e povertà, fondazione ospedali per i poveri</a:t>
            </a:r>
            <a:endParaRPr lang="en-US" dirty="0"/>
          </a:p>
          <a:p>
            <a:r>
              <a:rPr lang="en-US" dirty="0"/>
              <a:t>Francesco </a:t>
            </a:r>
            <a:r>
              <a:rPr lang="en-US" dirty="0" err="1"/>
              <a:t>d’Assisi</a:t>
            </a:r>
            <a:r>
              <a:rPr lang="en-US" dirty="0"/>
              <a:t> (1182-1226): </a:t>
            </a:r>
            <a:r>
              <a:rPr lang="en-US" dirty="0" err="1"/>
              <a:t>nuovo</a:t>
            </a:r>
            <a:r>
              <a:rPr lang="en-US" dirty="0"/>
              <a:t> Cristo</a:t>
            </a:r>
          </a:p>
          <a:p>
            <a:r>
              <a:rPr lang="en-US" dirty="0" err="1"/>
              <a:t>Cristocentrismo</a:t>
            </a:r>
            <a:r>
              <a:rPr lang="en-US" dirty="0"/>
              <a:t> a </a:t>
            </a:r>
            <a:r>
              <a:rPr lang="en-US" dirty="0" err="1"/>
              <a:t>differenza</a:t>
            </a:r>
            <a:r>
              <a:rPr lang="en-US" dirty="0"/>
              <a:t> del </a:t>
            </a:r>
            <a:r>
              <a:rPr lang="en-US" dirty="0" err="1"/>
              <a:t>monachesimo</a:t>
            </a:r>
            <a:endParaRPr lang="en-US" dirty="0"/>
          </a:p>
          <a:p>
            <a:r>
              <a:rPr lang="en-US" dirty="0" err="1"/>
              <a:t>Innocenzo</a:t>
            </a:r>
            <a:r>
              <a:rPr lang="en-US" dirty="0"/>
              <a:t> III e </a:t>
            </a:r>
            <a:r>
              <a:rPr lang="en-US" dirty="0" err="1"/>
              <a:t>creazione</a:t>
            </a:r>
            <a:r>
              <a:rPr lang="en-US" dirty="0"/>
              <a:t> </a:t>
            </a:r>
            <a:r>
              <a:rPr lang="en-US" dirty="0" err="1"/>
              <a:t>ordini</a:t>
            </a:r>
            <a:r>
              <a:rPr lang="en-US" dirty="0"/>
              <a:t> </a:t>
            </a:r>
            <a:r>
              <a:rPr lang="en-US" dirty="0" err="1"/>
              <a:t>mendicanti</a:t>
            </a:r>
            <a:r>
              <a:rPr lang="en-US" dirty="0"/>
              <a:t> (</a:t>
            </a:r>
            <a:r>
              <a:rPr lang="en-US" dirty="0" err="1"/>
              <a:t>Francescani</a:t>
            </a:r>
            <a:r>
              <a:rPr lang="en-US" dirty="0"/>
              <a:t> e </a:t>
            </a:r>
            <a:r>
              <a:rPr lang="en-US" dirty="0" err="1"/>
              <a:t>Domenicani</a:t>
            </a:r>
            <a:r>
              <a:rPr lang="en-US" dirty="0"/>
              <a:t>)</a:t>
            </a:r>
          </a:p>
          <a:p>
            <a:r>
              <a:rPr lang="en-US" dirty="0" err="1"/>
              <a:t>Nuove</a:t>
            </a:r>
            <a:r>
              <a:rPr lang="en-US" dirty="0"/>
              <a:t> </a:t>
            </a:r>
            <a:r>
              <a:rPr lang="en-US" dirty="0" err="1"/>
              <a:t>eresie</a:t>
            </a:r>
            <a:r>
              <a:rPr lang="en-US" dirty="0"/>
              <a:t>: </a:t>
            </a:r>
            <a:r>
              <a:rPr lang="en-US" dirty="0" err="1"/>
              <a:t>Valdesi</a:t>
            </a:r>
            <a:r>
              <a:rPr lang="en-US" dirty="0"/>
              <a:t>, </a:t>
            </a:r>
            <a:r>
              <a:rPr lang="en-US" dirty="0" err="1"/>
              <a:t>Catari</a:t>
            </a:r>
            <a:r>
              <a:rPr lang="en-US" dirty="0"/>
              <a:t>, </a:t>
            </a:r>
            <a:r>
              <a:rPr lang="en-US" dirty="0" err="1"/>
              <a:t>Umiliati</a:t>
            </a:r>
            <a:r>
              <a:rPr lang="en-US" dirty="0"/>
              <a:t>, </a:t>
            </a:r>
            <a:r>
              <a:rPr lang="en-US" dirty="0" err="1"/>
              <a:t>Libero</a:t>
            </a:r>
            <a:r>
              <a:rPr lang="en-US" dirty="0"/>
              <a:t> </a:t>
            </a:r>
            <a:r>
              <a:rPr lang="en-US" dirty="0" err="1"/>
              <a:t>Spirito</a:t>
            </a:r>
            <a:r>
              <a:rPr lang="en-US" dirty="0"/>
              <a:t>, </a:t>
            </a:r>
            <a:r>
              <a:rPr lang="en-US" dirty="0" err="1"/>
              <a:t>Francescani</a:t>
            </a:r>
            <a:r>
              <a:rPr lang="en-US" dirty="0"/>
              <a:t> </a:t>
            </a:r>
            <a:r>
              <a:rPr lang="en-US" dirty="0" err="1"/>
              <a:t>spirituali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8504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133" y="304799"/>
            <a:ext cx="8737600" cy="6350001"/>
          </a:xfrm>
        </p:spPr>
        <p:txBody>
          <a:bodyPr/>
          <a:lstStyle/>
          <a:p>
            <a:r>
              <a:rPr lang="it-IT" dirty="0"/>
              <a:t>S. Antonio</a:t>
            </a:r>
          </a:p>
        </p:txBody>
      </p:sp>
      <p:pic>
        <p:nvPicPr>
          <p:cNvPr id="4" name="Picture 3" descr="downloa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33" y="915077"/>
            <a:ext cx="8677124" cy="4859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971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Monaci stiliti</a:t>
            </a:r>
          </a:p>
        </p:txBody>
      </p:sp>
      <p:pic>
        <p:nvPicPr>
          <p:cNvPr id="6" name="Content Placeholder 5" descr="download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2" r="4542"/>
          <a:stretch>
            <a:fillRect/>
          </a:stretch>
        </p:blipFill>
        <p:spPr>
          <a:xfrm>
            <a:off x="457200" y="1600200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679393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Monachesimo</a:t>
            </a:r>
            <a:endParaRPr lang="it-IT" dirty="0"/>
          </a:p>
        </p:txBody>
      </p:sp>
      <p:pic>
        <p:nvPicPr>
          <p:cNvPr id="4" name="Content Placeholder 3" descr="download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77" b="1247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94244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Monachesimo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«Il fine della nostra professione è indubbiamente il regno di Dio, o regno dei cieli, ma la via che ad esso conduce è la purezza del cuore, senza la quale nessuno può raggiungere quel fine» (Cassiano, </a:t>
            </a:r>
            <a:r>
              <a:rPr lang="it-IT" i="1" dirty="0" err="1"/>
              <a:t>Conlationes</a:t>
            </a:r>
            <a:r>
              <a:rPr lang="it-IT" dirty="0"/>
              <a:t>, 1, 4)</a:t>
            </a:r>
            <a:r>
              <a:rPr lang="en-US" dirty="0"/>
              <a:t>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80656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Sillogismo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/>
              <a:t>Gli dei sono immortali</a:t>
            </a:r>
            <a:endParaRPr lang="en-US" dirty="0"/>
          </a:p>
          <a:p>
            <a:pPr lvl="0"/>
            <a:r>
              <a:rPr lang="it-IT" dirty="0"/>
              <a:t>Gli uomini non sono dei</a:t>
            </a:r>
            <a:endParaRPr lang="en-US" dirty="0"/>
          </a:p>
          <a:p>
            <a:pPr lvl="0"/>
            <a:r>
              <a:rPr lang="it-IT" dirty="0"/>
              <a:t>Dunque gli uomini non sono immortali.</a:t>
            </a:r>
            <a:endParaRPr lang="en-US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414052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Scolastica XI-XIV secolo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Anselmo</a:t>
            </a:r>
            <a:r>
              <a:rPr lang="en-US" dirty="0"/>
              <a:t> d’Aosta</a:t>
            </a:r>
          </a:p>
          <a:p>
            <a:r>
              <a:rPr lang="en-US" dirty="0" err="1"/>
              <a:t>Pietro</a:t>
            </a:r>
            <a:r>
              <a:rPr lang="en-US" dirty="0"/>
              <a:t> Lombardo</a:t>
            </a:r>
          </a:p>
          <a:p>
            <a:r>
              <a:rPr lang="en-US" dirty="0"/>
              <a:t>Alberto </a:t>
            </a:r>
            <a:r>
              <a:rPr lang="en-US" dirty="0" err="1"/>
              <a:t>Magno</a:t>
            </a:r>
            <a:endParaRPr lang="en-US" dirty="0"/>
          </a:p>
          <a:p>
            <a:r>
              <a:rPr lang="en-US" dirty="0" err="1"/>
              <a:t>Tommaso</a:t>
            </a:r>
            <a:r>
              <a:rPr lang="en-US" dirty="0"/>
              <a:t> </a:t>
            </a:r>
            <a:r>
              <a:rPr lang="en-US" dirty="0" err="1"/>
              <a:t>D’Aquino</a:t>
            </a:r>
            <a:r>
              <a:rPr lang="en-US" dirty="0"/>
              <a:t> </a:t>
            </a:r>
          </a:p>
          <a:p>
            <a:r>
              <a:rPr lang="en-US" dirty="0"/>
              <a:t>Duns </a:t>
            </a:r>
            <a:r>
              <a:rPr lang="en-US" dirty="0" err="1"/>
              <a:t>Scoto</a:t>
            </a:r>
            <a:r>
              <a:rPr lang="en-US" dirty="0"/>
              <a:t>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50874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Teologia Mistica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/>
              <a:t>Meister</a:t>
            </a:r>
            <a:r>
              <a:rPr lang="it-IT" dirty="0"/>
              <a:t> </a:t>
            </a:r>
            <a:r>
              <a:rPr lang="it-IT" dirty="0" err="1"/>
              <a:t>Eckhart</a:t>
            </a:r>
            <a:r>
              <a:rPr lang="it-IT" dirty="0"/>
              <a:t> (1260-1328)</a:t>
            </a:r>
          </a:p>
        </p:txBody>
      </p:sp>
    </p:spTree>
    <p:extLst>
      <p:ext uri="{BB962C8B-B14F-4D97-AF65-F5344CB8AC3E}">
        <p14:creationId xmlns:p14="http://schemas.microsoft.com/office/powerpoint/2010/main" val="15693823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89333" cy="724429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Conversione</a:t>
            </a:r>
            <a:r>
              <a:rPr lang="en-US" dirty="0"/>
              <a:t> Francesco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54023" r="-54023"/>
          <a:stretch>
            <a:fillRect/>
          </a:stretch>
        </p:blipFill>
        <p:spPr>
          <a:xfrm>
            <a:off x="-635847" y="999067"/>
            <a:ext cx="10314659" cy="5672665"/>
          </a:xfrm>
        </p:spPr>
      </p:pic>
    </p:spTree>
    <p:extLst>
      <p:ext uri="{BB962C8B-B14F-4D97-AF65-F5344CB8AC3E}">
        <p14:creationId xmlns:p14="http://schemas.microsoft.com/office/powerpoint/2010/main" val="27855654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13675</TotalTime>
  <Words>414</Words>
  <Application>Microsoft Macintosh PowerPoint</Application>
  <PresentationFormat>On-screen Show (4:3)</PresentationFormat>
  <Paragraphs>52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PowerPoint Presentation</vt:lpstr>
      <vt:lpstr>PowerPoint Presentation</vt:lpstr>
      <vt:lpstr>Monaci stiliti</vt:lpstr>
      <vt:lpstr>Monachesimo</vt:lpstr>
      <vt:lpstr>Monachesimo</vt:lpstr>
      <vt:lpstr>Sillogismo</vt:lpstr>
      <vt:lpstr>Scolastica XI-XIV secolo</vt:lpstr>
      <vt:lpstr>Teologia Mistica</vt:lpstr>
      <vt:lpstr>Conversione Francesco</vt:lpstr>
      <vt:lpstr>povertà</vt:lpstr>
      <vt:lpstr>Monachesimo</vt:lpstr>
      <vt:lpstr>Teologia del cristianesimo antico</vt:lpstr>
      <vt:lpstr>La teologia medievale nelle città</vt:lpstr>
      <vt:lpstr>Teologia mistica</vt:lpstr>
      <vt:lpstr>Religiosità laica</vt:lpstr>
    </vt:vector>
  </TitlesOfParts>
  <Company>Università di Teramo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Odoardo Mazzonis</dc:creator>
  <cp:lastModifiedBy>querciolo mazzonis</cp:lastModifiedBy>
  <cp:revision>40</cp:revision>
  <dcterms:created xsi:type="dcterms:W3CDTF">2019-03-15T07:52:28Z</dcterms:created>
  <dcterms:modified xsi:type="dcterms:W3CDTF">2023-02-28T09:00:16Z</dcterms:modified>
</cp:coreProperties>
</file>