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0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10/05/21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, immagine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10/05/21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‹n.›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10/05/21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10/05/21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10/05/21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10/05/21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10/05/21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10/05/21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10/05/21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10/05/21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10/05/21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 scuola di Irnerio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353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223941"/>
          </a:xfrm>
        </p:spPr>
        <p:txBody>
          <a:bodyPr/>
          <a:lstStyle/>
          <a:p>
            <a:r>
              <a:rPr lang="it-IT" dirty="0" smtClean="0">
                <a:solidFill>
                  <a:srgbClr val="FF6600"/>
                </a:solidFill>
              </a:rPr>
              <a:t>Il nuovo modello</a:t>
            </a:r>
            <a:endParaRPr lang="it-IT" dirty="0">
              <a:solidFill>
                <a:srgbClr val="FF6600"/>
              </a:solidFill>
            </a:endParaRPr>
          </a:p>
        </p:txBody>
      </p:sp>
      <p:pic>
        <p:nvPicPr>
          <p:cNvPr id="4" name="Segnaposto contenuto 3" descr="foto, 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54" r="-28854"/>
          <a:stretch>
            <a:fillRect/>
          </a:stretch>
        </p:blipFill>
        <p:spPr>
          <a:xfrm>
            <a:off x="230910" y="1743364"/>
            <a:ext cx="5218546" cy="4652818"/>
          </a:xfrm>
        </p:spPr>
      </p:pic>
      <p:pic>
        <p:nvPicPr>
          <p:cNvPr id="5" name="Immagine 4" descr="ACP,%20C%20131,%20f.%2044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544" y="1743364"/>
            <a:ext cx="3290455" cy="465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91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6600"/>
                </a:solidFill>
              </a:rPr>
              <a:t>I generi della glossa</a:t>
            </a:r>
            <a:endParaRPr lang="it-IT" dirty="0">
              <a:solidFill>
                <a:srgbClr val="FF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La glossa può trovare posto tra le linee del testo (</a:t>
            </a:r>
            <a:r>
              <a:rPr lang="it-IT" dirty="0" err="1">
                <a:solidFill>
                  <a:srgbClr val="3366FF"/>
                </a:solidFill>
              </a:rPr>
              <a:t>gl</a:t>
            </a:r>
            <a:r>
              <a:rPr lang="it-IT" dirty="0">
                <a:solidFill>
                  <a:srgbClr val="3366FF"/>
                </a:solidFill>
              </a:rPr>
              <a:t>. interlineare</a:t>
            </a:r>
            <a:r>
              <a:rPr lang="it-IT" dirty="0">
                <a:solidFill>
                  <a:schemeClr val="tx1"/>
                </a:solidFill>
              </a:rPr>
              <a:t>) oppure ai margini del testo stesso (</a:t>
            </a:r>
            <a:r>
              <a:rPr lang="it-IT" dirty="0" err="1">
                <a:solidFill>
                  <a:srgbClr val="3366FF"/>
                </a:solidFill>
              </a:rPr>
              <a:t>gl</a:t>
            </a:r>
            <a:r>
              <a:rPr lang="it-IT" dirty="0">
                <a:solidFill>
                  <a:srgbClr val="3366FF"/>
                </a:solidFill>
              </a:rPr>
              <a:t>. marginale</a:t>
            </a:r>
            <a:r>
              <a:rPr lang="it-IT" dirty="0" smtClean="0">
                <a:solidFill>
                  <a:schemeClr val="tx1"/>
                </a:solidFill>
              </a:rPr>
              <a:t>).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Sul piano del contenuto si distinguono anzitutto le </a:t>
            </a:r>
            <a:r>
              <a:rPr lang="it-IT" dirty="0" smtClean="0">
                <a:solidFill>
                  <a:srgbClr val="008000"/>
                </a:solidFill>
              </a:rPr>
              <a:t>glosse di tipo grammaticale</a:t>
            </a:r>
            <a:r>
              <a:rPr lang="it-IT" dirty="0" smtClean="0">
                <a:solidFill>
                  <a:schemeClr val="tx1"/>
                </a:solidFill>
              </a:rPr>
              <a:t>,</a:t>
            </a:r>
            <a:r>
              <a:rPr lang="it-IT" dirty="0" smtClean="0">
                <a:solidFill>
                  <a:srgbClr val="008000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le quali possono avere una funzione ancora prettamente etimologica oppure filologica </a:t>
            </a:r>
            <a:r>
              <a:rPr lang="it-IT" dirty="0" smtClean="0">
                <a:solidFill>
                  <a:schemeClr val="tx1"/>
                </a:solidFill>
              </a:rPr>
              <a:t>(per es. </a:t>
            </a:r>
            <a:r>
              <a:rPr lang="it-IT" smtClean="0">
                <a:solidFill>
                  <a:schemeClr val="tx1"/>
                </a:solidFill>
              </a:rPr>
              <a:t>segnalando le </a:t>
            </a:r>
            <a:r>
              <a:rPr lang="it-IT" dirty="0" smtClean="0">
                <a:solidFill>
                  <a:schemeClr val="tx1"/>
                </a:solidFill>
              </a:rPr>
              <a:t>varianti </a:t>
            </a:r>
            <a:r>
              <a:rPr lang="it-IT" dirty="0" smtClean="0">
                <a:solidFill>
                  <a:schemeClr val="tx1"/>
                </a:solidFill>
              </a:rPr>
              <a:t>testuali ovvero creando un vocabolario ‘tecnico’) </a:t>
            </a:r>
            <a:r>
              <a:rPr lang="it-IT" dirty="0" smtClean="0">
                <a:solidFill>
                  <a:schemeClr val="tx1"/>
                </a:solidFill>
              </a:rPr>
              <a:t>e le </a:t>
            </a:r>
            <a:r>
              <a:rPr lang="it-IT" dirty="0" smtClean="0">
                <a:solidFill>
                  <a:srgbClr val="008000"/>
                </a:solidFill>
              </a:rPr>
              <a:t>glosse intese a illustrare i contenuti giuridici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endParaRPr lang="it-IT" dirty="0">
              <a:solidFill>
                <a:srgbClr val="FF66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8313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6600"/>
                </a:solidFill>
              </a:rPr>
              <a:t>Il ‘corpus’</a:t>
            </a:r>
            <a:endParaRPr lang="it-IT" dirty="0">
              <a:solidFill>
                <a:srgbClr val="FF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3364" y="1708727"/>
            <a:ext cx="8185727" cy="4629728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 maestri fecero un grande sforzo per mostrare </a:t>
            </a:r>
            <a:r>
              <a:rPr lang="it-IT" dirty="0"/>
              <a:t>come i </a:t>
            </a:r>
            <a:r>
              <a:rPr lang="it-IT" i="1" dirty="0"/>
              <a:t>libri </a:t>
            </a:r>
            <a:r>
              <a:rPr lang="it-IT" i="1" dirty="0" err="1"/>
              <a:t>legales</a:t>
            </a:r>
            <a:r>
              <a:rPr lang="it-IT" dirty="0"/>
              <a:t> di Giustiniano costituissero </a:t>
            </a:r>
            <a:r>
              <a:rPr lang="it-IT" dirty="0">
                <a:solidFill>
                  <a:srgbClr val="FF0000"/>
                </a:solidFill>
              </a:rPr>
              <a:t>un </a:t>
            </a:r>
            <a:r>
              <a:rPr lang="it-IT" i="1" dirty="0">
                <a:solidFill>
                  <a:srgbClr val="FF0000"/>
                </a:solidFill>
              </a:rPr>
              <a:t>corpus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unitario e coerente</a:t>
            </a:r>
            <a:r>
              <a:rPr lang="it-IT" dirty="0" smtClean="0"/>
              <a:t> (privo </a:t>
            </a:r>
            <a:r>
              <a:rPr lang="it-IT" dirty="0"/>
              <a:t>di reali </a:t>
            </a:r>
            <a:r>
              <a:rPr lang="it-IT" dirty="0" smtClean="0"/>
              <a:t>contraddizioni).</a:t>
            </a:r>
            <a:r>
              <a:rPr lang="en-US" dirty="0" smtClean="0"/>
              <a:t> </a:t>
            </a:r>
            <a:endParaRPr lang="it-IT" dirty="0" smtClean="0"/>
          </a:p>
          <a:p>
            <a:r>
              <a:rPr lang="it-IT" dirty="0" smtClean="0"/>
              <a:t>Occorreva mostrare come le varie parti si integrassero e completassero fra loro.</a:t>
            </a:r>
          </a:p>
          <a:p>
            <a:r>
              <a:rPr lang="it-IT" dirty="0" smtClean="0"/>
              <a:t>Questo risultato si ottenne: </a:t>
            </a:r>
          </a:p>
          <a:p>
            <a:pPr marL="0" indent="0">
              <a:buNone/>
            </a:pPr>
            <a:r>
              <a:rPr lang="it-IT" dirty="0" smtClean="0"/>
              <a:t>A) illustrando la logica presente nella successione dei titoli (noi oggi parliamo di ‘sistematica’)</a:t>
            </a:r>
          </a:p>
          <a:p>
            <a:pPr marL="0" indent="0">
              <a:buNone/>
            </a:pPr>
            <a:r>
              <a:rPr lang="it-IT" dirty="0" smtClean="0"/>
              <a:t>B) costruendo elenchi di passi </a:t>
            </a:r>
            <a:r>
              <a:rPr lang="it-IT" b="1" dirty="0" smtClean="0"/>
              <a:t>passi paralleli </a:t>
            </a:r>
            <a:r>
              <a:rPr lang="it-IT" dirty="0" smtClean="0"/>
              <a:t>presenti nella stessa o in altre parti della compilazione e rinviando dagli uni agli altri (le </a:t>
            </a:r>
            <a:r>
              <a:rPr lang="it-IT" i="1" dirty="0" err="1" smtClean="0">
                <a:solidFill>
                  <a:srgbClr val="3366FF"/>
                </a:solidFill>
              </a:rPr>
              <a:t>allegatione</a:t>
            </a:r>
            <a:r>
              <a:rPr lang="it-IT" i="1" dirty="0" err="1" smtClean="0"/>
              <a:t>s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0370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6600"/>
                </a:solidFill>
              </a:rPr>
              <a:t>Simili e contrari</a:t>
            </a:r>
            <a:endParaRPr lang="it-IT" dirty="0">
              <a:solidFill>
                <a:srgbClr val="FF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00112" y="1824182"/>
            <a:ext cx="7345363" cy="4241339"/>
          </a:xfrm>
        </p:spPr>
        <p:txBody>
          <a:bodyPr/>
          <a:lstStyle/>
          <a:p>
            <a:r>
              <a:rPr lang="it-IT" dirty="0" smtClean="0"/>
              <a:t>I passi paralleli (il cui contenuto era cioè accostabile) potevano prospettare casi e soluzioni simili o invece contrari.</a:t>
            </a:r>
          </a:p>
          <a:p>
            <a:r>
              <a:rPr lang="it-IT" dirty="0" smtClean="0"/>
              <a:t>Il rinvenimento, in particolare, di passi paralleli ma dal tenore contrario stimolava i glossatori a spiegare (</a:t>
            </a:r>
            <a:r>
              <a:rPr lang="it-IT" i="1" dirty="0" smtClean="0"/>
              <a:t>solvere</a:t>
            </a:r>
            <a:r>
              <a:rPr lang="it-IT" dirty="0" smtClean="0"/>
              <a:t> cioè ‘sciogliere’) la contraddizione.</a:t>
            </a:r>
          </a:p>
          <a:p>
            <a:r>
              <a:rPr lang="it-IT" dirty="0"/>
              <a:t>Per essi, infatti, la coerenza interna del </a:t>
            </a:r>
            <a:r>
              <a:rPr lang="it-IT" i="1" dirty="0"/>
              <a:t>corpus</a:t>
            </a:r>
            <a:r>
              <a:rPr lang="it-IT" dirty="0"/>
              <a:t> giustinianeo era un </a:t>
            </a:r>
            <a:r>
              <a:rPr lang="it-IT" dirty="0" smtClean="0"/>
              <a:t>dogma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1554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6600"/>
                </a:solidFill>
              </a:rPr>
              <a:t>L’opposizione dei contrari</a:t>
            </a:r>
            <a:endParaRPr lang="it-IT" dirty="0">
              <a:solidFill>
                <a:srgbClr val="FF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5000" y="1881909"/>
            <a:ext cx="7862455" cy="4456546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it-IT" dirty="0"/>
              <a:t>Schema principale </a:t>
            </a:r>
            <a:r>
              <a:rPr lang="it-IT" dirty="0" smtClean="0"/>
              <a:t>nella </a:t>
            </a:r>
            <a:r>
              <a:rPr lang="it-IT" dirty="0"/>
              <a:t>opposizione e soluzione </a:t>
            </a:r>
            <a:r>
              <a:rPr lang="it-IT" dirty="0" smtClean="0"/>
              <a:t>dei </a:t>
            </a:r>
            <a:r>
              <a:rPr lang="it-IT" i="1" dirty="0"/>
              <a:t>contraria</a:t>
            </a:r>
            <a:r>
              <a:rPr lang="it-IT" dirty="0"/>
              <a:t> fu quello </a:t>
            </a:r>
            <a:r>
              <a:rPr lang="it-IT" dirty="0" smtClean="0"/>
              <a:t>– ripreso dalla logica antica – del </a:t>
            </a:r>
            <a:r>
              <a:rPr lang="it-IT" dirty="0"/>
              <a:t>‘</a:t>
            </a:r>
            <a:r>
              <a:rPr lang="it-IT" dirty="0">
                <a:solidFill>
                  <a:srgbClr val="FF0000"/>
                </a:solidFill>
              </a:rPr>
              <a:t>chiarire </a:t>
            </a:r>
            <a:r>
              <a:rPr lang="it-IT" dirty="0" smtClean="0">
                <a:solidFill>
                  <a:srgbClr val="FF0000"/>
                </a:solidFill>
              </a:rPr>
              <a:t>distinguendo</a:t>
            </a:r>
            <a:r>
              <a:rPr lang="it-IT" dirty="0" smtClean="0"/>
              <a:t>’</a:t>
            </a:r>
          </a:p>
          <a:p>
            <a:pPr algn="just">
              <a:defRPr/>
            </a:pPr>
            <a:r>
              <a:rPr lang="it-IT" dirty="0" smtClean="0"/>
              <a:t>I </a:t>
            </a:r>
            <a:r>
              <a:rPr lang="it-IT" dirty="0"/>
              <a:t>maestri procedevano per </a:t>
            </a:r>
            <a:r>
              <a:rPr lang="it-IT" dirty="0" smtClean="0"/>
              <a:t>distinzioni: dall’unico </a:t>
            </a:r>
            <a:r>
              <a:rPr lang="it-IT" dirty="0"/>
              <a:t>genere, distinguevano le varie specie sforzandosi di dimostrare come </a:t>
            </a:r>
            <a:r>
              <a:rPr lang="it-IT" dirty="0" smtClean="0"/>
              <a:t>l’opposizione </a:t>
            </a:r>
            <a:r>
              <a:rPr lang="it-IT" dirty="0"/>
              <a:t>fosse solo </a:t>
            </a:r>
            <a:r>
              <a:rPr lang="it-IT" dirty="0" smtClean="0"/>
              <a:t>apparente.</a:t>
            </a:r>
          </a:p>
          <a:p>
            <a:pPr algn="just">
              <a:defRPr/>
            </a:pPr>
            <a:r>
              <a:rPr lang="it-IT" dirty="0" smtClean="0"/>
              <a:t>Da </a:t>
            </a:r>
            <a:r>
              <a:rPr lang="it-IT" dirty="0"/>
              <a:t>questo procedimento </a:t>
            </a:r>
            <a:r>
              <a:rPr lang="it-IT" dirty="0" smtClean="0"/>
              <a:t>nacquero più tipi di glosse:</a:t>
            </a:r>
            <a:endParaRPr lang="it-IT" dirty="0"/>
          </a:p>
          <a:p>
            <a:pPr algn="just">
              <a:spcBef>
                <a:spcPct val="0"/>
              </a:spcBef>
              <a:buFontTx/>
              <a:buChar char="-"/>
              <a:defRPr/>
            </a:pPr>
            <a:r>
              <a:rPr lang="it-IT" dirty="0" smtClean="0"/>
              <a:t>le </a:t>
            </a:r>
            <a:r>
              <a:rPr lang="it-IT" i="1" dirty="0" err="1" smtClean="0">
                <a:solidFill>
                  <a:srgbClr val="008000"/>
                </a:solidFill>
              </a:rPr>
              <a:t>solutiones</a:t>
            </a:r>
            <a:r>
              <a:rPr lang="it-IT" i="1" dirty="0" smtClean="0">
                <a:solidFill>
                  <a:srgbClr val="008000"/>
                </a:solidFill>
              </a:rPr>
              <a:t> </a:t>
            </a:r>
            <a:r>
              <a:rPr lang="it-IT" i="1" dirty="0" err="1">
                <a:solidFill>
                  <a:srgbClr val="008000"/>
                </a:solidFill>
              </a:rPr>
              <a:t>contrariorum</a:t>
            </a:r>
            <a:r>
              <a:rPr lang="it-IT" dirty="0"/>
              <a:t> </a:t>
            </a:r>
          </a:p>
          <a:p>
            <a:pPr algn="just">
              <a:spcBef>
                <a:spcPct val="0"/>
              </a:spcBef>
              <a:buFontTx/>
              <a:buChar char="-"/>
              <a:defRPr/>
            </a:pPr>
            <a:r>
              <a:rPr lang="it-IT" dirty="0" smtClean="0"/>
              <a:t>le </a:t>
            </a:r>
            <a:r>
              <a:rPr lang="it-IT" i="1" dirty="0" err="1" smtClean="0">
                <a:solidFill>
                  <a:srgbClr val="008000"/>
                </a:solidFill>
              </a:rPr>
              <a:t>quaestiones</a:t>
            </a:r>
            <a:endParaRPr lang="it-IT" i="1" dirty="0" smtClean="0">
              <a:solidFill>
                <a:srgbClr val="008000"/>
              </a:solidFill>
            </a:endParaRPr>
          </a:p>
          <a:p>
            <a:pPr algn="just">
              <a:spcBef>
                <a:spcPct val="0"/>
              </a:spcBef>
              <a:buFontTx/>
              <a:buChar char="-"/>
              <a:defRPr/>
            </a:pPr>
            <a:r>
              <a:rPr lang="it-IT" dirty="0">
                <a:solidFill>
                  <a:srgbClr val="000000"/>
                </a:solidFill>
              </a:rPr>
              <a:t>l</a:t>
            </a:r>
            <a:r>
              <a:rPr lang="it-IT" dirty="0" smtClean="0">
                <a:solidFill>
                  <a:srgbClr val="000000"/>
                </a:solidFill>
              </a:rPr>
              <a:t>e</a:t>
            </a:r>
            <a:r>
              <a:rPr lang="it-IT" dirty="0" smtClean="0">
                <a:solidFill>
                  <a:srgbClr val="008000"/>
                </a:solidFill>
              </a:rPr>
              <a:t> </a:t>
            </a:r>
            <a:r>
              <a:rPr lang="it-IT" i="1" dirty="0" err="1" smtClean="0">
                <a:solidFill>
                  <a:srgbClr val="008000"/>
                </a:solidFill>
              </a:rPr>
              <a:t>distinctiones</a:t>
            </a:r>
            <a:endParaRPr lang="it-IT" dirty="0">
              <a:solidFill>
                <a:srgbClr val="008000"/>
              </a:solidFill>
            </a:endParaRPr>
          </a:p>
          <a:p>
            <a:pPr algn="just">
              <a:defRPr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6983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6600"/>
                </a:solidFill>
              </a:rPr>
              <a:t>Le </a:t>
            </a:r>
            <a:r>
              <a:rPr lang="it-IT" i="1" dirty="0" err="1">
                <a:solidFill>
                  <a:srgbClr val="FF6600"/>
                </a:solidFill>
              </a:rPr>
              <a:t>quaestiones</a:t>
            </a:r>
            <a:r>
              <a:rPr lang="it-IT" i="1" dirty="0">
                <a:solidFill>
                  <a:srgbClr val="FF6600"/>
                </a:solidFill>
              </a:rPr>
              <a:t> </a:t>
            </a:r>
            <a:r>
              <a:rPr lang="it-IT" i="1" dirty="0" err="1">
                <a:solidFill>
                  <a:srgbClr val="FF6600"/>
                </a:solidFill>
              </a:rPr>
              <a:t>legitimae</a:t>
            </a:r>
            <a:endParaRPr lang="it-IT" dirty="0">
              <a:solidFill>
                <a:srgbClr val="FF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6545" y="2133601"/>
            <a:ext cx="7885545" cy="3931920"/>
          </a:xfrm>
        </p:spPr>
        <p:txBody>
          <a:bodyPr>
            <a:normAutofit/>
          </a:bodyPr>
          <a:lstStyle/>
          <a:p>
            <a:r>
              <a:rPr lang="it-IT" dirty="0" smtClean="0"/>
              <a:t>Quando due norme parevano dire cose contrastanti, si apriva una </a:t>
            </a:r>
            <a:r>
              <a:rPr lang="it-IT" i="1" dirty="0" smtClean="0"/>
              <a:t>quaestio </a:t>
            </a:r>
            <a:r>
              <a:rPr lang="it-IT" i="1" dirty="0" err="1" smtClean="0"/>
              <a:t>legitima</a:t>
            </a:r>
            <a:r>
              <a:rPr lang="it-IT" dirty="0" smtClean="0"/>
              <a:t>.</a:t>
            </a:r>
            <a:endParaRPr lang="it-IT" i="1" dirty="0" smtClean="0"/>
          </a:p>
          <a:p>
            <a:r>
              <a:rPr lang="it-IT" dirty="0" smtClean="0"/>
              <a:t>La contraddizione veniva sciolta attraverso uno schema dialettico ternario, tipico della filosofia medievale:</a:t>
            </a:r>
            <a:r>
              <a:rPr lang="it-IT" i="1" dirty="0" smtClean="0"/>
              <a:t> </a:t>
            </a:r>
            <a:r>
              <a:rPr lang="it-IT" b="1" i="1" dirty="0">
                <a:solidFill>
                  <a:srgbClr val="3366FF"/>
                </a:solidFill>
              </a:rPr>
              <a:t>pro – contra – </a:t>
            </a:r>
            <a:r>
              <a:rPr lang="it-IT" b="1" i="1" dirty="0" err="1">
                <a:solidFill>
                  <a:srgbClr val="3366FF"/>
                </a:solidFill>
              </a:rPr>
              <a:t>solutio</a:t>
            </a:r>
            <a:r>
              <a:rPr lang="it-IT" b="1" i="1" dirty="0">
                <a:solidFill>
                  <a:srgbClr val="3366FF"/>
                </a:solidFill>
              </a:rPr>
              <a:t> </a:t>
            </a:r>
          </a:p>
          <a:p>
            <a:r>
              <a:rPr lang="it-IT" dirty="0" smtClean="0"/>
              <a:t>Dopo aver esposto e valutato le opposte soluzioni (</a:t>
            </a:r>
            <a:r>
              <a:rPr lang="it-IT" i="1" dirty="0" smtClean="0"/>
              <a:t>pro</a:t>
            </a:r>
            <a:r>
              <a:rPr lang="it-IT" i="1" dirty="0"/>
              <a:t> </a:t>
            </a:r>
            <a:r>
              <a:rPr lang="it-IT" i="1" dirty="0" smtClean="0"/>
              <a:t>/ contra</a:t>
            </a:r>
            <a:r>
              <a:rPr lang="it-IT" dirty="0" smtClean="0"/>
              <a:t>), si sceglieva quella che pareva più adatta al caso oppure se ne formulava una nuova (richiamando norme ulteriori): la </a:t>
            </a:r>
            <a:r>
              <a:rPr lang="it-IT" i="1" dirty="0" err="1" smtClean="0"/>
              <a:t>solutio</a:t>
            </a:r>
            <a:r>
              <a:rPr lang="it-IT" dirty="0" smtClean="0"/>
              <a:t>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5854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6600"/>
                </a:solidFill>
              </a:rPr>
              <a:t>L’accostamento dei simili</a:t>
            </a:r>
            <a:endParaRPr lang="it-IT" dirty="0">
              <a:solidFill>
                <a:srgbClr val="FF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  <a:defRPr/>
            </a:pPr>
            <a:r>
              <a:rPr lang="it-IT" dirty="0"/>
              <a:t>Il rinvenimento di passi paralleli dal contenuto assimilabile </a:t>
            </a:r>
            <a:r>
              <a:rPr lang="it-IT" dirty="0" smtClean="0"/>
              <a:t>suggerì invece l’opportunità </a:t>
            </a:r>
            <a:r>
              <a:rPr lang="it-IT" dirty="0"/>
              <a:t>di raccoglierli.</a:t>
            </a:r>
          </a:p>
          <a:p>
            <a:pPr algn="just">
              <a:buNone/>
              <a:defRPr/>
            </a:pPr>
            <a:r>
              <a:rPr lang="it-IT" dirty="0" smtClean="0"/>
              <a:t>Ne derivarono glosse più discorsive dette </a:t>
            </a:r>
            <a:r>
              <a:rPr lang="it-IT" i="1" dirty="0" err="1" smtClean="0">
                <a:solidFill>
                  <a:srgbClr val="3366FF"/>
                </a:solidFill>
              </a:rPr>
              <a:t>summae</a:t>
            </a:r>
            <a:r>
              <a:rPr lang="it-IT" i="1" dirty="0" smtClean="0"/>
              <a:t> </a:t>
            </a:r>
            <a:r>
              <a:rPr lang="it-IT" dirty="0"/>
              <a:t>e</a:t>
            </a:r>
            <a:r>
              <a:rPr lang="it-IT" i="1" dirty="0"/>
              <a:t> </a:t>
            </a:r>
            <a:r>
              <a:rPr lang="it-IT" i="1" dirty="0" err="1">
                <a:solidFill>
                  <a:srgbClr val="3366FF"/>
                </a:solidFill>
              </a:rPr>
              <a:t>summulae</a:t>
            </a:r>
            <a:r>
              <a:rPr lang="it-IT" i="1" dirty="0">
                <a:solidFill>
                  <a:srgbClr val="3366FF"/>
                </a:solidFill>
              </a:rPr>
              <a:t> </a:t>
            </a:r>
            <a:endParaRPr lang="it-IT" i="1" dirty="0" smtClean="0">
              <a:solidFill>
                <a:srgbClr val="3366FF"/>
              </a:solidFill>
            </a:endParaRPr>
          </a:p>
          <a:p>
            <a:pPr algn="just">
              <a:buNone/>
              <a:defRPr/>
            </a:pPr>
            <a:r>
              <a:rPr lang="it-IT" dirty="0" smtClean="0">
                <a:solidFill>
                  <a:schemeClr val="tx1"/>
                </a:solidFill>
              </a:rPr>
              <a:t>In esse si voleva </a:t>
            </a:r>
            <a:r>
              <a:rPr lang="it-IT" dirty="0" smtClean="0"/>
              <a:t>offrire </a:t>
            </a:r>
            <a:r>
              <a:rPr lang="it-IT" dirty="0">
                <a:solidFill>
                  <a:srgbClr val="FF6600"/>
                </a:solidFill>
              </a:rPr>
              <a:t>un’esposizione sintetica e sistematica </a:t>
            </a:r>
            <a:r>
              <a:rPr lang="it-IT" dirty="0"/>
              <a:t>di </a:t>
            </a:r>
            <a:r>
              <a:rPr lang="it-IT" dirty="0" smtClean="0"/>
              <a:t>uno specifico </a:t>
            </a:r>
            <a:r>
              <a:rPr lang="it-IT" dirty="0"/>
              <a:t>argomento trattato in più punti della </a:t>
            </a:r>
            <a:r>
              <a:rPr lang="it-IT" dirty="0" smtClean="0"/>
              <a:t>compilazione (quasi delle monografie)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3641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6600"/>
                </a:solidFill>
              </a:rPr>
              <a:t>Le grandi </a:t>
            </a:r>
            <a:r>
              <a:rPr lang="it-IT" i="1" dirty="0" err="1">
                <a:solidFill>
                  <a:srgbClr val="FF6600"/>
                </a:solidFill>
              </a:rPr>
              <a:t>s</a:t>
            </a:r>
            <a:r>
              <a:rPr lang="it-IT" i="1" dirty="0" err="1" smtClean="0">
                <a:solidFill>
                  <a:srgbClr val="FF6600"/>
                </a:solidFill>
              </a:rPr>
              <a:t>ummae</a:t>
            </a:r>
            <a:endParaRPr lang="it-IT" i="1" dirty="0">
              <a:solidFill>
                <a:srgbClr val="FF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6545" y="1870364"/>
            <a:ext cx="7920181" cy="4195157"/>
          </a:xfrm>
        </p:spPr>
        <p:txBody>
          <a:bodyPr/>
          <a:lstStyle/>
          <a:p>
            <a:r>
              <a:rPr lang="it-IT" dirty="0" smtClean="0"/>
              <a:t>Da queste </a:t>
            </a:r>
            <a:r>
              <a:rPr lang="it-IT" i="1" dirty="0" err="1" smtClean="0"/>
              <a:t>summulae</a:t>
            </a:r>
            <a:r>
              <a:rPr lang="it-IT" dirty="0" smtClean="0"/>
              <a:t> si sviluppò presto il genere letterario della</a:t>
            </a:r>
            <a:r>
              <a:rPr lang="it-IT" i="1" dirty="0" smtClean="0"/>
              <a:t> </a:t>
            </a:r>
            <a:r>
              <a:rPr lang="it-IT" i="1" dirty="0" smtClean="0">
                <a:solidFill>
                  <a:srgbClr val="3366FF"/>
                </a:solidFill>
              </a:rPr>
              <a:t>summa</a:t>
            </a:r>
            <a:r>
              <a:rPr lang="it-IT" dirty="0" smtClean="0"/>
              <a:t> a un’intera parte del </a:t>
            </a:r>
            <a:r>
              <a:rPr lang="it-IT" i="1" dirty="0" smtClean="0"/>
              <a:t>corpus</a:t>
            </a:r>
            <a:r>
              <a:rPr lang="it-IT" dirty="0" smtClean="0"/>
              <a:t> giustinianeo (soprattutto </a:t>
            </a:r>
            <a:r>
              <a:rPr lang="it-IT" i="1" dirty="0" smtClean="0"/>
              <a:t>summe</a:t>
            </a:r>
            <a:r>
              <a:rPr lang="it-IT" dirty="0" smtClean="0"/>
              <a:t> al Codice e alle Istituzioni).</a:t>
            </a:r>
          </a:p>
          <a:p>
            <a:r>
              <a:rPr lang="it-IT" dirty="0" smtClean="0"/>
              <a:t>Erano opere di grande mole che circolavano – diversamente dalle glosse – in maniera autonoma rispetto al testo normativo. Comprensibilmente</a:t>
            </a:r>
            <a:r>
              <a:rPr lang="it-IT" smtClean="0"/>
              <a:t>, erano </a:t>
            </a:r>
            <a:r>
              <a:rPr lang="it-IT" dirty="0" smtClean="0"/>
              <a:t>molto amate dai pratici.</a:t>
            </a:r>
          </a:p>
          <a:p>
            <a:r>
              <a:rPr lang="it-IT" dirty="0" smtClean="0"/>
              <a:t>L’autore privilegiava appunto la lettura di tipo </a:t>
            </a:r>
            <a:r>
              <a:rPr lang="it-IT" i="1" dirty="0" smtClean="0">
                <a:solidFill>
                  <a:srgbClr val="FF0000"/>
                </a:solidFill>
              </a:rPr>
              <a:t>sintetico e sistematico</a:t>
            </a:r>
            <a:r>
              <a:rPr lang="it-IT" dirty="0" smtClean="0"/>
              <a:t> su quella di tipo </a:t>
            </a:r>
            <a:r>
              <a:rPr lang="it-IT" i="1" dirty="0" smtClean="0">
                <a:solidFill>
                  <a:srgbClr val="FF0000"/>
                </a:solidFill>
              </a:rPr>
              <a:t>analitico</a:t>
            </a:r>
            <a:r>
              <a:rPr lang="it-IT" dirty="0" smtClean="0"/>
              <a:t> tipica delle glosse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91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118206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6600"/>
                </a:solidFill>
              </a:rPr>
              <a:t>Significato storico di Irnerio</a:t>
            </a:r>
            <a:endParaRPr lang="it-IT" dirty="0">
              <a:solidFill>
                <a:srgbClr val="FF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8636" y="2133600"/>
            <a:ext cx="8601364" cy="4181763"/>
          </a:xfrm>
        </p:spPr>
        <p:txBody>
          <a:bodyPr>
            <a:normAutofit/>
          </a:bodyPr>
          <a:lstStyle/>
          <a:p>
            <a:r>
              <a:rPr lang="it-IT" sz="2800" dirty="0" smtClean="0"/>
              <a:t>Pur nel contesto ampio in cui, contemporaneamente,  più forze spingono per il recupero del diritto giustinianeo e nel quale molteplici personaggi e ambienti diversi lavorano con questo obiettivo, l’insegnamento di Irnerio si presenta come una autentica svolta, una ‘rivoluzione’.</a:t>
            </a:r>
          </a:p>
          <a:p>
            <a:r>
              <a:rPr lang="it-IT" sz="2800" dirty="0" smtClean="0"/>
              <a:t>Si può dire che con Irnerio cominci la storia del diritto moderno </a:t>
            </a:r>
          </a:p>
        </p:txBody>
      </p:sp>
    </p:spTree>
    <p:extLst>
      <p:ext uri="{BB962C8B-B14F-4D97-AF65-F5344CB8AC3E}">
        <p14:creationId xmlns:p14="http://schemas.microsoft.com/office/powerpoint/2010/main" val="227707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4909" y="427182"/>
            <a:ext cx="8266546" cy="912668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rgbClr val="FF6600"/>
                </a:solidFill>
              </a:rPr>
              <a:t>I profili (filologico, politico, giuridico) della svolta </a:t>
            </a:r>
            <a:r>
              <a:rPr lang="it-IT" sz="4000" dirty="0" err="1" smtClean="0">
                <a:solidFill>
                  <a:srgbClr val="FF6600"/>
                </a:solidFill>
              </a:rPr>
              <a:t>irneriana</a:t>
            </a:r>
            <a:endParaRPr lang="it-IT" sz="4000" dirty="0">
              <a:solidFill>
                <a:srgbClr val="FF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5545" y="1835727"/>
            <a:ext cx="8589819" cy="4583546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8000"/>
                </a:solidFill>
              </a:rPr>
              <a:t>Recuperare e restituire alla loro forma originaria i testi di Giustiniano </a:t>
            </a:r>
            <a:r>
              <a:rPr lang="it-IT" dirty="0" smtClean="0"/>
              <a:t>(cioè costruire un ‘canone testuale’ che risponda all’esigenza di ‘certezza del diritto’ sollevata dalla prassi)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Affermare l’immediata </a:t>
            </a:r>
            <a:r>
              <a:rPr lang="it-IT" dirty="0">
                <a:solidFill>
                  <a:srgbClr val="FF0000"/>
                </a:solidFill>
              </a:rPr>
              <a:t>e generale </a:t>
            </a:r>
            <a:r>
              <a:rPr lang="it-IT" dirty="0" smtClean="0">
                <a:solidFill>
                  <a:srgbClr val="FF0000"/>
                </a:solidFill>
              </a:rPr>
              <a:t>vigenza delle leggi di Giustiniano </a:t>
            </a:r>
            <a:r>
              <a:rPr lang="it-IT" dirty="0" smtClean="0"/>
              <a:t>in quanto leggi dell’impero (Irnerio richiamava a questo scopo l’antica </a:t>
            </a:r>
            <a:r>
              <a:rPr lang="it-IT" i="1" dirty="0" err="1" smtClean="0"/>
              <a:t>lex</a:t>
            </a:r>
            <a:r>
              <a:rPr lang="it-IT" i="1" dirty="0" smtClean="0"/>
              <a:t> regia</a:t>
            </a:r>
            <a:r>
              <a:rPr lang="it-IT" dirty="0" smtClean="0"/>
              <a:t> e contestava che la consuetudine potesse abrogare la legge)</a:t>
            </a:r>
          </a:p>
          <a:p>
            <a:r>
              <a:rPr lang="it-IT" dirty="0" smtClean="0">
                <a:solidFill>
                  <a:srgbClr val="3366FF"/>
                </a:solidFill>
              </a:rPr>
              <a:t>Ricondurre il confronto tra le istanze equitative e le parole della legge all’interno dell’ordinamento </a:t>
            </a:r>
            <a:r>
              <a:rPr lang="it-IT" dirty="0" smtClean="0"/>
              <a:t>e non più nella dimensione metagiuridica secondo lo schema dell’</a:t>
            </a:r>
            <a:r>
              <a:rPr lang="it-IT" i="1" dirty="0" err="1" smtClean="0"/>
              <a:t>utraque</a:t>
            </a:r>
            <a:r>
              <a:rPr lang="it-IT" i="1" dirty="0" smtClean="0"/>
              <a:t> </a:t>
            </a:r>
            <a:r>
              <a:rPr lang="it-IT" i="1" dirty="0" err="1" smtClean="0"/>
              <a:t>lex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969297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6600"/>
                </a:solidFill>
              </a:rPr>
              <a:t>L’interpretazione</a:t>
            </a:r>
            <a:endParaRPr lang="it-IT" dirty="0">
              <a:solidFill>
                <a:srgbClr val="FF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8636" y="2133601"/>
            <a:ext cx="8566728" cy="3931920"/>
          </a:xfrm>
        </p:spPr>
        <p:txBody>
          <a:bodyPr>
            <a:noAutofit/>
          </a:bodyPr>
          <a:lstStyle/>
          <a:p>
            <a:r>
              <a:rPr lang="it-IT" sz="2800" dirty="0" smtClean="0"/>
              <a:t>L’attività interpretativa diviene decisiva.</a:t>
            </a:r>
          </a:p>
          <a:p>
            <a:r>
              <a:rPr lang="it-IT" sz="2800" dirty="0" smtClean="0"/>
              <a:t>Più che al legislatore, è proprio all’interprete che spetta di far vivere e operare norme vecchie di 5 secoli in una società che è molto lontana da quella per cui le stesse norme erano state pensate.</a:t>
            </a:r>
          </a:p>
          <a:p>
            <a:r>
              <a:rPr lang="it-IT" sz="2800" dirty="0" smtClean="0"/>
              <a:t>Questo interprete è il giurista, cioè colui che ha acquisito una preparazione specifica </a:t>
            </a:r>
          </a:p>
        </p:txBody>
      </p:sp>
    </p:spTree>
    <p:extLst>
      <p:ext uri="{BB962C8B-B14F-4D97-AF65-F5344CB8AC3E}">
        <p14:creationId xmlns:p14="http://schemas.microsoft.com/office/powerpoint/2010/main" val="33330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6600"/>
                </a:solidFill>
              </a:rPr>
              <a:t>La scuola</a:t>
            </a:r>
            <a:endParaRPr lang="it-IT" dirty="0">
              <a:solidFill>
                <a:srgbClr val="FF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8636" y="1801091"/>
            <a:ext cx="8370455" cy="4537364"/>
          </a:xfrm>
        </p:spPr>
        <p:txBody>
          <a:bodyPr>
            <a:normAutofit/>
          </a:bodyPr>
          <a:lstStyle/>
          <a:p>
            <a:r>
              <a:rPr lang="it-IT" dirty="0" smtClean="0"/>
              <a:t>La scuola assume pertanto un ruolo strategico poiché è proprio nella scuola che una simile preparazione può essere ottenuta.</a:t>
            </a:r>
          </a:p>
          <a:p>
            <a:r>
              <a:rPr lang="it-IT" dirty="0" smtClean="0"/>
              <a:t>Irnerio fonda dunque una scuola, ma non è il caso di pensare a qualcosa di formalizzato.</a:t>
            </a:r>
          </a:p>
          <a:p>
            <a:r>
              <a:rPr lang="it-IT" dirty="0" smtClean="0"/>
              <a:t>Semplicemente, Irnerio lascia che alcuni giovani interessati lo assistano e accompagnino nel suo lavoro di </a:t>
            </a:r>
            <a:r>
              <a:rPr lang="it-IT" dirty="0" smtClean="0">
                <a:solidFill>
                  <a:srgbClr val="3366FF"/>
                </a:solidFill>
              </a:rPr>
              <a:t>ricostruzione e comprensione del testo giustinianeo</a:t>
            </a:r>
            <a:r>
              <a:rPr lang="it-IT" dirty="0" smtClean="0"/>
              <a:t> </a:t>
            </a:r>
          </a:p>
          <a:p>
            <a:r>
              <a:rPr lang="it-IT" dirty="0" smtClean="0"/>
              <a:t>La scuola nasce così, in maniera quasi naturale, privata, quasi familiare.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2632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6600"/>
                </a:solidFill>
              </a:rPr>
              <a:t>L’esempio della teologia</a:t>
            </a:r>
            <a:endParaRPr lang="it-IT" dirty="0">
              <a:solidFill>
                <a:srgbClr val="FF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1217" y="1747632"/>
            <a:ext cx="8412828" cy="4625399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Oggetto dello studio e dell’insegnamento è </a:t>
            </a:r>
            <a:r>
              <a:rPr lang="it-IT" dirty="0" smtClean="0">
                <a:solidFill>
                  <a:srgbClr val="FF0000"/>
                </a:solidFill>
              </a:rPr>
              <a:t>l’intero corpo legislativo </a:t>
            </a:r>
            <a:r>
              <a:rPr lang="it-IT" dirty="0" smtClean="0"/>
              <a:t>di Giustiniano e non più solo alcune norme selezionate.</a:t>
            </a:r>
          </a:p>
          <a:p>
            <a:r>
              <a:rPr lang="it-IT" dirty="0" smtClean="0"/>
              <a:t>L’atteggiamento dei nuovi giuristi per il testo delle </a:t>
            </a:r>
            <a:r>
              <a:rPr lang="it-IT" i="1" dirty="0" err="1" smtClean="0"/>
              <a:t>leges</a:t>
            </a:r>
            <a:r>
              <a:rPr lang="it-IT" dirty="0" smtClean="0"/>
              <a:t> è molto simile a quello dei teologi verso le Scritture: il testo ha per loro un valore sacrale e la parola del testo ha assai più valore di quella dell’interprete (il </a:t>
            </a:r>
            <a:r>
              <a:rPr lang="it-IT" dirty="0" smtClean="0">
                <a:solidFill>
                  <a:srgbClr val="3366FF"/>
                </a:solidFill>
              </a:rPr>
              <a:t>testo</a:t>
            </a:r>
            <a:r>
              <a:rPr lang="it-IT" dirty="0" smtClean="0"/>
              <a:t>, certo e intangibile, costituisce l’</a:t>
            </a:r>
            <a:r>
              <a:rPr lang="it-IT" i="1" dirty="0" err="1" smtClean="0">
                <a:solidFill>
                  <a:srgbClr val="800000"/>
                </a:solidFill>
              </a:rPr>
              <a:t>auctoritas</a:t>
            </a:r>
            <a:r>
              <a:rPr lang="it-IT" dirty="0" smtClean="0"/>
              <a:t> e si contrappone all’interpretazione, cioè alla </a:t>
            </a:r>
            <a:r>
              <a:rPr lang="it-IT" dirty="0" smtClean="0">
                <a:solidFill>
                  <a:srgbClr val="3366FF"/>
                </a:solidFill>
              </a:rPr>
              <a:t>glossa</a:t>
            </a:r>
            <a:r>
              <a:rPr lang="it-IT" dirty="0" smtClean="0"/>
              <a:t>, che è sempre opinabile e quindi disputabile).</a:t>
            </a:r>
          </a:p>
          <a:p>
            <a:r>
              <a:rPr lang="it-IT" dirty="0" smtClean="0"/>
              <a:t>Anche le tecniche di studio e di insegnamento sono all’inizio le stesse impiegate nello studio e nell’insegnamento della teologia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8346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6600"/>
                </a:solidFill>
              </a:rPr>
              <a:t>Gli obiettivi</a:t>
            </a:r>
            <a:endParaRPr lang="it-IT" dirty="0">
              <a:solidFill>
                <a:srgbClr val="FF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4182" y="2133601"/>
            <a:ext cx="8024090" cy="3931920"/>
          </a:xfrm>
        </p:spPr>
        <p:txBody>
          <a:bodyPr>
            <a:normAutofit lnSpcReduction="10000"/>
          </a:bodyPr>
          <a:lstStyle/>
          <a:p>
            <a:r>
              <a:rPr lang="it-IT" sz="2800" dirty="0" smtClean="0"/>
              <a:t>Ricostruito il testo, i glossatori si dedicarono a studiarlo con un duplice obiettivo:</a:t>
            </a:r>
          </a:p>
          <a:p>
            <a:pPr marL="0" indent="0">
              <a:buNone/>
            </a:pPr>
            <a:r>
              <a:rPr lang="it-IT" sz="2800" dirty="0" smtClean="0"/>
              <a:t>A – comprendere analiticamente il testo normativo (‘aprire’ è il verbo da loro utilizzato per descrivere l’obbiettivo dei loro sforzi) </a:t>
            </a:r>
          </a:p>
          <a:p>
            <a:pPr marL="0" indent="0">
              <a:buNone/>
            </a:pPr>
            <a:r>
              <a:rPr lang="it-IT" sz="2800" dirty="0" smtClean="0"/>
              <a:t>B – dimostrare la funzionalità delle antiche leggi e la piena e immediata applicabilità sul piano della prassi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575474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6600"/>
                </a:solidFill>
              </a:rPr>
              <a:t>La glossa</a:t>
            </a:r>
            <a:endParaRPr lang="it-IT" dirty="0">
              <a:solidFill>
                <a:srgbClr val="FF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000" y="1881908"/>
            <a:ext cx="8128000" cy="4468091"/>
          </a:xfrm>
        </p:spPr>
        <p:txBody>
          <a:bodyPr/>
          <a:lstStyle/>
          <a:p>
            <a:r>
              <a:rPr lang="it-IT" sz="2800" dirty="0"/>
              <a:t>Lo strumento principe della loro attività </a:t>
            </a:r>
            <a:r>
              <a:rPr lang="it-IT" sz="2800" dirty="0" smtClean="0"/>
              <a:t>di esegesi è </a:t>
            </a:r>
            <a:r>
              <a:rPr lang="it-IT" sz="2800" dirty="0"/>
              <a:t>la </a:t>
            </a:r>
            <a:r>
              <a:rPr lang="it-IT" sz="2800" dirty="0" smtClean="0"/>
              <a:t>glossa</a:t>
            </a:r>
            <a:r>
              <a:rPr lang="it-IT" sz="2800" dirty="0"/>
              <a:t>.</a:t>
            </a:r>
            <a:endParaRPr lang="it-IT" sz="2800" dirty="0" smtClean="0"/>
          </a:p>
          <a:p>
            <a:pPr>
              <a:defRPr/>
            </a:pPr>
            <a:r>
              <a:rPr lang="it-IT" sz="2800" dirty="0" smtClean="0"/>
              <a:t>Con </a:t>
            </a:r>
            <a:r>
              <a:rPr lang="it-IT" sz="2800" dirty="0"/>
              <a:t>questo nome si </a:t>
            </a:r>
            <a:r>
              <a:rPr lang="it-IT" sz="2800" dirty="0" smtClean="0"/>
              <a:t>intende </a:t>
            </a:r>
            <a:r>
              <a:rPr lang="it-IT" sz="2800" dirty="0" smtClean="0">
                <a:solidFill>
                  <a:srgbClr val="3366FF"/>
                </a:solidFill>
              </a:rPr>
              <a:t>qualunque annotazione che si innesta sul testo principale e lo commenta</a:t>
            </a:r>
            <a:r>
              <a:rPr lang="it-IT" sz="2800" dirty="0" smtClean="0"/>
              <a:t>.</a:t>
            </a:r>
          </a:p>
          <a:p>
            <a:pPr>
              <a:defRPr/>
            </a:pPr>
            <a:r>
              <a:rPr lang="it-IT" sz="2800" dirty="0" smtClean="0"/>
              <a:t>Viene concepita una nuova forma grafica (impaginazione) destinata a contenere il testo giuridico corredato dall’apparato esegetico</a:t>
            </a:r>
            <a:endParaRPr 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778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0113" y="404090"/>
            <a:ext cx="7345362" cy="935183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6600"/>
                </a:solidFill>
              </a:rPr>
              <a:t>Il vecchio modello</a:t>
            </a:r>
            <a:endParaRPr lang="it-IT" dirty="0">
              <a:solidFill>
                <a:srgbClr val="FF6600"/>
              </a:solidFill>
            </a:endParaRPr>
          </a:p>
        </p:txBody>
      </p:sp>
      <p:pic>
        <p:nvPicPr>
          <p:cNvPr id="4" name="Segnaposto contenuto 3" descr="Berlin 269 - f. 183v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469" r="-84469"/>
          <a:stretch>
            <a:fillRect/>
          </a:stretch>
        </p:blipFill>
        <p:spPr>
          <a:xfrm>
            <a:off x="173038" y="1697038"/>
            <a:ext cx="8755062" cy="4733925"/>
          </a:xfrm>
        </p:spPr>
      </p:pic>
    </p:spTree>
    <p:extLst>
      <p:ext uri="{BB962C8B-B14F-4D97-AF65-F5344CB8AC3E}">
        <p14:creationId xmlns:p14="http://schemas.microsoft.com/office/powerpoint/2010/main" val="1525500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e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Capitale.thmx</Template>
  <TotalTime>1227</TotalTime>
  <Words>1029</Words>
  <Application>Microsoft Macintosh PowerPoint</Application>
  <PresentationFormat>Presentazione su schermo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Capitale</vt:lpstr>
      <vt:lpstr>La scuola di Irnerio</vt:lpstr>
      <vt:lpstr>Significato storico di Irnerio</vt:lpstr>
      <vt:lpstr>I profili (filologico, politico, giuridico) della svolta irneriana</vt:lpstr>
      <vt:lpstr>L’interpretazione</vt:lpstr>
      <vt:lpstr>La scuola</vt:lpstr>
      <vt:lpstr>L’esempio della teologia</vt:lpstr>
      <vt:lpstr>Gli obiettivi</vt:lpstr>
      <vt:lpstr>La glossa</vt:lpstr>
      <vt:lpstr>Il vecchio modello</vt:lpstr>
      <vt:lpstr>Il nuovo modello</vt:lpstr>
      <vt:lpstr>I generi della glossa</vt:lpstr>
      <vt:lpstr>Il ‘corpus’</vt:lpstr>
      <vt:lpstr>Simili e contrari</vt:lpstr>
      <vt:lpstr>L’opposizione dei contrari</vt:lpstr>
      <vt:lpstr>Le quaestiones legitimae</vt:lpstr>
      <vt:lpstr>L’accostamento dei simili</vt:lpstr>
      <vt:lpstr>Le grandi summae</vt:lpstr>
    </vt:vector>
  </TitlesOfParts>
  <Company>ange180194SW1401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scuola della glossa</dc:title>
  <dc:creator>Luca Loschiavo</dc:creator>
  <cp:lastModifiedBy>Luca Loschiavo</cp:lastModifiedBy>
  <cp:revision>28</cp:revision>
  <dcterms:created xsi:type="dcterms:W3CDTF">2020-03-30T06:37:07Z</dcterms:created>
  <dcterms:modified xsi:type="dcterms:W3CDTF">2021-05-10T06:43:53Z</dcterms:modified>
</cp:coreProperties>
</file>