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78" r:id="rId13"/>
    <p:sldId id="296" r:id="rId14"/>
    <p:sldId id="267" r:id="rId15"/>
    <p:sldId id="268" r:id="rId16"/>
    <p:sldId id="269" r:id="rId17"/>
    <p:sldId id="297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97"/>
  </p:normalViewPr>
  <p:slideViewPr>
    <p:cSldViewPr snapToGrid="0">
      <p:cViewPr varScale="1">
        <p:scale>
          <a:sx n="93" d="100"/>
          <a:sy n="93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219E-1CFC-0A4D-AE5A-63F023153EC9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70CB-71C0-F248-9A94-10CBB634E5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75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870CB-71C0-F248-9A94-10CBB634E5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29/09/24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Colonialismo e imperialismo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B01AB-CDF3-352C-AD34-0A0986CE6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5" y="815974"/>
            <a:ext cx="10648950" cy="53371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Motivazioni dell’imperialismo: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carattere strategico, ma anche politico-simboliche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superiorità dell’uomo bianco sulle popolazioni assoggettate</a:t>
            </a:r>
            <a:endParaRPr lang="it-IT" sz="24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[l’ideologia ‘fardello dell’uomo </a:t>
            </a:r>
            <a:r>
              <a:rPr lang="it-IT" sz="2400" dirty="0" err="1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bianco’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cui la letteratura e le arti presentano l’imperialismo &gt;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Edward Said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Orientalismo (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1878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Cultura e imperialismo (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1993)]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47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FAA528-EB09-D445-F126-A5E3467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14350"/>
            <a:ext cx="10648950" cy="5662613"/>
          </a:xfrm>
        </p:spPr>
        <p:txBody>
          <a:bodyPr/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>
              <a:latin typeface="Times" pitchFamily="2" charset="0"/>
            </a:endParaRPr>
          </a:p>
          <a:p>
            <a:pPr marL="0" indent="0" algn="ctr">
              <a:buNone/>
            </a:pPr>
            <a:r>
              <a:rPr lang="it-IT" i="1" dirty="0">
                <a:latin typeface="Times" pitchFamily="2" charset="0"/>
              </a:rPr>
              <a:t>Raccogli il fardello dell’uomo bianco </a:t>
            </a:r>
            <a:r>
              <a:rPr lang="it-IT" dirty="0">
                <a:latin typeface="Times" pitchFamily="2" charset="0"/>
              </a:rPr>
              <a:t>(</a:t>
            </a:r>
            <a:r>
              <a:rPr lang="it-IT" dirty="0" err="1">
                <a:latin typeface="Times" pitchFamily="2" charset="0"/>
              </a:rPr>
              <a:t>R</a:t>
            </a:r>
            <a:r>
              <a:rPr lang="it-IT" dirty="0">
                <a:latin typeface="Times" pitchFamily="2" charset="0"/>
              </a:rPr>
              <a:t>. Kipling, 1899)</a:t>
            </a:r>
            <a:br>
              <a:rPr lang="it-IT" dirty="0">
                <a:latin typeface="Times" pitchFamily="2" charset="0"/>
              </a:rPr>
            </a:b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Raccogli il fardello dell’Uomo Bianco-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E ricevi la sua antica ricompensa: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Il biasimo di coloro che fai progredire,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L’odio di coloro su cui vigili–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Il pianto delle moltitudini che indirizzi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(Ah, lentamente!) verso la luce: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"Perché ci ha strappato alla schiavitù,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La nostra dolce notte Egiziana?"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97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amble for Africa - Kids | Britannica Kids | Homework Help">
            <a:extLst>
              <a:ext uri="{FF2B5EF4-FFF2-40B4-BE49-F238E27FC236}">
                <a16:creationId xmlns:a16="http://schemas.microsoft.com/office/drawing/2014/main" id="{88013D03-B750-D47A-CF0A-D71DA44D5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119" y="189000"/>
            <a:ext cx="603935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9905CE-C353-BD45-DEDB-19828F5A916D}"/>
              </a:ext>
            </a:extLst>
          </p:cNvPr>
          <p:cNvSpPr txBox="1"/>
          <p:nvPr/>
        </p:nvSpPr>
        <p:spPr>
          <a:xfrm>
            <a:off x="1005840" y="1920240"/>
            <a:ext cx="425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" pitchFamily="2" charset="0"/>
              </a:rPr>
              <a:t>Scramble for Africa (1881-1914)</a:t>
            </a:r>
          </a:p>
        </p:txBody>
      </p:sp>
    </p:spTree>
    <p:extLst>
      <p:ext uri="{BB962C8B-B14F-4D97-AF65-F5344CB8AC3E}">
        <p14:creationId xmlns:p14="http://schemas.microsoft.com/office/powerpoint/2010/main" val="223221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432546D-0A92-5744-BF58-8BE2507C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Congo Belga</a:t>
            </a:r>
            <a:br>
              <a:rPr lang="it-IT" dirty="0">
                <a:latin typeface="Times" pitchFamily="2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C447F-F6B4-664D-81BD-6681DC6518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29BC030-9B6F-C443-B142-4016AF6819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523C21-AD88-F849-9D75-F3E67328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30" y="1825625"/>
            <a:ext cx="4146070" cy="4356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5B3FB7-2E9E-9E4D-8557-C3636CA2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7" y="1825625"/>
            <a:ext cx="5781033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679273-C2E5-79F7-9741-65E0F1E5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" pitchFamily="2" charset="0"/>
              </a:rPr>
              <a:t>Rivalità coloniali.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Britannici e russi in Afghanistan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0B5418-EE2D-1C44-AEF9-ECF02F2F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Segnaposto contenuto 3" descr="IMPERO_OTTOMANO_1914_1.jpg">
            <a:extLst>
              <a:ext uri="{FF2B5EF4-FFF2-40B4-BE49-F238E27FC236}">
                <a16:creationId xmlns:a16="http://schemas.microsoft.com/office/drawing/2014/main" id="{D9C3FA1F-7A82-9D58-0E0F-F5473F7C96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454" y="1278565"/>
            <a:ext cx="5832546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6A9CD-975D-F44A-9FA1-B5B93E84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latin typeface="Times" pitchFamily="2" charset="0"/>
              </a:rPr>
              <a:t>Rivalità coloniali. </a:t>
            </a:r>
            <a:br>
              <a:rPr lang="it-IT" sz="2800" dirty="0">
                <a:latin typeface="Times" pitchFamily="2" charset="0"/>
              </a:rPr>
            </a:br>
            <a:r>
              <a:rPr lang="it-IT" sz="2800" dirty="0">
                <a:latin typeface="Times" pitchFamily="2" charset="0"/>
              </a:rPr>
              <a:t>Francia e Regno Unito in Africa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1B613FF-D1F4-DF4B-8C00-1659181B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96" y="1386000"/>
            <a:ext cx="7692304" cy="5472000"/>
          </a:xfrm>
        </p:spPr>
      </p:pic>
    </p:spTree>
    <p:extLst>
      <p:ext uri="{BB962C8B-B14F-4D97-AF65-F5344CB8AC3E}">
        <p14:creationId xmlns:p14="http://schemas.microsoft.com/office/powerpoint/2010/main" val="371053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1002A-6B82-F34A-9830-21CE37CFA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Guerra anglo-boera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58CC250-BB7D-DE7F-F36B-C593D2A1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57" y="1998000"/>
            <a:ext cx="670344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4B48E-4B83-CC8A-06C0-3A2F8EC2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3" y="1383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Guerra ispano-americana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 guerra ispano-americana - mappa delle colonie spagnole">
            <a:extLst>
              <a:ext uri="{FF2B5EF4-FFF2-40B4-BE49-F238E27FC236}">
                <a16:creationId xmlns:a16="http://schemas.microsoft.com/office/drawing/2014/main" id="{EE584952-F12D-D61C-A9E4-CC809D40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06" y="1746000"/>
            <a:ext cx="682479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441B44-2E2C-CC47-BED4-168A5429B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Guerra cino-giapponese (1894-95) e russo giapponese (1904-5)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B40167-475C-9F40-9DC6-E2BD3FB0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501900"/>
            <a:ext cx="6604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F190F-37D1-3E71-0DE1-C84CE925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718457"/>
            <a:ext cx="10648406" cy="54585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Ottocento/inizio Novecento: processo di ampliamento del mondo e integrazione sempre più stretta tra le sue parti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globalizzazione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 suo significato storico)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l’Occidente alla conquista del mondo: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antiche potenze coloniali (Regno Unito, Francia, Olanda, Russia)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Nuovi Stati, anche di recente formazione (Belgio, Germania, Italia, Stati Uniti)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Marginalizzazione della Spagna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Ingresso sulla scena del Giappone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nuovi studi sugli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 termine che è tornato prepotentemente sulla scena politica negli ultimi venti anni) e sulle loro differenti forme di dominio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L’uso del termine impero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(Germania, Austria-Ungheria, Russia, Impero Ottomano, Giappone, Regno Unito (dal 1877), Francia (fino a Napoleone III, ma revanscismo imperiale)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754CC7-9409-73E9-A934-AD3966FC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470263"/>
            <a:ext cx="11053354" cy="57067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it-IT" dirty="0"/>
          </a:p>
          <a:p>
            <a:pPr marL="0" indent="0" algn="just">
              <a:lnSpc>
                <a:spcPct val="150000"/>
              </a:lnSpc>
              <a:buNone/>
            </a:pPr>
            <a:endParaRPr lang="it-IT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Tra la fine dell’800 e il 1914 conquista politica e militare euro-americana quasi totale di tre continenti: Oceania, Africa (tranne l’Etiopia), Asia (ex. penisola arabica, Afghanistan, Cina, Tibet e Nepal)</a:t>
            </a:r>
          </a:p>
        </p:txBody>
      </p:sp>
    </p:spTree>
    <p:extLst>
      <p:ext uri="{BB962C8B-B14F-4D97-AF65-F5344CB8AC3E}">
        <p14:creationId xmlns:p14="http://schemas.microsoft.com/office/powerpoint/2010/main" val="38910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xpansion-colonial-europea-1870-1914.jpg">
            <a:extLst>
              <a:ext uri="{FF2B5EF4-FFF2-40B4-BE49-F238E27FC236}">
                <a16:creationId xmlns:a16="http://schemas.microsoft.com/office/drawing/2014/main" id="{E02E735A-0607-B8BB-BE76-CD7E73723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1" r="-6481"/>
          <a:stretch>
            <a:fillRect/>
          </a:stretch>
        </p:blipFill>
        <p:spPr>
          <a:xfrm>
            <a:off x="172363" y="171000"/>
            <a:ext cx="11847274" cy="6516000"/>
          </a:xfrm>
        </p:spPr>
      </p:pic>
    </p:spTree>
    <p:extLst>
      <p:ext uri="{BB962C8B-B14F-4D97-AF65-F5344CB8AC3E}">
        <p14:creationId xmlns:p14="http://schemas.microsoft.com/office/powerpoint/2010/main" val="393329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D562FD1-88E2-99F6-2946-1515E21C77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12" y="171000"/>
            <a:ext cx="8987575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1D387-4C60-EECD-76BE-52C50F99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6" y="636905"/>
            <a:ext cx="10515600" cy="586839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Accelerazione, alla fine dell’800, del p</a:t>
            </a:r>
            <a:r>
              <a:rPr lang="it-IT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rocesso di colonizzazione: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impulso dell’industrializzazione europea</a:t>
            </a:r>
            <a:endParaRPr lang="it-IT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concorrenza tra Stati nazione (conquista politica e militare, oltre che economica)</a:t>
            </a:r>
            <a:endParaRPr lang="it-IT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4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40736-506F-BE6F-DB06-5D53ACDE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2054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Modalità del dominio coloniale: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dominio economico commerciale indiretto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dominio coloniale diretto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azione militare e diplomatica per imporre una egemonia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77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C1C5B-CB7D-B444-A278-4E560F19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8650"/>
            <a:ext cx="10725150" cy="55483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Modalità della risposta delle élites autoctone: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Modernizzazione per imitazione delle élites colonizzatrici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Forme di irrigidimento dei tratti identitari e distintivi rispetto all’Occidente che a volte sfociano in forme di resistenza armata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Dialogo tra le élites politiche autoctone e le principali religioni del paese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&gt;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commistione di religioso/sacro e politico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61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7CCE3-45DD-2A9E-CC4C-B322B1D3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Differenti teorie sull’imperialismo: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u="sng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interessi economici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&gt; colonie come fonte di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materie prime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come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mercati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ove collocare le merci prodotte nella madrepatria; come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aree di investimento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per i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vantaggi ambientali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offerti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John Hobson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L’imperialismo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(1902)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Rudolf </a:t>
            </a:r>
            <a:r>
              <a:rPr lang="it-IT" sz="2400" b="1" dirty="0" err="1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Hilferding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Il capitalismo finanziario 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(1910)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Vladimir Lenin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L’imperialismo, fase suprema del capitalismo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(1917)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9897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522</Words>
  <Application>Microsoft Macintosh PowerPoint</Application>
  <PresentationFormat>Widescreen</PresentationFormat>
  <Paragraphs>46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</vt:lpstr>
      <vt:lpstr>Times New Roman</vt:lpstr>
      <vt:lpstr>Wingdings</vt:lpstr>
      <vt:lpstr>Tema di Office</vt:lpstr>
      <vt:lpstr>Colonialismo e imperialismo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Congo Belga </vt:lpstr>
      <vt:lpstr>Rivalità coloniali. Britannici e russi in Afghanistan </vt:lpstr>
      <vt:lpstr>Rivalità coloniali.  Francia e Regno Unito in Africa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</cp:revision>
  <dcterms:created xsi:type="dcterms:W3CDTF">2022-09-23T13:57:19Z</dcterms:created>
  <dcterms:modified xsi:type="dcterms:W3CDTF">2024-09-29T20:19:32Z</dcterms:modified>
</cp:coreProperties>
</file>