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20" r:id="rId2"/>
    <p:sldId id="521" r:id="rId3"/>
    <p:sldId id="522" r:id="rId4"/>
    <p:sldId id="523" r:id="rId5"/>
    <p:sldId id="524" r:id="rId6"/>
    <p:sldId id="525" r:id="rId7"/>
    <p:sldId id="526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DA"/>
    <a:srgbClr val="E58312"/>
    <a:srgbClr val="F2F2F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 autoAdjust="0"/>
    <p:restoredTop sz="86152"/>
  </p:normalViewPr>
  <p:slideViewPr>
    <p:cSldViewPr snapToGrid="0">
      <p:cViewPr varScale="1">
        <p:scale>
          <a:sx n="102" d="100"/>
          <a:sy n="102" d="100"/>
        </p:scale>
        <p:origin x="106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C5EF3-BA92-4869-83A4-22F42C6C24B7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2E434-BF89-4721-99BF-62A1667596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37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2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77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73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4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62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8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7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7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61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45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31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E4060E2-303E-4437-A26D-D504D04D98ED}" type="datetimeFigureOut">
              <a:rPr lang="it-IT" smtClean="0"/>
              <a:t>15/05/26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14FDC8C-83F7-42F9-AC80-BC1E04CD4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49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503686E8-78A4-AF25-8060-11ACD7A1CDBA}"/>
              </a:ext>
            </a:extLst>
          </p:cNvPr>
          <p:cNvSpPr txBox="1">
            <a:spLocks/>
          </p:cNvSpPr>
          <p:nvPr/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404040"/>
                </a:solidFill>
              </a:rPr>
              <a:t>ELECTROMAGNETISM 1</a:t>
            </a:r>
          </a:p>
          <a:p>
            <a:pPr marL="514350" indent="0">
              <a:buNone/>
            </a:pPr>
            <a:endParaRPr lang="it-IT" dirty="0">
              <a:solidFill>
                <a:srgbClr val="404040"/>
              </a:solidFill>
            </a:endParaRPr>
          </a:p>
          <a:p>
            <a:pPr marL="0"/>
            <a:endParaRPr lang="it-IT" b="1" dirty="0">
              <a:solidFill>
                <a:srgbClr val="404040"/>
              </a:solidFill>
            </a:endParaRPr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91B96BE7-0BB9-E13F-5F3E-DFBA92F8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0773" y="6273915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rPr>
              <a:t>University </a:t>
            </a:r>
            <a:r>
              <a:rPr kumimoji="0" lang="en-US" b="0" i="0" u="none" strike="noStrike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rPr>
              <a:t>of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rPr>
              <a:t> </a:t>
            </a:r>
            <a:r>
              <a:rPr kumimoji="0" lang="en-US" b="0" i="0" u="none" strike="noStrike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rPr>
              <a:t>Studies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rPr>
              <a:t> of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Calibri"/>
              </a:rPr>
              <a:t> Teramo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5E0B7AA9-AD19-7016-4A32-22139B281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2"/>
    </mc:Choice>
    <mc:Fallback xmlns="">
      <p:transition spd="slow" advTm="56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5FB3F6C-A5BA-899A-764F-5D645FBD369D}"/>
              </a:ext>
            </a:extLst>
          </p:cNvPr>
          <p:cNvSpPr txBox="1">
            <a:spLocks/>
          </p:cNvSpPr>
          <p:nvPr/>
        </p:nvSpPr>
        <p:spPr>
          <a:xfrm>
            <a:off x="-1" y="-8639"/>
            <a:ext cx="12191999" cy="7629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ELECTROSTATICS IN VACUUM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05D29E-5793-7755-2E78-51B5F6D77D18}"/>
              </a:ext>
            </a:extLst>
          </p:cNvPr>
          <p:cNvSpPr txBox="1"/>
          <p:nvPr/>
        </p:nvSpPr>
        <p:spPr>
          <a:xfrm>
            <a:off x="232312" y="1045990"/>
            <a:ext cx="55230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+mj-lt"/>
              </a:rPr>
              <a:t>As we saw in the mechanics section, forces are either contact forces </a:t>
            </a:r>
            <a:r>
              <a:rPr lang="it-IT" sz="2000" dirty="0">
                <a:latin typeface="+mj-lt"/>
              </a:rPr>
              <a:t>(</a:t>
            </a:r>
            <a:r>
              <a:rPr lang="it-IT" sz="2000">
                <a:latin typeface="+mj-lt"/>
              </a:rPr>
              <a:t>friction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pressure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elastic force</a:t>
            </a:r>
            <a:r>
              <a:rPr lang="it-IT" sz="2000" dirty="0">
                <a:latin typeface="+mj-lt"/>
              </a:rPr>
              <a:t>) </a:t>
            </a:r>
            <a:r>
              <a:rPr lang="it-IT" sz="2000">
                <a:latin typeface="+mj-lt"/>
              </a:rPr>
              <a:t>or long-range forces </a:t>
            </a:r>
            <a:r>
              <a:rPr lang="it-IT" sz="2000" dirty="0">
                <a:latin typeface="+mj-lt"/>
              </a:rPr>
              <a:t>(</a:t>
            </a:r>
            <a:r>
              <a:rPr lang="it-IT" sz="2000">
                <a:latin typeface="+mj-lt"/>
              </a:rPr>
              <a:t>gravitation</a:t>
            </a:r>
            <a:r>
              <a:rPr lang="it-IT" sz="2000" dirty="0">
                <a:latin typeface="+mj-lt"/>
              </a:rPr>
              <a:t>): </a:t>
            </a:r>
            <a:r>
              <a:rPr lang="it-IT" sz="2000">
                <a:latin typeface="+mj-lt"/>
              </a:rPr>
              <a:t>experimental observations have shown that another long-range force exists</a:t>
            </a:r>
            <a:r>
              <a:rPr lang="it-IT" sz="2000" dirty="0">
                <a:latin typeface="+mj-lt"/>
              </a:rPr>
              <a:t>: </a:t>
            </a:r>
            <a:r>
              <a:rPr lang="it-IT" sz="2000">
                <a:latin typeface="+mj-lt"/>
              </a:rPr>
              <a:t>the </a:t>
            </a:r>
            <a:r>
              <a:rPr lang="it-IT" sz="2000" b="1">
                <a:latin typeface="+mj-lt"/>
              </a:rPr>
              <a:t>electric force</a:t>
            </a:r>
            <a:r>
              <a:rPr lang="it-IT" sz="2000" dirty="0">
                <a:latin typeface="+mj-lt"/>
              </a:rPr>
              <a:t>.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>
                <a:latin typeface="+mj-lt"/>
              </a:rPr>
              <a:t>Experimentally, it can be noted that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for example</a:t>
            </a:r>
            <a:r>
              <a:rPr lang="it-IT" sz="2000" dirty="0">
                <a:latin typeface="+mj-lt"/>
              </a:rPr>
              <a:t>:</a:t>
            </a:r>
          </a:p>
          <a:p>
            <a:r>
              <a:rPr lang="it-IT" sz="2000" dirty="0">
                <a:latin typeface="+mj-lt"/>
              </a:rPr>
              <a:t>• </a:t>
            </a:r>
            <a:r>
              <a:rPr lang="it-IT" sz="2000">
                <a:latin typeface="+mj-lt"/>
              </a:rPr>
              <a:t>two objects of the same substance, after being rubbed with a wool cloth, repel each other when placed close together</a:t>
            </a:r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• </a:t>
            </a:r>
            <a:r>
              <a:rPr lang="it-IT" sz="2000">
                <a:latin typeface="+mj-lt"/>
              </a:rPr>
              <a:t>while if the two objects are of different substances </a:t>
            </a:r>
            <a:r>
              <a:rPr lang="it-IT" sz="2000" dirty="0">
                <a:latin typeface="+mj-lt"/>
              </a:rPr>
              <a:t>(e</a:t>
            </a:r>
            <a:r>
              <a:rPr lang="it-IT" sz="2000">
                <a:latin typeface="+mj-lt"/>
              </a:rPr>
              <a:t>.g., plastic and glass), they can both repel and attract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depending on the substances </a:t>
            </a:r>
            <a:r>
              <a:rPr lang="it-IT" sz="2000" dirty="0">
                <a:latin typeface="+mj-lt"/>
              </a:rPr>
              <a:t>(e</a:t>
            </a:r>
            <a:r>
              <a:rPr lang="it-IT" sz="2000">
                <a:latin typeface="+mj-lt"/>
              </a:rPr>
              <a:t>.g., plastic and glass attract each other</a:t>
            </a:r>
            <a:r>
              <a:rPr lang="it-IT" sz="2000" dirty="0">
                <a:latin typeface="+mj-lt"/>
              </a:rPr>
              <a:t>).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252E9E67-2813-BCD7-A4A2-176D2EDDF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>
            <a:fillRect/>
          </a:stretch>
        </p:blipFill>
        <p:spPr bwMode="auto">
          <a:xfrm>
            <a:off x="5896535" y="614362"/>
            <a:ext cx="2514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magine 4">
            <a:extLst>
              <a:ext uri="{FF2B5EF4-FFF2-40B4-BE49-F238E27FC236}">
                <a16:creationId xmlns:a16="http://schemas.microsoft.com/office/drawing/2014/main" id="{20AB1FBF-0328-3063-5A1C-A8B5A1085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9"/>
          <a:stretch>
            <a:fillRect/>
          </a:stretch>
        </p:blipFill>
        <p:spPr bwMode="auto">
          <a:xfrm>
            <a:off x="8637120" y="614362"/>
            <a:ext cx="2844800" cy="466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395809-8D89-B148-977E-51A0675125C0}"/>
              </a:ext>
            </a:extLst>
          </p:cNvPr>
          <p:cNvSpPr txBox="1"/>
          <p:nvPr/>
        </p:nvSpPr>
        <p:spPr>
          <a:xfrm>
            <a:off x="7989353" y="1914862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2634A3-D5FB-72D6-4BB0-B424CF21658C}"/>
              </a:ext>
            </a:extLst>
          </p:cNvPr>
          <p:cNvSpPr txBox="1"/>
          <p:nvPr/>
        </p:nvSpPr>
        <p:spPr>
          <a:xfrm>
            <a:off x="7665470" y="2191861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8EBF0F-EFF1-A7E3-185C-40C928F69206}"/>
              </a:ext>
            </a:extLst>
          </p:cNvPr>
          <p:cNvSpPr txBox="1"/>
          <p:nvPr/>
        </p:nvSpPr>
        <p:spPr>
          <a:xfrm>
            <a:off x="7989353" y="4186812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71D94B-B836-83DD-F27C-599CFFB45406}"/>
              </a:ext>
            </a:extLst>
          </p:cNvPr>
          <p:cNvSpPr txBox="1"/>
          <p:nvPr/>
        </p:nvSpPr>
        <p:spPr>
          <a:xfrm>
            <a:off x="7649587" y="4463811"/>
            <a:ext cx="5725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 err="1"/>
              <a:t>plastic</a:t>
            </a:r>
            <a:endParaRPr lang="it-IT" sz="12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50DB28-FB37-6E22-4E6F-AC696C1EA82B}"/>
              </a:ext>
            </a:extLst>
          </p:cNvPr>
          <p:cNvSpPr txBox="1"/>
          <p:nvPr/>
        </p:nvSpPr>
        <p:spPr>
          <a:xfrm>
            <a:off x="5809386" y="5160426"/>
            <a:ext cx="26483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glass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rubbed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silk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cloth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and one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suspended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from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thread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close to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rod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rubbed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chamois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leather.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close to the glass rod,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CC865A-5045-9F74-29A5-533384732C39}"/>
              </a:ext>
            </a:extLst>
          </p:cNvPr>
          <p:cNvSpPr txBox="1"/>
          <p:nvPr/>
        </p:nvSpPr>
        <p:spPr>
          <a:xfrm>
            <a:off x="10819583" y="2021087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7B3DD0-692F-4B9C-6478-24C9924B9C3B}"/>
              </a:ext>
            </a:extLst>
          </p:cNvPr>
          <p:cNvSpPr txBox="1"/>
          <p:nvPr/>
        </p:nvSpPr>
        <p:spPr>
          <a:xfrm>
            <a:off x="10564534" y="2298086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CE976F-6985-6E24-A8D8-C5C3A1426818}"/>
              </a:ext>
            </a:extLst>
          </p:cNvPr>
          <p:cNvSpPr txBox="1"/>
          <p:nvPr/>
        </p:nvSpPr>
        <p:spPr>
          <a:xfrm>
            <a:off x="10869759" y="4602310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06F591-AA4E-AE3E-AB14-83AE68264BFF}"/>
              </a:ext>
            </a:extLst>
          </p:cNvPr>
          <p:cNvSpPr txBox="1"/>
          <p:nvPr/>
        </p:nvSpPr>
        <p:spPr>
          <a:xfrm>
            <a:off x="10499585" y="4803657"/>
            <a:ext cx="5725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 err="1"/>
              <a:t>plastic</a:t>
            </a:r>
            <a:endParaRPr lang="it-IT" sz="1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B322A7-955D-B758-EE33-853F42D9F0BF}"/>
              </a:ext>
            </a:extLst>
          </p:cNvPr>
          <p:cNvSpPr txBox="1"/>
          <p:nvPr/>
        </p:nvSpPr>
        <p:spPr>
          <a:xfrm>
            <a:off x="8637120" y="5444770"/>
            <a:ext cx="2844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opposite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The "+"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indicate a net positive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and the "−"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indicate a net negative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Audio 14">
            <a:extLst>
              <a:ext uri="{FF2B5EF4-FFF2-40B4-BE49-F238E27FC236}">
                <a16:creationId xmlns:a16="http://schemas.microsoft.com/office/drawing/2014/main" id="{569081B7-FAF1-6220-54E8-68E5D7768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97"/>
    </mc:Choice>
    <mc:Fallback xmlns="">
      <p:transition spd="slow" advTm="138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423E-ACAC-D0B4-9899-E4328C68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B75DAFE-9A0E-7337-46B8-3D27B72FCAF8}"/>
              </a:ext>
            </a:extLst>
          </p:cNvPr>
          <p:cNvSpPr txBox="1">
            <a:spLocks/>
          </p:cNvSpPr>
          <p:nvPr/>
        </p:nvSpPr>
        <p:spPr>
          <a:xfrm>
            <a:off x="-1" y="-8639"/>
            <a:ext cx="12191999" cy="7629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ELECTROSTATICS IN VACUUM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EEB205-2DC7-3D36-AFF0-3A385A723633}"/>
              </a:ext>
            </a:extLst>
          </p:cNvPr>
          <p:cNvSpPr txBox="1"/>
          <p:nvPr/>
        </p:nvSpPr>
        <p:spPr>
          <a:xfrm>
            <a:off x="232312" y="1045990"/>
            <a:ext cx="5523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+mj-lt"/>
              </a:rPr>
              <a:t>Electric forces also satisfy Newton's third law </a:t>
            </a:r>
            <a:r>
              <a:rPr lang="it-IT" sz="2000" dirty="0">
                <a:latin typeface="+mj-lt"/>
              </a:rPr>
              <a:t>(</a:t>
            </a:r>
            <a:r>
              <a:rPr lang="it-IT" sz="2000">
                <a:latin typeface="+mj-lt"/>
              </a:rPr>
              <a:t>principle of action and reaction</a:t>
            </a:r>
            <a:r>
              <a:rPr lang="it-IT" sz="2000" dirty="0">
                <a:latin typeface="+mj-lt"/>
              </a:rPr>
              <a:t>).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In </a:t>
            </a:r>
            <a:r>
              <a:rPr lang="it-IT" sz="2000">
                <a:latin typeface="+mj-lt"/>
              </a:rPr>
              <a:t>nature, there are two different types of electric charges</a:t>
            </a:r>
            <a:r>
              <a:rPr lang="it-IT" sz="2000" dirty="0">
                <a:latin typeface="+mj-lt"/>
              </a:rPr>
              <a:t>:</a:t>
            </a:r>
          </a:p>
          <a:p>
            <a:r>
              <a:rPr lang="it-IT" sz="2000" dirty="0">
                <a:latin typeface="+mj-lt"/>
              </a:rPr>
              <a:t>• </a:t>
            </a:r>
            <a:r>
              <a:rPr lang="it-IT" sz="2000">
                <a:latin typeface="+mj-lt"/>
              </a:rPr>
              <a:t>by convention, substances like glass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when rubbed with wool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acquire a positive charge </a:t>
            </a:r>
            <a:r>
              <a:rPr lang="it-IT" sz="2000" dirty="0">
                <a:latin typeface="+mj-lt"/>
              </a:rPr>
              <a:t>(</a:t>
            </a:r>
            <a:r>
              <a:rPr lang="it-IT" sz="2000">
                <a:latin typeface="+mj-lt"/>
              </a:rPr>
              <a:t>vitreous substances</a:t>
            </a:r>
            <a:r>
              <a:rPr lang="it-IT" sz="2000" dirty="0">
                <a:latin typeface="+mj-lt"/>
              </a:rPr>
              <a:t>)</a:t>
            </a:r>
          </a:p>
          <a:p>
            <a:r>
              <a:rPr lang="it-IT" sz="2000" dirty="0">
                <a:latin typeface="+mj-lt"/>
              </a:rPr>
              <a:t>• </a:t>
            </a:r>
            <a:r>
              <a:rPr lang="it-IT" sz="2000">
                <a:latin typeface="+mj-lt"/>
              </a:rPr>
              <a:t>substances like amber acquire a negative charge when rubbed </a:t>
            </a:r>
            <a:r>
              <a:rPr lang="it-IT" sz="2000" dirty="0">
                <a:latin typeface="+mj-lt"/>
              </a:rPr>
              <a:t>(</a:t>
            </a:r>
            <a:r>
              <a:rPr lang="it-IT" sz="2000">
                <a:latin typeface="+mj-lt"/>
              </a:rPr>
              <a:t>resinous substances</a:t>
            </a:r>
            <a:r>
              <a:rPr lang="it-IT" sz="2000" dirty="0">
                <a:latin typeface="+mj-lt"/>
              </a:rPr>
              <a:t>). 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b="1">
                <a:latin typeface="+mj-lt"/>
              </a:rPr>
              <a:t>Like charges repel each other while opposite charges attract each other</a:t>
            </a:r>
            <a:r>
              <a:rPr lang="it-IT" sz="2000" b="1" dirty="0">
                <a:latin typeface="+mj-lt"/>
              </a:rPr>
              <a:t>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6319DE9-6F31-55D1-C8CE-D590C81A4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9"/>
          <a:stretch>
            <a:fillRect/>
          </a:stretch>
        </p:blipFill>
        <p:spPr bwMode="auto">
          <a:xfrm>
            <a:off x="8637120" y="614362"/>
            <a:ext cx="2844800" cy="466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A1FA62-A3E7-AF40-801C-4726EFFE9E6D}"/>
              </a:ext>
            </a:extLst>
          </p:cNvPr>
          <p:cNvSpPr txBox="1"/>
          <p:nvPr/>
        </p:nvSpPr>
        <p:spPr>
          <a:xfrm>
            <a:off x="10819583" y="2021087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AD2C0A-C3F2-8A2F-3CAD-FC38CB89CAAB}"/>
              </a:ext>
            </a:extLst>
          </p:cNvPr>
          <p:cNvSpPr txBox="1"/>
          <p:nvPr/>
        </p:nvSpPr>
        <p:spPr>
          <a:xfrm>
            <a:off x="10564534" y="2298086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737470-8CB2-DFAC-6A06-D0BA256BAAB2}"/>
              </a:ext>
            </a:extLst>
          </p:cNvPr>
          <p:cNvSpPr txBox="1"/>
          <p:nvPr/>
        </p:nvSpPr>
        <p:spPr>
          <a:xfrm>
            <a:off x="10869759" y="4602310"/>
            <a:ext cx="4683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/>
              <a:t>glass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58E22A-31B6-E787-BA91-FCE3983135CC}"/>
              </a:ext>
            </a:extLst>
          </p:cNvPr>
          <p:cNvSpPr txBox="1"/>
          <p:nvPr/>
        </p:nvSpPr>
        <p:spPr>
          <a:xfrm>
            <a:off x="10499585" y="4803657"/>
            <a:ext cx="5725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dirty="0" err="1"/>
              <a:t>plastic</a:t>
            </a:r>
            <a:endParaRPr lang="it-IT" sz="1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A3A1D6-6808-7164-1307-B9DCFB095F47}"/>
              </a:ext>
            </a:extLst>
          </p:cNvPr>
          <p:cNvSpPr txBox="1"/>
          <p:nvPr/>
        </p:nvSpPr>
        <p:spPr>
          <a:xfrm>
            <a:off x="8637120" y="5444770"/>
            <a:ext cx="2844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repel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opposite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The "+"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indicate a net positive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and the "−"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indicate a net negative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3EAA0E3C-59B8-F0AA-D4DD-BBD80FF1A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4"/>
    </mc:Choice>
    <mc:Fallback xmlns="">
      <p:transition spd="slow" advTm="8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B953E-5098-105A-C086-1ED9EEEC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264B7D7-0CD2-55C8-E0F8-DB28A2CB5A4D}"/>
              </a:ext>
            </a:extLst>
          </p:cNvPr>
          <p:cNvSpPr txBox="1">
            <a:spLocks/>
          </p:cNvSpPr>
          <p:nvPr/>
        </p:nvSpPr>
        <p:spPr>
          <a:xfrm>
            <a:off x="0" y="227756"/>
            <a:ext cx="12191999" cy="7629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ELECTROSTATICS IN VACUUM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3A6116-CB8A-3AAF-F068-40C74EAD6936}"/>
              </a:ext>
            </a:extLst>
          </p:cNvPr>
          <p:cNvSpPr txBox="1"/>
          <p:nvPr/>
        </p:nvSpPr>
        <p:spPr>
          <a:xfrm>
            <a:off x="4275300" y="680256"/>
            <a:ext cx="732493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>
                <a:latin typeface="+mj-lt"/>
              </a:rPr>
              <a:t>COULOMB'S LAW</a:t>
            </a:r>
            <a:r>
              <a:rPr lang="it-IT" sz="2000" dirty="0">
                <a:latin typeface="+mj-lt"/>
              </a:rPr>
              <a:t>: </a:t>
            </a:r>
            <a:r>
              <a:rPr lang="it-IT" sz="2000">
                <a:latin typeface="+mj-lt"/>
              </a:rPr>
              <a:t>When two charged particles are brought close to each other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each exerts an ELECTROSTATIC FORCE on the other</a:t>
            </a:r>
            <a:r>
              <a:rPr lang="it-IT" sz="2000" dirty="0">
                <a:latin typeface="+mj-lt"/>
              </a:rPr>
              <a:t>.</a:t>
            </a:r>
            <a:endParaRPr lang="it-IT" sz="2000" b="1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D51A1C-7CA1-7C53-73EC-02ABF0609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9"/>
          <a:stretch>
            <a:fillRect/>
          </a:stretch>
        </p:blipFill>
        <p:spPr bwMode="auto">
          <a:xfrm>
            <a:off x="4704641" y="1870920"/>
            <a:ext cx="3644294" cy="12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5264E2B-8292-BE5B-3902-65C752C703ED}"/>
                  </a:ext>
                </a:extLst>
              </p:cNvPr>
              <p:cNvSpPr txBox="1"/>
              <p:nvPr/>
            </p:nvSpPr>
            <p:spPr>
              <a:xfrm>
                <a:off x="8615082" y="2824027"/>
                <a:ext cx="1725216" cy="63010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5264E2B-8292-BE5B-3902-65C752C70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082" y="2824027"/>
                <a:ext cx="1725216" cy="630109"/>
              </a:xfrm>
              <a:prstGeom prst="rect">
                <a:avLst/>
              </a:prstGeom>
              <a:blipFill>
                <a:blip r:embed="rId6"/>
                <a:stretch>
                  <a:fillRect l="-2899" r="-1449" b="-76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599C057-CCCD-D913-C38C-C5FD30A4CCB7}"/>
                  </a:ext>
                </a:extLst>
              </p:cNvPr>
              <p:cNvSpPr txBox="1"/>
              <p:nvPr/>
            </p:nvSpPr>
            <p:spPr>
              <a:xfrm>
                <a:off x="5195047" y="4875918"/>
                <a:ext cx="68400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dirty="0"/>
                  <a:t> </a:t>
                </a:r>
                <a:r>
                  <a:rPr lang="it-IT"/>
                  <a:t>is the distance between the particles and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/>
                  <a:t>is the electrostatic constant </a:t>
                </a:r>
                <a:r>
                  <a:rPr lang="it-IT" dirty="0"/>
                  <a:t>/ </a:t>
                </a:r>
                <a:r>
                  <a:rPr lang="it-IT"/>
                  <a:t>Coulomb's constant</a:t>
                </a:r>
                <a:endParaRPr lang="it-IT" dirty="0"/>
              </a:p>
              <a:p>
                <a:r>
                  <a:rPr lang="it-IT"/>
                  <a:t>If the charges have the same sign</a:t>
                </a:r>
                <a:r>
                  <a:rPr lang="it-IT" dirty="0"/>
                  <a:t>, </a:t>
                </a:r>
                <a:r>
                  <a:rPr lang="it-IT"/>
                  <a:t>their product is positive</a:t>
                </a:r>
                <a:r>
                  <a:rPr lang="it-IT" dirty="0"/>
                  <a:t>, </a:t>
                </a:r>
                <a:r>
                  <a:rPr lang="it-IT"/>
                  <a:t>so the force acting on particle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/>
                  <a:t> </a:t>
                </a:r>
                <a:r>
                  <a:rPr lang="it-IT"/>
                  <a:t>has the same direction as the unit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it-IT" dirty="0"/>
                  <a:t>.</a:t>
                </a:r>
              </a:p>
              <a:p>
                <a:r>
                  <a:rPr lang="it-IT"/>
                  <a:t>If the charges have opposite signs</a:t>
                </a:r>
                <a:r>
                  <a:rPr lang="it-IT" dirty="0"/>
                  <a:t>, </a:t>
                </a:r>
                <a:r>
                  <a:rPr lang="it-IT"/>
                  <a:t>their product is negative</a:t>
                </a:r>
                <a:r>
                  <a:rPr lang="it-IT" dirty="0"/>
                  <a:t>, </a:t>
                </a:r>
                <a:r>
                  <a:rPr lang="it-IT"/>
                  <a:t>so the force acting on particle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/>
                  <a:t> </a:t>
                </a:r>
                <a:r>
                  <a:rPr lang="it-IT"/>
                  <a:t>has the opposite direction to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599C057-CCCD-D913-C38C-C5FD30A4C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47" y="4875918"/>
                <a:ext cx="6840070" cy="1754326"/>
              </a:xfrm>
              <a:prstGeom prst="rect">
                <a:avLst/>
              </a:prstGeom>
              <a:blipFill>
                <a:blip r:embed="rId7"/>
                <a:stretch>
                  <a:fillRect l="-556" t="-2158" r="-1296" b="-3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565BB054-F96D-2385-8444-A4E3803DD96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981" r="22485"/>
          <a:stretch>
            <a:fillRect/>
          </a:stretch>
        </p:blipFill>
        <p:spPr>
          <a:xfrm>
            <a:off x="199981" y="505256"/>
            <a:ext cx="4238513" cy="612498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5479FD-57E8-A2AD-A1F1-0F6988C358BF}"/>
              </a:ext>
            </a:extLst>
          </p:cNvPr>
          <p:cNvSpPr txBox="1"/>
          <p:nvPr/>
        </p:nvSpPr>
        <p:spPr>
          <a:xfrm>
            <a:off x="4704641" y="3268983"/>
            <a:ext cx="3644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force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1 can be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̂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49AE9D3E-4708-62D9-C6C5-84872EBF6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5"/>
    </mc:Choice>
    <mc:Fallback xmlns="">
      <p:transition spd="slow" advTm="249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94F3-61DB-863B-B705-AD3B2349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F8A272B-B59C-687E-DD42-EB33914AE7A8}"/>
              </a:ext>
            </a:extLst>
          </p:cNvPr>
          <p:cNvSpPr txBox="1">
            <a:spLocks/>
          </p:cNvSpPr>
          <p:nvPr/>
        </p:nvSpPr>
        <p:spPr>
          <a:xfrm>
            <a:off x="-1" y="-8639"/>
            <a:ext cx="12191999" cy="7629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ELECTROSTATICS IN VACUUM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B3FCE9-EAF8-ABB6-DBE0-921C1E2D706D}"/>
              </a:ext>
            </a:extLst>
          </p:cNvPr>
          <p:cNvSpPr txBox="1"/>
          <p:nvPr/>
        </p:nvSpPr>
        <p:spPr>
          <a:xfrm>
            <a:off x="4275300" y="680256"/>
            <a:ext cx="732493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>
                <a:latin typeface="+mj-lt"/>
              </a:rPr>
              <a:t>COULOMB'S LAW</a:t>
            </a:r>
            <a:r>
              <a:rPr lang="it-IT" sz="2000" dirty="0">
                <a:latin typeface="+mj-lt"/>
              </a:rPr>
              <a:t>: </a:t>
            </a:r>
            <a:r>
              <a:rPr lang="it-IT" sz="2000">
                <a:latin typeface="+mj-lt"/>
              </a:rPr>
              <a:t>When two charged particles are brought close to each other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each exerts an ELECTROSTATIC FORCE on the other</a:t>
            </a:r>
            <a:r>
              <a:rPr lang="it-IT" sz="2000" dirty="0">
                <a:latin typeface="+mj-lt"/>
              </a:rPr>
              <a:t>.</a:t>
            </a:r>
            <a:endParaRPr lang="it-IT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BB41B07-8268-E81D-94AB-44A7676086B9}"/>
                  </a:ext>
                </a:extLst>
              </p:cNvPr>
              <p:cNvSpPr txBox="1"/>
              <p:nvPr/>
            </p:nvSpPr>
            <p:spPr>
              <a:xfrm>
                <a:off x="6095998" y="2290836"/>
                <a:ext cx="1725216" cy="63010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BB41B07-8268-E81D-94AB-44A76760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2290836"/>
                <a:ext cx="1725216" cy="630109"/>
              </a:xfrm>
              <a:prstGeom prst="rect">
                <a:avLst/>
              </a:prstGeom>
              <a:blipFill>
                <a:blip r:embed="rId5"/>
                <a:stretch>
                  <a:fillRect l="-2899" r="-1449" b="-9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714693D7-01B2-E7C4-C42D-F64135870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9"/>
          <a:stretch>
            <a:fillRect/>
          </a:stretch>
        </p:blipFill>
        <p:spPr bwMode="auto">
          <a:xfrm>
            <a:off x="468329" y="1171489"/>
            <a:ext cx="3644294" cy="12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C527C1-192B-3A76-515C-078C5DA037E4}"/>
              </a:ext>
            </a:extLst>
          </p:cNvPr>
          <p:cNvSpPr txBox="1"/>
          <p:nvPr/>
        </p:nvSpPr>
        <p:spPr>
          <a:xfrm>
            <a:off x="468329" y="2569552"/>
            <a:ext cx="3644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force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1 can be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̂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058E522-2B28-836F-582E-654C53894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79" y="3515862"/>
            <a:ext cx="7772400" cy="2747934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B471C63E-9A09-9D1B-38FE-020C89BAC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80"/>
    </mc:Choice>
    <mc:Fallback xmlns="">
      <p:transition spd="slow" advTm="8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593DF-4F86-E263-3F33-5B4E243B3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29CA4E8-F4B2-46E6-BB2B-B3C0E92453BC}"/>
              </a:ext>
            </a:extLst>
          </p:cNvPr>
          <p:cNvSpPr txBox="1">
            <a:spLocks/>
          </p:cNvSpPr>
          <p:nvPr/>
        </p:nvSpPr>
        <p:spPr>
          <a:xfrm>
            <a:off x="-1" y="-8639"/>
            <a:ext cx="12191999" cy="7629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ELECTROSTATICS IN VACUUM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33E7C2-E07E-637D-EEEA-718AE0F8C2C8}"/>
              </a:ext>
            </a:extLst>
          </p:cNvPr>
          <p:cNvSpPr txBox="1"/>
          <p:nvPr/>
        </p:nvSpPr>
        <p:spPr>
          <a:xfrm>
            <a:off x="4275300" y="680256"/>
            <a:ext cx="732493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>
                <a:latin typeface="+mj-lt"/>
              </a:rPr>
              <a:t>COULOMB'S LAW</a:t>
            </a:r>
            <a:r>
              <a:rPr lang="it-IT" sz="2000" dirty="0">
                <a:latin typeface="+mj-lt"/>
              </a:rPr>
              <a:t>: </a:t>
            </a:r>
            <a:r>
              <a:rPr lang="it-IT" sz="2000">
                <a:latin typeface="+mj-lt"/>
              </a:rPr>
              <a:t>When two charged particles are brought close to each other</a:t>
            </a:r>
            <a:r>
              <a:rPr lang="it-IT" sz="2000" dirty="0">
                <a:latin typeface="+mj-lt"/>
              </a:rPr>
              <a:t>, </a:t>
            </a:r>
            <a:r>
              <a:rPr lang="it-IT" sz="2000">
                <a:latin typeface="+mj-lt"/>
              </a:rPr>
              <a:t>each exerts an ELECTROSTATIC FORCE on the other</a:t>
            </a:r>
            <a:r>
              <a:rPr lang="it-IT" sz="2000" dirty="0">
                <a:latin typeface="+mj-lt"/>
              </a:rPr>
              <a:t>.</a:t>
            </a:r>
            <a:endParaRPr lang="it-IT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ED1E81-EDFB-D193-B118-9C1FCBB78A95}"/>
                  </a:ext>
                </a:extLst>
              </p:cNvPr>
              <p:cNvSpPr txBox="1"/>
              <p:nvPr/>
            </p:nvSpPr>
            <p:spPr>
              <a:xfrm>
                <a:off x="6095998" y="2290836"/>
                <a:ext cx="1725216" cy="63010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ED1E81-EDFB-D193-B118-9C1FCBB78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2290836"/>
                <a:ext cx="1725216" cy="630109"/>
              </a:xfrm>
              <a:prstGeom prst="rect">
                <a:avLst/>
              </a:prstGeom>
              <a:blipFill>
                <a:blip r:embed="rId5"/>
                <a:stretch>
                  <a:fillRect l="-2899" r="-1449" b="-9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467CF060-5906-8112-4B51-2CD1DE11D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9"/>
          <a:stretch>
            <a:fillRect/>
          </a:stretch>
        </p:blipFill>
        <p:spPr bwMode="auto">
          <a:xfrm>
            <a:off x="468329" y="1171489"/>
            <a:ext cx="3644294" cy="12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898CC9-8F62-3272-7E43-C095C29417DC}"/>
              </a:ext>
            </a:extLst>
          </p:cNvPr>
          <p:cNvSpPr txBox="1"/>
          <p:nvPr/>
        </p:nvSpPr>
        <p:spPr>
          <a:xfrm>
            <a:off x="468329" y="2569552"/>
            <a:ext cx="3644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force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1 can be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̂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44BB6BE-E104-380D-15E7-E6902C98C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00" y="3636314"/>
            <a:ext cx="7772400" cy="2653719"/>
          </a:xfrm>
          <a:prstGeom prst="rect">
            <a:avLst/>
          </a:prstGeom>
        </p:spPr>
      </p:pic>
      <p:pic>
        <p:nvPicPr>
          <p:cNvPr id="14" name="Audio 13">
            <a:extLst>
              <a:ext uri="{FF2B5EF4-FFF2-40B4-BE49-F238E27FC236}">
                <a16:creationId xmlns:a16="http://schemas.microsoft.com/office/drawing/2014/main" id="{72741EB7-F162-718C-3216-F4E268B37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13"/>
    </mc:Choice>
    <mc:Fallback xmlns="">
      <p:transition spd="slow" advTm="98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E465F-29D8-0836-5002-EF7E7328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8AA467-BBD4-25B1-A897-21CA57F8A98E}"/>
              </a:ext>
            </a:extLst>
          </p:cNvPr>
          <p:cNvSpPr txBox="1"/>
          <p:nvPr/>
        </p:nvSpPr>
        <p:spPr>
          <a:xfrm>
            <a:off x="526766" y="236411"/>
            <a:ext cx="1113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Example</a:t>
            </a:r>
            <a:r>
              <a:rPr lang="it-IT" b="1" dirty="0"/>
              <a:t>.</a:t>
            </a:r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093B29-9A2A-FEDB-B3A1-52D2881F80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9" t="29895" r="30021" b="43762"/>
          <a:stretch>
            <a:fillRect/>
          </a:stretch>
        </p:blipFill>
        <p:spPr>
          <a:xfrm>
            <a:off x="96819" y="2402270"/>
            <a:ext cx="3463964" cy="14307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81E885-6BED-F8D8-80FB-1B58F439E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28" y="1210500"/>
            <a:ext cx="7772400" cy="4437000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4508BBFE-424D-D42D-6C20-9E35215D3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58"/>
    </mc:Choice>
    <mc:Fallback xmlns="">
      <p:transition spd="slow" advTm="119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cco">
  <a:themeElements>
    <a:clrScheme name="Pacco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0D043A-2E75-CB41-8A40-D7C0517A388E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00be8554-8e74-4be9-bc12-897f40570846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TM10001115[[fn=Pacco]]</Template>
  <TotalTime>1587</TotalTime>
  <Words>654</Words>
  <Application>Microsoft Macintosh PowerPoint</Application>
  <PresentationFormat>Widescreen</PresentationFormat>
  <Paragraphs>47</Paragraphs>
  <Slides>7</Slides>
  <Notes>7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Gill Sans MT</vt:lpstr>
      <vt:lpstr>Pacco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NOTARSTEFANO</dc:creator>
  <cp:lastModifiedBy>valentina notarstefano</cp:lastModifiedBy>
  <cp:revision>114</cp:revision>
  <cp:lastPrinted>2026-05-14T16:36:45Z</cp:lastPrinted>
  <dcterms:created xsi:type="dcterms:W3CDTF">2024-02-04T12:41:14Z</dcterms:created>
  <dcterms:modified xsi:type="dcterms:W3CDTF">2026-05-15T13:37:40Z</dcterms:modified>
</cp:coreProperties>
</file>