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97" r:id="rId3"/>
    <p:sldId id="298" r:id="rId4"/>
    <p:sldId id="299" r:id="rId5"/>
    <p:sldId id="300" r:id="rId6"/>
    <p:sldId id="301" r:id="rId7"/>
    <p:sldId id="258" r:id="rId8"/>
    <p:sldId id="259" r:id="rId9"/>
    <p:sldId id="264" r:id="rId10"/>
    <p:sldId id="296" r:id="rId11"/>
    <p:sldId id="260" r:id="rId12"/>
    <p:sldId id="267" r:id="rId13"/>
    <p:sldId id="266" r:id="rId14"/>
    <p:sldId id="268" r:id="rId15"/>
    <p:sldId id="269" r:id="rId16"/>
    <p:sldId id="270" r:id="rId17"/>
    <p:sldId id="271" r:id="rId18"/>
    <p:sldId id="272" r:id="rId19"/>
    <p:sldId id="302" r:id="rId20"/>
    <p:sldId id="309" r:id="rId21"/>
    <p:sldId id="273" r:id="rId22"/>
    <p:sldId id="274" r:id="rId23"/>
    <p:sldId id="275" r:id="rId24"/>
    <p:sldId id="261" r:id="rId25"/>
    <p:sldId id="303" r:id="rId26"/>
    <p:sldId id="304" r:id="rId27"/>
    <p:sldId id="305" r:id="rId28"/>
    <p:sldId id="306" r:id="rId29"/>
    <p:sldId id="307" r:id="rId30"/>
    <p:sldId id="281" r:id="rId31"/>
    <p:sldId id="262" r:id="rId32"/>
    <p:sldId id="284" r:id="rId33"/>
    <p:sldId id="282" r:id="rId34"/>
    <p:sldId id="283" r:id="rId35"/>
    <p:sldId id="289" r:id="rId36"/>
    <p:sldId id="292" r:id="rId37"/>
    <p:sldId id="290" r:id="rId38"/>
    <p:sldId id="293" r:id="rId39"/>
    <p:sldId id="294" r:id="rId40"/>
    <p:sldId id="291" r:id="rId41"/>
    <p:sldId id="285" r:id="rId42"/>
    <p:sldId id="286" r:id="rId43"/>
    <p:sldId id="287" r:id="rId44"/>
    <p:sldId id="288" r:id="rId45"/>
    <p:sldId id="308"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44" autoAdjust="0"/>
    <p:restoredTop sz="94660"/>
  </p:normalViewPr>
  <p:slideViewPr>
    <p:cSldViewPr snapToGrid="0">
      <p:cViewPr varScale="1">
        <p:scale>
          <a:sx n="55" d="100"/>
          <a:sy n="55" d="100"/>
        </p:scale>
        <p:origin x="108" y="1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1/20/2023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it-IT" sz="3600" dirty="0">
                <a:latin typeface="Times New Roman" pitchFamily="18" charset="0"/>
                <a:cs typeface="Times New Roman" pitchFamily="18" charset="0"/>
              </a:rPr>
              <a:t>Lo scontro ideologico</a:t>
            </a:r>
            <a:br>
              <a:rPr lang="it-IT" sz="3600" dirty="0">
                <a:latin typeface="Times New Roman" pitchFamily="18" charset="0"/>
                <a:cs typeface="Times New Roman" pitchFamily="18" charset="0"/>
              </a:rPr>
            </a:br>
            <a:r>
              <a:rPr lang="it-IT" sz="3600" dirty="0">
                <a:latin typeface="Times New Roman" pitchFamily="18" charset="0"/>
                <a:cs typeface="Times New Roman" pitchFamily="18" charset="0"/>
              </a:rPr>
              <a:t>Comunismo e anticomunismo negli anni repubblicani</a:t>
            </a:r>
          </a:p>
        </p:txBody>
      </p:sp>
      <p:sp>
        <p:nvSpPr>
          <p:cNvPr id="3" name="Sottotitolo 2"/>
          <p:cNvSpPr>
            <a:spLocks noGrp="1"/>
          </p:cNvSpPr>
          <p:nvPr>
            <p:ph type="subTitle" idx="1"/>
          </p:nvPr>
        </p:nvSpPr>
        <p:spPr>
          <a:xfrm>
            <a:off x="2589213" y="4777379"/>
            <a:ext cx="8915399" cy="1392602"/>
          </a:xfrm>
        </p:spPr>
        <p:txBody>
          <a:bodyPr>
            <a:normAutofit fontScale="40000" lnSpcReduction="20000"/>
          </a:bodyPr>
          <a:lstStyle/>
          <a:p>
            <a:pPr>
              <a:defRPr/>
            </a:pPr>
            <a:endParaRPr lang="it-IT" b="1" dirty="0">
              <a:solidFill>
                <a:schemeClr val="tx1"/>
              </a:solidFill>
              <a:latin typeface="Times New Roman" pitchFamily="18" charset="0"/>
              <a:cs typeface="Times New Roman" pitchFamily="18" charset="0"/>
            </a:endParaRPr>
          </a:p>
          <a:p>
            <a:r>
              <a:rPr lang="it-IT" sz="5500" b="1" dirty="0">
                <a:solidFill>
                  <a:schemeClr val="tx1"/>
                </a:solidFill>
                <a:latin typeface="Times New Roman" pitchFamily="18" charset="0"/>
                <a:cs typeface="Times New Roman" pitchFamily="18" charset="0"/>
              </a:rPr>
              <a:t>Prof. Pasquale </a:t>
            </a:r>
            <a:r>
              <a:rPr lang="it-IT" sz="5500" b="1" dirty="0" err="1">
                <a:solidFill>
                  <a:schemeClr val="tx1"/>
                </a:solidFill>
                <a:latin typeface="Times New Roman" pitchFamily="18" charset="0"/>
                <a:cs typeface="Times New Roman" pitchFamily="18" charset="0"/>
              </a:rPr>
              <a:t>Iuso</a:t>
            </a:r>
            <a:endParaRPr lang="it-IT" sz="5500" b="1" dirty="0">
              <a:solidFill>
                <a:schemeClr val="tx1"/>
              </a:solidFill>
              <a:latin typeface="Times New Roman" pitchFamily="18" charset="0"/>
              <a:cs typeface="Times New Roman" pitchFamily="18" charset="0"/>
            </a:endParaRPr>
          </a:p>
          <a:p>
            <a:pPr marL="514350" indent="-514350"/>
            <a:r>
              <a:rPr lang="it-IT" sz="5500" b="1" dirty="0">
                <a:solidFill>
                  <a:schemeClr val="tx1"/>
                </a:solidFill>
                <a:latin typeface="Times New Roman" pitchFamily="18" charset="0"/>
                <a:cs typeface="Times New Roman" pitchFamily="18" charset="0"/>
              </a:rPr>
              <a:t>Corso di laurea in Scienze Politiche</a:t>
            </a:r>
          </a:p>
          <a:p>
            <a:pPr marL="514350" indent="-514350"/>
            <a:r>
              <a:rPr lang="it-IT" sz="5500" b="1" dirty="0">
                <a:solidFill>
                  <a:schemeClr val="tx1"/>
                </a:solidFill>
                <a:latin typeface="Times New Roman" pitchFamily="18" charset="0"/>
                <a:cs typeface="Times New Roman" pitchFamily="18" charset="0"/>
              </a:rPr>
              <a:t>Storia </a:t>
            </a:r>
            <a:r>
              <a:rPr lang="it-IT" sz="5500" b="1">
                <a:solidFill>
                  <a:schemeClr val="tx1"/>
                </a:solidFill>
                <a:latin typeface="Times New Roman" pitchFamily="18" charset="0"/>
                <a:cs typeface="Times New Roman" pitchFamily="18" charset="0"/>
              </a:rPr>
              <a:t>dell’Italia Repubblicana</a:t>
            </a:r>
            <a:endParaRPr lang="it-IT" sz="5500" b="1" dirty="0">
              <a:solidFill>
                <a:schemeClr val="tx1"/>
              </a:solidFill>
              <a:latin typeface="Times New Roman" pitchFamily="18" charset="0"/>
              <a:cs typeface="Times New Roman" pitchFamily="18" charset="0"/>
            </a:endParaRPr>
          </a:p>
          <a:p>
            <a:endParaRPr lang="it-IT" dirty="0">
              <a:solidFill>
                <a:schemeClr val="tx1"/>
              </a:solidFill>
            </a:endParaRPr>
          </a:p>
        </p:txBody>
      </p:sp>
      <p:pic>
        <p:nvPicPr>
          <p:cNvPr id="1026" name="Picture 2" descr="Logo Università degli Studi di Teramo">
            <a:extLst>
              <a:ext uri="{FF2B5EF4-FFF2-40B4-BE49-F238E27FC236}">
                <a16:creationId xmlns:a16="http://schemas.microsoft.com/office/drawing/2014/main" id="{7D75E8CF-2C0B-46E7-8B23-ACEB8759AA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09112" y="859336"/>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Doppio stato doppia lealtà</a:t>
            </a:r>
            <a:endParaRPr lang="it-IT" dirty="0"/>
          </a:p>
        </p:txBody>
      </p:sp>
      <p:sp>
        <p:nvSpPr>
          <p:cNvPr id="3" name="Segnaposto contenuto 2"/>
          <p:cNvSpPr>
            <a:spLocks noGrp="1"/>
          </p:cNvSpPr>
          <p:nvPr>
            <p:ph idx="1"/>
          </p:nvPr>
        </p:nvSpPr>
        <p:spPr>
          <a:xfrm>
            <a:off x="2589212" y="1757779"/>
            <a:ext cx="8915400" cy="4563121"/>
          </a:xfrm>
        </p:spPr>
        <p:txBody>
          <a:bodyPr>
            <a:normAutofit/>
          </a:bodyPr>
          <a:lstStyle/>
          <a:p>
            <a:pPr algn="just"/>
            <a:r>
              <a:rPr lang="it-IT" dirty="0">
                <a:latin typeface="Times New Roman" pitchFamily="18" charset="0"/>
                <a:cs typeface="Times New Roman" pitchFamily="18" charset="0"/>
              </a:rPr>
              <a:t>Il fenomeno della doppia  lealtà è strutturalmente connesso alla guerra fredda che, nel caso italiano, si sovrappone alla tensione permanente fra Stato e Repubblica, sin dalla fase transitoria, per divenire più evidente man mano che si procede verso la fine degli anni 70</a:t>
            </a:r>
          </a:p>
          <a:p>
            <a:pPr algn="just"/>
            <a:r>
              <a:rPr lang="it-IT" dirty="0">
                <a:latin typeface="Times New Roman" pitchFamily="18" charset="0"/>
                <a:cs typeface="Times New Roman" pitchFamily="18" charset="0"/>
              </a:rPr>
              <a:t>I corpi intermedi e la grande burocrazia, transitata attraverso la mancata epurazione, continueranno “a deprimere e a contrastare con la loro forza di inerzia le principali forme di organizzazione politico-democratica della Repubblica” (</a:t>
            </a:r>
            <a:r>
              <a:rPr lang="it-IT" dirty="0" err="1">
                <a:latin typeface="Times New Roman" pitchFamily="18" charset="0"/>
                <a:cs typeface="Times New Roman" pitchFamily="18" charset="0"/>
              </a:rPr>
              <a:t>L.Paggi</a:t>
            </a:r>
            <a:r>
              <a:rPr lang="it-IT" dirty="0">
                <a:latin typeface="Times New Roman" pitchFamily="18" charset="0"/>
                <a:cs typeface="Times New Roman" pitchFamily="18" charset="0"/>
              </a:rPr>
              <a:t> , violenza e democrazia nella storia della repubblica, Studi Storici XXXIX, 1998, n.4)  alimentando le diverse forme di illegalismo e di violenza.</a:t>
            </a:r>
          </a:p>
          <a:p>
            <a:pPr algn="just"/>
            <a:r>
              <a:rPr lang="it-IT" dirty="0">
                <a:latin typeface="Times New Roman" pitchFamily="18" charset="0"/>
                <a:cs typeface="Times New Roman" pitchFamily="18" charset="0"/>
              </a:rPr>
              <a:t>Queste espressioni sono al tempo stesso:</a:t>
            </a:r>
          </a:p>
          <a:p>
            <a:pPr lvl="1" algn="just"/>
            <a:r>
              <a:rPr lang="it-IT" dirty="0">
                <a:latin typeface="Times New Roman" pitchFamily="18" charset="0"/>
                <a:cs typeface="Times New Roman" pitchFamily="18" charset="0"/>
              </a:rPr>
              <a:t>Espressione non della forza ma della loro debolezza ad accettare una diversa distribuzione del potere nella società</a:t>
            </a:r>
          </a:p>
          <a:p>
            <a:pPr lvl="1" algn="just"/>
            <a:r>
              <a:rPr lang="it-IT" dirty="0">
                <a:latin typeface="Times New Roman" pitchFamily="18" charset="0"/>
                <a:cs typeface="Times New Roman" pitchFamily="18" charset="0"/>
              </a:rPr>
              <a:t>Il sistema internazionale e la rete che lo contraddistingue ed al cui interno è l’Italia, può sprigionare violenza nel momento in cui, sul piano interno, si attivano “determinati interessi che la richiedono”</a:t>
            </a:r>
          </a:p>
        </p:txBody>
      </p:sp>
      <p:pic>
        <p:nvPicPr>
          <p:cNvPr id="10242" name="Picture 2" descr="Logo Università degli Studi di Teramo">
            <a:extLst>
              <a:ext uri="{FF2B5EF4-FFF2-40B4-BE49-F238E27FC236}">
                <a16:creationId xmlns:a16="http://schemas.microsoft.com/office/drawing/2014/main" id="{4AC4DEE5-38D9-4446-BE23-A06F272CB1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18216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Le continuità e le osmosi</a:t>
            </a:r>
          </a:p>
        </p:txBody>
      </p:sp>
      <p:sp>
        <p:nvSpPr>
          <p:cNvPr id="3" name="Segnaposto contenuto 2"/>
          <p:cNvSpPr>
            <a:spLocks noGrp="1"/>
          </p:cNvSpPr>
          <p:nvPr>
            <p:ph idx="1"/>
          </p:nvPr>
        </p:nvSpPr>
        <p:spPr/>
        <p:txBody>
          <a:bodyPr>
            <a:normAutofit fontScale="92500" lnSpcReduction="10000"/>
          </a:bodyPr>
          <a:lstStyle/>
          <a:p>
            <a:pPr algn="just"/>
            <a:r>
              <a:rPr lang="it-IT" sz="2400" dirty="0">
                <a:latin typeface="Cambria" pitchFamily="18" charset="0"/>
              </a:rPr>
              <a:t>Il problema della continuità dello Stato e soprattutto dei corpi intermedi, pone alle neonate istituzioni repubblicane due ordini di problemi:</a:t>
            </a:r>
          </a:p>
          <a:p>
            <a:pPr algn="just"/>
            <a:endParaRPr lang="it-IT" sz="2400" dirty="0">
              <a:latin typeface="Cambria" pitchFamily="18" charset="0"/>
            </a:endParaRPr>
          </a:p>
          <a:p>
            <a:pPr lvl="1" algn="just"/>
            <a:r>
              <a:rPr lang="it-IT" sz="2400" dirty="0">
                <a:latin typeface="Cambria" pitchFamily="18" charset="0"/>
              </a:rPr>
              <a:t>Rompere definitivamente con il fascismo e con tutto ciò attraverso cui si è espresso (Epurazione)</a:t>
            </a:r>
          </a:p>
          <a:p>
            <a:pPr lvl="1" algn="just"/>
            <a:endParaRPr lang="it-IT" sz="2400" dirty="0">
              <a:latin typeface="Cambria" pitchFamily="18" charset="0"/>
            </a:endParaRPr>
          </a:p>
          <a:p>
            <a:pPr lvl="1" algn="just"/>
            <a:r>
              <a:rPr lang="it-IT" sz="2400" dirty="0">
                <a:latin typeface="Cambria" pitchFamily="18" charset="0"/>
              </a:rPr>
              <a:t>Sostenere le neonate istituzioni dovendo ricorrere, quasi obbligatoriamente, agli uomini (funzionari, magistrati, militare </a:t>
            </a:r>
            <a:r>
              <a:rPr lang="it-IT" sz="2400" dirty="0" err="1">
                <a:latin typeface="Cambria" pitchFamily="18" charset="0"/>
              </a:rPr>
              <a:t>etcc</a:t>
            </a:r>
            <a:r>
              <a:rPr lang="it-IT" sz="2400" dirty="0">
                <a:latin typeface="Cambria" pitchFamily="18" charset="0"/>
              </a:rPr>
              <a:t>.) non troppo compromessi con il regime</a:t>
            </a:r>
          </a:p>
        </p:txBody>
      </p:sp>
      <p:pic>
        <p:nvPicPr>
          <p:cNvPr id="11266" name="Picture 2" descr="Logo Università degli Studi di Teramo">
            <a:extLst>
              <a:ext uri="{FF2B5EF4-FFF2-40B4-BE49-F238E27FC236}">
                <a16:creationId xmlns:a16="http://schemas.microsoft.com/office/drawing/2014/main" id="{6EB21EE6-CE2E-4DC6-B570-51DF631787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783" y="5253878"/>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a:latin typeface="Cambria" pitchFamily="18" charset="0"/>
              </a:rPr>
              <a:t>Una guerra civile a bassa intensità</a:t>
            </a:r>
          </a:p>
        </p:txBody>
      </p:sp>
      <p:sp>
        <p:nvSpPr>
          <p:cNvPr id="3" name="Segnaposto contenuto 2"/>
          <p:cNvSpPr>
            <a:spLocks noGrp="1"/>
          </p:cNvSpPr>
          <p:nvPr>
            <p:ph idx="1"/>
          </p:nvPr>
        </p:nvSpPr>
        <p:spPr/>
        <p:txBody>
          <a:bodyPr>
            <a:normAutofit fontScale="85000" lnSpcReduction="20000"/>
          </a:bodyPr>
          <a:lstStyle/>
          <a:p>
            <a:pPr algn="just"/>
            <a:r>
              <a:rPr lang="it-IT" sz="2600" dirty="0">
                <a:latin typeface="Cambria" pitchFamily="18" charset="0"/>
              </a:rPr>
              <a:t>Secondo Giovanni Pellegrino l’Italia ha vissuto una guerra civile a bassa intensità (riprendendo Panebianco dal Corriere Sera del 28.9.1999), basata sulla teoria di una guerra civile latente basata a sua volta sull’idea che la presenza del Pci ha condizionato la democrazia italiana</a:t>
            </a:r>
          </a:p>
          <a:p>
            <a:pPr algn="just">
              <a:buNone/>
            </a:pPr>
            <a:r>
              <a:rPr lang="it-IT" sz="2600" dirty="0">
                <a:latin typeface="Cambria" pitchFamily="18" charset="0"/>
              </a:rPr>
              <a:t> </a:t>
            </a:r>
          </a:p>
          <a:p>
            <a:pPr algn="just"/>
            <a:r>
              <a:rPr lang="it-IT" sz="2600" dirty="0" err="1">
                <a:latin typeface="Cambria" pitchFamily="18" charset="0"/>
              </a:rPr>
              <a:t>L.PAGGI</a:t>
            </a:r>
            <a:r>
              <a:rPr lang="it-IT" sz="2600" dirty="0">
                <a:latin typeface="Cambria" pitchFamily="18" charset="0"/>
              </a:rPr>
              <a:t>, violenza e democrazia nella storia della repubblica, Studi Storici XXXIX, 1998, n.4 pp.935-952</a:t>
            </a:r>
          </a:p>
          <a:p>
            <a:pPr algn="just"/>
            <a:endParaRPr lang="it-IT" sz="2600" dirty="0">
              <a:latin typeface="Cambria" pitchFamily="18" charset="0"/>
            </a:endParaRPr>
          </a:p>
          <a:p>
            <a:pPr algn="just"/>
            <a:r>
              <a:rPr lang="it-IT" sz="2600" dirty="0">
                <a:latin typeface="Cambria" pitchFamily="18" charset="0"/>
              </a:rPr>
              <a:t>Concetto di destabilizzazione stabilizzante: un teorema riscontrabile nei fatti</a:t>
            </a:r>
          </a:p>
          <a:p>
            <a:endParaRPr lang="it-IT" dirty="0"/>
          </a:p>
        </p:txBody>
      </p:sp>
      <p:pic>
        <p:nvPicPr>
          <p:cNvPr id="12290" name="Picture 2" descr="Logo Università degli Studi di Teramo">
            <a:extLst>
              <a:ext uri="{FF2B5EF4-FFF2-40B4-BE49-F238E27FC236}">
                <a16:creationId xmlns:a16="http://schemas.microsoft.com/office/drawing/2014/main" id="{C09E7F40-776B-4E23-B560-04B521EF42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497553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Violenza e democrazia</a:t>
            </a:r>
          </a:p>
        </p:txBody>
      </p:sp>
      <p:sp>
        <p:nvSpPr>
          <p:cNvPr id="3" name="Segnaposto contenuto 2"/>
          <p:cNvSpPr>
            <a:spLocks noGrp="1"/>
          </p:cNvSpPr>
          <p:nvPr>
            <p:ph idx="1"/>
          </p:nvPr>
        </p:nvSpPr>
        <p:spPr>
          <a:xfrm>
            <a:off x="2589212" y="1651247"/>
            <a:ext cx="8915400" cy="4259975"/>
          </a:xfrm>
        </p:spPr>
        <p:txBody>
          <a:bodyPr>
            <a:normAutofit fontScale="92500" lnSpcReduction="20000"/>
          </a:bodyPr>
          <a:lstStyle/>
          <a:p>
            <a:pPr algn="just"/>
            <a:r>
              <a:rPr lang="it-IT" sz="2000" dirty="0">
                <a:latin typeface="Cambria" pitchFamily="18" charset="0"/>
              </a:rPr>
              <a:t>Italia: unico paese dove in assenza di grandi problemi nazionali o coloniali la violenza è uno strumento sistematico </a:t>
            </a:r>
          </a:p>
          <a:p>
            <a:pPr algn="just"/>
            <a:endParaRPr lang="it-IT" sz="2000" dirty="0">
              <a:latin typeface="Cambria" pitchFamily="18" charset="0"/>
            </a:endParaRPr>
          </a:p>
          <a:p>
            <a:pPr algn="just"/>
            <a:r>
              <a:rPr lang="it-IT" sz="2000" dirty="0">
                <a:latin typeface="Cambria" pitchFamily="18" charset="0"/>
              </a:rPr>
              <a:t>L’attacco più violento è stato quello della strategia della tensione</a:t>
            </a:r>
          </a:p>
          <a:p>
            <a:pPr algn="just"/>
            <a:endParaRPr lang="it-IT" sz="2000" dirty="0">
              <a:latin typeface="Cambria" pitchFamily="18" charset="0"/>
            </a:endParaRPr>
          </a:p>
          <a:p>
            <a:pPr algn="just"/>
            <a:r>
              <a:rPr lang="it-IT" sz="2000" dirty="0">
                <a:latin typeface="Cambria" pitchFamily="18" charset="0"/>
              </a:rPr>
              <a:t>Quello più efficace la P2 che tese a svuotare dall’interno le funzioni delle istituzioni con un uso della violenza controllato e contenuto</a:t>
            </a:r>
          </a:p>
          <a:p>
            <a:pPr algn="just"/>
            <a:endParaRPr lang="it-IT" sz="2000" dirty="0">
              <a:latin typeface="Cambria" pitchFamily="18" charset="0"/>
            </a:endParaRPr>
          </a:p>
          <a:p>
            <a:pPr algn="just"/>
            <a:r>
              <a:rPr lang="it-IT" sz="2000" dirty="0">
                <a:latin typeface="Cambria" pitchFamily="18" charset="0"/>
              </a:rPr>
              <a:t>Data discriminante 1975: dai tentativi golpisti alla logica di intervento della P2 nella quale rifluiscono molti nomi della fase precedente ma in un quadro sostanzialmente differente</a:t>
            </a:r>
          </a:p>
          <a:p>
            <a:pPr algn="just"/>
            <a:endParaRPr lang="it-IT" sz="2000" dirty="0">
              <a:latin typeface="Cambria" pitchFamily="18" charset="0"/>
            </a:endParaRPr>
          </a:p>
          <a:p>
            <a:pPr algn="just"/>
            <a:r>
              <a:rPr lang="it-IT" sz="2000" dirty="0">
                <a:latin typeface="Cambria" pitchFamily="18" charset="0"/>
              </a:rPr>
              <a:t>1945-1960; 1960/69; 1969/74; 1975/78; 1978/1980</a:t>
            </a:r>
          </a:p>
        </p:txBody>
      </p:sp>
      <p:pic>
        <p:nvPicPr>
          <p:cNvPr id="13314" name="Picture 2" descr="Logo Università degli Studi di Teramo">
            <a:extLst>
              <a:ext uri="{FF2B5EF4-FFF2-40B4-BE49-F238E27FC236}">
                <a16:creationId xmlns:a16="http://schemas.microsoft.com/office/drawing/2014/main" id="{64629796-0381-45BA-82B9-ACD21E0913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853" y="5235948"/>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Nesso violenza/guerra fredda</a:t>
            </a:r>
          </a:p>
        </p:txBody>
      </p:sp>
      <p:sp>
        <p:nvSpPr>
          <p:cNvPr id="3" name="Segnaposto contenuto 2"/>
          <p:cNvSpPr>
            <a:spLocks noGrp="1"/>
          </p:cNvSpPr>
          <p:nvPr>
            <p:ph idx="1"/>
          </p:nvPr>
        </p:nvSpPr>
        <p:spPr>
          <a:xfrm>
            <a:off x="2589212" y="1704513"/>
            <a:ext cx="8915400" cy="4579185"/>
          </a:xfrm>
        </p:spPr>
        <p:txBody>
          <a:bodyPr>
            <a:normAutofit/>
          </a:bodyPr>
          <a:lstStyle/>
          <a:p>
            <a:pPr algn="just"/>
            <a:r>
              <a:rPr lang="it-IT" dirty="0">
                <a:latin typeface="Times New Roman" pitchFamily="18" charset="0"/>
                <a:cs typeface="Times New Roman" pitchFamily="18" charset="0"/>
              </a:rPr>
              <a:t>Il nesso violenza e </a:t>
            </a:r>
            <a:r>
              <a:rPr lang="it-IT" dirty="0" err="1">
                <a:latin typeface="Times New Roman" pitchFamily="18" charset="0"/>
                <a:cs typeface="Times New Roman" pitchFamily="18" charset="0"/>
              </a:rPr>
              <a:t>G.F.</a:t>
            </a:r>
            <a:r>
              <a:rPr lang="it-IT" dirty="0">
                <a:latin typeface="Times New Roman" pitchFamily="18" charset="0"/>
                <a:cs typeface="Times New Roman" pitchFamily="18" charset="0"/>
              </a:rPr>
              <a:t> va in parte </a:t>
            </a:r>
            <a:r>
              <a:rPr lang="it-IT" dirty="0" err="1">
                <a:latin typeface="Times New Roman" pitchFamily="18" charset="0"/>
                <a:cs typeface="Times New Roman" pitchFamily="18" charset="0"/>
              </a:rPr>
              <a:t>ri</a:t>
            </a:r>
            <a:r>
              <a:rPr lang="it-IT" dirty="0">
                <a:latin typeface="Times New Roman" pitchFamily="18" charset="0"/>
                <a:cs typeface="Times New Roman" pitchFamily="18" charset="0"/>
              </a:rPr>
              <a:t>-articolato, dando spazio alle nuove acquisizioni storiografiche che ci hanno permesso di meglio posizionare ruoli e funzioni talvolta molto semplicemente attribuiti alle destre eversive. </a:t>
            </a:r>
          </a:p>
          <a:p>
            <a:pPr algn="just"/>
            <a:r>
              <a:rPr lang="it-IT" dirty="0">
                <a:latin typeface="Times New Roman" pitchFamily="18" charset="0"/>
                <a:cs typeface="Times New Roman" pitchFamily="18" charset="0"/>
              </a:rPr>
              <a:t>Permangono molti punti oscuri sia ricostruttivi sia interpretativi</a:t>
            </a:r>
          </a:p>
          <a:p>
            <a:pPr algn="just"/>
            <a:r>
              <a:rPr lang="it-IT" dirty="0" err="1">
                <a:latin typeface="Times New Roman" pitchFamily="18" charset="0"/>
                <a:cs typeface="Times New Roman" pitchFamily="18" charset="0"/>
              </a:rPr>
              <a:t>Riarticolare</a:t>
            </a:r>
            <a:r>
              <a:rPr lang="it-IT" dirty="0">
                <a:latin typeface="Times New Roman" pitchFamily="18" charset="0"/>
                <a:cs typeface="Times New Roman" pitchFamily="18" charset="0"/>
              </a:rPr>
              <a:t> perché: </a:t>
            </a:r>
          </a:p>
          <a:p>
            <a:pPr marL="514350" indent="-514350" algn="just">
              <a:buFont typeface="+mj-lt"/>
              <a:buAutoNum type="arabicPeriod"/>
            </a:pPr>
            <a:r>
              <a:rPr lang="it-IT" dirty="0">
                <a:latin typeface="Times New Roman" pitchFamily="18" charset="0"/>
                <a:cs typeface="Times New Roman" pitchFamily="18" charset="0"/>
              </a:rPr>
              <a:t>esiste una continuità negli eccidi dei lavoratori prevalenti negli anni del centrismo: Portella 1947, Melissa e </a:t>
            </a:r>
            <a:r>
              <a:rPr lang="it-IT" dirty="0" err="1">
                <a:latin typeface="Times New Roman" pitchFamily="18" charset="0"/>
                <a:cs typeface="Times New Roman" pitchFamily="18" charset="0"/>
              </a:rPr>
              <a:t>Torremaggiore</a:t>
            </a:r>
            <a:r>
              <a:rPr lang="it-IT" dirty="0">
                <a:latin typeface="Times New Roman" pitchFamily="18" charset="0"/>
                <a:cs typeface="Times New Roman" pitchFamily="18" charset="0"/>
              </a:rPr>
              <a:t> 1949, Modena 1950, Reggio Emilia 1960), presenti anche dopo (Brescia 1974) </a:t>
            </a:r>
          </a:p>
          <a:p>
            <a:pPr marL="514350" indent="-514350" algn="just">
              <a:buFont typeface="+mj-lt"/>
              <a:buAutoNum type="arabicPeriod"/>
            </a:pPr>
            <a:r>
              <a:rPr lang="it-IT" dirty="0">
                <a:latin typeface="Times New Roman" pitchFamily="18" charset="0"/>
                <a:cs typeface="Times New Roman" pitchFamily="18" charset="0"/>
              </a:rPr>
              <a:t>dalla ridefinizione degli equilibri nel secondo dopoguerra fino alla stabilizzazione moderata di De Gasperi - che porta al centro la </a:t>
            </a:r>
            <a:r>
              <a:rPr lang="it-IT" dirty="0" err="1">
                <a:latin typeface="Times New Roman" pitchFamily="18" charset="0"/>
                <a:cs typeface="Times New Roman" pitchFamily="18" charset="0"/>
              </a:rPr>
              <a:t>DC</a:t>
            </a:r>
            <a:r>
              <a:rPr lang="it-IT" dirty="0">
                <a:latin typeface="Times New Roman" pitchFamily="18" charset="0"/>
                <a:cs typeface="Times New Roman" pitchFamily="18" charset="0"/>
              </a:rPr>
              <a:t> rendendola interclassista e in grado di intercettare un consenso che nulla ha a che fare con l’antifascismo – emerge una rilevante componente repressiva alimentata da una diffusa valutazione del movimento operaio come vero nemico interno.</a:t>
            </a:r>
          </a:p>
          <a:p>
            <a:pPr marL="514350" indent="-514350" algn="just">
              <a:buFont typeface="+mj-lt"/>
              <a:buAutoNum type="arabicPeriod"/>
            </a:pPr>
            <a:r>
              <a:rPr lang="it-IT" dirty="0">
                <a:latin typeface="Times New Roman" pitchFamily="18" charset="0"/>
                <a:cs typeface="Times New Roman" pitchFamily="18" charset="0"/>
              </a:rPr>
              <a:t>il grande nucleo della strategia della tensione è 1969-1974</a:t>
            </a:r>
          </a:p>
          <a:p>
            <a:endParaRPr lang="it-IT" dirty="0">
              <a:latin typeface="Times New Roman" pitchFamily="18" charset="0"/>
              <a:cs typeface="Times New Roman" pitchFamily="18" charset="0"/>
            </a:endParaRPr>
          </a:p>
        </p:txBody>
      </p:sp>
      <p:pic>
        <p:nvPicPr>
          <p:cNvPr id="14338" name="Picture 2" descr="Logo Università degli Studi di Teramo">
            <a:extLst>
              <a:ext uri="{FF2B5EF4-FFF2-40B4-BE49-F238E27FC236}">
                <a16:creationId xmlns:a16="http://schemas.microsoft.com/office/drawing/2014/main" id="{A0C4E1CE-1F3F-41F8-ADE1-E84AEDBB0B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235949"/>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Nesso violenza/guerra fredda</a:t>
            </a:r>
            <a:endParaRPr lang="it-IT" dirty="0"/>
          </a:p>
        </p:txBody>
      </p:sp>
      <p:sp>
        <p:nvSpPr>
          <p:cNvPr id="3" name="Segnaposto contenuto 2"/>
          <p:cNvSpPr>
            <a:spLocks noGrp="1"/>
          </p:cNvSpPr>
          <p:nvPr>
            <p:ph idx="1"/>
          </p:nvPr>
        </p:nvSpPr>
        <p:spPr>
          <a:xfrm>
            <a:off x="2589212" y="1731146"/>
            <a:ext cx="8915400" cy="4180076"/>
          </a:xfrm>
        </p:spPr>
        <p:txBody>
          <a:bodyPr>
            <a:normAutofit/>
          </a:bodyPr>
          <a:lstStyle/>
          <a:p>
            <a:pPr marL="514350" indent="-514350" algn="just">
              <a:buAutoNum type="arabicPeriod" startAt="4"/>
            </a:pPr>
            <a:r>
              <a:rPr lang="it-IT" dirty="0">
                <a:latin typeface="Times New Roman" pitchFamily="18" charset="0"/>
                <a:cs typeface="Times New Roman" pitchFamily="18" charset="0"/>
              </a:rPr>
              <a:t>estate 1960: durissimo scontro sulla e nella classe dirigente al governo a seguito delle ipotesi di apertura a sinistra; </a:t>
            </a:r>
          </a:p>
          <a:p>
            <a:pPr marL="514350" indent="-514350" algn="just">
              <a:buAutoNum type="arabicPeriod" startAt="4"/>
            </a:pPr>
            <a:r>
              <a:rPr lang="it-IT" dirty="0">
                <a:latin typeface="Times New Roman" pitchFamily="18" charset="0"/>
                <a:cs typeface="Times New Roman" pitchFamily="18" charset="0"/>
              </a:rPr>
              <a:t>il richiamo all’antifascismo fa emergere un uso della violenza connessa oltre che alle tradizioni degli organi di repressione, anche all’utilizzo delle intelligence che alzano lo scontro e ne intorbidiscono le acque</a:t>
            </a:r>
          </a:p>
          <a:p>
            <a:pPr marL="514350" indent="-514350" algn="just">
              <a:buAutoNum type="arabicPeriod" startAt="4"/>
            </a:pPr>
            <a:r>
              <a:rPr lang="it-IT" dirty="0">
                <a:latin typeface="Times New Roman" pitchFamily="18" charset="0"/>
                <a:cs typeface="Times New Roman" pitchFamily="18" charset="0"/>
              </a:rPr>
              <a:t>peraltro in tendenza non si rompe il nesso fra l’uso della violenza e le lotte politiche e sociali (delitto Moro compreso) che ci porta dal 1968 al 1982, mostrando una continuità se non nei mezzi sicuramente nello spirito</a:t>
            </a:r>
          </a:p>
          <a:p>
            <a:pPr marL="514350" indent="-514350" algn="just">
              <a:buAutoNum type="arabicPeriod" startAt="4"/>
            </a:pPr>
            <a:r>
              <a:rPr lang="it-IT" dirty="0">
                <a:latin typeface="Times New Roman" pitchFamily="18" charset="0"/>
                <a:cs typeface="Times New Roman" pitchFamily="18" charset="0"/>
              </a:rPr>
              <a:t>Una cosa è parlare del 45/60 in una dimensione internazionale e rispetto agli scenari della guerra fredda; altro è </a:t>
            </a:r>
            <a:r>
              <a:rPr lang="it-IT" dirty="0" err="1">
                <a:latin typeface="Times New Roman" pitchFamily="18" charset="0"/>
                <a:cs typeface="Times New Roman" pitchFamily="18" charset="0"/>
              </a:rPr>
              <a:t>parametrare</a:t>
            </a:r>
            <a:r>
              <a:rPr lang="it-IT" dirty="0">
                <a:latin typeface="Times New Roman" pitchFamily="18" charset="0"/>
                <a:cs typeface="Times New Roman" pitchFamily="18" charset="0"/>
              </a:rPr>
              <a:t> quegli elementi al prevalere della dimensione interna (1960/1978) utilizzando lo stereotipo dell’anticomunismo. </a:t>
            </a:r>
          </a:p>
          <a:p>
            <a:pPr marL="514350" indent="-514350" algn="just">
              <a:buAutoNum type="arabicPeriod" startAt="4"/>
            </a:pPr>
            <a:r>
              <a:rPr lang="it-IT" dirty="0">
                <a:latin typeface="Times New Roman" pitchFamily="18" charset="0"/>
                <a:cs typeface="Times New Roman" pitchFamily="18" charset="0"/>
              </a:rPr>
              <a:t>Ha più senso parlare di un contenimento interno dell’apertura a sinistra, attraverso l’utilizzo di un comodo parametro rappresentato dalla GF</a:t>
            </a:r>
          </a:p>
          <a:p>
            <a:pPr algn="just">
              <a:buNone/>
            </a:pPr>
            <a:endParaRPr lang="it-IT" dirty="0">
              <a:latin typeface="Times New Roman" pitchFamily="18" charset="0"/>
              <a:cs typeface="Times New Roman" pitchFamily="18" charset="0"/>
            </a:endParaRPr>
          </a:p>
        </p:txBody>
      </p:sp>
      <p:pic>
        <p:nvPicPr>
          <p:cNvPr id="15364" name="Picture 4" descr="Logo Università degli Studi di Teramo">
            <a:extLst>
              <a:ext uri="{FF2B5EF4-FFF2-40B4-BE49-F238E27FC236}">
                <a16:creationId xmlns:a16="http://schemas.microsoft.com/office/drawing/2014/main" id="{C5536C02-D68D-4834-85DC-0D56E44982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486347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Nesso violenza/guerra fredda</a:t>
            </a:r>
            <a:endParaRPr lang="it-IT" dirty="0"/>
          </a:p>
        </p:txBody>
      </p:sp>
      <p:sp>
        <p:nvSpPr>
          <p:cNvPr id="3" name="Segnaposto contenuto 2"/>
          <p:cNvSpPr>
            <a:spLocks noGrp="1"/>
          </p:cNvSpPr>
          <p:nvPr>
            <p:ph idx="1"/>
          </p:nvPr>
        </p:nvSpPr>
        <p:spPr/>
        <p:txBody>
          <a:bodyPr>
            <a:normAutofit fontScale="77500" lnSpcReduction="20000"/>
          </a:bodyPr>
          <a:lstStyle/>
          <a:p>
            <a:pPr algn="just"/>
            <a:r>
              <a:rPr lang="it-IT" sz="2300" dirty="0">
                <a:latin typeface="Times New Roman" pitchFamily="18" charset="0"/>
                <a:cs typeface="Times New Roman" pitchFamily="18" charset="0"/>
              </a:rPr>
              <a:t>Dobbiamo fare i conti con tre elementi del quadro</a:t>
            </a:r>
          </a:p>
          <a:p>
            <a:pPr lvl="1" algn="just"/>
            <a:r>
              <a:rPr lang="it-IT" sz="2300" dirty="0">
                <a:latin typeface="Times New Roman" pitchFamily="18" charset="0"/>
                <a:cs typeface="Times New Roman" pitchFamily="18" charset="0"/>
              </a:rPr>
              <a:t>Assenza di una cultura democratica nella classe dirigente (e non solo quella politica) </a:t>
            </a:r>
          </a:p>
          <a:p>
            <a:pPr lvl="1" algn="just"/>
            <a:r>
              <a:rPr lang="it-IT" sz="2300" dirty="0">
                <a:latin typeface="Times New Roman" pitchFamily="18" charset="0"/>
                <a:cs typeface="Times New Roman" pitchFamily="18" charset="0"/>
              </a:rPr>
              <a:t>Deficit interno di democrazia </a:t>
            </a:r>
          </a:p>
          <a:p>
            <a:pPr lvl="1" algn="just"/>
            <a:r>
              <a:rPr lang="it-IT" sz="2300" dirty="0">
                <a:latin typeface="Times New Roman" pitchFamily="18" charset="0"/>
                <a:cs typeface="Times New Roman" pitchFamily="18" charset="0"/>
              </a:rPr>
              <a:t>Ostacoli e resistenze ad una evoluzione del sistema politico</a:t>
            </a:r>
          </a:p>
          <a:p>
            <a:pPr algn="just"/>
            <a:r>
              <a:rPr lang="it-IT" sz="2300" dirty="0">
                <a:latin typeface="Times New Roman" pitchFamily="18" charset="0"/>
                <a:cs typeface="Times New Roman" pitchFamily="18" charset="0"/>
              </a:rPr>
              <a:t>Riscopriamo l’esistenza di una borghesia sovversiva nell’uso della violenza: luglio 60 grande conflitto interno alle due anime borghesi che si contrappongono portando con loro il problema della democrazia in Italia (deficit di democrazia) ma anche la contrapposizione all’affermarsi delle masse – come elemento costituente degli assetti politici e della gestione del potere - sulla scena politica, sociale e istituzionale.</a:t>
            </a:r>
          </a:p>
          <a:p>
            <a:pPr algn="just"/>
            <a:r>
              <a:rPr lang="it-IT" sz="2300" dirty="0">
                <a:latin typeface="Times New Roman" pitchFamily="18" charset="0"/>
                <a:cs typeface="Times New Roman" pitchFamily="18" charset="0"/>
              </a:rPr>
              <a:t>E’ forse un problema più antico e lontano: l’uso della violenza sistematicamente torna nella storia postunitaria e spesso è esercitata dalla classe dirigente (politica ed economica) in funzione di mantenimento, rafforzamento del potere, ma anche per il timore di perdere consenso. </a:t>
            </a:r>
          </a:p>
          <a:p>
            <a:endParaRPr lang="it-IT" sz="2300" dirty="0"/>
          </a:p>
          <a:p>
            <a:endParaRPr lang="it-IT" dirty="0"/>
          </a:p>
        </p:txBody>
      </p:sp>
      <p:pic>
        <p:nvPicPr>
          <p:cNvPr id="16386" name="Picture 2" descr="Logo Università degli Studi di Teramo">
            <a:extLst>
              <a:ext uri="{FF2B5EF4-FFF2-40B4-BE49-F238E27FC236}">
                <a16:creationId xmlns:a16="http://schemas.microsoft.com/office/drawing/2014/main" id="{FC04AF86-FA55-421E-8E8E-71B37BEF42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486347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Limite dell’antifascismo</a:t>
            </a:r>
          </a:p>
        </p:txBody>
      </p:sp>
      <p:sp>
        <p:nvSpPr>
          <p:cNvPr id="3" name="Segnaposto contenuto 2"/>
          <p:cNvSpPr>
            <a:spLocks noGrp="1"/>
          </p:cNvSpPr>
          <p:nvPr>
            <p:ph idx="1"/>
          </p:nvPr>
        </p:nvSpPr>
        <p:spPr>
          <a:xfrm>
            <a:off x="2589212" y="1695635"/>
            <a:ext cx="8915400" cy="4215587"/>
          </a:xfrm>
        </p:spPr>
        <p:txBody>
          <a:bodyPr>
            <a:noAutofit/>
          </a:bodyPr>
          <a:lstStyle/>
          <a:p>
            <a:pPr algn="just"/>
            <a:r>
              <a:rPr lang="it-IT" dirty="0">
                <a:latin typeface="Cambria" pitchFamily="18" charset="0"/>
              </a:rPr>
              <a:t>Limite dell’antifascismo non fu il suo essere </a:t>
            </a:r>
            <a:r>
              <a:rPr lang="it-IT" dirty="0" err="1">
                <a:latin typeface="Cambria" pitchFamily="18" charset="0"/>
              </a:rPr>
              <a:t>anti…</a:t>
            </a:r>
            <a:r>
              <a:rPr lang="it-IT" dirty="0">
                <a:latin typeface="Cambria" pitchFamily="18" charset="0"/>
              </a:rPr>
              <a:t>..qualcosa ma la sua impossibilità a diventare una “cultura del paese”.</a:t>
            </a:r>
          </a:p>
          <a:p>
            <a:pPr algn="just"/>
            <a:r>
              <a:rPr lang="it-IT" dirty="0">
                <a:latin typeface="Cambria" pitchFamily="18" charset="0"/>
              </a:rPr>
              <a:t>Questo accade perché:</a:t>
            </a:r>
          </a:p>
          <a:p>
            <a:pPr lvl="1" algn="just"/>
            <a:r>
              <a:rPr lang="it-IT" dirty="0">
                <a:latin typeface="Cambria" pitchFamily="18" charset="0"/>
              </a:rPr>
              <a:t>residui del fascismo</a:t>
            </a:r>
          </a:p>
          <a:p>
            <a:pPr lvl="1" algn="just"/>
            <a:r>
              <a:rPr lang="it-IT" dirty="0">
                <a:latin typeface="Cambria" pitchFamily="18" charset="0"/>
              </a:rPr>
              <a:t>una repubblica democratica che nasce nella continuità</a:t>
            </a:r>
          </a:p>
          <a:p>
            <a:pPr lvl="1" algn="just"/>
            <a:r>
              <a:rPr lang="it-IT" dirty="0">
                <a:latin typeface="Cambria" pitchFamily="18" charset="0"/>
              </a:rPr>
              <a:t>torna a pesare quella grande area a-partecipativa che rappresenta una destra che non si espone e non partecipa ma ha una base di massa (es. Uomo Qualunque)</a:t>
            </a:r>
          </a:p>
          <a:p>
            <a:pPr lvl="1" algn="just"/>
            <a:r>
              <a:rPr lang="it-IT" dirty="0">
                <a:latin typeface="Cambria" pitchFamily="18" charset="0"/>
              </a:rPr>
              <a:t>una destra non necessariamente fascista  - De Gasperi orienta la DC per intercettare quest’area</a:t>
            </a:r>
          </a:p>
          <a:p>
            <a:pPr lvl="0" algn="just"/>
            <a:r>
              <a:rPr lang="it-IT" dirty="0">
                <a:latin typeface="Cambria" pitchFamily="18" charset="0"/>
              </a:rPr>
              <a:t>Riposizionamento dei consensi che fa mutare il volto della DC che va a conquistare il centro del sistema con il recupero dell’area monarchica (quella del referendum non quella del PDUM) e di gran parte del mondo rurale; appoggio Vaticano</a:t>
            </a:r>
          </a:p>
        </p:txBody>
      </p:sp>
      <p:pic>
        <p:nvPicPr>
          <p:cNvPr id="17410" name="Picture 2" descr="Logo Università degli Studi di Teramo">
            <a:extLst>
              <a:ext uri="{FF2B5EF4-FFF2-40B4-BE49-F238E27FC236}">
                <a16:creationId xmlns:a16="http://schemas.microsoft.com/office/drawing/2014/main" id="{2EC09CA9-0B2A-46CD-9F04-3BDA36190D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Limite dell’antifascismo</a:t>
            </a:r>
            <a:endParaRPr lang="it-IT" dirty="0"/>
          </a:p>
        </p:txBody>
      </p:sp>
      <p:sp>
        <p:nvSpPr>
          <p:cNvPr id="3" name="Segnaposto contenuto 2"/>
          <p:cNvSpPr>
            <a:spLocks noGrp="1"/>
          </p:cNvSpPr>
          <p:nvPr>
            <p:ph idx="1"/>
          </p:nvPr>
        </p:nvSpPr>
        <p:spPr/>
        <p:txBody>
          <a:bodyPr>
            <a:normAutofit lnSpcReduction="10000"/>
          </a:bodyPr>
          <a:lstStyle/>
          <a:p>
            <a:pPr algn="just"/>
            <a:r>
              <a:rPr lang="it-IT" sz="2200" dirty="0">
                <a:latin typeface="Cambria" pitchFamily="18" charset="0"/>
              </a:rPr>
              <a:t>La Dc con la svolta del 1947 rimane antifascista ma offre rappresentanza a forze sociali che con l’antifascismo non avevano nulla a che fare </a:t>
            </a:r>
          </a:p>
          <a:p>
            <a:pPr algn="just">
              <a:buNone/>
            </a:pPr>
            <a:r>
              <a:rPr lang="it-IT" sz="2200" dirty="0">
                <a:latin typeface="Cambria" pitchFamily="18" charset="0"/>
              </a:rPr>
              <a:t> </a:t>
            </a:r>
          </a:p>
          <a:p>
            <a:pPr algn="just"/>
            <a:r>
              <a:rPr lang="it-IT" sz="2200" dirty="0">
                <a:latin typeface="Cambria" pitchFamily="18" charset="0"/>
              </a:rPr>
              <a:t>L’Antifascismo fu egemone sul piano culturale e politico, ma non largamente maggioritario; seppe costruire la democrazia ma non riuscì a permeare i gangli del potere e della società. </a:t>
            </a:r>
          </a:p>
          <a:p>
            <a:pPr algn="just"/>
            <a:endParaRPr lang="it-IT" sz="2200" dirty="0">
              <a:latin typeface="Cambria" pitchFamily="18" charset="0"/>
            </a:endParaRPr>
          </a:p>
          <a:p>
            <a:pPr algn="just"/>
            <a:r>
              <a:rPr lang="it-IT" sz="2200" dirty="0">
                <a:latin typeface="Cambria" pitchFamily="18" charset="0"/>
              </a:rPr>
              <a:t>L’area politica e sociale estranea all’antifascismo è parte integrante del potere</a:t>
            </a:r>
          </a:p>
          <a:p>
            <a:pPr algn="just"/>
            <a:endParaRPr lang="it-IT" dirty="0"/>
          </a:p>
        </p:txBody>
      </p:sp>
      <p:pic>
        <p:nvPicPr>
          <p:cNvPr id="18434" name="Picture 2" descr="Logo Università degli Studi di Teramo">
            <a:extLst>
              <a:ext uri="{FF2B5EF4-FFF2-40B4-BE49-F238E27FC236}">
                <a16:creationId xmlns:a16="http://schemas.microsoft.com/office/drawing/2014/main" id="{8FF42DE2-7EB2-42E5-A6F3-D997848A73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7500" y="509207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a:t>Come si organizza e nasce l’anticomunismo</a:t>
            </a:r>
          </a:p>
        </p:txBody>
      </p:sp>
      <p:sp>
        <p:nvSpPr>
          <p:cNvPr id="3" name="Segnaposto contenuto 2"/>
          <p:cNvSpPr>
            <a:spLocks noGrp="1"/>
          </p:cNvSpPr>
          <p:nvPr>
            <p:ph idx="1"/>
          </p:nvPr>
        </p:nvSpPr>
        <p:spPr>
          <a:xfrm>
            <a:off x="2589212" y="1393794"/>
            <a:ext cx="8915400" cy="4517428"/>
          </a:xfrm>
        </p:spPr>
        <p:txBody>
          <a:bodyPr>
            <a:normAutofit/>
          </a:bodyPr>
          <a:lstStyle/>
          <a:p>
            <a:pPr algn="just">
              <a:lnSpc>
                <a:spcPct val="120000"/>
              </a:lnSpc>
            </a:pPr>
            <a:endParaRPr lang="it-IT" dirty="0"/>
          </a:p>
          <a:p>
            <a:pPr algn="just">
              <a:lnSpc>
                <a:spcPct val="120000"/>
              </a:lnSpc>
            </a:pPr>
            <a:endParaRPr lang="it-IT" dirty="0"/>
          </a:p>
          <a:p>
            <a:pPr algn="just">
              <a:lnSpc>
                <a:spcPct val="120000"/>
              </a:lnSpc>
            </a:pPr>
            <a:r>
              <a:rPr lang="it-IT" dirty="0"/>
              <a:t>Il rischio potenziale dell’anticomunismo nella sua veste interna e internazionale: necessario tenere distinti i due piani</a:t>
            </a:r>
          </a:p>
          <a:p>
            <a:pPr algn="just">
              <a:lnSpc>
                <a:spcPct val="120000"/>
              </a:lnSpc>
            </a:pPr>
            <a:endParaRPr lang="it-IT" dirty="0"/>
          </a:p>
          <a:p>
            <a:pPr lvl="1" algn="just">
              <a:lnSpc>
                <a:spcPct val="120000"/>
              </a:lnSpc>
            </a:pPr>
            <a:r>
              <a:rPr lang="it-IT" dirty="0"/>
              <a:t>Quello interno: la continuità dello Stato garantisce il richiamo in servizio di sicuri anticomunisti</a:t>
            </a:r>
          </a:p>
          <a:p>
            <a:pPr algn="just">
              <a:lnSpc>
                <a:spcPct val="120000"/>
              </a:lnSpc>
            </a:pPr>
            <a:endParaRPr lang="it-IT" dirty="0"/>
          </a:p>
          <a:p>
            <a:pPr lvl="1" algn="just">
              <a:lnSpc>
                <a:spcPct val="120000"/>
              </a:lnSpc>
            </a:pPr>
            <a:r>
              <a:rPr lang="it-IT" dirty="0"/>
              <a:t>Si riorganizzano i partigiani bianchi: strutture paramilitari in funzione esterna (confini) nel nord/est. </a:t>
            </a:r>
          </a:p>
        </p:txBody>
      </p:sp>
      <p:pic>
        <p:nvPicPr>
          <p:cNvPr id="19458" name="Picture 2" descr="Logo Università degli Studi di Teramo">
            <a:extLst>
              <a:ext uri="{FF2B5EF4-FFF2-40B4-BE49-F238E27FC236}">
                <a16:creationId xmlns:a16="http://schemas.microsoft.com/office/drawing/2014/main" id="{3E35328B-B09A-4641-A966-08D9FAEBC9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Un filo rosso</a:t>
            </a:r>
          </a:p>
        </p:txBody>
      </p:sp>
      <p:sp>
        <p:nvSpPr>
          <p:cNvPr id="3" name="Segnaposto contenuto 2"/>
          <p:cNvSpPr>
            <a:spLocks noGrp="1"/>
          </p:cNvSpPr>
          <p:nvPr>
            <p:ph idx="1"/>
          </p:nvPr>
        </p:nvSpPr>
        <p:spPr/>
        <p:txBody>
          <a:bodyPr>
            <a:normAutofit/>
          </a:bodyPr>
          <a:lstStyle/>
          <a:p>
            <a:pPr algn="just"/>
            <a:r>
              <a:rPr lang="it-IT" dirty="0"/>
              <a:t>Sembra percorrere la storia italiana del secondo novecento.</a:t>
            </a:r>
          </a:p>
          <a:p>
            <a:pPr algn="just"/>
            <a:r>
              <a:rPr lang="it-IT" dirty="0"/>
              <a:t>Uno scontro che inizia nella Resistenza non solo tra fascisti e antifascisti ma anche tra comunisti e anticomunisti e che corre nella guerra fredda </a:t>
            </a:r>
          </a:p>
          <a:p>
            <a:pPr algn="just"/>
            <a:r>
              <a:rPr lang="it-IT" dirty="0"/>
              <a:t>Terreno dove albergano tendenze golpiste e velleità rivoluzionarie. </a:t>
            </a:r>
          </a:p>
          <a:p>
            <a:pPr algn="just"/>
            <a:r>
              <a:rPr lang="it-IT" dirty="0"/>
              <a:t>“Estremismi speculari ed </a:t>
            </a:r>
            <a:r>
              <a:rPr lang="it-IT" dirty="0" err="1"/>
              <a:t>opposti…che</a:t>
            </a:r>
            <a:r>
              <a:rPr lang="it-IT" dirty="0"/>
              <a:t> spesso convergono tatticamente in nome di un obiettivo comune: impedire qualsiasi forma di dialogo fra i due schieramenti” (</a:t>
            </a:r>
            <a:r>
              <a:rPr lang="it-IT" dirty="0" err="1"/>
              <a:t>Fasanella-Pellegrino</a:t>
            </a:r>
            <a:r>
              <a:rPr lang="it-IT" dirty="0"/>
              <a:t>, Guerra civile).</a:t>
            </a:r>
          </a:p>
          <a:p>
            <a:pPr algn="just"/>
            <a:r>
              <a:rPr lang="it-IT" dirty="0"/>
              <a:t>La Resistenza fu guerra di liberazione e guerra civile perché fu anche “scelta da che parte stare”</a:t>
            </a:r>
          </a:p>
          <a:p>
            <a:endParaRPr lang="it-IT" dirty="0"/>
          </a:p>
        </p:txBody>
      </p:sp>
      <p:pic>
        <p:nvPicPr>
          <p:cNvPr id="2050" name="Picture 2" descr="Logo Università degli Studi di Teramo">
            <a:extLst>
              <a:ext uri="{FF2B5EF4-FFF2-40B4-BE49-F238E27FC236}">
                <a16:creationId xmlns:a16="http://schemas.microsoft.com/office/drawing/2014/main" id="{812518BA-BF4B-49FA-9DE1-616B740F8D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1862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a:t>Come si organizza e nasce l’anticomunismo</a:t>
            </a:r>
          </a:p>
        </p:txBody>
      </p:sp>
      <p:sp>
        <p:nvSpPr>
          <p:cNvPr id="3" name="Segnaposto contenuto 2"/>
          <p:cNvSpPr>
            <a:spLocks noGrp="1"/>
          </p:cNvSpPr>
          <p:nvPr>
            <p:ph idx="1"/>
          </p:nvPr>
        </p:nvSpPr>
        <p:spPr>
          <a:xfrm>
            <a:off x="2589212" y="1393793"/>
            <a:ext cx="8915400" cy="4935985"/>
          </a:xfrm>
        </p:spPr>
        <p:txBody>
          <a:bodyPr>
            <a:normAutofit/>
          </a:bodyPr>
          <a:lstStyle/>
          <a:p>
            <a:pPr algn="just">
              <a:lnSpc>
                <a:spcPct val="120000"/>
              </a:lnSpc>
            </a:pPr>
            <a:r>
              <a:rPr lang="it-IT" dirty="0"/>
              <a:t>Queste organizzazioni nascono anche in punti molto lontani fra loro (nel sud, nel centro della penisola, in preesistenti organismi, in iniziative individuali): tanti fili che conducono alla nascita di un sistema/rete clandestina in funzione anticomunista composta da civili e militari che facevano capo al Ministero Interni e Ministero Difesa (anche con separazione di ruoli e funzioni, e non necessariamente in uno schema condiviso) entrambi collegati nel sistema dei Servizi italiani e con quelli USA e GB (specie a nordest nella fase iniziale, dopo la quale prevale il peso delle politiche USA e della GF/NATO centrata su USA. </a:t>
            </a:r>
          </a:p>
          <a:p>
            <a:pPr marL="0" indent="0" algn="just">
              <a:lnSpc>
                <a:spcPct val="120000"/>
              </a:lnSpc>
              <a:buNone/>
            </a:pPr>
            <a:r>
              <a:rPr lang="it-IT" dirty="0"/>
              <a:t> </a:t>
            </a:r>
          </a:p>
          <a:p>
            <a:pPr algn="just">
              <a:lnSpc>
                <a:spcPct val="120000"/>
              </a:lnSpc>
            </a:pPr>
            <a:r>
              <a:rPr lang="it-IT" dirty="0"/>
              <a:t>Come Volante rossa aiuta a entrare nella genesi delle BR, l’intreccio fra elementi richiamati e area dei partigiani bianchi è la chiave per decifrare i decenni successivi</a:t>
            </a:r>
          </a:p>
        </p:txBody>
      </p:sp>
      <p:pic>
        <p:nvPicPr>
          <p:cNvPr id="19458" name="Picture 2" descr="Logo Università degli Studi di Teramo">
            <a:extLst>
              <a:ext uri="{FF2B5EF4-FFF2-40B4-BE49-F238E27FC236}">
                <a16:creationId xmlns:a16="http://schemas.microsoft.com/office/drawing/2014/main" id="{3E35328B-B09A-4641-A966-08D9FAEBC9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85764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L’anticomunismo è sufficiente?</a:t>
            </a:r>
          </a:p>
        </p:txBody>
      </p:sp>
      <p:sp>
        <p:nvSpPr>
          <p:cNvPr id="3" name="Segnaposto contenuto 2"/>
          <p:cNvSpPr>
            <a:spLocks noGrp="1"/>
          </p:cNvSpPr>
          <p:nvPr>
            <p:ph idx="1"/>
          </p:nvPr>
        </p:nvSpPr>
        <p:spPr>
          <a:xfrm>
            <a:off x="2589212" y="1642369"/>
            <a:ext cx="8915400" cy="4268853"/>
          </a:xfrm>
        </p:spPr>
        <p:txBody>
          <a:bodyPr>
            <a:normAutofit fontScale="40000" lnSpcReduction="20000"/>
          </a:bodyPr>
          <a:lstStyle/>
          <a:p>
            <a:pPr algn="just"/>
            <a:r>
              <a:rPr lang="it-IT" sz="4500" dirty="0">
                <a:latin typeface="Times New Roman" pitchFamily="18" charset="0"/>
                <a:cs typeface="Times New Roman" pitchFamily="18" charset="0"/>
              </a:rPr>
              <a:t>Questo aspetto ci spinge a valutare se l’anticomunismo Usa è sufficiente a spiegare la situazione italiana. </a:t>
            </a:r>
          </a:p>
          <a:p>
            <a:pPr algn="just"/>
            <a:r>
              <a:rPr lang="it-IT" sz="4500" dirty="0">
                <a:latin typeface="Times New Roman" pitchFamily="18" charset="0"/>
                <a:cs typeface="Times New Roman" pitchFamily="18" charset="0"/>
              </a:rPr>
              <a:t>La risposta duplice:</a:t>
            </a:r>
          </a:p>
          <a:p>
            <a:pPr lvl="1" algn="just"/>
            <a:r>
              <a:rPr lang="it-IT" sz="4500" dirty="0">
                <a:latin typeface="Times New Roman" pitchFamily="18" charset="0"/>
                <a:cs typeface="Times New Roman" pitchFamily="18" charset="0"/>
              </a:rPr>
              <a:t>nel lungo periodo l’anticomunismo Usa non è sufficiente perché il conflitto politico e sociale italiano è latente e continuativo in forme diverse e prosegue anche dopo il periodo più drammatico della guerra fredda</a:t>
            </a:r>
          </a:p>
          <a:p>
            <a:pPr lvl="1" algn="just"/>
            <a:r>
              <a:rPr lang="it-IT" sz="4500" dirty="0">
                <a:latin typeface="Times New Roman" pitchFamily="18" charset="0"/>
                <a:cs typeface="Times New Roman" pitchFamily="18" charset="0"/>
              </a:rPr>
              <a:t>Se prendiamo a riferimento i singoli fatti è sufficiente perché vi è una convergenza tra la battaglia USA contro il comunismo. Questo almeno fino all’inizio/metà anni Sessanta </a:t>
            </a:r>
          </a:p>
          <a:p>
            <a:pPr algn="just"/>
            <a:endParaRPr lang="it-IT" sz="4500" dirty="0">
              <a:latin typeface="Times New Roman" pitchFamily="18" charset="0"/>
              <a:cs typeface="Times New Roman" pitchFamily="18" charset="0"/>
            </a:endParaRPr>
          </a:p>
          <a:p>
            <a:pPr algn="just"/>
            <a:r>
              <a:rPr lang="it-IT" sz="4500" dirty="0">
                <a:latin typeface="Times New Roman" pitchFamily="18" charset="0"/>
                <a:cs typeface="Times New Roman" pitchFamily="18" charset="0"/>
              </a:rPr>
              <a:t>La stabilizzazione del potere DC nel 1948 con lo spostamento al centro della </a:t>
            </a:r>
            <a:r>
              <a:rPr lang="it-IT" sz="4500" dirty="0" err="1">
                <a:latin typeface="Times New Roman" pitchFamily="18" charset="0"/>
                <a:cs typeface="Times New Roman" pitchFamily="18" charset="0"/>
              </a:rPr>
              <a:t>DC</a:t>
            </a:r>
            <a:r>
              <a:rPr lang="it-IT" sz="4500" dirty="0">
                <a:latin typeface="Times New Roman" pitchFamily="18" charset="0"/>
                <a:cs typeface="Times New Roman" pitchFamily="18" charset="0"/>
              </a:rPr>
              <a:t> antifascista spinge la </a:t>
            </a:r>
            <a:r>
              <a:rPr lang="it-IT" sz="4500" dirty="0" err="1">
                <a:latin typeface="Times New Roman" pitchFamily="18" charset="0"/>
                <a:cs typeface="Times New Roman" pitchFamily="18" charset="0"/>
              </a:rPr>
              <a:t>DC</a:t>
            </a:r>
            <a:r>
              <a:rPr lang="it-IT" sz="4500" dirty="0">
                <a:latin typeface="Times New Roman" pitchFamily="18" charset="0"/>
                <a:cs typeface="Times New Roman" pitchFamily="18" charset="0"/>
              </a:rPr>
              <a:t> a divenire un grande partito interclassista che offre rappresentanza anche a coloro che non provenivano culturalmente dal PPI, legittimando per questa via la presenza politica di larghi settori estranei all’antifascismo che, fra loro altri obbiettivi tra i quali la lotta al PCI, limitarono di fatto la possibilità di ampi spostamenti politici interni al sistema.</a:t>
            </a:r>
          </a:p>
          <a:p>
            <a:pPr algn="just"/>
            <a:endParaRPr lang="it-IT" dirty="0">
              <a:latin typeface="Times New Roman" pitchFamily="18" charset="0"/>
              <a:cs typeface="Times New Roman" pitchFamily="18" charset="0"/>
            </a:endParaRPr>
          </a:p>
        </p:txBody>
      </p:sp>
      <p:pic>
        <p:nvPicPr>
          <p:cNvPr id="20482" name="Picture 2" descr="Logo Università degli Studi di Teramo">
            <a:extLst>
              <a:ext uri="{FF2B5EF4-FFF2-40B4-BE49-F238E27FC236}">
                <a16:creationId xmlns:a16="http://schemas.microsoft.com/office/drawing/2014/main" id="{CB76F42F-1F97-40DF-8A43-BBFAA4259D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571" y="5078625"/>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L’anticomunismo è sufficiente?</a:t>
            </a:r>
            <a:endParaRPr lang="it-IT" dirty="0"/>
          </a:p>
        </p:txBody>
      </p:sp>
      <p:sp>
        <p:nvSpPr>
          <p:cNvPr id="3" name="Segnaposto contenuto 2"/>
          <p:cNvSpPr>
            <a:spLocks noGrp="1"/>
          </p:cNvSpPr>
          <p:nvPr>
            <p:ph idx="1"/>
          </p:nvPr>
        </p:nvSpPr>
        <p:spPr>
          <a:xfrm>
            <a:off x="2589212" y="1765928"/>
            <a:ext cx="8915400" cy="4145294"/>
          </a:xfrm>
        </p:spPr>
        <p:txBody>
          <a:bodyPr>
            <a:normAutofit fontScale="92500" lnSpcReduction="10000"/>
          </a:bodyPr>
          <a:lstStyle/>
          <a:p>
            <a:r>
              <a:rPr lang="it-IT" dirty="0">
                <a:latin typeface="Times New Roman" pitchFamily="18" charset="0"/>
                <a:cs typeface="Times New Roman" pitchFamily="18" charset="0"/>
              </a:rPr>
              <a:t>Si apre così un arco di tempo (1948-1960) dove il punto iniziale è la stabilizzazione moderata, mentre quello finale (di questa fase della doppia lealtà che possiamo anche definire di lotta politica extraistituzionale) è la lenta agonia del centrismo; al termine iniziano fortissime tensioni. </a:t>
            </a:r>
          </a:p>
          <a:p>
            <a:r>
              <a:rPr lang="it-IT" dirty="0">
                <a:latin typeface="Times New Roman" pitchFamily="18" charset="0"/>
                <a:cs typeface="Times New Roman" pitchFamily="18" charset="0"/>
              </a:rPr>
              <a:t>Centrismo:</a:t>
            </a:r>
          </a:p>
          <a:p>
            <a:pPr marL="971550" lvl="1" indent="-514350">
              <a:buFont typeface="+mj-lt"/>
              <a:buAutoNum type="arabicPeriod"/>
            </a:pPr>
            <a:r>
              <a:rPr lang="it-IT" dirty="0">
                <a:latin typeface="Times New Roman" pitchFamily="18" charset="0"/>
                <a:cs typeface="Times New Roman" pitchFamily="18" charset="0"/>
              </a:rPr>
              <a:t>democrazia rappresentativa e scelta atlantica</a:t>
            </a:r>
          </a:p>
          <a:p>
            <a:pPr marL="971550" lvl="1" indent="-514350">
              <a:buFont typeface="+mj-lt"/>
              <a:buAutoNum type="arabicPeriod"/>
            </a:pPr>
            <a:r>
              <a:rPr lang="it-IT" dirty="0">
                <a:latin typeface="Times New Roman" pitchFamily="18" charset="0"/>
                <a:cs typeface="Times New Roman" pitchFamily="18" charset="0"/>
              </a:rPr>
              <a:t>l’anticomunismo è una linea di governo precisa che non tocca i diritti costituzionali</a:t>
            </a:r>
          </a:p>
          <a:p>
            <a:pPr marL="971550" lvl="1" indent="-514350">
              <a:buFont typeface="+mj-lt"/>
              <a:buAutoNum type="arabicPeriod"/>
            </a:pPr>
            <a:r>
              <a:rPr lang="it-IT" dirty="0">
                <a:latin typeface="Times New Roman" pitchFamily="18" charset="0"/>
                <a:cs typeface="Times New Roman" pitchFamily="18" charset="0"/>
              </a:rPr>
              <a:t>il conflitto sociale si riesce ad esprimere </a:t>
            </a:r>
          </a:p>
          <a:p>
            <a:r>
              <a:rPr lang="it-IT" dirty="0">
                <a:latin typeface="Times New Roman" pitchFamily="18" charset="0"/>
                <a:cs typeface="Times New Roman" pitchFamily="18" charset="0"/>
              </a:rPr>
              <a:t>La violenza negli anni del centrismo, pur presente e dura nell’essere espressione e applicazione del contenimento di quelle che erano giuste rivendicazioni di una parte politica (la sinistra e il PCI) ha tuttavia un carattere accessorio che non toglie e non aggiunge nulla all’equilibrio politico.</a:t>
            </a:r>
          </a:p>
          <a:p>
            <a:r>
              <a:rPr lang="it-IT" dirty="0">
                <a:latin typeface="Times New Roman" pitchFamily="18" charset="0"/>
                <a:cs typeface="Times New Roman" pitchFamily="18" charset="0"/>
              </a:rPr>
              <a:t>Infatti il quadro dei rapporti USA/URSS lungo il decennio sposta altrove la GF anche se non mancano le interferenze della CIA e NSC sulla immaginata vittoria delle sinistre in Italia o sull’invasione da est.</a:t>
            </a:r>
          </a:p>
          <a:p>
            <a:endParaRPr lang="it-IT" dirty="0">
              <a:latin typeface="Times New Roman" pitchFamily="18" charset="0"/>
              <a:cs typeface="Times New Roman" pitchFamily="18" charset="0"/>
            </a:endParaRPr>
          </a:p>
        </p:txBody>
      </p:sp>
      <p:pic>
        <p:nvPicPr>
          <p:cNvPr id="21506" name="Picture 2" descr="Logo Università degli Studi di Teramo">
            <a:extLst>
              <a:ext uri="{FF2B5EF4-FFF2-40B4-BE49-F238E27FC236}">
                <a16:creationId xmlns:a16="http://schemas.microsoft.com/office/drawing/2014/main" id="{83B13756-1A51-4194-B901-AD594C42D8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509207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Fine del centrismo 1959-60</a:t>
            </a:r>
          </a:p>
        </p:txBody>
      </p:sp>
      <p:sp>
        <p:nvSpPr>
          <p:cNvPr id="3" name="Segnaposto contenuto 2"/>
          <p:cNvSpPr>
            <a:spLocks noGrp="1"/>
          </p:cNvSpPr>
          <p:nvPr>
            <p:ph idx="1"/>
          </p:nvPr>
        </p:nvSpPr>
        <p:spPr/>
        <p:txBody>
          <a:bodyPr>
            <a:normAutofit fontScale="92500" lnSpcReduction="20000"/>
          </a:bodyPr>
          <a:lstStyle/>
          <a:p>
            <a:pPr algn="just"/>
            <a:r>
              <a:rPr lang="it-IT" sz="2200" dirty="0">
                <a:latin typeface="Times New Roman" pitchFamily="18" charset="0"/>
                <a:cs typeface="Times New Roman" pitchFamily="18" charset="0"/>
              </a:rPr>
              <a:t>Con la fine del centrismo si gettano le basi per l’ingresso stabile della violenza come articolazione interna del potere. </a:t>
            </a:r>
          </a:p>
          <a:p>
            <a:pPr algn="just"/>
            <a:endParaRPr lang="it-IT" sz="2200" dirty="0">
              <a:latin typeface="Times New Roman" pitchFamily="18" charset="0"/>
              <a:cs typeface="Times New Roman" pitchFamily="18" charset="0"/>
            </a:endParaRPr>
          </a:p>
          <a:p>
            <a:pPr algn="just"/>
            <a:r>
              <a:rPr lang="it-IT" sz="2200" dirty="0">
                <a:latin typeface="Times New Roman" pitchFamily="18" charset="0"/>
                <a:cs typeface="Times New Roman" pitchFamily="18" charset="0"/>
              </a:rPr>
              <a:t>La GF esce dalla sua quasi esclusiva dimensione internazionale per entrare nelle istituzioni, quando la ricerca di una autonomia politica nel perseguire un apertura a sinistra, sfiora ideologicamente il confronto est/ovest, per essere vissuta da quegli strati della popolazione cooptati nella normalizzazione di De Gasperi, come una minaccia per la propria esistenza. </a:t>
            </a:r>
          </a:p>
          <a:p>
            <a:pPr algn="just"/>
            <a:endParaRPr lang="it-IT" sz="2200" dirty="0">
              <a:latin typeface="Times New Roman" pitchFamily="18" charset="0"/>
              <a:cs typeface="Times New Roman" pitchFamily="18" charset="0"/>
            </a:endParaRPr>
          </a:p>
          <a:p>
            <a:pPr algn="just"/>
            <a:r>
              <a:rPr lang="it-IT" sz="2200" dirty="0">
                <a:latin typeface="Times New Roman" pitchFamily="18" charset="0"/>
                <a:cs typeface="Times New Roman" pitchFamily="18" charset="0"/>
              </a:rPr>
              <a:t>Strati che sono in grado di generare una reazione violenta, premessa per la nascita di una violenza interna al sistema di potere, ma fuori controllo governativo e legale. </a:t>
            </a:r>
          </a:p>
          <a:p>
            <a:pPr algn="just"/>
            <a:endParaRPr lang="it-IT" sz="2400" dirty="0">
              <a:latin typeface="Cambria" pitchFamily="18" charset="0"/>
            </a:endParaRPr>
          </a:p>
        </p:txBody>
      </p:sp>
      <p:pic>
        <p:nvPicPr>
          <p:cNvPr id="22530" name="Picture 2" descr="Logo Università degli Studi di Teramo">
            <a:extLst>
              <a:ext uri="{FF2B5EF4-FFF2-40B4-BE49-F238E27FC236}">
                <a16:creationId xmlns:a16="http://schemas.microsoft.com/office/drawing/2014/main" id="{40310049-06EB-421C-9EF6-1B325F877E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09207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a:t>Le prime organizzazioni: la componente militare</a:t>
            </a:r>
          </a:p>
        </p:txBody>
      </p:sp>
      <p:sp>
        <p:nvSpPr>
          <p:cNvPr id="3" name="Segnaposto contenuto 2"/>
          <p:cNvSpPr>
            <a:spLocks noGrp="1"/>
          </p:cNvSpPr>
          <p:nvPr>
            <p:ph idx="1"/>
          </p:nvPr>
        </p:nvSpPr>
        <p:spPr/>
        <p:txBody>
          <a:bodyPr>
            <a:normAutofit fontScale="92500" lnSpcReduction="10000"/>
          </a:bodyPr>
          <a:lstStyle/>
          <a:p>
            <a:pPr algn="just"/>
            <a:r>
              <a:rPr lang="it-IT" sz="2000" dirty="0">
                <a:latin typeface="Cambria" pitchFamily="18" charset="0"/>
              </a:rPr>
              <a:t>Nei primi anni del dopoguerra nascono alcune organizzazioni paramilitari. </a:t>
            </a:r>
          </a:p>
          <a:p>
            <a:pPr algn="just"/>
            <a:r>
              <a:rPr lang="it-IT" sz="2000" dirty="0">
                <a:latin typeface="Cambria" pitchFamily="18" charset="0"/>
              </a:rPr>
              <a:t>Non solo Gladio. </a:t>
            </a:r>
          </a:p>
          <a:p>
            <a:pPr algn="just"/>
            <a:r>
              <a:rPr lang="it-IT" sz="2000" dirty="0">
                <a:latin typeface="Cambria" pitchFamily="18" charset="0"/>
              </a:rPr>
              <a:t>Fra il nord e il sud del paese si assiste ad un proliferare di nuclei e gruppi di varia origine (civile, militare, politica) e di appartenenza (monarchici, neofascisti, reduci da Salò - Decima Mas, cattolici, comunisti) ognuno ritiene di assolvere ad un compito determinante</a:t>
            </a:r>
          </a:p>
          <a:p>
            <a:pPr algn="just"/>
            <a:r>
              <a:rPr lang="it-IT" sz="2000" dirty="0">
                <a:latin typeface="Cambria" pitchFamily="18" charset="0"/>
              </a:rPr>
              <a:t>Poche hanno vita lunga e soprattutto poche – se prese singolarmente - hanno importanza nella vicenda della costruzione della democrazia e della repubblica</a:t>
            </a:r>
          </a:p>
          <a:p>
            <a:pPr algn="just"/>
            <a:r>
              <a:rPr lang="it-IT" sz="2000" dirty="0">
                <a:latin typeface="Cambria" pitchFamily="18" charset="0"/>
              </a:rPr>
              <a:t>Non bisogna generalizzare ed associare tutto ciò agli anni dal 1960 in poi; questo sarebbe un errore storico grave perdendo – soprattutto – il riferimento alla dimensione internazionale </a:t>
            </a:r>
          </a:p>
        </p:txBody>
      </p:sp>
      <p:pic>
        <p:nvPicPr>
          <p:cNvPr id="23554" name="Picture 2" descr="Logo Università degli Studi di Teramo">
            <a:extLst>
              <a:ext uri="{FF2B5EF4-FFF2-40B4-BE49-F238E27FC236}">
                <a16:creationId xmlns:a16="http://schemas.microsoft.com/office/drawing/2014/main" id="{A5403E11-05BC-40F2-B8EC-025B061E1B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132413"/>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a:t>Le prime organizzazioni: la componente civile</a:t>
            </a:r>
          </a:p>
        </p:txBody>
      </p:sp>
      <p:sp>
        <p:nvSpPr>
          <p:cNvPr id="3" name="Segnaposto contenuto 2"/>
          <p:cNvSpPr>
            <a:spLocks noGrp="1"/>
          </p:cNvSpPr>
          <p:nvPr>
            <p:ph idx="1"/>
          </p:nvPr>
        </p:nvSpPr>
        <p:spPr>
          <a:xfrm>
            <a:off x="2589212" y="2095131"/>
            <a:ext cx="8915400" cy="4234648"/>
          </a:xfrm>
        </p:spPr>
        <p:txBody>
          <a:bodyPr>
            <a:normAutofit/>
          </a:bodyPr>
          <a:lstStyle/>
          <a:p>
            <a:pPr algn="just"/>
            <a:r>
              <a:rPr lang="it-IT" dirty="0"/>
              <a:t>Primi mesi del 1948: già esiste una rete per contenere tentativi insurrezionali interni (</a:t>
            </a:r>
            <a:r>
              <a:rPr lang="it-IT" dirty="0" err="1"/>
              <a:t>Scelba</a:t>
            </a:r>
            <a:r>
              <a:rPr lang="it-IT" dirty="0"/>
              <a:t>, in </a:t>
            </a:r>
            <a:r>
              <a:rPr lang="it-IT" dirty="0" err="1"/>
              <a:t>Fasanella</a:t>
            </a:r>
            <a:r>
              <a:rPr lang="it-IT" dirty="0"/>
              <a:t> Pellegrino, p.16) che fa capo a Sogno ed al collegamento con Ministero Interno</a:t>
            </a:r>
          </a:p>
          <a:p>
            <a:pPr algn="just"/>
            <a:r>
              <a:rPr lang="it-IT" dirty="0"/>
              <a:t>Una struttura che raggiunge il massimo di segretezza nel 1956 (non è un caso che poi nasce Gladio SB e la connessione avviene attraverso la V Sez. SAD dei servizi:  SIFAR e poi nel SID/SISMI cui va aggiunto il ruolo dell’UAAR</a:t>
            </a:r>
          </a:p>
          <a:p>
            <a:pPr algn="just"/>
            <a:r>
              <a:rPr lang="it-IT" dirty="0"/>
              <a:t>Struttura che si chiama Atlantici d’Italia come cellula anticomunista dello Stato di cui fanno parte il Prefetto Marzano (UAAR), Colonnello Rocca (Uff. REI/</a:t>
            </a:r>
            <a:r>
              <a:rPr lang="it-IT" dirty="0" err="1"/>
              <a:t>Sifar</a:t>
            </a:r>
            <a:r>
              <a:rPr lang="it-IT" dirty="0"/>
              <a:t>), </a:t>
            </a:r>
            <a:r>
              <a:rPr lang="it-IT" dirty="0" err="1"/>
              <a:t>Gesualdo</a:t>
            </a:r>
            <a:r>
              <a:rPr lang="it-IT" dirty="0"/>
              <a:t> Barletta e Rotondano (ex OVRA,– </a:t>
            </a:r>
            <a:r>
              <a:rPr lang="it-IT" dirty="0" err="1"/>
              <a:t>Pacini</a:t>
            </a:r>
            <a:r>
              <a:rPr lang="it-IT" dirty="0"/>
              <a:t>, Il cuore occulto, </a:t>
            </a:r>
            <a:r>
              <a:rPr lang="it-IT" dirty="0" err="1"/>
              <a:t>Fasanella</a:t>
            </a:r>
            <a:r>
              <a:rPr lang="it-IT" dirty="0"/>
              <a:t> Pellegrino)</a:t>
            </a:r>
          </a:p>
          <a:p>
            <a:pPr algn="just"/>
            <a:r>
              <a:rPr lang="it-IT" dirty="0"/>
              <a:t>Gli atlantici erano l’esercito segreto anticomunista che coniugava nel suo vertice, secondo Pellegrino, le formazioni Bianche, le ex strutture fasciste, singoli personaggi, servizi. </a:t>
            </a:r>
          </a:p>
        </p:txBody>
      </p:sp>
      <p:pic>
        <p:nvPicPr>
          <p:cNvPr id="24578" name="Picture 2" descr="Logo Università degli Studi di Teramo">
            <a:extLst>
              <a:ext uri="{FF2B5EF4-FFF2-40B4-BE49-F238E27FC236}">
                <a16:creationId xmlns:a16="http://schemas.microsoft.com/office/drawing/2014/main" id="{61728E3D-1BE8-41C3-AA1A-45122FABE6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a:t>Le prime organizzazioni: l’anello di congiunzione</a:t>
            </a:r>
          </a:p>
        </p:txBody>
      </p:sp>
      <p:sp>
        <p:nvSpPr>
          <p:cNvPr id="3" name="Segnaposto contenuto 2"/>
          <p:cNvSpPr>
            <a:spLocks noGrp="1"/>
          </p:cNvSpPr>
          <p:nvPr>
            <p:ph idx="1"/>
          </p:nvPr>
        </p:nvSpPr>
        <p:spPr>
          <a:xfrm>
            <a:off x="2589212" y="2133600"/>
            <a:ext cx="8915400" cy="4100290"/>
          </a:xfrm>
        </p:spPr>
        <p:txBody>
          <a:bodyPr>
            <a:normAutofit fontScale="85000" lnSpcReduction="20000"/>
          </a:bodyPr>
          <a:lstStyle/>
          <a:p>
            <a:pPr algn="just">
              <a:lnSpc>
                <a:spcPct val="120000"/>
              </a:lnSpc>
            </a:pPr>
            <a:r>
              <a:rPr lang="it-IT" dirty="0"/>
              <a:t>Il tutto in funzione anticomunista che si cercò di formalizzare attraverso la legge di istituzione della Difesa Civile (Pellegrino Fasanella, p. 17), in Parlamento nel 1950 poco dopo la crisi della Corea del Sud. La legge non venne mai approvata per opposizione di SX ma anche di molti atlantici del governo (</a:t>
            </a:r>
            <a:r>
              <a:rPr lang="it-IT" dirty="0" err="1"/>
              <a:t>Scelba</a:t>
            </a:r>
            <a:r>
              <a:rPr lang="it-IT" dirty="0"/>
              <a:t>, anticomunista, si oppose con De Gasperi allo scioglimento PCI proposto da ambasciatore Luce)</a:t>
            </a:r>
          </a:p>
          <a:p>
            <a:pPr algn="just">
              <a:lnSpc>
                <a:spcPct val="120000"/>
              </a:lnSpc>
            </a:pPr>
            <a:r>
              <a:rPr lang="it-IT" dirty="0"/>
              <a:t>Nello stesso periodo la FVL organizzò un Convegno sullo stesso tema: 1 novembre 1950 a Roma Campidoglio con De Gasperi, Mattei e Mauri. Recuperare intervento Mattei che attacca i partigiani della Pace (filo Mosca) e lancia i partigiani della difesa Civile (fonti in ACS o giornali)</a:t>
            </a:r>
          </a:p>
          <a:p>
            <a:pPr algn="just">
              <a:lnSpc>
                <a:spcPct val="120000"/>
              </a:lnSpc>
            </a:pPr>
            <a:r>
              <a:rPr lang="it-IT" dirty="0"/>
              <a:t>La rete degli atlantici nel 1956 viene assorbita come funzioni e come uomini in difesa esterna/interna in Gladio SB, ecco l’anello di congiunzione che emerge dalla polemica Cossiga Andreotti del 1990. </a:t>
            </a:r>
          </a:p>
          <a:p>
            <a:pPr algn="just">
              <a:lnSpc>
                <a:spcPct val="120000"/>
              </a:lnSpc>
            </a:pPr>
            <a:r>
              <a:rPr lang="it-IT" dirty="0"/>
              <a:t>Quando Gladio viene data in pasto all’opinione pubblica, senza scoprire non una parte di Gladio deviata – se non per episodi – bensì la componente “civile-militare” collegabile con quella impostazione di lunga durata per il contenimento interno del PCI</a:t>
            </a:r>
          </a:p>
          <a:p>
            <a:endParaRPr lang="it-IT" dirty="0"/>
          </a:p>
        </p:txBody>
      </p:sp>
      <p:pic>
        <p:nvPicPr>
          <p:cNvPr id="25602" name="Picture 2" descr="Logo Università degli Studi di Teramo">
            <a:extLst>
              <a:ext uri="{FF2B5EF4-FFF2-40B4-BE49-F238E27FC236}">
                <a16:creationId xmlns:a16="http://schemas.microsoft.com/office/drawing/2014/main" id="{57C0BD76-A603-4124-AAC5-ACAA59857C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a:t>l’anello di congiunzione e le altre organizzazioni</a:t>
            </a:r>
          </a:p>
        </p:txBody>
      </p:sp>
      <p:sp>
        <p:nvSpPr>
          <p:cNvPr id="3" name="Segnaposto contenuto 2"/>
          <p:cNvSpPr>
            <a:spLocks noGrp="1"/>
          </p:cNvSpPr>
          <p:nvPr>
            <p:ph idx="1"/>
          </p:nvPr>
        </p:nvSpPr>
        <p:spPr/>
        <p:txBody>
          <a:bodyPr>
            <a:normAutofit/>
          </a:bodyPr>
          <a:lstStyle/>
          <a:p>
            <a:pPr algn="just"/>
            <a:r>
              <a:rPr lang="it-IT" dirty="0"/>
              <a:t>Gladio non riassorbe tutto, specie la componente civile.</a:t>
            </a:r>
          </a:p>
          <a:p>
            <a:pPr algn="just"/>
            <a:r>
              <a:rPr lang="it-IT" dirty="0"/>
              <a:t>Pace e Libertà di Sogno rimane in vita e si sviluppa dopo il 1956 (nascita SB). Secondo Pellegrino nel 2005 la dimensione internazionale del movimento e i suoi campi di azione sono ancora da indagare perché secondo lui “è la sigla sotto la quale, con i fondi del Piano Marshall, il governo italiano comincia a organizzare la rete dell’anticomunismo di Stato” (pag. 20).</a:t>
            </a:r>
          </a:p>
          <a:p>
            <a:pPr algn="just"/>
            <a:r>
              <a:rPr lang="it-IT" dirty="0"/>
              <a:t>Pace e libertà chiude “ufficialmente” nel 1958</a:t>
            </a:r>
          </a:p>
          <a:p>
            <a:pPr algn="just"/>
            <a:r>
              <a:rPr lang="it-IT" dirty="0"/>
              <a:t>Una sorta di internazionale anticomunista legata alla Francia con sede a Parigi. Sopravvive perché la natura del movimento privato consentiva di affidare a questo operazioni particolarmente delicate, da guerra non ortodossa” (p.21)</a:t>
            </a:r>
          </a:p>
        </p:txBody>
      </p:sp>
      <p:pic>
        <p:nvPicPr>
          <p:cNvPr id="26626" name="Picture 2" descr="Logo Università degli Studi di Teramo">
            <a:extLst>
              <a:ext uri="{FF2B5EF4-FFF2-40B4-BE49-F238E27FC236}">
                <a16:creationId xmlns:a16="http://schemas.microsoft.com/office/drawing/2014/main" id="{90411FD3-280F-4749-B9E4-E4E038E9D8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Atlantismo</a:t>
            </a:r>
          </a:p>
        </p:txBody>
      </p:sp>
      <p:sp>
        <p:nvSpPr>
          <p:cNvPr id="3" name="Segnaposto contenuto 2"/>
          <p:cNvSpPr>
            <a:spLocks noGrp="1"/>
          </p:cNvSpPr>
          <p:nvPr>
            <p:ph idx="1"/>
          </p:nvPr>
        </p:nvSpPr>
        <p:spPr>
          <a:xfrm>
            <a:off x="2589212" y="1500327"/>
            <a:ext cx="8915400" cy="4934770"/>
          </a:xfrm>
        </p:spPr>
        <p:txBody>
          <a:bodyPr>
            <a:normAutofit fontScale="25000" lnSpcReduction="20000"/>
          </a:bodyPr>
          <a:lstStyle/>
          <a:p>
            <a:pPr algn="just"/>
            <a:endParaRPr lang="it-IT" dirty="0"/>
          </a:p>
          <a:p>
            <a:pPr marL="0" indent="0" algn="just">
              <a:lnSpc>
                <a:spcPct val="120000"/>
              </a:lnSpc>
              <a:buNone/>
            </a:pPr>
            <a:r>
              <a:rPr lang="it-IT" sz="4800" dirty="0"/>
              <a:t>Quando Alcide De Gasperi e Carlo Sforza decisero di sottoscrivere, nel 1949, il Trattato per la creazione dell’Alleanza atlantica, il maggiore ostacolo non fu l’opposizione </a:t>
            </a:r>
            <a:r>
              <a:rPr lang="it-IT" sz="4800" dirty="0" err="1"/>
              <a:t>social-comunista</a:t>
            </a:r>
            <a:r>
              <a:rPr lang="it-IT" sz="4800" dirty="0"/>
              <a:t>, largamente scontata, ma quella di una parte della Democrazia cristiana (l’ala ispirata da Giuseppe Dossetti) e di alcuni esponenti dei piccoli partiti democratici, molti dei quali sinceramente convinti che l’Italia avrebbe dovuto rifiutare la logica dei blocchi e fare una politica estera neutrale. De Gasperi riuscì a superare queste resistenze spiegando ai suoi compagni di partito che l’Italia sarebbe entrata nell’Alleanza insieme alle maggiori democrazie europee e che il Patto atlantico sarebbe stato quindi un passaggio necessario, quasi una sala d’aspetto, sulla strada dell’integrazione politica ed economica del continente. </a:t>
            </a:r>
          </a:p>
          <a:p>
            <a:pPr marL="0" indent="0" algn="just">
              <a:lnSpc>
                <a:spcPct val="120000"/>
              </a:lnSpc>
              <a:buNone/>
            </a:pPr>
            <a:r>
              <a:rPr lang="it-IT" sz="4800" dirty="0"/>
              <a:t>Per alcuni anni quindi l’Italia poté essere contemporaneamente, senza troppe difficoltà, atlantica e europeista. La Nato, vale a dire l’America, garantiva la sua sicurezza, mentre l’Europa della Ceca, della </a:t>
            </a:r>
            <a:r>
              <a:rPr lang="it-IT" sz="4800" dirty="0" err="1"/>
              <a:t>Ced</a:t>
            </a:r>
            <a:r>
              <a:rPr lang="it-IT" sz="4800" dirty="0"/>
              <a:t> e del Mercato comune dava soddisfazione alle sue ambizioni federaliste e le garantiva una sorta di parità, nonostante la sconfitta del secondo conflitto mondiale, con gli altri maggiori paesi dell’Europa occidentale. </a:t>
            </a:r>
          </a:p>
          <a:p>
            <a:pPr marL="0" indent="0" algn="just">
              <a:lnSpc>
                <a:spcPct val="120000"/>
              </a:lnSpc>
              <a:buNone/>
            </a:pPr>
            <a:r>
              <a:rPr lang="it-IT" sz="4800" dirty="0"/>
              <a:t>Questo doppio binario della politica estera nazionale divenne ancora più facilmente percorribile dopo la morte di Stalin, l’avvento di </a:t>
            </a:r>
            <a:r>
              <a:rPr lang="it-IT" sz="4800" dirty="0" err="1"/>
              <a:t>Chrušcˇëv</a:t>
            </a:r>
            <a:r>
              <a:rPr lang="it-IT" sz="4800" dirty="0"/>
              <a:t> e il clima di prudente coesistenza pacifica che s’instaurò, con qualche sussulto, nei rapporti fra i due blocchi. Con una politica che fu definita ‘</a:t>
            </a:r>
            <a:r>
              <a:rPr lang="it-IT" sz="4800" dirty="0" err="1"/>
              <a:t>micro-gollista</a:t>
            </a:r>
            <a:r>
              <a:rPr lang="it-IT" sz="4800" dirty="0"/>
              <a:t>’ l’Italia poté comprare il petrolio russo, commerciare con l’Unione Sovietica e creare una fabbrica d’automobili a </a:t>
            </a:r>
            <a:r>
              <a:rPr lang="it-IT" sz="4800" dirty="0" err="1"/>
              <a:t>Togliattigrad</a:t>
            </a:r>
            <a:r>
              <a:rPr lang="it-IT" sz="4800" dirty="0"/>
              <a:t>, ma continuare a essere la maggiore delle portaerei americane nel Mediterraneo. Il gioco divenne un po’ meno facile quando il generale De Gaulle, nel 1966, ritirò la Francia dalla struttura militare integrata del Patto atlantico e dimostrò in tal modo che la Nato e l’integrazione europea non erano due volti di una stessa medaglia. Anche a Washington, qualche anno dopo (il presidente era Richard Nixon, il suo principale consigliere per la politica estera Henry Kissinger), l’Europa cominciò a essere percepita diversamente. </a:t>
            </a:r>
          </a:p>
          <a:p>
            <a:endParaRPr lang="it-IT" dirty="0"/>
          </a:p>
          <a:p>
            <a:pPr algn="r">
              <a:buNone/>
            </a:pPr>
            <a:r>
              <a:rPr lang="it-IT" sz="2500" dirty="0"/>
              <a:t>[Sergio Romano, La politica estera italiana tra europeismo e atlantismo, in www.treccani.it]</a:t>
            </a:r>
          </a:p>
        </p:txBody>
      </p:sp>
      <p:pic>
        <p:nvPicPr>
          <p:cNvPr id="27652" name="Picture 4" descr="Logo Università degli Studi di Teramo">
            <a:extLst>
              <a:ext uri="{FF2B5EF4-FFF2-40B4-BE49-F238E27FC236}">
                <a16:creationId xmlns:a16="http://schemas.microsoft.com/office/drawing/2014/main" id="{F0CE93EF-6BBE-41C4-B145-090209CBC8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Atlantismo</a:t>
            </a:r>
          </a:p>
        </p:txBody>
      </p:sp>
      <p:sp>
        <p:nvSpPr>
          <p:cNvPr id="3" name="Segnaposto contenuto 2"/>
          <p:cNvSpPr>
            <a:spLocks noGrp="1"/>
          </p:cNvSpPr>
          <p:nvPr>
            <p:ph idx="1"/>
          </p:nvPr>
        </p:nvSpPr>
        <p:spPr>
          <a:xfrm>
            <a:off x="2589212" y="1544715"/>
            <a:ext cx="8915400" cy="4890381"/>
          </a:xfrm>
        </p:spPr>
        <p:txBody>
          <a:bodyPr>
            <a:normAutofit fontScale="85000" lnSpcReduction="20000"/>
          </a:bodyPr>
          <a:lstStyle/>
          <a:p>
            <a:pPr algn="just"/>
            <a:r>
              <a:rPr lang="it-IT" sz="2100" dirty="0">
                <a:latin typeface="Times New Roman" pitchFamily="18" charset="0"/>
                <a:cs typeface="Times New Roman" pitchFamily="18" charset="0"/>
              </a:rPr>
              <a:t>Andando a combinare alcuni elementi:</a:t>
            </a:r>
          </a:p>
          <a:p>
            <a:pPr lvl="1" algn="just"/>
            <a:r>
              <a:rPr lang="it-IT" sz="1800" dirty="0">
                <a:latin typeface="Times New Roman" pitchFamily="18" charset="0"/>
                <a:cs typeface="Times New Roman" pitchFamily="18" charset="0"/>
              </a:rPr>
              <a:t>Politica estera USA (contenimento, ERP, Direttive NSC)</a:t>
            </a:r>
          </a:p>
          <a:p>
            <a:pPr lvl="1" algn="just"/>
            <a:r>
              <a:rPr lang="it-IT" sz="1800" dirty="0">
                <a:latin typeface="Times New Roman" pitchFamily="18" charset="0"/>
                <a:cs typeface="Times New Roman" pitchFamily="18" charset="0"/>
              </a:rPr>
              <a:t>Politica estera (USA ed Europa) ed interna (dissensi nel partito di maggioranza e contrasti tra i partiti) italiana</a:t>
            </a:r>
          </a:p>
          <a:p>
            <a:pPr lvl="1" algn="just"/>
            <a:r>
              <a:rPr lang="it-IT" sz="1800" dirty="0">
                <a:latin typeface="Times New Roman" pitchFamily="18" charset="0"/>
                <a:cs typeface="Times New Roman" pitchFamily="18" charset="0"/>
              </a:rPr>
              <a:t>Patto Atlantico/NATO e Sovranità Limitata</a:t>
            </a:r>
          </a:p>
          <a:p>
            <a:pPr lvl="1" algn="just"/>
            <a:r>
              <a:rPr lang="it-IT" sz="1800" dirty="0">
                <a:latin typeface="Times New Roman" pitchFamily="18" charset="0"/>
                <a:cs typeface="Times New Roman" pitchFamily="18" charset="0"/>
              </a:rPr>
              <a:t>Continuità dello Stato e deficit/resistenza alla democrazia e alla Repubblica</a:t>
            </a:r>
          </a:p>
          <a:p>
            <a:pPr lvl="1" algn="just"/>
            <a:r>
              <a:rPr lang="it-IT" sz="1800" dirty="0">
                <a:latin typeface="Times New Roman" pitchFamily="18" charset="0"/>
                <a:cs typeface="Times New Roman" pitchFamily="18" charset="0"/>
              </a:rPr>
              <a:t>Centrismo e difficile cammino verso il centro sinistra/</a:t>
            </a:r>
            <a:r>
              <a:rPr lang="it-IT" sz="1800" dirty="0" err="1">
                <a:latin typeface="Times New Roman" pitchFamily="18" charset="0"/>
                <a:cs typeface="Times New Roman" pitchFamily="18" charset="0"/>
              </a:rPr>
              <a:t>conventio</a:t>
            </a:r>
            <a:r>
              <a:rPr lang="it-IT" sz="1800" dirty="0">
                <a:latin typeface="Times New Roman" pitchFamily="18" charset="0"/>
                <a:cs typeface="Times New Roman" pitchFamily="18" charset="0"/>
              </a:rPr>
              <a:t> ad </a:t>
            </a:r>
            <a:r>
              <a:rPr lang="it-IT" sz="1800" dirty="0" err="1">
                <a:latin typeface="Times New Roman" pitchFamily="18" charset="0"/>
                <a:cs typeface="Times New Roman" pitchFamily="18" charset="0"/>
              </a:rPr>
              <a:t>excludendum</a:t>
            </a:r>
            <a:endParaRPr lang="it-IT" sz="1800" dirty="0">
              <a:latin typeface="Times New Roman" pitchFamily="18" charset="0"/>
              <a:cs typeface="Times New Roman" pitchFamily="18" charset="0"/>
            </a:endParaRPr>
          </a:p>
          <a:p>
            <a:pPr lvl="1" algn="just"/>
            <a:r>
              <a:rPr lang="it-IT" sz="1800" dirty="0">
                <a:latin typeface="Times New Roman" pitchFamily="18" charset="0"/>
                <a:cs typeface="Times New Roman" pitchFamily="18" charset="0"/>
              </a:rPr>
              <a:t>Doppia Lealtà/doppio Stato e violenza nella Repubblica in funzione interna</a:t>
            </a:r>
          </a:p>
          <a:p>
            <a:pPr lvl="1" algn="just"/>
            <a:r>
              <a:rPr lang="it-IT" sz="1800" dirty="0">
                <a:latin typeface="Times New Roman" pitchFamily="18" charset="0"/>
                <a:cs typeface="Times New Roman" pitchFamily="18" charset="0"/>
              </a:rPr>
              <a:t>Guerra civile a bassa intensità</a:t>
            </a:r>
          </a:p>
          <a:p>
            <a:pPr lvl="1" algn="just"/>
            <a:r>
              <a:rPr lang="it-IT" sz="1800" dirty="0">
                <a:latin typeface="Times New Roman" pitchFamily="18" charset="0"/>
                <a:cs typeface="Times New Roman" pitchFamily="18" charset="0"/>
              </a:rPr>
              <a:t>Utilizzo strutture paramilitari alle origini della Repubblica e SB</a:t>
            </a:r>
          </a:p>
          <a:p>
            <a:pPr lvl="1" algn="just"/>
            <a:r>
              <a:rPr lang="it-IT" sz="1800" dirty="0">
                <a:latin typeface="Times New Roman" pitchFamily="18" charset="0"/>
                <a:cs typeface="Times New Roman" pitchFamily="18" charset="0"/>
              </a:rPr>
              <a:t>Anticomunismo/comunismo</a:t>
            </a:r>
          </a:p>
          <a:p>
            <a:pPr lvl="1" algn="just">
              <a:buNone/>
            </a:pPr>
            <a:endParaRPr lang="it-IT" sz="1800" dirty="0">
              <a:latin typeface="Times New Roman" pitchFamily="18" charset="0"/>
              <a:cs typeface="Times New Roman" pitchFamily="18" charset="0"/>
            </a:endParaRPr>
          </a:p>
          <a:p>
            <a:pPr algn="just"/>
            <a:r>
              <a:rPr lang="it-IT" sz="2100" dirty="0">
                <a:latin typeface="Times New Roman" pitchFamily="18" charset="0"/>
                <a:cs typeface="Times New Roman" pitchFamily="18" charset="0"/>
              </a:rPr>
              <a:t>Il concetto di atlantismo (di cui sono espressione concreta alcuni dei leader politici più importanti dell’area di governo) subisce una curvatura ed un disallineamento, che lo può far declinare come la sintesi di questi elementi che hanno condizionato (in diversi momenti e per diversi interessi) lo sviluppo e la stabilizzazione democratica</a:t>
            </a:r>
          </a:p>
          <a:p>
            <a:pPr lvl="1" algn="just"/>
            <a:endParaRPr lang="it-IT" dirty="0">
              <a:latin typeface="Times New Roman" pitchFamily="18" charset="0"/>
              <a:cs typeface="Times New Roman" pitchFamily="18" charset="0"/>
            </a:endParaRPr>
          </a:p>
          <a:p>
            <a:pPr lvl="1"/>
            <a:endParaRPr lang="it-IT" dirty="0"/>
          </a:p>
        </p:txBody>
      </p:sp>
      <p:pic>
        <p:nvPicPr>
          <p:cNvPr id="28674" name="Picture 2" descr="Logo Università degli Studi di Teramo">
            <a:extLst>
              <a:ext uri="{FF2B5EF4-FFF2-40B4-BE49-F238E27FC236}">
                <a16:creationId xmlns:a16="http://schemas.microsoft.com/office/drawing/2014/main" id="{9E7E1815-3C6E-40F1-B82F-1422817B73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Un filo rosso</a:t>
            </a:r>
          </a:p>
        </p:txBody>
      </p:sp>
      <p:sp>
        <p:nvSpPr>
          <p:cNvPr id="3" name="Segnaposto contenuto 2"/>
          <p:cNvSpPr>
            <a:spLocks noGrp="1"/>
          </p:cNvSpPr>
          <p:nvPr>
            <p:ph idx="1"/>
          </p:nvPr>
        </p:nvSpPr>
        <p:spPr/>
        <p:txBody>
          <a:bodyPr>
            <a:normAutofit fontScale="92500" lnSpcReduction="20000"/>
          </a:bodyPr>
          <a:lstStyle/>
          <a:p>
            <a:r>
              <a:rPr lang="it-IT" dirty="0"/>
              <a:t>Forze non omogenee con culture, ideali politici, visioni del mondo diverse, contrapposte, antitetiche.</a:t>
            </a:r>
          </a:p>
          <a:p>
            <a:r>
              <a:rPr lang="it-IT" dirty="0"/>
              <a:t>L’antifascismo antitotalitario si era battuto per la libertà e la democrazia</a:t>
            </a:r>
          </a:p>
          <a:p>
            <a:r>
              <a:rPr lang="it-IT" dirty="0"/>
              <a:t>L’antifascismo rivoluzionario per una trasformazione anche violenta dell’ordine sociale</a:t>
            </a:r>
          </a:p>
          <a:p>
            <a:r>
              <a:rPr lang="it-IT" dirty="0"/>
              <a:t>Secondo </a:t>
            </a:r>
            <a:r>
              <a:rPr lang="it-IT" dirty="0" err="1"/>
              <a:t>V.Ilari</a:t>
            </a:r>
            <a:r>
              <a:rPr lang="it-IT" dirty="0"/>
              <a:t> in Italia dal 1944 al 1945 si combatterono due guerre civili: quella antifascista e quella anticomunista</a:t>
            </a:r>
          </a:p>
          <a:p>
            <a:r>
              <a:rPr lang="it-IT" dirty="0"/>
              <a:t>Nell’immediato dopoguerra la “continuità dei corpi intermedi” è uno degli elementi determinanti per comprendere la tensione: il reintegro di quadri </a:t>
            </a:r>
            <a:r>
              <a:rPr lang="it-IT" dirty="0" err="1"/>
              <a:t>ex-fascisti</a:t>
            </a:r>
            <a:r>
              <a:rPr lang="it-IT" dirty="0"/>
              <a:t> nelle istituzioni e la conseguente marginalizzazione di chi aveva lottato contro il fascismo da sinistra, conduce al risultato (peraltro contenuto politicamente nell’amnistia Togliatti a fini di nazionalizzazione del PCI – 1^ compromesso storico De Gasperi/Togliatti) che una parte di chi aveva vinto veniva escluso: per molti era una ingiustizia inaccettabile</a:t>
            </a:r>
          </a:p>
        </p:txBody>
      </p:sp>
      <p:pic>
        <p:nvPicPr>
          <p:cNvPr id="3074" name="Picture 2" descr="Logo Università degli Studi di Teramo">
            <a:extLst>
              <a:ext uri="{FF2B5EF4-FFF2-40B4-BE49-F238E27FC236}">
                <a16:creationId xmlns:a16="http://schemas.microsoft.com/office/drawing/2014/main" id="{7D29BB0A-2494-4DCB-ACD2-EC9977F7A5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4953001"/>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400" dirty="0"/>
              <a:t>Le direttive NSC e le elezioni del 1948</a:t>
            </a:r>
            <a:br>
              <a:rPr lang="it-IT" sz="2400" dirty="0"/>
            </a:br>
            <a:r>
              <a:rPr lang="it-IT" sz="2400" dirty="0"/>
              <a:t> </a:t>
            </a:r>
            <a:r>
              <a:rPr lang="it-IT" sz="1400" dirty="0"/>
              <a:t>Commissione Parlamentare Inchiesta sul terrorismo</a:t>
            </a:r>
            <a:br>
              <a:rPr lang="it-IT" sz="1400" dirty="0"/>
            </a:br>
            <a:r>
              <a:rPr lang="it-IT" sz="1400" dirty="0"/>
              <a:t>(Archivio 900)</a:t>
            </a:r>
          </a:p>
        </p:txBody>
      </p:sp>
      <p:sp>
        <p:nvSpPr>
          <p:cNvPr id="3" name="Segnaposto contenuto 2"/>
          <p:cNvSpPr>
            <a:spLocks noGrp="1"/>
          </p:cNvSpPr>
          <p:nvPr>
            <p:ph idx="1"/>
          </p:nvPr>
        </p:nvSpPr>
        <p:spPr/>
        <p:txBody>
          <a:bodyPr>
            <a:normAutofit lnSpcReduction="10000"/>
          </a:bodyPr>
          <a:lstStyle/>
          <a:p>
            <a:pPr algn="just"/>
            <a:r>
              <a:rPr lang="it-IT" sz="2000" dirty="0">
                <a:latin typeface="Times New Roman" pitchFamily="18" charset="0"/>
                <a:cs typeface="Times New Roman" pitchFamily="18" charset="0"/>
              </a:rPr>
              <a:t>Il 12 marzo 1947 il Presidente degli Stati Uniti, Harry Truman, di fronte al forte espansionismo sovietico nell'Europa orientale, pronunciò dinanzi al Congresso il celebre discorso che sarebbe stato ricordato come l'enunciazione della dottrina che porterà il suo nome. </a:t>
            </a:r>
          </a:p>
          <a:p>
            <a:pPr algn="just"/>
            <a:endParaRPr lang="it-IT" sz="2000" dirty="0">
              <a:latin typeface="Times New Roman" pitchFamily="18" charset="0"/>
              <a:cs typeface="Times New Roman" pitchFamily="18" charset="0"/>
            </a:endParaRPr>
          </a:p>
          <a:p>
            <a:pPr algn="just"/>
            <a:r>
              <a:rPr lang="it-IT" sz="2000" dirty="0">
                <a:latin typeface="Times New Roman" pitchFamily="18" charset="0"/>
                <a:cs typeface="Times New Roman" pitchFamily="18" charset="0"/>
              </a:rPr>
              <a:t>Gli Stati Uniti si facevano carico di proteggere militarmente qualsiasi zona del mondo fosse stata minacciata da eserciti di paesi comunisti e da forme di guerriglia comunque appoggiate da paesi di area comunista. </a:t>
            </a:r>
          </a:p>
          <a:p>
            <a:pPr algn="just"/>
            <a:endParaRPr lang="it-IT" sz="2000" dirty="0">
              <a:latin typeface="Times New Roman" pitchFamily="18" charset="0"/>
              <a:cs typeface="Times New Roman" pitchFamily="18" charset="0"/>
            </a:endParaRPr>
          </a:p>
          <a:p>
            <a:pPr algn="just"/>
            <a:r>
              <a:rPr lang="it-IT" sz="2000" dirty="0">
                <a:latin typeface="Times New Roman" pitchFamily="18" charset="0"/>
                <a:cs typeface="Times New Roman" pitchFamily="18" charset="0"/>
              </a:rPr>
              <a:t>Una enunciazione programmatica, che informò di sé tutta la politica statunitense del successivo quarantennio. </a:t>
            </a:r>
          </a:p>
        </p:txBody>
      </p:sp>
      <p:pic>
        <p:nvPicPr>
          <p:cNvPr id="29698" name="Picture 2" descr="Logo Università degli Studi di Teramo">
            <a:extLst>
              <a:ext uri="{FF2B5EF4-FFF2-40B4-BE49-F238E27FC236}">
                <a16:creationId xmlns:a16="http://schemas.microsoft.com/office/drawing/2014/main" id="{B259AFCA-0892-4835-BA81-46C76CFC64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2700" dirty="0"/>
              <a:t>Le direttive NSC e le elezioni del 1948</a:t>
            </a:r>
            <a:br>
              <a:rPr lang="it-IT" sz="2700" dirty="0"/>
            </a:br>
            <a:r>
              <a:rPr lang="it-IT" dirty="0"/>
              <a:t> </a:t>
            </a:r>
            <a:r>
              <a:rPr lang="it-IT" sz="2000" dirty="0"/>
              <a:t>Commissione Parlamentare Inchiesta sul terrorismo</a:t>
            </a:r>
            <a:br>
              <a:rPr lang="it-IT" sz="2000" dirty="0"/>
            </a:br>
            <a:r>
              <a:rPr lang="it-IT" sz="2000" dirty="0"/>
              <a:t>(Archivio 900)</a:t>
            </a:r>
          </a:p>
        </p:txBody>
      </p:sp>
      <p:sp>
        <p:nvSpPr>
          <p:cNvPr id="3" name="Segnaposto contenuto 2"/>
          <p:cNvSpPr>
            <a:spLocks noGrp="1"/>
          </p:cNvSpPr>
          <p:nvPr>
            <p:ph idx="1"/>
          </p:nvPr>
        </p:nvSpPr>
        <p:spPr/>
        <p:txBody>
          <a:bodyPr>
            <a:normAutofit lnSpcReduction="10000"/>
          </a:bodyPr>
          <a:lstStyle/>
          <a:p>
            <a:pPr algn="just"/>
            <a:r>
              <a:rPr lang="it-IT" dirty="0">
                <a:latin typeface="Times New Roman" pitchFamily="18" charset="0"/>
                <a:cs typeface="Times New Roman" pitchFamily="18" charset="0"/>
              </a:rPr>
              <a:t>NSC n.1-2 del 10 febbraio 1948: </a:t>
            </a:r>
          </a:p>
          <a:p>
            <a:pPr algn="just">
              <a:buNone/>
            </a:pPr>
            <a:endParaRPr lang="it-IT" dirty="0">
              <a:latin typeface="Times New Roman" pitchFamily="18" charset="0"/>
              <a:cs typeface="Times New Roman" pitchFamily="18" charset="0"/>
            </a:endParaRPr>
          </a:p>
          <a:p>
            <a:pPr lvl="1" algn="just"/>
            <a:r>
              <a:rPr lang="it-IT" sz="1800" dirty="0">
                <a:latin typeface="Times New Roman" pitchFamily="18" charset="0"/>
                <a:cs typeface="Times New Roman" pitchFamily="18" charset="0"/>
              </a:rPr>
              <a:t>In previsione di una possibile invasione dell'Italia da parte di forze militari provenienti dall'Europa Orientale, o nell'ipotesi che una parte dell'Italia cadesse sotto dominazione comunista a causa di una insurrezione armata o di altre iniziative illegali, il governo degli Stati Uniti predispose un piano articolato in sette punti.</a:t>
            </a:r>
          </a:p>
          <a:p>
            <a:pPr lvl="1" algn="just">
              <a:buNone/>
            </a:pPr>
            <a:r>
              <a:rPr lang="it-IT" sz="1800" dirty="0">
                <a:latin typeface="Times New Roman" pitchFamily="18" charset="0"/>
                <a:cs typeface="Times New Roman" pitchFamily="18" charset="0"/>
              </a:rPr>
              <a:t> </a:t>
            </a:r>
          </a:p>
          <a:p>
            <a:pPr lvl="1" algn="just"/>
            <a:r>
              <a:rPr lang="it-IT" sz="1800" dirty="0">
                <a:latin typeface="Times New Roman" pitchFamily="18" charset="0"/>
                <a:cs typeface="Times New Roman" pitchFamily="18" charset="0"/>
              </a:rPr>
              <a:t>L’ultimo paragrafo prevedeva di: "Dispiegare forze in Sicilia o in Sardegna, o in entrambe, con il consenso del governo italiano legale e dopo consultazione con gli Inglesi, in forze sufficienti ad occupare queste isole contro l'opposizione comunista indigena non appena la posizione dei comunisti in Italia indichi che un governo illegale dominato dai comunisti controlla tutta la penisola italiana”</a:t>
            </a:r>
          </a:p>
        </p:txBody>
      </p:sp>
      <p:pic>
        <p:nvPicPr>
          <p:cNvPr id="30722" name="Picture 2" descr="Logo Università degli Studi di Teramo">
            <a:extLst>
              <a:ext uri="{FF2B5EF4-FFF2-40B4-BE49-F238E27FC236}">
                <a16:creationId xmlns:a16="http://schemas.microsoft.com/office/drawing/2014/main" id="{C27F6409-94AF-492E-8AFF-623158AA59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400" dirty="0">
                <a:latin typeface="Times New Roman" pitchFamily="18" charset="0"/>
                <a:cs typeface="Times New Roman" pitchFamily="18" charset="0"/>
              </a:rPr>
              <a:t>Le direttive NSC e le elezioni del 1948</a:t>
            </a:r>
            <a:br>
              <a:rPr lang="it-IT" dirty="0">
                <a:latin typeface="Times New Roman" pitchFamily="18" charset="0"/>
                <a:cs typeface="Times New Roman" pitchFamily="18" charset="0"/>
              </a:rPr>
            </a:br>
            <a:r>
              <a:rPr lang="it-IT" sz="2000" dirty="0">
                <a:latin typeface="Times New Roman" pitchFamily="18" charset="0"/>
                <a:cs typeface="Times New Roman" pitchFamily="18" charset="0"/>
              </a:rPr>
              <a:t>Commissione Parlamentare Inchiesta sul terrorismo</a:t>
            </a:r>
            <a:br>
              <a:rPr lang="it-IT" sz="2000" dirty="0">
                <a:latin typeface="Times New Roman" pitchFamily="18" charset="0"/>
                <a:cs typeface="Times New Roman" pitchFamily="18" charset="0"/>
              </a:rPr>
            </a:br>
            <a:r>
              <a:rPr lang="it-IT" sz="2000" dirty="0">
                <a:latin typeface="Times New Roman" pitchFamily="18" charset="0"/>
                <a:cs typeface="Times New Roman" pitchFamily="18" charset="0"/>
              </a:rPr>
              <a:t>(Archivio 900)</a:t>
            </a:r>
          </a:p>
        </p:txBody>
      </p:sp>
      <p:sp>
        <p:nvSpPr>
          <p:cNvPr id="3" name="Segnaposto contenuto 2"/>
          <p:cNvSpPr>
            <a:spLocks noGrp="1"/>
          </p:cNvSpPr>
          <p:nvPr>
            <p:ph idx="1"/>
          </p:nvPr>
        </p:nvSpPr>
        <p:spPr>
          <a:xfrm>
            <a:off x="2589212" y="2133599"/>
            <a:ext cx="8915400" cy="4301497"/>
          </a:xfrm>
        </p:spPr>
        <p:txBody>
          <a:bodyPr>
            <a:normAutofit fontScale="47500" lnSpcReduction="20000"/>
          </a:bodyPr>
          <a:lstStyle/>
          <a:p>
            <a:r>
              <a:rPr lang="it-IT" sz="3600" dirty="0">
                <a:latin typeface="Times New Roman" pitchFamily="18" charset="0"/>
                <a:cs typeface="Times New Roman" pitchFamily="18" charset="0"/>
              </a:rPr>
              <a:t>NSC 1-3 dell’8 marzo 1948 “Posizione USA alla luce del PCI al governo legalmente” – 5 punti  tra cui (punto D) “fornire ai clandestini  anticomunisti italiani assistenza  finanziaria” </a:t>
            </a:r>
          </a:p>
          <a:p>
            <a:endParaRPr lang="it-IT" sz="3600" dirty="0">
              <a:latin typeface="Times New Roman" pitchFamily="18" charset="0"/>
              <a:cs typeface="Times New Roman" pitchFamily="18" charset="0"/>
            </a:endParaRPr>
          </a:p>
          <a:p>
            <a:r>
              <a:rPr lang="it-IT" sz="3600" dirty="0">
                <a:latin typeface="Times New Roman" pitchFamily="18" charset="0"/>
                <a:cs typeface="Times New Roman" pitchFamily="18" charset="0"/>
              </a:rPr>
              <a:t>Fin dalle prime righe del documento, il problema politico viene posto con grande chiarezza: </a:t>
            </a:r>
          </a:p>
          <a:p>
            <a:pPr lvl="1" algn="just"/>
            <a:r>
              <a:rPr lang="it-IT" sz="3400" dirty="0">
                <a:latin typeface="Times New Roman" pitchFamily="18" charset="0"/>
                <a:cs typeface="Times New Roman" pitchFamily="18" charset="0"/>
              </a:rPr>
              <a:t>"Gli interessi degli Stati Uniti nell'area del Mediterraneo, relativi ai problemi di sicurezza, risultano seriamente minacciati dalla possibilità che il Fronte Popolare, dominato dai comunisti, ottenga una partecipazione al Governo attraverso le elezioni nazionali che si terranno in aprile e che, come conseguenza di ciò, i comunisti, seguendo uno schema ormai consueto nell'Europa dell'Est, potrebbero riuscire ad ottenere il completo controllo del Governo e a trasformare l'Italia in uno stato totalitario subordinato a Mosca. Un'eventualità del genere produrrebbe un effetto demoralizzante in tutta l'Europa occidentale, nel Mediterraneo e nel Medio Oriente". </a:t>
            </a:r>
          </a:p>
          <a:p>
            <a:pPr lvl="1" algn="just"/>
            <a:r>
              <a:rPr lang="it-IT" sz="3400" dirty="0">
                <a:latin typeface="Times New Roman" pitchFamily="18" charset="0"/>
                <a:cs typeface="Times New Roman" pitchFamily="18" charset="0"/>
              </a:rPr>
              <a:t>Nella parte conclusiva del documento sono elencati i provvedimenti che gli Stati Uniti dovrebbero prendere "nel caso in cui i comunisti italiani dovessero riuscire ad ottenere la guida del governo attraverso sistemi legali“ a): "Prendere delle misure immediate, compreso ciascun tipo di misura coercitiva, per realizzare una mobilitazione limitata", e al punto d): "Fornire assistenza militare e finanziaria alla base anti-comunista italiana”.</a:t>
            </a:r>
          </a:p>
          <a:p>
            <a:endParaRPr lang="it-IT" dirty="0">
              <a:latin typeface="Times New Roman" pitchFamily="18" charset="0"/>
              <a:cs typeface="Times New Roman" pitchFamily="18" charset="0"/>
            </a:endParaRPr>
          </a:p>
        </p:txBody>
      </p:sp>
      <p:pic>
        <p:nvPicPr>
          <p:cNvPr id="31746" name="Picture 2" descr="Logo Università degli Studi di Teramo">
            <a:extLst>
              <a:ext uri="{FF2B5EF4-FFF2-40B4-BE49-F238E27FC236}">
                <a16:creationId xmlns:a16="http://schemas.microsoft.com/office/drawing/2014/main" id="{D04B1607-519B-465A-945B-9F53D8A674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000" dirty="0">
                <a:latin typeface="Times New Roman" pitchFamily="18" charset="0"/>
                <a:cs typeface="Times New Roman" pitchFamily="18" charset="0"/>
              </a:rPr>
              <a:t>Le direttive NSC e le elezioni del 1948</a:t>
            </a:r>
            <a:br>
              <a:rPr lang="it-IT" sz="1800" dirty="0">
                <a:latin typeface="Times New Roman" pitchFamily="18" charset="0"/>
                <a:cs typeface="Times New Roman" pitchFamily="18" charset="0"/>
              </a:rPr>
            </a:br>
            <a:r>
              <a:rPr lang="it-IT" sz="1800" dirty="0">
                <a:latin typeface="Times New Roman" pitchFamily="18" charset="0"/>
                <a:cs typeface="Times New Roman" pitchFamily="18" charset="0"/>
              </a:rPr>
              <a:t>Commissione Parlamentare Inchiesta sul terrorismo</a:t>
            </a:r>
            <a:br>
              <a:rPr lang="it-IT" sz="1800" dirty="0">
                <a:latin typeface="Times New Roman" pitchFamily="18" charset="0"/>
                <a:cs typeface="Times New Roman" pitchFamily="18" charset="0"/>
              </a:rPr>
            </a:br>
            <a:r>
              <a:rPr lang="it-IT" sz="1800" dirty="0">
                <a:latin typeface="Times New Roman" pitchFamily="18" charset="0"/>
                <a:cs typeface="Times New Roman" pitchFamily="18" charset="0"/>
              </a:rPr>
              <a:t>(Archivio 900)</a:t>
            </a:r>
            <a:endParaRPr lang="it-IT" sz="1800" dirty="0"/>
          </a:p>
        </p:txBody>
      </p:sp>
      <p:sp>
        <p:nvSpPr>
          <p:cNvPr id="3" name="Segnaposto contenuto 2"/>
          <p:cNvSpPr>
            <a:spLocks noGrp="1"/>
          </p:cNvSpPr>
          <p:nvPr>
            <p:ph idx="1"/>
          </p:nvPr>
        </p:nvSpPr>
        <p:spPr>
          <a:xfrm>
            <a:off x="2589212" y="2133600"/>
            <a:ext cx="8915400" cy="4435876"/>
          </a:xfrm>
        </p:spPr>
        <p:txBody>
          <a:bodyPr>
            <a:normAutofit fontScale="40000" lnSpcReduction="20000"/>
          </a:bodyPr>
          <a:lstStyle/>
          <a:p>
            <a:pPr algn="just"/>
            <a:r>
              <a:rPr lang="it-IT" sz="3800" dirty="0">
                <a:latin typeface="Times New Roman" panose="02020603050405020304" pitchFamily="18" charset="0"/>
                <a:cs typeface="Times New Roman" panose="02020603050405020304" pitchFamily="18" charset="0"/>
              </a:rPr>
              <a:t>NSC 10/2 del 18.6.1948  (“cover </a:t>
            </a:r>
            <a:r>
              <a:rPr lang="it-IT" sz="3800" dirty="0" err="1">
                <a:latin typeface="Times New Roman" panose="02020603050405020304" pitchFamily="18" charset="0"/>
                <a:cs typeface="Times New Roman" panose="02020603050405020304" pitchFamily="18" charset="0"/>
              </a:rPr>
              <a:t>operations</a:t>
            </a:r>
            <a:r>
              <a:rPr lang="it-IT" sz="3800" dirty="0">
                <a:latin typeface="Times New Roman" panose="02020603050405020304" pitchFamily="18" charset="0"/>
                <a:cs typeface="Times New Roman" panose="02020603050405020304" pitchFamily="18" charset="0"/>
              </a:rPr>
              <a:t>”): operazioni che non dovevano essere riconducibili a responsabilità governo USA; operazioni senza conflitto armato da parte di forze militari riconosciute. A partire dall’aprile 1950 i documenti della serie NSC1 vennero sostituiti, con quelli della serie NSC67</a:t>
            </a:r>
          </a:p>
          <a:p>
            <a:pPr algn="just"/>
            <a:r>
              <a:rPr lang="it-IT" sz="3800" dirty="0">
                <a:latin typeface="Times New Roman" panose="02020603050405020304" pitchFamily="18" charset="0"/>
                <a:cs typeface="Times New Roman" panose="02020603050405020304" pitchFamily="18" charset="0"/>
              </a:rPr>
              <a:t>NSC del 5 gennaio firmata l’11. 1. 1951 (è omessa la parte relativa alle azioni contro il PCI). Si trattava di una sintesi delle ipotesi previste dall'NSC1/2 e NSC1/3 con una leggera limitazione in quanto l'attacco esterno all'Italia ricadeva ora nella responsabilità della Nato. 	</a:t>
            </a:r>
          </a:p>
          <a:p>
            <a:pPr lvl="1" algn="just"/>
            <a:r>
              <a:rPr lang="it-IT" sz="3400" dirty="0">
                <a:latin typeface="Times New Roman" panose="02020603050405020304" pitchFamily="18" charset="0"/>
                <a:cs typeface="Times New Roman" panose="02020603050405020304" pitchFamily="18" charset="0"/>
              </a:rPr>
              <a:t>Il documento trattava delle misure preventive e, eventualmente, punitive da adottarsi in caso di insurrezione interna appoggiata dall'esterno o di partecipazione del partito comunista al governo con mezzi legali. </a:t>
            </a:r>
          </a:p>
          <a:p>
            <a:pPr lvl="1" algn="just"/>
            <a:r>
              <a:rPr lang="it-IT" sz="3400" dirty="0">
                <a:latin typeface="Times New Roman" panose="02020603050405020304" pitchFamily="18" charset="0"/>
                <a:cs typeface="Times New Roman" panose="02020603050405020304" pitchFamily="18" charset="0"/>
              </a:rPr>
              <a:t>Fra le misure preventive è da notare il suggerimento, messo in pratica alcuni mesi più tardi (Dichiarazioni </a:t>
            </a:r>
            <a:r>
              <a:rPr lang="it-IT" sz="3400" dirty="0" err="1">
                <a:latin typeface="Times New Roman" panose="02020603050405020304" pitchFamily="18" charset="0"/>
                <a:cs typeface="Times New Roman" panose="02020603050405020304" pitchFamily="18" charset="0"/>
              </a:rPr>
              <a:t>anglo-franco-americana</a:t>
            </a:r>
            <a:r>
              <a:rPr lang="it-IT" sz="3400" dirty="0">
                <a:latin typeface="Times New Roman" panose="02020603050405020304" pitchFamily="18" charset="0"/>
                <a:cs typeface="Times New Roman" panose="02020603050405020304" pitchFamily="18" charset="0"/>
              </a:rPr>
              <a:t> del 26 settembre 1951), di avviare le procedure per una revisione informale del Trattato di pace, specialmente di quelle parti che imponevano dei limiti sulla qualità e la quantità delle Forze armate nazionali. </a:t>
            </a:r>
          </a:p>
          <a:p>
            <a:pPr lvl="1" algn="just"/>
            <a:r>
              <a:rPr lang="it-IT" sz="3400" dirty="0">
                <a:latin typeface="Times New Roman" panose="02020603050405020304" pitchFamily="18" charset="0"/>
                <a:cs typeface="Times New Roman" panose="02020603050405020304" pitchFamily="18" charset="0"/>
              </a:rPr>
              <a:t>Le misure punitive in caso di insurrezione interna erano volutamente lasciate nel vago; gli stessi JCS (Joint </a:t>
            </a:r>
            <a:r>
              <a:rPr lang="it-IT" sz="3400" dirty="0" err="1">
                <a:latin typeface="Times New Roman" panose="02020603050405020304" pitchFamily="18" charset="0"/>
                <a:cs typeface="Times New Roman" panose="02020603050405020304" pitchFamily="18" charset="0"/>
              </a:rPr>
              <a:t>Chiefs</a:t>
            </a:r>
            <a:r>
              <a:rPr lang="it-IT" sz="3400" dirty="0">
                <a:latin typeface="Times New Roman" panose="02020603050405020304" pitchFamily="18" charset="0"/>
                <a:cs typeface="Times New Roman" panose="02020603050405020304" pitchFamily="18" charset="0"/>
              </a:rPr>
              <a:t> </a:t>
            </a:r>
            <a:r>
              <a:rPr lang="it-IT" sz="3400" dirty="0" err="1">
                <a:latin typeface="Times New Roman" panose="02020603050405020304" pitchFamily="18" charset="0"/>
                <a:cs typeface="Times New Roman" panose="02020603050405020304" pitchFamily="18" charset="0"/>
              </a:rPr>
              <a:t>of</a:t>
            </a:r>
            <a:r>
              <a:rPr lang="it-IT" sz="3400" dirty="0">
                <a:latin typeface="Times New Roman" panose="02020603050405020304" pitchFamily="18" charset="0"/>
                <a:cs typeface="Times New Roman" panose="02020603050405020304" pitchFamily="18" charset="0"/>
              </a:rPr>
              <a:t> Staff) avevano insistito su questo punto; si auspicava infatti di "utilizzare le forze militari statunitensi in modo da essere in grado di impedire, quando necessario, che l'Italia cada sotto il dominio comunista“. Una ulteriore clausola specifica che ciò sarebbe stato attuato in ogni caso con il consenso del governo italiano e secondo le direttive elaborate nell'occasione dai JCS.</a:t>
            </a:r>
          </a:p>
          <a:p>
            <a:pPr lvl="1" algn="just"/>
            <a:r>
              <a:rPr lang="it-IT" sz="3400" dirty="0">
                <a:latin typeface="Times New Roman" panose="02020603050405020304" pitchFamily="18" charset="0"/>
                <a:cs typeface="Times New Roman" panose="02020603050405020304" pitchFamily="18" charset="0"/>
              </a:rPr>
              <a:t>Ancora più vaghe apparivano le misure legali: "Gli Stati Uniti dovrebbero dare corso alle iniziative (censura) mirate ad impedire la presa del potere da parte dei comunisti e a rafforzare la determinazione italiana di opporsi al comunismo“.</a:t>
            </a:r>
          </a:p>
          <a:p>
            <a:pPr algn="just"/>
            <a:endParaRPr lang="it-IT" dirty="0">
              <a:latin typeface="Cambria" pitchFamily="18" charset="0"/>
            </a:endParaRPr>
          </a:p>
          <a:p>
            <a:endParaRPr lang="it-IT" dirty="0"/>
          </a:p>
        </p:txBody>
      </p:sp>
      <p:pic>
        <p:nvPicPr>
          <p:cNvPr id="32770" name="Picture 2" descr="Logo Università degli Studi di Teramo">
            <a:extLst>
              <a:ext uri="{FF2B5EF4-FFF2-40B4-BE49-F238E27FC236}">
                <a16:creationId xmlns:a16="http://schemas.microsoft.com/office/drawing/2014/main" id="{A404342F-7992-46E2-8A22-5899B384F9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400" dirty="0">
                <a:latin typeface="Times New Roman" pitchFamily="18" charset="0"/>
                <a:cs typeface="Times New Roman" pitchFamily="18" charset="0"/>
              </a:rPr>
              <a:t>Le direttive NSC e le elezioni del 1948</a:t>
            </a:r>
            <a:br>
              <a:rPr lang="it-IT" sz="2400" dirty="0">
                <a:latin typeface="Times New Roman" pitchFamily="18" charset="0"/>
                <a:cs typeface="Times New Roman" pitchFamily="18" charset="0"/>
              </a:rPr>
            </a:br>
            <a:r>
              <a:rPr lang="it-IT" sz="2400" dirty="0">
                <a:latin typeface="Times New Roman" pitchFamily="18" charset="0"/>
                <a:cs typeface="Times New Roman" pitchFamily="18" charset="0"/>
              </a:rPr>
              <a:t>Commissione Parlamentare Inchiesta sul terrorismo</a:t>
            </a:r>
            <a:br>
              <a:rPr lang="it-IT" sz="2400" dirty="0">
                <a:latin typeface="Times New Roman" pitchFamily="18" charset="0"/>
                <a:cs typeface="Times New Roman" pitchFamily="18" charset="0"/>
              </a:rPr>
            </a:br>
            <a:r>
              <a:rPr lang="it-IT" sz="2400" dirty="0">
                <a:latin typeface="Times New Roman" pitchFamily="18" charset="0"/>
                <a:cs typeface="Times New Roman" pitchFamily="18" charset="0"/>
              </a:rPr>
              <a:t>(Archivio 900)</a:t>
            </a:r>
            <a:endParaRPr lang="it-IT" sz="2400" dirty="0"/>
          </a:p>
        </p:txBody>
      </p:sp>
      <p:sp>
        <p:nvSpPr>
          <p:cNvPr id="3" name="Segnaposto contenuto 2"/>
          <p:cNvSpPr>
            <a:spLocks noGrp="1"/>
          </p:cNvSpPr>
          <p:nvPr>
            <p:ph idx="1"/>
          </p:nvPr>
        </p:nvSpPr>
        <p:spPr>
          <a:xfrm>
            <a:off x="2589212" y="2133599"/>
            <a:ext cx="8915400" cy="4400365"/>
          </a:xfrm>
        </p:spPr>
        <p:txBody>
          <a:bodyPr>
            <a:normAutofit lnSpcReduction="10000"/>
          </a:bodyPr>
          <a:lstStyle/>
          <a:p>
            <a:pPr algn="just"/>
            <a:r>
              <a:rPr lang="it-IT" sz="1600" dirty="0">
                <a:latin typeface="Times New Roman" panose="02020603050405020304" pitchFamily="18" charset="0"/>
                <a:cs typeface="Times New Roman" panose="02020603050405020304" pitchFamily="18" charset="0"/>
              </a:rPr>
              <a:t>NSC 5411/2 (1954 versione molto censurata): Nuovo documento sulle Cover </a:t>
            </a:r>
            <a:r>
              <a:rPr lang="it-IT" sz="1600" dirty="0" err="1">
                <a:latin typeface="Times New Roman" panose="02020603050405020304" pitchFamily="18" charset="0"/>
                <a:cs typeface="Times New Roman" panose="02020603050405020304" pitchFamily="18" charset="0"/>
              </a:rPr>
              <a:t>Operations</a:t>
            </a:r>
            <a:r>
              <a:rPr lang="it-IT" sz="1600" dirty="0">
                <a:latin typeface="Times New Roman" panose="02020603050405020304" pitchFamily="18" charset="0"/>
                <a:cs typeface="Times New Roman" panose="02020603050405020304" pitchFamily="18" charset="0"/>
              </a:rPr>
              <a:t>, per la prima volta si parla di reti Stay </a:t>
            </a:r>
            <a:r>
              <a:rPr lang="it-IT" sz="1600" dirty="0" err="1">
                <a:latin typeface="Times New Roman" panose="02020603050405020304" pitchFamily="18" charset="0"/>
                <a:cs typeface="Times New Roman" panose="02020603050405020304" pitchFamily="18" charset="0"/>
              </a:rPr>
              <a:t>Behind</a:t>
            </a:r>
            <a:endParaRPr lang="it-IT" sz="1600" dirty="0">
              <a:latin typeface="Times New Roman" panose="02020603050405020304" pitchFamily="18" charset="0"/>
              <a:cs typeface="Times New Roman" panose="02020603050405020304" pitchFamily="18" charset="0"/>
            </a:endParaRPr>
          </a:p>
          <a:p>
            <a:pPr lvl="1" algn="just"/>
            <a:r>
              <a:rPr lang="it-IT" sz="1400" dirty="0">
                <a:latin typeface="Times New Roman" panose="02020603050405020304" pitchFamily="18" charset="0"/>
                <a:cs typeface="Times New Roman" panose="02020603050405020304" pitchFamily="18" charset="0"/>
              </a:rPr>
              <a:t>Il documento si differenzia da quelli dell'amministrazione precedente per l'insistenza sull'importanza strategica della penisola nell'ambito della Nato, definita a "una posizione geografica cardine”.</a:t>
            </a:r>
          </a:p>
          <a:p>
            <a:pPr lvl="1" algn="just"/>
            <a:r>
              <a:rPr lang="it-IT" sz="1400" dirty="0">
                <a:latin typeface="Times New Roman" panose="02020603050405020304" pitchFamily="18" charset="0"/>
                <a:cs typeface="Times New Roman" panose="02020603050405020304" pitchFamily="18" charset="0"/>
              </a:rPr>
              <a:t>Il documento analizzava i successi del sostegno americano alla rinascita economica italiana e il parallelo fallimento della politica anticomunista. </a:t>
            </a:r>
          </a:p>
          <a:p>
            <a:pPr lvl="1" algn="just"/>
            <a:r>
              <a:rPr lang="it-IT" sz="1400" dirty="0">
                <a:latin typeface="Times New Roman" panose="02020603050405020304" pitchFamily="18" charset="0"/>
                <a:cs typeface="Times New Roman" panose="02020603050405020304" pitchFamily="18" charset="0"/>
              </a:rPr>
              <a:t>Il miglioramento della situazione economica non aveva funzionato come antidoto all'affermazione dei </a:t>
            </a:r>
            <a:r>
              <a:rPr lang="it-IT" sz="1400" dirty="0" err="1">
                <a:latin typeface="Times New Roman" panose="02020603050405020304" pitchFamily="18" charset="0"/>
                <a:cs typeface="Times New Roman" panose="02020603050405020304" pitchFamily="18" charset="0"/>
              </a:rPr>
              <a:t>socialcomunisti</a:t>
            </a:r>
            <a:r>
              <a:rPr lang="it-IT" sz="1400" dirty="0">
                <a:latin typeface="Times New Roman" panose="02020603050405020304" pitchFamily="18" charset="0"/>
                <a:cs typeface="Times New Roman" panose="02020603050405020304" pitchFamily="18" charset="0"/>
              </a:rPr>
              <a:t> (come dimostravano i risultati elettorali del 1953); l'anticomunismo dei governi succedutisi dopo le elezioni politiche del 1953 avevano dato prova di grande instabilità. </a:t>
            </a:r>
          </a:p>
          <a:p>
            <a:pPr lvl="1" algn="just"/>
            <a:r>
              <a:rPr lang="it-IT" sz="1400" dirty="0">
                <a:latin typeface="Times New Roman" panose="02020603050405020304" pitchFamily="18" charset="0"/>
                <a:cs typeface="Times New Roman" panose="02020603050405020304" pitchFamily="18" charset="0"/>
              </a:rPr>
              <a:t>L'NSC auspicava per l'Italia un governo costituzionale democratico, sorretto da una florida situazione economica. L'ipotesi di un governo autoritario di destra, anche se definita preferibile a quella di un governo comunista, non veniva prospettata come uno scenario desiderabile (ed è importante perché individua nella stabilizzazione del quadro politico italiano, il principale obiettivo strategico). </a:t>
            </a:r>
          </a:p>
          <a:p>
            <a:pPr lvl="1" algn="just"/>
            <a:r>
              <a:rPr lang="it-IT" sz="1400" dirty="0">
                <a:latin typeface="Times New Roman" panose="02020603050405020304" pitchFamily="18" charset="0"/>
                <a:cs typeface="Times New Roman" panose="02020603050405020304" pitchFamily="18" charset="0"/>
              </a:rPr>
              <a:t>Venendo alle tradizionali ipotesi previste in merito ad una presa di potere comunista (attacco esterno, insurrezione interna sorretta da un appoggio sovietico, mezzi legali), la versione disponibile del documento è pesantemente censurata; in essa non appare dunque alcun riferimento alle ultime due ipotesi e, nel caso della prima, il riferimento va, come già nell'NSC67/3, alla garanzia fornita dal Trattato Nord Atlantico.</a:t>
            </a:r>
          </a:p>
        </p:txBody>
      </p:sp>
      <p:pic>
        <p:nvPicPr>
          <p:cNvPr id="33794" name="Picture 2" descr="Logo Università degli Studi di Teramo">
            <a:extLst>
              <a:ext uri="{FF2B5EF4-FFF2-40B4-BE49-F238E27FC236}">
                <a16:creationId xmlns:a16="http://schemas.microsoft.com/office/drawing/2014/main" id="{4CA91339-063B-4E9C-A995-2DC37CB968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000" dirty="0">
                <a:latin typeface="Times New Roman" pitchFamily="18" charset="0"/>
                <a:cs typeface="Times New Roman" pitchFamily="18" charset="0"/>
              </a:rPr>
              <a:t>Le direttive NSC e le elezioni del 1960</a:t>
            </a:r>
            <a:br>
              <a:rPr lang="it-IT" sz="2000" dirty="0">
                <a:latin typeface="Times New Roman" pitchFamily="18" charset="0"/>
                <a:cs typeface="Times New Roman" pitchFamily="18" charset="0"/>
              </a:rPr>
            </a:br>
            <a:r>
              <a:rPr lang="it-IT" sz="2000" dirty="0">
                <a:latin typeface="Times New Roman" pitchFamily="18" charset="0"/>
                <a:cs typeface="Times New Roman" pitchFamily="18" charset="0"/>
              </a:rPr>
              <a:t>Commissione Parlamentare Inchiesta sul terrorismo</a:t>
            </a:r>
            <a:br>
              <a:rPr lang="it-IT" sz="2000" dirty="0">
                <a:latin typeface="Times New Roman" pitchFamily="18" charset="0"/>
                <a:cs typeface="Times New Roman" pitchFamily="18" charset="0"/>
              </a:rPr>
            </a:br>
            <a:r>
              <a:rPr lang="it-IT" sz="2000" dirty="0">
                <a:latin typeface="Times New Roman" pitchFamily="18" charset="0"/>
                <a:cs typeface="Times New Roman" pitchFamily="18" charset="0"/>
              </a:rPr>
              <a:t>(Archivio 900)</a:t>
            </a:r>
            <a:endParaRPr lang="it-IT" sz="2000" dirty="0"/>
          </a:p>
        </p:txBody>
      </p:sp>
      <p:sp>
        <p:nvSpPr>
          <p:cNvPr id="3" name="Segnaposto contenuto 2"/>
          <p:cNvSpPr>
            <a:spLocks noGrp="1"/>
          </p:cNvSpPr>
          <p:nvPr>
            <p:ph idx="1"/>
          </p:nvPr>
        </p:nvSpPr>
        <p:spPr>
          <a:xfrm>
            <a:off x="2589212" y="2133600"/>
            <a:ext cx="8915400" cy="4382610"/>
          </a:xfrm>
        </p:spPr>
        <p:txBody>
          <a:bodyPr>
            <a:noAutofit/>
          </a:bodyPr>
          <a:lstStyle/>
          <a:p>
            <a:pPr algn="just"/>
            <a:r>
              <a:rPr lang="it-IT" sz="2000" dirty="0">
                <a:latin typeface="Times New Roman" pitchFamily="18" charset="0"/>
                <a:cs typeface="Times New Roman" pitchFamily="18" charset="0"/>
              </a:rPr>
              <a:t>NSC6014 del 16 agosto 1960 in cui la parte analitica era approfondita secondo le linee già tracciate dall'NSC5411/2. </a:t>
            </a:r>
          </a:p>
          <a:p>
            <a:pPr lvl="1" algn="just"/>
            <a:r>
              <a:rPr lang="it-IT" sz="1400" dirty="0">
                <a:latin typeface="Times New Roman" pitchFamily="18" charset="0"/>
                <a:cs typeface="Times New Roman" pitchFamily="18" charset="0"/>
              </a:rPr>
              <a:t>Il documento rilevava ancora una volta come, a partire dalle elezioni del 1953, l'instabilità politica di governo fosse stata accentuata dalle spaccature interne al partito di maggioranza, dall'incapacità di formare coalizioni di governo durature e dalla differenza di opinioni esistenti nelle varie forze democratiche sulla credibilità di una partecipazione socialista al governo. </a:t>
            </a:r>
          </a:p>
          <a:p>
            <a:pPr algn="just"/>
            <a:endParaRPr lang="it-IT" sz="1400" dirty="0">
              <a:latin typeface="Times New Roman" pitchFamily="18" charset="0"/>
              <a:cs typeface="Times New Roman" pitchFamily="18" charset="0"/>
            </a:endParaRPr>
          </a:p>
          <a:p>
            <a:pPr lvl="1" algn="just"/>
            <a:r>
              <a:rPr lang="it-IT" sz="1400" dirty="0">
                <a:latin typeface="Times New Roman" pitchFamily="18" charset="0"/>
                <a:cs typeface="Times New Roman" pitchFamily="18" charset="0"/>
              </a:rPr>
              <a:t>Per questo si auspicava l'appoggio all'evoluzione del PSI verso posizioni autonome rispetto al PCI e filo-occidentali. Finché tale cambiamento non fosse stato palese, l'influenza del PSI sulla politica estera e sulla politica di difesa nazionale doveva essere contrastata. </a:t>
            </a:r>
          </a:p>
          <a:p>
            <a:pPr algn="just"/>
            <a:endParaRPr lang="it-IT" sz="1400" dirty="0">
              <a:latin typeface="Times New Roman" pitchFamily="18" charset="0"/>
              <a:cs typeface="Times New Roman" pitchFamily="18" charset="0"/>
            </a:endParaRPr>
          </a:p>
          <a:p>
            <a:pPr lvl="1" algn="just"/>
            <a:r>
              <a:rPr lang="it-IT" sz="1400" dirty="0">
                <a:latin typeface="Times New Roman" pitchFamily="18" charset="0"/>
                <a:cs typeface="Times New Roman" pitchFamily="18" charset="0"/>
              </a:rPr>
              <a:t>Il maggiore pericolo, stando così la situazione, era "che le forze politiche ed economiche conservatrici e quelle clericali costituissero con le forze neofasciste un Fronte nazionale contrapposto a un Fronte popolare, guidato dai comunisti, comprendente le classi lavoratrici e gli elementi democratici della sinistra moderata”.</a:t>
            </a:r>
          </a:p>
        </p:txBody>
      </p:sp>
      <p:pic>
        <p:nvPicPr>
          <p:cNvPr id="39938" name="Picture 2" descr="Logo Università degli Studi di Teramo">
            <a:extLst>
              <a:ext uri="{FF2B5EF4-FFF2-40B4-BE49-F238E27FC236}">
                <a16:creationId xmlns:a16="http://schemas.microsoft.com/office/drawing/2014/main" id="{F65A9E0D-15E3-43E9-B664-B1DE02EBDE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31346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200" dirty="0">
                <a:latin typeface="Times New Roman" pitchFamily="18" charset="0"/>
                <a:cs typeface="Times New Roman" pitchFamily="18" charset="0"/>
              </a:rPr>
              <a:t>Le direttive NSC e le elezioni del 1960</a:t>
            </a:r>
            <a:br>
              <a:rPr lang="it-IT" sz="2200" dirty="0">
                <a:latin typeface="Times New Roman" pitchFamily="18" charset="0"/>
                <a:cs typeface="Times New Roman" pitchFamily="18" charset="0"/>
              </a:rPr>
            </a:br>
            <a:r>
              <a:rPr lang="it-IT" sz="2200" dirty="0">
                <a:latin typeface="Times New Roman" pitchFamily="18" charset="0"/>
                <a:cs typeface="Times New Roman" pitchFamily="18" charset="0"/>
              </a:rPr>
              <a:t>Commissione Parlamentare Inchiesta sul terrorismo</a:t>
            </a:r>
            <a:br>
              <a:rPr lang="it-IT" sz="2200" dirty="0">
                <a:latin typeface="Times New Roman" pitchFamily="18" charset="0"/>
                <a:cs typeface="Times New Roman" pitchFamily="18" charset="0"/>
              </a:rPr>
            </a:br>
            <a:r>
              <a:rPr lang="it-IT" sz="2200" dirty="0">
                <a:latin typeface="Times New Roman" pitchFamily="18" charset="0"/>
                <a:cs typeface="Times New Roman" pitchFamily="18" charset="0"/>
              </a:rPr>
              <a:t>(Archivio 900)</a:t>
            </a:r>
            <a:endParaRPr lang="it-IT" dirty="0"/>
          </a:p>
        </p:txBody>
      </p:sp>
      <p:sp>
        <p:nvSpPr>
          <p:cNvPr id="3" name="Segnaposto contenuto 2"/>
          <p:cNvSpPr>
            <a:spLocks noGrp="1"/>
          </p:cNvSpPr>
          <p:nvPr>
            <p:ph idx="1"/>
          </p:nvPr>
        </p:nvSpPr>
        <p:spPr/>
        <p:txBody>
          <a:bodyPr>
            <a:normAutofit fontScale="92500" lnSpcReduction="20000"/>
          </a:bodyPr>
          <a:lstStyle/>
          <a:p>
            <a:pPr algn="just"/>
            <a:r>
              <a:rPr lang="it-IT" sz="2000" dirty="0">
                <a:latin typeface="Times New Roman" pitchFamily="18" charset="0"/>
                <a:cs typeface="Times New Roman" pitchFamily="18" charset="0"/>
              </a:rPr>
              <a:t>Confermando quanto dichiarato nel NSC 5411/2, che un regime autoritario sarebbe stato meno pericoloso nel breve periodo per gli interessi della politica estera americana, si affermava che nel lungo periodo avrebbe avuto un effetto deleterio, aggravando le frizioni interne e rafforzando in ultima analisi lo stesso partito comunista. </a:t>
            </a:r>
          </a:p>
          <a:p>
            <a:pPr algn="just"/>
            <a:endParaRPr lang="it-IT" sz="2000" dirty="0">
              <a:latin typeface="Times New Roman" pitchFamily="18" charset="0"/>
              <a:cs typeface="Times New Roman" pitchFamily="18" charset="0"/>
            </a:endParaRPr>
          </a:p>
          <a:p>
            <a:pPr algn="just"/>
            <a:r>
              <a:rPr lang="it-IT" sz="2000" dirty="0">
                <a:latin typeface="Times New Roman" pitchFamily="18" charset="0"/>
                <a:cs typeface="Times New Roman" pitchFamily="18" charset="0"/>
              </a:rPr>
              <a:t>Per quanto riguarda la parte punitiva, la censura impedisce anche in questo caso di valutare appieno il significato del documento. </a:t>
            </a:r>
          </a:p>
          <a:p>
            <a:pPr algn="just"/>
            <a:endParaRPr lang="it-IT" sz="2000" dirty="0">
              <a:latin typeface="Times New Roman" pitchFamily="18" charset="0"/>
              <a:cs typeface="Times New Roman" pitchFamily="18" charset="0"/>
            </a:endParaRPr>
          </a:p>
          <a:p>
            <a:pPr algn="just"/>
            <a:r>
              <a:rPr lang="it-IT" sz="2000" dirty="0">
                <a:latin typeface="Times New Roman" pitchFamily="18" charset="0"/>
                <a:cs typeface="Times New Roman" pitchFamily="18" charset="0"/>
              </a:rPr>
              <a:t>Non è chiaro infatti se le misure prese in considerazione per contrastare l'avvento con mezzi legali o illegali del PCI al governo fossero solo di tipo non militare (come appare dal testo) o non comprendessero invece altri tipi di interventi (eventualmente censurati).</a:t>
            </a:r>
          </a:p>
        </p:txBody>
      </p:sp>
      <p:pic>
        <p:nvPicPr>
          <p:cNvPr id="40962" name="Picture 2" descr="Logo Università degli Studi di Teramo">
            <a:extLst>
              <a:ext uri="{FF2B5EF4-FFF2-40B4-BE49-F238E27FC236}">
                <a16:creationId xmlns:a16="http://schemas.microsoft.com/office/drawing/2014/main" id="{EEA66112-0D56-4052-BCE3-C4141904D2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83844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000" dirty="0">
                <a:latin typeface="Times New Roman" pitchFamily="18" charset="0"/>
                <a:cs typeface="Times New Roman" pitchFamily="18" charset="0"/>
              </a:rPr>
              <a:t>Le direttive NSC. Una valutazione</a:t>
            </a:r>
            <a:br>
              <a:rPr lang="it-IT" sz="2000" dirty="0">
                <a:latin typeface="Times New Roman" pitchFamily="18" charset="0"/>
                <a:cs typeface="Times New Roman" pitchFamily="18" charset="0"/>
              </a:rPr>
            </a:br>
            <a:r>
              <a:rPr lang="it-IT" sz="2000" dirty="0">
                <a:latin typeface="Times New Roman" pitchFamily="18" charset="0"/>
                <a:cs typeface="Times New Roman" pitchFamily="18" charset="0"/>
              </a:rPr>
              <a:t>Commissione Parlamentare Inchiesta sul terrorismo</a:t>
            </a:r>
            <a:br>
              <a:rPr lang="it-IT" sz="2000" dirty="0">
                <a:latin typeface="Times New Roman" pitchFamily="18" charset="0"/>
                <a:cs typeface="Times New Roman" pitchFamily="18" charset="0"/>
              </a:rPr>
            </a:br>
            <a:r>
              <a:rPr lang="it-IT" sz="2000" dirty="0">
                <a:latin typeface="Times New Roman" pitchFamily="18" charset="0"/>
                <a:cs typeface="Times New Roman" pitchFamily="18" charset="0"/>
              </a:rPr>
              <a:t>(Archivio 900)</a:t>
            </a:r>
            <a:endParaRPr lang="it-IT" sz="2000" dirty="0"/>
          </a:p>
        </p:txBody>
      </p:sp>
      <p:sp>
        <p:nvSpPr>
          <p:cNvPr id="3" name="Segnaposto contenuto 2"/>
          <p:cNvSpPr>
            <a:spLocks noGrp="1"/>
          </p:cNvSpPr>
          <p:nvPr>
            <p:ph idx="1"/>
          </p:nvPr>
        </p:nvSpPr>
        <p:spPr/>
        <p:txBody>
          <a:bodyPr>
            <a:noAutofit/>
          </a:bodyPr>
          <a:lstStyle/>
          <a:p>
            <a:pPr algn="just"/>
            <a:endParaRPr lang="it-IT" sz="2400" dirty="0">
              <a:latin typeface="Times New Roman" pitchFamily="18" charset="0"/>
              <a:cs typeface="Times New Roman" pitchFamily="18" charset="0"/>
            </a:endParaRPr>
          </a:p>
          <a:p>
            <a:pPr algn="just"/>
            <a:r>
              <a:rPr lang="it-IT" sz="2400" dirty="0">
                <a:latin typeface="Times New Roman" pitchFamily="18" charset="0"/>
                <a:cs typeface="Times New Roman" pitchFamily="18" charset="0"/>
              </a:rPr>
              <a:t>La lettura dei documenti attinenti l'Italia negli anni '50 scredita l'ipotesi di un intervento militare diretto americano automatico in caso di avvento del PCI al governo con mezzi legali o illegali. </a:t>
            </a:r>
          </a:p>
          <a:p>
            <a:pPr algn="just"/>
            <a:endParaRPr lang="it-IT" sz="2400" dirty="0">
              <a:latin typeface="Times New Roman" pitchFamily="18" charset="0"/>
              <a:cs typeface="Times New Roman" pitchFamily="18" charset="0"/>
            </a:endParaRPr>
          </a:p>
          <a:p>
            <a:pPr algn="just"/>
            <a:r>
              <a:rPr lang="it-IT" sz="2400" dirty="0">
                <a:latin typeface="Times New Roman" pitchFamily="18" charset="0"/>
                <a:cs typeface="Times New Roman" pitchFamily="18" charset="0"/>
              </a:rPr>
              <a:t>Rimanevano in piedi le tattiche elaborate fin dal 1948 dello stesso NSC per fronteggiare il pericolo comunista a livello mondiale. </a:t>
            </a:r>
          </a:p>
          <a:p>
            <a:pPr algn="just"/>
            <a:endParaRPr lang="it-IT" sz="2400" dirty="0">
              <a:latin typeface="Times New Roman" pitchFamily="18" charset="0"/>
              <a:cs typeface="Times New Roman" pitchFamily="18" charset="0"/>
            </a:endParaRPr>
          </a:p>
        </p:txBody>
      </p:sp>
      <p:pic>
        <p:nvPicPr>
          <p:cNvPr id="41986" name="Picture 2" descr="Logo Università degli Studi di Teramo">
            <a:extLst>
              <a:ext uri="{FF2B5EF4-FFF2-40B4-BE49-F238E27FC236}">
                <a16:creationId xmlns:a16="http://schemas.microsoft.com/office/drawing/2014/main" id="{2CC446E9-278F-4B68-AB15-AF9B99ABC0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01442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000" dirty="0">
                <a:latin typeface="Times New Roman" pitchFamily="18" charset="0"/>
                <a:cs typeface="Times New Roman" pitchFamily="18" charset="0"/>
              </a:rPr>
              <a:t>Le direttive NSC. Una valutazione</a:t>
            </a:r>
            <a:br>
              <a:rPr lang="it-IT" sz="2000" dirty="0">
                <a:latin typeface="Times New Roman" pitchFamily="18" charset="0"/>
                <a:cs typeface="Times New Roman" pitchFamily="18" charset="0"/>
              </a:rPr>
            </a:br>
            <a:r>
              <a:rPr lang="it-IT" sz="2000" dirty="0">
                <a:latin typeface="Times New Roman" pitchFamily="18" charset="0"/>
                <a:cs typeface="Times New Roman" pitchFamily="18" charset="0"/>
              </a:rPr>
              <a:t>Commissione Parlamentare Inchiesta sul terrorismo</a:t>
            </a:r>
            <a:br>
              <a:rPr lang="it-IT" sz="2000" dirty="0">
                <a:latin typeface="Times New Roman" pitchFamily="18" charset="0"/>
                <a:cs typeface="Times New Roman" pitchFamily="18" charset="0"/>
              </a:rPr>
            </a:br>
            <a:r>
              <a:rPr lang="it-IT" sz="2000" dirty="0">
                <a:latin typeface="Times New Roman" pitchFamily="18" charset="0"/>
                <a:cs typeface="Times New Roman" pitchFamily="18" charset="0"/>
              </a:rPr>
              <a:t>(Archivio 900)</a:t>
            </a:r>
            <a:endParaRPr lang="it-IT" sz="2000" dirty="0"/>
          </a:p>
        </p:txBody>
      </p:sp>
      <p:sp>
        <p:nvSpPr>
          <p:cNvPr id="3" name="Segnaposto contenuto 2"/>
          <p:cNvSpPr>
            <a:spLocks noGrp="1"/>
          </p:cNvSpPr>
          <p:nvPr>
            <p:ph idx="1"/>
          </p:nvPr>
        </p:nvSpPr>
        <p:spPr/>
        <p:txBody>
          <a:bodyPr>
            <a:noAutofit/>
          </a:bodyPr>
          <a:lstStyle/>
          <a:p>
            <a:pPr algn="just"/>
            <a:r>
              <a:rPr lang="it-IT" sz="1600" dirty="0">
                <a:latin typeface="Times New Roman" pitchFamily="18" charset="0"/>
                <a:cs typeface="Times New Roman" pitchFamily="18" charset="0"/>
              </a:rPr>
              <a:t>Si trattava di quelle che vennero definite </a:t>
            </a:r>
            <a:r>
              <a:rPr lang="it-IT" sz="1600" dirty="0" err="1">
                <a:latin typeface="Times New Roman" pitchFamily="18" charset="0"/>
                <a:cs typeface="Times New Roman" pitchFamily="18" charset="0"/>
              </a:rPr>
              <a:t>covert</a:t>
            </a:r>
            <a:r>
              <a:rPr lang="it-IT" sz="1600" dirty="0">
                <a:latin typeface="Times New Roman" pitchFamily="18" charset="0"/>
                <a:cs typeface="Times New Roman" pitchFamily="18" charset="0"/>
              </a:rPr>
              <a:t> </a:t>
            </a:r>
            <a:r>
              <a:rPr lang="it-IT" sz="1600" dirty="0" err="1">
                <a:latin typeface="Times New Roman" pitchFamily="18" charset="0"/>
                <a:cs typeface="Times New Roman" pitchFamily="18" charset="0"/>
              </a:rPr>
              <a:t>operations</a:t>
            </a:r>
            <a:r>
              <a:rPr lang="it-IT" sz="1600" dirty="0">
                <a:latin typeface="Times New Roman" pitchFamily="18" charset="0"/>
                <a:cs typeface="Times New Roman" pitchFamily="18" charset="0"/>
              </a:rPr>
              <a:t> nella direttiva NSC 10/2 del 18 giugno 1948: </a:t>
            </a:r>
          </a:p>
          <a:p>
            <a:pPr lvl="1" algn="just"/>
            <a:r>
              <a:rPr lang="it-IT" dirty="0">
                <a:latin typeface="Times New Roman" pitchFamily="18" charset="0"/>
                <a:cs typeface="Times New Roman" pitchFamily="18" charset="0"/>
              </a:rPr>
              <a:t>misure che avrebbero affiancato le attività all'estero di carattere ufficiale e per le quali, a differenza di queste, non doveva essere possibile risalire alla responsabilità del governo americano. </a:t>
            </a:r>
          </a:p>
          <a:p>
            <a:pPr lvl="1" algn="just"/>
            <a:r>
              <a:rPr lang="it-IT" dirty="0">
                <a:latin typeface="Times New Roman" pitchFamily="18" charset="0"/>
                <a:cs typeface="Times New Roman" pitchFamily="18" charset="0"/>
              </a:rPr>
              <a:t>operazioni legali e illegali di cui il Governo avrebbe avuto la paternità, ma non avrebbe assunto la responsabilità. La tipologia di queste operazioni era assai vasta. </a:t>
            </a:r>
          </a:p>
          <a:p>
            <a:pPr lvl="1" algn="just"/>
            <a:r>
              <a:rPr lang="it-IT" dirty="0">
                <a:latin typeface="Times New Roman" pitchFamily="18" charset="0"/>
                <a:cs typeface="Times New Roman" pitchFamily="18" charset="0"/>
              </a:rPr>
              <a:t>si trattava di "propaganda, guerra economica; azione preventiva diretta, comprendente il sabotaggio, l'antisabotaggio, misure di demolizione ed evacuazione; sovversione contro Stati ostili, comprendente assistenza a movimenti clandestini di resistenza, a gruppi di guerriglia e di liberazione di rifugiati, nonché appoggio ad elementi indigeni anticomunisti nei paesi del mondo libero minacciati“ </a:t>
            </a:r>
          </a:p>
          <a:p>
            <a:pPr lvl="1" algn="just"/>
            <a:r>
              <a:rPr lang="it-IT" dirty="0">
                <a:latin typeface="Times New Roman" pitchFamily="18" charset="0"/>
                <a:cs typeface="Times New Roman" pitchFamily="18" charset="0"/>
              </a:rPr>
              <a:t>"non dovranno includere conflitti armati condotti da forze militari riconosciute, spionaggio, controspionaggio, copertura e occultamento di azioni militari“ . </a:t>
            </a:r>
          </a:p>
        </p:txBody>
      </p:sp>
      <p:pic>
        <p:nvPicPr>
          <p:cNvPr id="43010" name="Picture 2" descr="Logo Università degli Studi di Teramo">
            <a:extLst>
              <a:ext uri="{FF2B5EF4-FFF2-40B4-BE49-F238E27FC236}">
                <a16:creationId xmlns:a16="http://schemas.microsoft.com/office/drawing/2014/main" id="{5782CB85-1472-4C82-B2AE-40ACD141F1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01289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000" dirty="0">
                <a:latin typeface="Times New Roman" pitchFamily="18" charset="0"/>
                <a:cs typeface="Times New Roman" pitchFamily="18" charset="0"/>
              </a:rPr>
              <a:t>Le direttive NSC. Una valutazione</a:t>
            </a:r>
            <a:br>
              <a:rPr lang="it-IT" sz="2000" dirty="0">
                <a:latin typeface="Times New Roman" pitchFamily="18" charset="0"/>
                <a:cs typeface="Times New Roman" pitchFamily="18" charset="0"/>
              </a:rPr>
            </a:br>
            <a:r>
              <a:rPr lang="it-IT" sz="2000" dirty="0">
                <a:latin typeface="Times New Roman" pitchFamily="18" charset="0"/>
                <a:cs typeface="Times New Roman" pitchFamily="18" charset="0"/>
              </a:rPr>
              <a:t>Commissione Parlamentare Inchiesta sul terrorismo</a:t>
            </a:r>
            <a:br>
              <a:rPr lang="it-IT" sz="2000" dirty="0">
                <a:latin typeface="Times New Roman" pitchFamily="18" charset="0"/>
                <a:cs typeface="Times New Roman" pitchFamily="18" charset="0"/>
              </a:rPr>
            </a:br>
            <a:r>
              <a:rPr lang="it-IT" sz="2000" dirty="0">
                <a:latin typeface="Times New Roman" pitchFamily="18" charset="0"/>
                <a:cs typeface="Times New Roman" pitchFamily="18" charset="0"/>
              </a:rPr>
              <a:t>(Archivio 900)</a:t>
            </a:r>
            <a:endParaRPr lang="it-IT" sz="2000" dirty="0"/>
          </a:p>
        </p:txBody>
      </p:sp>
      <p:sp>
        <p:nvSpPr>
          <p:cNvPr id="3" name="Segnaposto contenuto 2"/>
          <p:cNvSpPr>
            <a:spLocks noGrp="1"/>
          </p:cNvSpPr>
          <p:nvPr>
            <p:ph idx="1"/>
          </p:nvPr>
        </p:nvSpPr>
        <p:spPr/>
        <p:txBody>
          <a:bodyPr>
            <a:normAutofit fontScale="92500" lnSpcReduction="10000"/>
          </a:bodyPr>
          <a:lstStyle/>
          <a:p>
            <a:pPr algn="just"/>
            <a:endParaRPr lang="it-IT" sz="2000" dirty="0">
              <a:latin typeface="Times New Roman" pitchFamily="18" charset="0"/>
              <a:cs typeface="Times New Roman" pitchFamily="18" charset="0"/>
            </a:endParaRPr>
          </a:p>
          <a:p>
            <a:pPr algn="just"/>
            <a:r>
              <a:rPr lang="it-IT" sz="2000" dirty="0">
                <a:latin typeface="Times New Roman" pitchFamily="18" charset="0"/>
                <a:cs typeface="Times New Roman" pitchFamily="18" charset="0"/>
              </a:rPr>
              <a:t>Responsabile di questo tipo di operazioni era la nuova branca della CIA, l'Office </a:t>
            </a:r>
            <a:r>
              <a:rPr lang="it-IT" sz="2000" dirty="0" err="1">
                <a:latin typeface="Times New Roman" pitchFamily="18" charset="0"/>
                <a:cs typeface="Times New Roman" pitchFamily="18" charset="0"/>
              </a:rPr>
              <a:t>of</a:t>
            </a:r>
            <a:r>
              <a:rPr lang="it-IT" sz="2000" dirty="0">
                <a:latin typeface="Times New Roman" pitchFamily="18" charset="0"/>
                <a:cs typeface="Times New Roman" pitchFamily="18" charset="0"/>
              </a:rPr>
              <a:t> </a:t>
            </a:r>
            <a:r>
              <a:rPr lang="it-IT" sz="2000" dirty="0" err="1">
                <a:latin typeface="Times New Roman" pitchFamily="18" charset="0"/>
                <a:cs typeface="Times New Roman" pitchFamily="18" charset="0"/>
              </a:rPr>
              <a:t>Special</a:t>
            </a:r>
            <a:r>
              <a:rPr lang="it-IT" sz="2000" dirty="0">
                <a:latin typeface="Times New Roman" pitchFamily="18" charset="0"/>
                <a:cs typeface="Times New Roman" pitchFamily="18" charset="0"/>
              </a:rPr>
              <a:t> </a:t>
            </a:r>
            <a:r>
              <a:rPr lang="it-IT" sz="2000" dirty="0" err="1">
                <a:latin typeface="Times New Roman" pitchFamily="18" charset="0"/>
                <a:cs typeface="Times New Roman" pitchFamily="18" charset="0"/>
              </a:rPr>
              <a:t>Projects</a:t>
            </a:r>
            <a:r>
              <a:rPr lang="it-IT" sz="2000" dirty="0">
                <a:latin typeface="Times New Roman" pitchFamily="18" charset="0"/>
                <a:cs typeface="Times New Roman" pitchFamily="18" charset="0"/>
              </a:rPr>
              <a:t>; solo in caso di guerra, o quando il Presidente degli Stati Uniti lo avesse richiesto, i piani per le </a:t>
            </a:r>
            <a:r>
              <a:rPr lang="it-IT" sz="2000" dirty="0" err="1">
                <a:latin typeface="Times New Roman" pitchFamily="18" charset="0"/>
                <a:cs typeface="Times New Roman" pitchFamily="18" charset="0"/>
              </a:rPr>
              <a:t>covert</a:t>
            </a:r>
            <a:r>
              <a:rPr lang="it-IT" sz="2000" dirty="0">
                <a:latin typeface="Times New Roman" pitchFamily="18" charset="0"/>
                <a:cs typeface="Times New Roman" pitchFamily="18" charset="0"/>
              </a:rPr>
              <a:t> </a:t>
            </a:r>
            <a:r>
              <a:rPr lang="it-IT" sz="2000" dirty="0" err="1">
                <a:latin typeface="Times New Roman" pitchFamily="18" charset="0"/>
                <a:cs typeface="Times New Roman" pitchFamily="18" charset="0"/>
              </a:rPr>
              <a:t>operations</a:t>
            </a:r>
            <a:r>
              <a:rPr lang="it-IT" sz="2000" dirty="0">
                <a:latin typeface="Times New Roman" pitchFamily="18" charset="0"/>
                <a:cs typeface="Times New Roman" pitchFamily="18" charset="0"/>
              </a:rPr>
              <a:t> , sarebbero stati coordinati con i Joint </a:t>
            </a:r>
            <a:r>
              <a:rPr lang="it-IT" sz="2000" dirty="0" err="1">
                <a:latin typeface="Times New Roman" pitchFamily="18" charset="0"/>
                <a:cs typeface="Times New Roman" pitchFamily="18" charset="0"/>
              </a:rPr>
              <a:t>Chiefs</a:t>
            </a:r>
            <a:r>
              <a:rPr lang="it-IT" sz="2000" dirty="0">
                <a:latin typeface="Times New Roman" pitchFamily="18" charset="0"/>
                <a:cs typeface="Times New Roman" pitchFamily="18" charset="0"/>
              </a:rPr>
              <a:t> </a:t>
            </a:r>
            <a:r>
              <a:rPr lang="it-IT" sz="2000" dirty="0" err="1">
                <a:latin typeface="Times New Roman" pitchFamily="18" charset="0"/>
                <a:cs typeface="Times New Roman" pitchFamily="18" charset="0"/>
              </a:rPr>
              <a:t>of</a:t>
            </a:r>
            <a:r>
              <a:rPr lang="it-IT" sz="2000" dirty="0">
                <a:latin typeface="Times New Roman" pitchFamily="18" charset="0"/>
                <a:cs typeface="Times New Roman" pitchFamily="18" charset="0"/>
              </a:rPr>
              <a:t> Staff. </a:t>
            </a:r>
          </a:p>
          <a:p>
            <a:pPr algn="just"/>
            <a:endParaRPr lang="it-IT" sz="2000" dirty="0">
              <a:latin typeface="Times New Roman" pitchFamily="18" charset="0"/>
              <a:cs typeface="Times New Roman" pitchFamily="18" charset="0"/>
            </a:endParaRPr>
          </a:p>
          <a:p>
            <a:pPr algn="just"/>
            <a:endParaRPr lang="it-IT" sz="2000" dirty="0">
              <a:latin typeface="Times New Roman" pitchFamily="18" charset="0"/>
              <a:cs typeface="Times New Roman" pitchFamily="18" charset="0"/>
            </a:endParaRPr>
          </a:p>
          <a:p>
            <a:pPr algn="just"/>
            <a:r>
              <a:rPr lang="it-IT" sz="2000" dirty="0">
                <a:latin typeface="Times New Roman" pitchFamily="18" charset="0"/>
                <a:cs typeface="Times New Roman" pitchFamily="18" charset="0"/>
              </a:rPr>
              <a:t>Ciò significa che la CIA godeva, in questo campo e in tempo di pace, della massima discrezionalità. Questa direttiva, modificata secondo termini che rimangono sconosciuti (NSC10/5, non rinvenuta), rimase in vigore fino al marzo 1954, quando venne approvato un nuovo documento riguardante le </a:t>
            </a:r>
            <a:r>
              <a:rPr lang="it-IT" sz="2000" dirty="0" err="1">
                <a:latin typeface="Times New Roman" pitchFamily="18" charset="0"/>
                <a:cs typeface="Times New Roman" pitchFamily="18" charset="0"/>
              </a:rPr>
              <a:t>covert</a:t>
            </a:r>
            <a:r>
              <a:rPr lang="it-IT" sz="2000" dirty="0">
                <a:latin typeface="Times New Roman" pitchFamily="18" charset="0"/>
                <a:cs typeface="Times New Roman" pitchFamily="18" charset="0"/>
              </a:rPr>
              <a:t> </a:t>
            </a:r>
            <a:r>
              <a:rPr lang="it-IT" sz="2000" dirty="0" err="1">
                <a:latin typeface="Times New Roman" pitchFamily="18" charset="0"/>
                <a:cs typeface="Times New Roman" pitchFamily="18" charset="0"/>
              </a:rPr>
              <a:t>operations</a:t>
            </a:r>
            <a:r>
              <a:rPr lang="it-IT" sz="2000" dirty="0">
                <a:latin typeface="Times New Roman" pitchFamily="18" charset="0"/>
                <a:cs typeface="Times New Roman" pitchFamily="18" charset="0"/>
              </a:rPr>
              <a:t>.</a:t>
            </a:r>
            <a:endParaRPr lang="it-IT" sz="2000" dirty="0"/>
          </a:p>
          <a:p>
            <a:endParaRPr lang="it-IT" dirty="0"/>
          </a:p>
        </p:txBody>
      </p:sp>
      <p:pic>
        <p:nvPicPr>
          <p:cNvPr id="44034" name="Picture 2" descr="Logo Università degli Studi di Teramo">
            <a:extLst>
              <a:ext uri="{FF2B5EF4-FFF2-40B4-BE49-F238E27FC236}">
                <a16:creationId xmlns:a16="http://schemas.microsoft.com/office/drawing/2014/main" id="{BCA9D7EA-D59B-46A9-9A50-3335F9C779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4845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Un filo rosso</a:t>
            </a:r>
          </a:p>
        </p:txBody>
      </p:sp>
      <p:sp>
        <p:nvSpPr>
          <p:cNvPr id="3" name="Segnaposto contenuto 2"/>
          <p:cNvSpPr>
            <a:spLocks noGrp="1"/>
          </p:cNvSpPr>
          <p:nvPr>
            <p:ph idx="1"/>
          </p:nvPr>
        </p:nvSpPr>
        <p:spPr/>
        <p:txBody>
          <a:bodyPr>
            <a:normAutofit fontScale="92500" lnSpcReduction="20000"/>
          </a:bodyPr>
          <a:lstStyle/>
          <a:p>
            <a:pPr algn="just"/>
            <a:r>
              <a:rPr lang="it-IT" dirty="0"/>
              <a:t>Se fossimo un paese normale i vincitori avrebbero formato i nuovi corpi intermedi, ma non fu così</a:t>
            </a:r>
          </a:p>
          <a:p>
            <a:pPr algn="just"/>
            <a:r>
              <a:rPr lang="it-IT" dirty="0"/>
              <a:t>Il punto è la posizione geopolitica che andava ad assumere l’Italia: liberata da Alleati, collocata  nel blocco occidentale da Yalta, ma con il PC più forte d’occidente (dotato di strutture interne paramilitari e con una componente interna minoritaria ma rivoluzionaria)</a:t>
            </a:r>
          </a:p>
          <a:p>
            <a:pPr algn="just"/>
            <a:r>
              <a:rPr lang="it-IT" dirty="0"/>
              <a:t>Domanda: avrebbe retto ad una svolta verso il totalitarismo URSS dall’interno? Probabilmente no senza un nuovo intervento alleato (a rischio di terzo conflitto mondiale), ed in presenza di forze politiche </a:t>
            </a:r>
            <a:r>
              <a:rPr lang="it-IT" dirty="0" err="1"/>
              <a:t>organizzativamente</a:t>
            </a:r>
            <a:r>
              <a:rPr lang="it-IT" dirty="0"/>
              <a:t> più deboli e meno compatte. </a:t>
            </a:r>
          </a:p>
          <a:p>
            <a:pPr algn="just"/>
            <a:r>
              <a:rPr lang="it-IT" dirty="0"/>
              <a:t>Conseguenza: il PCI doveva legittimarsi, le istituzioni si dovevano organizzare, i partiti non comunisti non avevano le forze (tenere in conto che il PSI è schierato). Questo significò reintegrare pezzi del vecchio regime all’interno del quale conviveva l’anticomunismo e l’esperienza nella gestione statale/amministrativa</a:t>
            </a:r>
          </a:p>
        </p:txBody>
      </p:sp>
      <p:pic>
        <p:nvPicPr>
          <p:cNvPr id="4098" name="Picture 2" descr="Logo Università degli Studi di Teramo">
            <a:extLst>
              <a:ext uri="{FF2B5EF4-FFF2-40B4-BE49-F238E27FC236}">
                <a16:creationId xmlns:a16="http://schemas.microsoft.com/office/drawing/2014/main" id="{11E795CA-1662-424A-94D9-391D7B2CBC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783" y="5200090"/>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000" dirty="0">
                <a:latin typeface="Times New Roman" pitchFamily="18" charset="0"/>
                <a:cs typeface="Times New Roman" pitchFamily="18" charset="0"/>
              </a:rPr>
              <a:t>Le direttive NSC. Una valutazione</a:t>
            </a:r>
            <a:br>
              <a:rPr lang="it-IT" sz="2000" dirty="0">
                <a:latin typeface="Times New Roman" pitchFamily="18" charset="0"/>
                <a:cs typeface="Times New Roman" pitchFamily="18" charset="0"/>
              </a:rPr>
            </a:br>
            <a:r>
              <a:rPr lang="it-IT" sz="2000" dirty="0">
                <a:latin typeface="Times New Roman" pitchFamily="18" charset="0"/>
                <a:cs typeface="Times New Roman" pitchFamily="18" charset="0"/>
              </a:rPr>
              <a:t>Commissione Parlamentare Inchiesta sul terrorismo</a:t>
            </a:r>
            <a:br>
              <a:rPr lang="it-IT" sz="2000" dirty="0">
                <a:latin typeface="Times New Roman" pitchFamily="18" charset="0"/>
                <a:cs typeface="Times New Roman" pitchFamily="18" charset="0"/>
              </a:rPr>
            </a:br>
            <a:r>
              <a:rPr lang="it-IT" sz="2000" dirty="0">
                <a:latin typeface="Times New Roman" pitchFamily="18" charset="0"/>
                <a:cs typeface="Times New Roman" pitchFamily="18" charset="0"/>
              </a:rPr>
              <a:t>(Archivio 900)</a:t>
            </a:r>
            <a:endParaRPr lang="it-IT" sz="2000" dirty="0"/>
          </a:p>
        </p:txBody>
      </p:sp>
      <p:sp>
        <p:nvSpPr>
          <p:cNvPr id="3" name="Segnaposto contenuto 2"/>
          <p:cNvSpPr>
            <a:spLocks noGrp="1"/>
          </p:cNvSpPr>
          <p:nvPr>
            <p:ph idx="1"/>
          </p:nvPr>
        </p:nvSpPr>
        <p:spPr>
          <a:xfrm>
            <a:off x="2589212" y="2133599"/>
            <a:ext cx="8915400" cy="4301497"/>
          </a:xfrm>
        </p:spPr>
        <p:txBody>
          <a:bodyPr>
            <a:normAutofit lnSpcReduction="10000"/>
          </a:bodyPr>
          <a:lstStyle/>
          <a:p>
            <a:pPr algn="just"/>
            <a:r>
              <a:rPr lang="it-IT" sz="1600" dirty="0">
                <a:latin typeface="Times New Roman" pitchFamily="18" charset="0"/>
                <a:cs typeface="Times New Roman" pitchFamily="18" charset="0"/>
              </a:rPr>
              <a:t>Le attività delle aree dominate o minacciate dal comunismo internazionale venivano in questo documento specificate con chiarezza (e senza censure). </a:t>
            </a:r>
          </a:p>
          <a:p>
            <a:pPr lvl="1" algn="just"/>
            <a:r>
              <a:rPr lang="it-IT" sz="1400" dirty="0">
                <a:latin typeface="Times New Roman" pitchFamily="18" charset="0"/>
                <a:cs typeface="Times New Roman" pitchFamily="18" charset="0"/>
              </a:rPr>
              <a:t>Si trattava di "sviluppare una resistenza clandestina, favorire operazioni coperte e di guerriglia ed assicurare la disponibilità di tali forze nel caso di conflitto bellico, compreso sia l'approntamento, ovunque praticabile, di una base a partire dalla quale l'esercito possa espandere, in tempo di guerra, il suddetto tipo di forze nell'ambito di teatri attivi delle operazioni, sia l'approntamento di strutture stay </a:t>
            </a:r>
            <a:r>
              <a:rPr lang="it-IT" sz="1400" dirty="0" err="1">
                <a:latin typeface="Times New Roman" pitchFamily="18" charset="0"/>
                <a:cs typeface="Times New Roman" pitchFamily="18" charset="0"/>
              </a:rPr>
              <a:t>behind</a:t>
            </a:r>
            <a:r>
              <a:rPr lang="it-IT" sz="1400" dirty="0">
                <a:latin typeface="Times New Roman" pitchFamily="18" charset="0"/>
                <a:cs typeface="Times New Roman" pitchFamily="18" charset="0"/>
              </a:rPr>
              <a:t> e strumenti per l'evasione e la fuga" .</a:t>
            </a:r>
          </a:p>
          <a:p>
            <a:pPr lvl="1" algn="just"/>
            <a:r>
              <a:rPr lang="it-IT" sz="1400" dirty="0">
                <a:latin typeface="Times New Roman" pitchFamily="18" charset="0"/>
                <a:cs typeface="Times New Roman" pitchFamily="18" charset="0"/>
              </a:rPr>
              <a:t>La novità del documento non consisteva solo nel prevedere la creazione di "</a:t>
            </a:r>
            <a:r>
              <a:rPr lang="it-IT" sz="1400" dirty="0" err="1">
                <a:latin typeface="Times New Roman" pitchFamily="18" charset="0"/>
                <a:cs typeface="Times New Roman" pitchFamily="18" charset="0"/>
              </a:rPr>
              <a:t>Stay-behind</a:t>
            </a:r>
            <a:r>
              <a:rPr lang="it-IT" sz="1400" dirty="0">
                <a:latin typeface="Times New Roman" pitchFamily="18" charset="0"/>
                <a:cs typeface="Times New Roman" pitchFamily="18" charset="0"/>
              </a:rPr>
              <a:t> </a:t>
            </a:r>
            <a:r>
              <a:rPr lang="it-IT" sz="1400" dirty="0" err="1">
                <a:latin typeface="Times New Roman" pitchFamily="18" charset="0"/>
                <a:cs typeface="Times New Roman" pitchFamily="18" charset="0"/>
              </a:rPr>
              <a:t>assets</a:t>
            </a:r>
            <a:r>
              <a:rPr lang="it-IT" sz="1400" dirty="0">
                <a:latin typeface="Times New Roman" pitchFamily="18" charset="0"/>
                <a:cs typeface="Times New Roman" pitchFamily="18" charset="0"/>
              </a:rPr>
              <a:t>" ("strutture stay </a:t>
            </a:r>
            <a:r>
              <a:rPr lang="it-IT" sz="1400" dirty="0" err="1">
                <a:latin typeface="Times New Roman" pitchFamily="18" charset="0"/>
                <a:cs typeface="Times New Roman" pitchFamily="18" charset="0"/>
              </a:rPr>
              <a:t>behind</a:t>
            </a:r>
            <a:r>
              <a:rPr lang="it-IT" sz="1400" dirty="0">
                <a:latin typeface="Times New Roman" pitchFamily="18" charset="0"/>
                <a:cs typeface="Times New Roman" pitchFamily="18" charset="0"/>
              </a:rPr>
              <a:t>") poggiati su basi costituite nei vari paesi fin dal tempo di pace per attivarle in tempo di guerra, ma anche nel preconizzare la collaborazione fra CIA e militari non solo in caso di conflitto (come risultava dal documento precedente). </a:t>
            </a:r>
          </a:p>
          <a:p>
            <a:pPr lvl="1" algn="just"/>
            <a:r>
              <a:rPr lang="it-IT" sz="1400" dirty="0">
                <a:latin typeface="Times New Roman" pitchFamily="18" charset="0"/>
                <a:cs typeface="Times New Roman" pitchFamily="18" charset="0"/>
              </a:rPr>
              <a:t>Questo aspetto venne ulteriormente chiarito in una revisione del NSC 5412, ovvero l'NSC 5412/2 del 28 dicembre 1955, in cui si prospetta la necessità per la CIA di avvisare il Dipartimento di Stato, il Dipartimento della Difesa, nonché un rappresentante dello stesso Presidente riguardo alle attività intraprese sotto il titolo di </a:t>
            </a:r>
            <a:r>
              <a:rPr lang="it-IT" sz="1400" dirty="0" err="1">
                <a:latin typeface="Times New Roman" pitchFamily="18" charset="0"/>
                <a:cs typeface="Times New Roman" pitchFamily="18" charset="0"/>
              </a:rPr>
              <a:t>covert</a:t>
            </a:r>
            <a:r>
              <a:rPr lang="it-IT" sz="1400" dirty="0">
                <a:latin typeface="Times New Roman" pitchFamily="18" charset="0"/>
                <a:cs typeface="Times New Roman" pitchFamily="18" charset="0"/>
              </a:rPr>
              <a:t> </a:t>
            </a:r>
            <a:r>
              <a:rPr lang="it-IT" sz="1400" dirty="0" err="1">
                <a:latin typeface="Times New Roman" pitchFamily="18" charset="0"/>
                <a:cs typeface="Times New Roman" pitchFamily="18" charset="0"/>
              </a:rPr>
              <a:t>operations</a:t>
            </a:r>
            <a:r>
              <a:rPr lang="it-IT" sz="1400" dirty="0">
                <a:latin typeface="Times New Roman" pitchFamily="18" charset="0"/>
                <a:cs typeface="Times New Roman" pitchFamily="18" charset="0"/>
              </a:rPr>
              <a:t>. </a:t>
            </a:r>
          </a:p>
          <a:p>
            <a:pPr lvl="1" algn="just"/>
            <a:r>
              <a:rPr lang="it-IT" sz="1400" dirty="0">
                <a:latin typeface="Times New Roman" pitchFamily="18" charset="0"/>
                <a:cs typeface="Times New Roman" pitchFamily="18" charset="0"/>
              </a:rPr>
              <a:t>La discrezionalità della CIA era cioè fortemente ridotta e la corresponsabilità degli organi consultanti parallelamente accresciuta. Il punto chiave della collaborazione tra CIA e militari era la disponibilità delle basi di appoggio per le attività clandestine da attuarsi in territori comunisti o minacciati dal comunismo. </a:t>
            </a:r>
          </a:p>
          <a:p>
            <a:pPr lvl="1" algn="just"/>
            <a:r>
              <a:rPr lang="it-IT" sz="1400" dirty="0">
                <a:latin typeface="Times New Roman" pitchFamily="18" charset="0"/>
                <a:cs typeface="Times New Roman" pitchFamily="18" charset="0"/>
              </a:rPr>
              <a:t>L'Italia ricadeva in quest'ultima categoria</a:t>
            </a:r>
          </a:p>
        </p:txBody>
      </p:sp>
      <p:pic>
        <p:nvPicPr>
          <p:cNvPr id="45058" name="Picture 2" descr="Logo Università degli Studi di Teramo">
            <a:extLst>
              <a:ext uri="{FF2B5EF4-FFF2-40B4-BE49-F238E27FC236}">
                <a16:creationId xmlns:a16="http://schemas.microsoft.com/office/drawing/2014/main" id="{8EB67DB3-9582-4599-9019-D66230B70B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14509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Gladio</a:t>
            </a:r>
          </a:p>
        </p:txBody>
      </p:sp>
      <p:sp>
        <p:nvSpPr>
          <p:cNvPr id="3" name="Segnaposto contenuto 2"/>
          <p:cNvSpPr>
            <a:spLocks noGrp="1"/>
          </p:cNvSpPr>
          <p:nvPr>
            <p:ph idx="1"/>
          </p:nvPr>
        </p:nvSpPr>
        <p:spPr>
          <a:xfrm>
            <a:off x="2464925" y="1495425"/>
            <a:ext cx="8915400" cy="4301497"/>
          </a:xfrm>
        </p:spPr>
        <p:txBody>
          <a:bodyPr>
            <a:normAutofit fontScale="70000" lnSpcReduction="20000"/>
          </a:bodyPr>
          <a:lstStyle/>
          <a:p>
            <a:pPr algn="just"/>
            <a:r>
              <a:rPr lang="it-IT" sz="2600" dirty="0">
                <a:latin typeface="Times New Roman" pitchFamily="18" charset="0"/>
                <a:cs typeface="Times New Roman" pitchFamily="18" charset="0"/>
              </a:rPr>
              <a:t>Cosa sono le reti S/B nell’ambito della guerra fredda non ortodossa, irregolare, senza limiti</a:t>
            </a:r>
          </a:p>
          <a:p>
            <a:pPr algn="just"/>
            <a:endParaRPr lang="it-IT" sz="2600" dirty="0">
              <a:latin typeface="Times New Roman" pitchFamily="18" charset="0"/>
              <a:cs typeface="Times New Roman" pitchFamily="18" charset="0"/>
            </a:endParaRPr>
          </a:p>
          <a:p>
            <a:pPr algn="just"/>
            <a:r>
              <a:rPr lang="it-IT" sz="2600" dirty="0">
                <a:latin typeface="Times New Roman" pitchFamily="18" charset="0"/>
                <a:cs typeface="Times New Roman" pitchFamily="18" charset="0"/>
              </a:rPr>
              <a:t>Prendiamo come punto la nascita di Gladio andando un po’ indietro ma soprattutto avanti.</a:t>
            </a:r>
          </a:p>
          <a:p>
            <a:pPr algn="just"/>
            <a:endParaRPr lang="it-IT" sz="2600" dirty="0">
              <a:latin typeface="Times New Roman" pitchFamily="18" charset="0"/>
              <a:cs typeface="Times New Roman" pitchFamily="18" charset="0"/>
            </a:endParaRPr>
          </a:p>
          <a:p>
            <a:pPr algn="just"/>
            <a:r>
              <a:rPr lang="it-IT" sz="2600" dirty="0">
                <a:latin typeface="Times New Roman" pitchFamily="18" charset="0"/>
                <a:cs typeface="Times New Roman" pitchFamily="18" charset="0"/>
              </a:rPr>
              <a:t>Le premesse di Gladio: le altre strutture militari in una zona di confine</a:t>
            </a:r>
          </a:p>
          <a:p>
            <a:pPr algn="just"/>
            <a:endParaRPr lang="it-IT" sz="2600" dirty="0">
              <a:latin typeface="Times New Roman" pitchFamily="18" charset="0"/>
              <a:cs typeface="Times New Roman" pitchFamily="18" charset="0"/>
            </a:endParaRPr>
          </a:p>
          <a:p>
            <a:pPr algn="just"/>
            <a:r>
              <a:rPr lang="it-IT" sz="2600" dirty="0">
                <a:latin typeface="Times New Roman" pitchFamily="18" charset="0"/>
                <a:cs typeface="Times New Roman" pitchFamily="18" charset="0"/>
              </a:rPr>
              <a:t>La mancata smobilitazione </a:t>
            </a:r>
            <a:r>
              <a:rPr lang="it-IT" sz="2600" dirty="0" err="1">
                <a:latin typeface="Times New Roman" pitchFamily="18" charset="0"/>
                <a:cs typeface="Times New Roman" pitchFamily="18" charset="0"/>
              </a:rPr>
              <a:t>Osoppo</a:t>
            </a:r>
            <a:r>
              <a:rPr lang="it-IT" sz="2600" dirty="0">
                <a:latin typeface="Times New Roman" pitchFamily="18" charset="0"/>
                <a:cs typeface="Times New Roman" pitchFamily="18" charset="0"/>
              </a:rPr>
              <a:t> Friuli che nel 1946 fanno richiesta allo SME di riarmo. </a:t>
            </a:r>
          </a:p>
          <a:p>
            <a:pPr algn="just"/>
            <a:endParaRPr lang="it-IT" sz="2600" dirty="0">
              <a:latin typeface="Times New Roman" pitchFamily="18" charset="0"/>
              <a:cs typeface="Times New Roman" pitchFamily="18" charset="0"/>
            </a:endParaRPr>
          </a:p>
          <a:p>
            <a:pPr algn="just"/>
            <a:r>
              <a:rPr lang="it-IT" sz="2600" dirty="0">
                <a:latin typeface="Times New Roman" pitchFamily="18" charset="0"/>
                <a:cs typeface="Times New Roman" pitchFamily="18" charset="0"/>
              </a:rPr>
              <a:t>Assume il nome di III Corpo Volontari della Libertà; nell’ottobre 1948 diviene Volontari Difesa Confini Nazionali </a:t>
            </a:r>
            <a:r>
              <a:rPr lang="it-IT" sz="2600" dirty="0" err="1">
                <a:latin typeface="Times New Roman" pitchFamily="18" charset="0"/>
                <a:cs typeface="Times New Roman" pitchFamily="18" charset="0"/>
              </a:rPr>
              <a:t>VIII</a:t>
            </a:r>
            <a:r>
              <a:rPr lang="it-IT" sz="2600" dirty="0">
                <a:latin typeface="Times New Roman" pitchFamily="18" charset="0"/>
                <a:cs typeface="Times New Roman" pitchFamily="18" charset="0"/>
              </a:rPr>
              <a:t>. </a:t>
            </a:r>
          </a:p>
          <a:p>
            <a:pPr algn="just"/>
            <a:endParaRPr lang="it-IT" sz="2600" dirty="0">
              <a:latin typeface="Times New Roman" pitchFamily="18" charset="0"/>
              <a:cs typeface="Times New Roman" pitchFamily="18" charset="0"/>
            </a:endParaRPr>
          </a:p>
          <a:p>
            <a:pPr algn="just"/>
            <a:r>
              <a:rPr lang="it-IT" sz="2600" dirty="0">
                <a:latin typeface="Times New Roman" pitchFamily="18" charset="0"/>
                <a:cs typeface="Times New Roman" pitchFamily="18" charset="0"/>
              </a:rPr>
              <a:t>Nel 1949 la PCM e lo SME la trasformano in un “organismo militare segreto” denominato Organizzazione O dipendente dal Comando del V COMILITER. </a:t>
            </a:r>
          </a:p>
          <a:p>
            <a:pPr algn="just"/>
            <a:endParaRPr lang="it-IT" sz="2000" dirty="0">
              <a:latin typeface="Times New Roman" pitchFamily="18" charset="0"/>
              <a:cs typeface="Times New Roman" pitchFamily="18" charset="0"/>
            </a:endParaRPr>
          </a:p>
        </p:txBody>
      </p:sp>
      <p:pic>
        <p:nvPicPr>
          <p:cNvPr id="34818" name="Picture 2" descr="Logo Università degli Studi di Teramo">
            <a:extLst>
              <a:ext uri="{FF2B5EF4-FFF2-40B4-BE49-F238E27FC236}">
                <a16:creationId xmlns:a16="http://schemas.microsoft.com/office/drawing/2014/main" id="{3C973AB9-A22E-4433-84D4-903672E350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Gladio</a:t>
            </a:r>
            <a:endParaRPr lang="it-IT" dirty="0"/>
          </a:p>
        </p:txBody>
      </p:sp>
      <p:sp>
        <p:nvSpPr>
          <p:cNvPr id="3" name="Segnaposto contenuto 2"/>
          <p:cNvSpPr>
            <a:spLocks noGrp="1"/>
          </p:cNvSpPr>
          <p:nvPr>
            <p:ph idx="1"/>
          </p:nvPr>
        </p:nvSpPr>
        <p:spPr>
          <a:xfrm>
            <a:off x="2589212" y="1793289"/>
            <a:ext cx="8915400" cy="4117933"/>
          </a:xfrm>
        </p:spPr>
        <p:txBody>
          <a:bodyPr>
            <a:normAutofit fontScale="85000" lnSpcReduction="20000"/>
          </a:bodyPr>
          <a:lstStyle/>
          <a:p>
            <a:pPr algn="just"/>
            <a:r>
              <a:rPr lang="it-IT" sz="1900" dirty="0">
                <a:latin typeface="Times New Roman" pitchFamily="18" charset="0"/>
                <a:cs typeface="Times New Roman" pitchFamily="18" charset="0"/>
              </a:rPr>
              <a:t>In questa veste viene mobilitata una sola volta  tra il 21 ottobre e il 15 dicembre 1953 (tensione con Yugoslavia). </a:t>
            </a:r>
          </a:p>
          <a:p>
            <a:pPr algn="just"/>
            <a:endParaRPr lang="it-IT" sz="1900" dirty="0">
              <a:latin typeface="Times New Roman" pitchFamily="18" charset="0"/>
              <a:cs typeface="Times New Roman" pitchFamily="18" charset="0"/>
            </a:endParaRPr>
          </a:p>
          <a:p>
            <a:pPr algn="just"/>
            <a:r>
              <a:rPr lang="it-IT" sz="1900" dirty="0">
                <a:latin typeface="Times New Roman" pitchFamily="18" charset="0"/>
                <a:cs typeface="Times New Roman" pitchFamily="18" charset="0"/>
              </a:rPr>
              <a:t>Sembra che dei compiti affidatigli abbia svolto solo quello informativo. Alla fine del 1956, dopo l’accordo CIA/SIFAR del mese di novembre sulla nascita di Gladio s/b, lo SME scioglie l’Organizzazione = (era giunta a 5000 uomini) e viene ricomposta su 600 uomini più altri 100 mobilitabili. A questo punto viene inserita nel </a:t>
            </a:r>
            <a:r>
              <a:rPr lang="it-IT" sz="1900" dirty="0" err="1">
                <a:latin typeface="Times New Roman" pitchFamily="18" charset="0"/>
                <a:cs typeface="Times New Roman" pitchFamily="18" charset="0"/>
              </a:rPr>
              <a:t>Serivzio</a:t>
            </a:r>
            <a:r>
              <a:rPr lang="it-IT" sz="1900" dirty="0">
                <a:latin typeface="Times New Roman" pitchFamily="18" charset="0"/>
                <a:cs typeface="Times New Roman" pitchFamily="18" charset="0"/>
              </a:rPr>
              <a:t> Segreto Militare, </a:t>
            </a:r>
            <a:r>
              <a:rPr lang="it-IT" sz="1900" dirty="0" err="1">
                <a:latin typeface="Times New Roman" pitchFamily="18" charset="0"/>
                <a:cs typeface="Times New Roman" pitchFamily="18" charset="0"/>
              </a:rPr>
              <a:t>ridenominata</a:t>
            </a:r>
            <a:r>
              <a:rPr lang="it-IT" sz="1900" dirty="0">
                <a:latin typeface="Times New Roman" pitchFamily="18" charset="0"/>
                <a:cs typeface="Times New Roman" pitchFamily="18" charset="0"/>
              </a:rPr>
              <a:t> Stella Alpina e aggregata alla struttura stay </a:t>
            </a:r>
            <a:r>
              <a:rPr lang="it-IT" sz="1900" dirty="0" err="1">
                <a:latin typeface="Times New Roman" pitchFamily="18" charset="0"/>
                <a:cs typeface="Times New Roman" pitchFamily="18" charset="0"/>
              </a:rPr>
              <a:t>behind</a:t>
            </a:r>
            <a:r>
              <a:rPr lang="it-IT" sz="1900" dirty="0">
                <a:latin typeface="Times New Roman" pitchFamily="18" charset="0"/>
                <a:cs typeface="Times New Roman" pitchFamily="18" charset="0"/>
              </a:rPr>
              <a:t>.</a:t>
            </a:r>
          </a:p>
          <a:p>
            <a:pPr algn="just"/>
            <a:endParaRPr lang="it-IT" sz="1900" dirty="0">
              <a:latin typeface="Times New Roman" pitchFamily="18" charset="0"/>
              <a:cs typeface="Times New Roman" pitchFamily="18" charset="0"/>
            </a:endParaRPr>
          </a:p>
          <a:p>
            <a:pPr algn="just"/>
            <a:r>
              <a:rPr lang="it-IT" sz="1900" dirty="0">
                <a:latin typeface="Times New Roman" pitchFamily="18" charset="0"/>
                <a:cs typeface="Times New Roman" pitchFamily="18" charset="0"/>
              </a:rPr>
              <a:t>Le esercitazioni di Gladio S/B proseguono fino al 1988 (operazione Vulcano – Alto Adige), ma i modelli di difesa in ambito NATO sono profondamente mutati a partire dall’istallazione delle basi missilistiche e delle basi NATO in Italia </a:t>
            </a:r>
          </a:p>
          <a:p>
            <a:pPr algn="just"/>
            <a:endParaRPr lang="it-IT" sz="1900" dirty="0">
              <a:latin typeface="Times New Roman" pitchFamily="18" charset="0"/>
              <a:cs typeface="Times New Roman" pitchFamily="18" charset="0"/>
            </a:endParaRPr>
          </a:p>
          <a:p>
            <a:pPr algn="just"/>
            <a:r>
              <a:rPr lang="it-IT" sz="1900" dirty="0">
                <a:latin typeface="Times New Roman" pitchFamily="18" charset="0"/>
                <a:cs typeface="Times New Roman" pitchFamily="18" charset="0"/>
              </a:rPr>
              <a:t>La sua legittimità storica è fuori discussione, il suo utilizzo in ambiti diversi da quelli “istituzionali” è stata accertata, il suo “funzionalismo “ ad un contesto può essere messo in discussione</a:t>
            </a:r>
          </a:p>
          <a:p>
            <a:endParaRPr lang="it-IT" dirty="0"/>
          </a:p>
        </p:txBody>
      </p:sp>
      <p:pic>
        <p:nvPicPr>
          <p:cNvPr id="35842" name="Picture 2" descr="Logo Università degli Studi di Teramo">
            <a:extLst>
              <a:ext uri="{FF2B5EF4-FFF2-40B4-BE49-F238E27FC236}">
                <a16:creationId xmlns:a16="http://schemas.microsoft.com/office/drawing/2014/main" id="{BB917327-734F-4B17-A846-51227C1E95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Gladio</a:t>
            </a:r>
            <a:endParaRPr lang="it-IT" dirty="0"/>
          </a:p>
        </p:txBody>
      </p:sp>
      <p:sp>
        <p:nvSpPr>
          <p:cNvPr id="3" name="Segnaposto contenuto 2"/>
          <p:cNvSpPr>
            <a:spLocks noGrp="1"/>
          </p:cNvSpPr>
          <p:nvPr>
            <p:ph idx="1"/>
          </p:nvPr>
        </p:nvSpPr>
        <p:spPr>
          <a:xfrm>
            <a:off x="2589212" y="1609725"/>
            <a:ext cx="8915400" cy="4301497"/>
          </a:xfrm>
        </p:spPr>
        <p:txBody>
          <a:bodyPr>
            <a:normAutofit fontScale="85000" lnSpcReduction="20000"/>
          </a:bodyPr>
          <a:lstStyle/>
          <a:p>
            <a:pPr algn="just"/>
            <a:r>
              <a:rPr lang="it-IT" sz="1900" dirty="0">
                <a:latin typeface="Times New Roman" pitchFamily="18" charset="0"/>
                <a:cs typeface="Times New Roman" pitchFamily="18" charset="0"/>
              </a:rPr>
              <a:t>La storia della nascita di Gladio </a:t>
            </a:r>
            <a:r>
              <a:rPr lang="it-IT" sz="1900" b="1" dirty="0">
                <a:latin typeface="Times New Roman" pitchFamily="18" charset="0"/>
                <a:cs typeface="Times New Roman" pitchFamily="18" charset="0"/>
              </a:rPr>
              <a:t>è nelle cose </a:t>
            </a:r>
            <a:r>
              <a:rPr lang="it-IT" sz="1900" dirty="0">
                <a:latin typeface="Times New Roman" pitchFamily="18" charset="0"/>
                <a:cs typeface="Times New Roman" pitchFamily="18" charset="0"/>
              </a:rPr>
              <a:t>tenuto conto del quadro nazionale e internazionale; </a:t>
            </a:r>
          </a:p>
          <a:p>
            <a:pPr algn="just"/>
            <a:endParaRPr lang="it-IT" sz="1900" dirty="0">
              <a:latin typeface="Times New Roman" pitchFamily="18" charset="0"/>
              <a:cs typeface="Times New Roman" pitchFamily="18" charset="0"/>
            </a:endParaRPr>
          </a:p>
          <a:p>
            <a:pPr algn="just"/>
            <a:r>
              <a:rPr lang="it-IT" sz="1900" dirty="0">
                <a:latin typeface="Times New Roman" pitchFamily="18" charset="0"/>
                <a:cs typeface="Times New Roman" pitchFamily="18" charset="0"/>
              </a:rPr>
              <a:t>Rimangono aperte alcune questioni rispetto alla sua evoluzione, collegabili alla trasformazione in atto nella vicenda politica e sociale della Repubblica. </a:t>
            </a:r>
          </a:p>
          <a:p>
            <a:pPr algn="just"/>
            <a:endParaRPr lang="it-IT" sz="1900" dirty="0">
              <a:latin typeface="Times New Roman" pitchFamily="18" charset="0"/>
              <a:cs typeface="Times New Roman" pitchFamily="18" charset="0"/>
            </a:endParaRPr>
          </a:p>
          <a:p>
            <a:pPr algn="just"/>
            <a:r>
              <a:rPr lang="it-IT" sz="1900" dirty="0">
                <a:latin typeface="Times New Roman" pitchFamily="18" charset="0"/>
                <a:cs typeface="Times New Roman" pitchFamily="18" charset="0"/>
              </a:rPr>
              <a:t>Gladio è una struttura militare, altre sono le centrali deviazioniste civili e militari che operano in Italia. </a:t>
            </a:r>
          </a:p>
          <a:p>
            <a:pPr algn="just"/>
            <a:endParaRPr lang="it-IT" sz="1900" dirty="0">
              <a:latin typeface="Times New Roman" pitchFamily="18" charset="0"/>
              <a:cs typeface="Times New Roman" pitchFamily="18" charset="0"/>
            </a:endParaRPr>
          </a:p>
          <a:p>
            <a:pPr algn="just"/>
            <a:r>
              <a:rPr lang="it-IT" sz="1900" dirty="0">
                <a:latin typeface="Times New Roman" pitchFamily="18" charset="0"/>
                <a:cs typeface="Times New Roman" pitchFamily="18" charset="0"/>
              </a:rPr>
              <a:t>Giovanni Pellegrino (Pres. Commissione Stragi) dichiara nel 1992 che si è trattato di una “illegittimità costituzionale progressiva” per diversi motivi (non tutti i presidenti del Consiglio erano informati </a:t>
            </a:r>
            <a:r>
              <a:rPr lang="it-IT" sz="1900" dirty="0" err="1">
                <a:latin typeface="Times New Roman" pitchFamily="18" charset="0"/>
                <a:cs typeface="Times New Roman" pitchFamily="18" charset="0"/>
              </a:rPr>
              <a:t>etccc</a:t>
            </a:r>
            <a:r>
              <a:rPr lang="it-IT" sz="1900" dirty="0">
                <a:latin typeface="Times New Roman" pitchFamily="18" charset="0"/>
                <a:cs typeface="Times New Roman" pitchFamily="18" charset="0"/>
              </a:rPr>
              <a:t>.) </a:t>
            </a:r>
          </a:p>
          <a:p>
            <a:pPr algn="just">
              <a:buNone/>
            </a:pPr>
            <a:r>
              <a:rPr lang="it-IT" sz="1900" dirty="0">
                <a:latin typeface="Times New Roman" pitchFamily="18" charset="0"/>
                <a:cs typeface="Times New Roman" pitchFamily="18" charset="0"/>
              </a:rPr>
              <a:t> </a:t>
            </a:r>
          </a:p>
          <a:p>
            <a:pPr algn="just"/>
            <a:r>
              <a:rPr lang="it-IT" sz="1900" dirty="0">
                <a:latin typeface="Times New Roman" pitchFamily="18" charset="0"/>
                <a:cs typeface="Times New Roman" pitchFamily="18" charset="0"/>
              </a:rPr>
              <a:t>Negli anni 90 alcuni hanno iniziato a intendere Gladio in altro modo, facendo rientrare in essa l’insieme delle deviazioni compresa la strategia della tensione; questa valutazione è insufficiente dal punto di vista storico perché sottace le relazioni/tensioni della GF e quindi il ruolo delle strutture di guerra non ortodossa.</a:t>
            </a:r>
          </a:p>
          <a:p>
            <a:pPr algn="just"/>
            <a:endParaRPr lang="it-IT" dirty="0">
              <a:latin typeface="Times New Roman" pitchFamily="18" charset="0"/>
              <a:cs typeface="Times New Roman" pitchFamily="18" charset="0"/>
            </a:endParaRPr>
          </a:p>
        </p:txBody>
      </p:sp>
      <p:pic>
        <p:nvPicPr>
          <p:cNvPr id="36866" name="Picture 2" descr="Logo Università degli Studi di Teramo">
            <a:extLst>
              <a:ext uri="{FF2B5EF4-FFF2-40B4-BE49-F238E27FC236}">
                <a16:creationId xmlns:a16="http://schemas.microsoft.com/office/drawing/2014/main" id="{7DBEFDD7-3C3C-4C6C-95AD-154B556FC1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Gladio</a:t>
            </a:r>
            <a:endParaRPr lang="it-IT" dirty="0"/>
          </a:p>
        </p:txBody>
      </p:sp>
      <p:sp>
        <p:nvSpPr>
          <p:cNvPr id="3" name="Segnaposto contenuto 2"/>
          <p:cNvSpPr>
            <a:spLocks noGrp="1"/>
          </p:cNvSpPr>
          <p:nvPr>
            <p:ph idx="1"/>
          </p:nvPr>
        </p:nvSpPr>
        <p:spPr>
          <a:xfrm>
            <a:off x="2589212" y="1609724"/>
            <a:ext cx="8915400" cy="4486275"/>
          </a:xfrm>
        </p:spPr>
        <p:txBody>
          <a:bodyPr>
            <a:noAutofit/>
          </a:bodyPr>
          <a:lstStyle/>
          <a:p>
            <a:pPr algn="just"/>
            <a:r>
              <a:rPr lang="it-IT" dirty="0">
                <a:latin typeface="Times New Roman" pitchFamily="18" charset="0"/>
                <a:cs typeface="Times New Roman" pitchFamily="18" charset="0"/>
              </a:rPr>
              <a:t>La questione è invece se da queste strutture si emerso una sorta di modello di guerra non ortodossa poi ripreso in contesti differenti </a:t>
            </a:r>
          </a:p>
          <a:p>
            <a:pPr algn="just"/>
            <a:endParaRPr lang="it-IT" dirty="0">
              <a:latin typeface="Times New Roman" pitchFamily="18" charset="0"/>
              <a:cs typeface="Times New Roman" pitchFamily="18" charset="0"/>
            </a:endParaRPr>
          </a:p>
          <a:p>
            <a:pPr algn="just"/>
            <a:r>
              <a:rPr lang="it-IT" dirty="0">
                <a:latin typeface="Times New Roman" pitchFamily="18" charset="0"/>
                <a:cs typeface="Times New Roman" pitchFamily="18" charset="0"/>
              </a:rPr>
              <a:t>Le carenze documentarie ancora esistenti, ma soprattutto un approccio non </a:t>
            </a:r>
            <a:r>
              <a:rPr lang="it-IT" dirty="0" err="1">
                <a:latin typeface="Times New Roman" pitchFamily="18" charset="0"/>
                <a:cs typeface="Times New Roman" pitchFamily="18" charset="0"/>
              </a:rPr>
              <a:t>complottista</a:t>
            </a:r>
            <a:r>
              <a:rPr lang="it-IT" dirty="0">
                <a:latin typeface="Times New Roman" pitchFamily="18" charset="0"/>
                <a:cs typeface="Times New Roman" pitchFamily="18" charset="0"/>
              </a:rPr>
              <a:t>, spingono ad ulteriori ricerche tese a collocare questa vicenda nel delicato equilibrio fra Stato Costituzionale e  Alleanza Atlantica nello schema della doppia lealtà</a:t>
            </a:r>
          </a:p>
          <a:p>
            <a:pPr algn="just"/>
            <a:endParaRPr lang="it-IT" dirty="0">
              <a:latin typeface="Times New Roman" pitchFamily="18" charset="0"/>
              <a:cs typeface="Times New Roman" pitchFamily="18" charset="0"/>
            </a:endParaRPr>
          </a:p>
          <a:p>
            <a:pPr algn="just"/>
            <a:r>
              <a:rPr lang="it-IT" dirty="0">
                <a:latin typeface="Times New Roman" pitchFamily="18" charset="0"/>
                <a:cs typeface="Times New Roman" pitchFamily="18" charset="0"/>
              </a:rPr>
              <a:t>Al momento sembra possibile escludere la Gladio in quanto tale da processi di </a:t>
            </a:r>
            <a:r>
              <a:rPr lang="it-IT" dirty="0" err="1">
                <a:latin typeface="Times New Roman" pitchFamily="18" charset="0"/>
                <a:cs typeface="Times New Roman" pitchFamily="18" charset="0"/>
              </a:rPr>
              <a:t>destabilizzaione</a:t>
            </a:r>
            <a:r>
              <a:rPr lang="it-IT" dirty="0">
                <a:latin typeface="Times New Roman" pitchFamily="18" charset="0"/>
                <a:cs typeface="Times New Roman" pitchFamily="18" charset="0"/>
              </a:rPr>
              <a:t>/stabilizzazione giungendo anche al punto di ritenere questa rete sia stata più un sistema cautelativo che operativo; </a:t>
            </a:r>
          </a:p>
          <a:p>
            <a:pPr algn="just"/>
            <a:endParaRPr lang="it-IT" dirty="0">
              <a:latin typeface="Times New Roman" pitchFamily="18" charset="0"/>
              <a:cs typeface="Times New Roman" pitchFamily="18" charset="0"/>
            </a:endParaRPr>
          </a:p>
          <a:p>
            <a:pPr algn="just"/>
            <a:r>
              <a:rPr lang="it-IT" dirty="0">
                <a:latin typeface="Times New Roman" pitchFamily="18" charset="0"/>
                <a:cs typeface="Times New Roman" pitchFamily="18" charset="0"/>
              </a:rPr>
              <a:t>E’ tuttavia possibile che nomi o settori (VII Div. SISMI) devianti abbiano operato in intesa con pezzi della Gladio. E’ il massimo che oggi si può dire.</a:t>
            </a:r>
          </a:p>
          <a:p>
            <a:endParaRPr lang="it-IT" sz="2000" dirty="0">
              <a:latin typeface="Times New Roman" pitchFamily="18" charset="0"/>
              <a:cs typeface="Times New Roman" pitchFamily="18" charset="0"/>
            </a:endParaRPr>
          </a:p>
        </p:txBody>
      </p:sp>
      <p:pic>
        <p:nvPicPr>
          <p:cNvPr id="37890" name="Picture 2" descr="Logo Università degli Studi di Teramo">
            <a:extLst>
              <a:ext uri="{FF2B5EF4-FFF2-40B4-BE49-F238E27FC236}">
                <a16:creationId xmlns:a16="http://schemas.microsoft.com/office/drawing/2014/main" id="{971479A3-B981-4AFB-89BB-68089A1397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just"/>
            <a:r>
              <a:rPr lang="it-IT" sz="1400" dirty="0">
                <a:latin typeface="Times New Roman" pitchFamily="18" charset="0"/>
                <a:cs typeface="Times New Roman" pitchFamily="18" charset="0"/>
              </a:rPr>
              <a:t>Gladio: una valutazione dalla Commissione Inchiesta sulla Mancata Individuazione (p.222 -  VOLUME I, </a:t>
            </a:r>
            <a:br>
              <a:rPr lang="it-IT" sz="1400" dirty="0">
                <a:latin typeface="Times New Roman" pitchFamily="18" charset="0"/>
                <a:cs typeface="Times New Roman" pitchFamily="18" charset="0"/>
              </a:rPr>
            </a:br>
            <a:r>
              <a:rPr lang="it-IT" sz="1400" dirty="0">
                <a:latin typeface="Times New Roman" pitchFamily="18" charset="0"/>
                <a:cs typeface="Times New Roman" pitchFamily="18" charset="0"/>
              </a:rPr>
              <a:t>TOMO IV, Allegato  APPUNTI PER UN GLOSSARIO</a:t>
            </a:r>
            <a:br>
              <a:rPr lang="it-IT" sz="1400" dirty="0">
                <a:latin typeface="Times New Roman" pitchFamily="18" charset="0"/>
                <a:cs typeface="Times New Roman" pitchFamily="18" charset="0"/>
              </a:rPr>
            </a:br>
            <a:r>
              <a:rPr lang="it-IT" sz="1400" dirty="0">
                <a:latin typeface="Times New Roman" pitchFamily="18" charset="0"/>
                <a:cs typeface="Times New Roman" pitchFamily="18" charset="0"/>
              </a:rPr>
              <a:t>DELLA RECENTE STORIA NAZIONALE, Categorie interpretative e concetti chiave, </a:t>
            </a:r>
            <a:br>
              <a:rPr lang="it-IT" sz="1400" dirty="0">
                <a:latin typeface="Times New Roman" pitchFamily="18" charset="0"/>
                <a:cs typeface="Times New Roman" pitchFamily="18" charset="0"/>
              </a:rPr>
            </a:br>
            <a:r>
              <a:rPr lang="it-IT" sz="1400" dirty="0">
                <a:latin typeface="Times New Roman" pitchFamily="18" charset="0"/>
                <a:cs typeface="Times New Roman" pitchFamily="18" charset="0"/>
              </a:rPr>
              <a:t>Capitolo IX: «Strategia della tensione» p. 213</a:t>
            </a:r>
          </a:p>
        </p:txBody>
      </p:sp>
      <p:sp>
        <p:nvSpPr>
          <p:cNvPr id="3" name="Segnaposto contenuto 2"/>
          <p:cNvSpPr>
            <a:spLocks noGrp="1"/>
          </p:cNvSpPr>
          <p:nvPr>
            <p:ph idx="1"/>
          </p:nvPr>
        </p:nvSpPr>
        <p:spPr>
          <a:xfrm>
            <a:off x="2589212" y="1609724"/>
            <a:ext cx="8915400" cy="4418213"/>
          </a:xfrm>
        </p:spPr>
        <p:txBody>
          <a:bodyPr>
            <a:noAutofit/>
          </a:bodyPr>
          <a:lstStyle/>
          <a:p>
            <a:pPr algn="just"/>
            <a:r>
              <a:rPr lang="it-IT" sz="1400" dirty="0">
                <a:latin typeface="Times New Roman" pitchFamily="18" charset="0"/>
                <a:cs typeface="Times New Roman" pitchFamily="18" charset="0"/>
              </a:rPr>
              <a:t>L'esistenza di questa organizzazione venne rivelata, nell'estate del 1990, dal presidente del Consiglio Andreotti all'autorità giudiziaria veneziana, nell'ambito delle indagini relative alla strage di </a:t>
            </a:r>
            <a:r>
              <a:rPr lang="it-IT" sz="1400" dirty="0" err="1">
                <a:latin typeface="Times New Roman" pitchFamily="18" charset="0"/>
                <a:cs typeface="Times New Roman" pitchFamily="18" charset="0"/>
              </a:rPr>
              <a:t>Peteano</a:t>
            </a:r>
            <a:r>
              <a:rPr lang="it-IT" sz="1400" dirty="0">
                <a:latin typeface="Times New Roman" pitchFamily="18" charset="0"/>
                <a:cs typeface="Times New Roman" pitchFamily="18" charset="0"/>
              </a:rPr>
              <a:t> ed alla vicenda dell'aereo «Argo 16».</a:t>
            </a:r>
          </a:p>
          <a:p>
            <a:pPr algn="just"/>
            <a:r>
              <a:rPr lang="it-IT" sz="1400" dirty="0">
                <a:latin typeface="Times New Roman" pitchFamily="18" charset="0"/>
                <a:cs typeface="Times New Roman" pitchFamily="18" charset="0"/>
              </a:rPr>
              <a:t>L'ipotesi, immediatamente scandagliata tanto dall'autorità giudiziaria quanto dalla stessa Commissione stragi  fu quella che la sezione italiana della rete Stay </a:t>
            </a:r>
            <a:r>
              <a:rPr lang="it-IT" sz="1400" dirty="0" err="1">
                <a:latin typeface="Times New Roman" pitchFamily="18" charset="0"/>
                <a:cs typeface="Times New Roman" pitchFamily="18" charset="0"/>
              </a:rPr>
              <a:t>behind</a:t>
            </a:r>
            <a:r>
              <a:rPr lang="it-IT" sz="1400" dirty="0">
                <a:latin typeface="Times New Roman" pitchFamily="18" charset="0"/>
                <a:cs typeface="Times New Roman" pitchFamily="18" charset="0"/>
              </a:rPr>
              <a:t> fosse il trait d'</a:t>
            </a:r>
            <a:r>
              <a:rPr lang="it-IT" sz="1400" dirty="0" err="1">
                <a:latin typeface="Times New Roman" pitchFamily="18" charset="0"/>
                <a:cs typeface="Times New Roman" pitchFamily="18" charset="0"/>
              </a:rPr>
              <a:t>union</a:t>
            </a:r>
            <a:r>
              <a:rPr lang="it-IT" sz="1400" dirty="0">
                <a:latin typeface="Times New Roman" pitchFamily="18" charset="0"/>
                <a:cs typeface="Times New Roman" pitchFamily="18" charset="0"/>
              </a:rPr>
              <a:t> fra servizi segreti ed estrema destra e, pertanto, là andasse cercato il bandolo della matassa stragista.</a:t>
            </a:r>
          </a:p>
          <a:p>
            <a:pPr algn="just"/>
            <a:r>
              <a:rPr lang="it-IT" sz="1400" dirty="0">
                <a:latin typeface="Times New Roman" pitchFamily="18" charset="0"/>
                <a:cs typeface="Times New Roman" pitchFamily="18" charset="0"/>
              </a:rPr>
              <a:t>A distanza di dieci anni, dopo numerose indagini giudiziarie accompagnate  e dalla attività conoscitiva della Commissione stragi, si deve prender atto che, almeno dal punto di vista delle stragi, Gladio si è rivelata una pista sostanzialmente infruttuosa, non essendo emerso nulla che la collegasse ad esse</a:t>
            </a:r>
          </a:p>
          <a:p>
            <a:pPr algn="just"/>
            <a:r>
              <a:rPr lang="it-IT" sz="1400" dirty="0">
                <a:latin typeface="Times New Roman" pitchFamily="18" charset="0"/>
                <a:cs typeface="Times New Roman" pitchFamily="18" charset="0"/>
              </a:rPr>
              <a:t>Anzi, l'impressione che si ricava, </a:t>
            </a:r>
            <a:r>
              <a:rPr lang="it-IT" sz="1400" b="1" dirty="0">
                <a:latin typeface="Times New Roman" pitchFamily="18" charset="0"/>
                <a:cs typeface="Times New Roman" pitchFamily="18" charset="0"/>
              </a:rPr>
              <a:t>è che tale vicenda abbia deviato il corso delle indagini, distraendole da piste più promettenti</a:t>
            </a:r>
            <a:r>
              <a:rPr lang="it-IT" sz="1400" dirty="0">
                <a:latin typeface="Times New Roman" pitchFamily="18" charset="0"/>
                <a:cs typeface="Times New Roman" pitchFamily="18" charset="0"/>
              </a:rPr>
              <a:t>.</a:t>
            </a:r>
          </a:p>
          <a:p>
            <a:pPr algn="just"/>
            <a:r>
              <a:rPr lang="it-IT" sz="1400" dirty="0">
                <a:latin typeface="Times New Roman" pitchFamily="18" charset="0"/>
                <a:cs typeface="Times New Roman" pitchFamily="18" charset="0"/>
              </a:rPr>
              <a:t>Tracce assai limitate si rinvengono in materia di tentati colpi di Stato. Ad esempio, qualche gladiatore risulta fra i gli inquisiti per il «golpe Borghese», mentre sulla scheda di un altro si legge delle sue dimissioni dal corpo </a:t>
            </a:r>
            <a:r>
              <a:rPr lang="it-IT" sz="1400" dirty="0" err="1">
                <a:latin typeface="Times New Roman" pitchFamily="18" charset="0"/>
                <a:cs typeface="Times New Roman" pitchFamily="18" charset="0"/>
              </a:rPr>
              <a:t>perchè</a:t>
            </a:r>
            <a:r>
              <a:rPr lang="it-IT" sz="1400" dirty="0">
                <a:latin typeface="Times New Roman" pitchFamily="18" charset="0"/>
                <a:cs typeface="Times New Roman" pitchFamily="18" charset="0"/>
              </a:rPr>
              <a:t> non più d'accordo con le sue finalità a seguito «di quanto emerso sul caso SIFAR», il che lascia intendere che egli avesse motivo di mettere in relazione la struttura con gli avvenimenti del luglio 1964. </a:t>
            </a:r>
          </a:p>
          <a:p>
            <a:pPr algn="just"/>
            <a:r>
              <a:rPr lang="it-IT" sz="1400" dirty="0">
                <a:latin typeface="Times New Roman" pitchFamily="18" charset="0"/>
                <a:cs typeface="Times New Roman" pitchFamily="18" charset="0"/>
              </a:rPr>
              <a:t>Ma si tratta di elementi insufficienti a sostenere un qualche ruolo dell'organizzazione in quanto tale nei tentativi golpisti.</a:t>
            </a:r>
          </a:p>
        </p:txBody>
      </p:sp>
      <p:pic>
        <p:nvPicPr>
          <p:cNvPr id="38914" name="Picture 2" descr="Logo Università degli Studi di Teramo">
            <a:extLst>
              <a:ext uri="{FF2B5EF4-FFF2-40B4-BE49-F238E27FC236}">
                <a16:creationId xmlns:a16="http://schemas.microsoft.com/office/drawing/2014/main" id="{275C039F-C4D6-44E8-ADB1-46B853AC6D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Un filo rosso</a:t>
            </a:r>
          </a:p>
        </p:txBody>
      </p:sp>
      <p:sp>
        <p:nvSpPr>
          <p:cNvPr id="3" name="Segnaposto contenuto 2"/>
          <p:cNvSpPr>
            <a:spLocks noGrp="1"/>
          </p:cNvSpPr>
          <p:nvPr>
            <p:ph idx="1"/>
          </p:nvPr>
        </p:nvSpPr>
        <p:spPr/>
        <p:txBody>
          <a:bodyPr>
            <a:normAutofit/>
          </a:bodyPr>
          <a:lstStyle/>
          <a:p>
            <a:pPr algn="just"/>
            <a:r>
              <a:rPr lang="it-IT" dirty="0"/>
              <a:t>Cosa significava per Togliatti legittimare il PCI: porre sullo sfondo la rivoluzione e il socialismo, e sviluppare una funzione pedagogica per gli italiani che guardavano il Partito: educare alla democrazia parlamentare, legittimando il PCI stesso in Italia e in occidente. Via nazionale e democratica al socialismo</a:t>
            </a:r>
          </a:p>
          <a:p>
            <a:pPr algn="just"/>
            <a:r>
              <a:rPr lang="it-IT" dirty="0"/>
              <a:t>E’ necessario prendere in considerazione cosa pensavano di tutto questo gli alleati e i partiti anticomunisti (</a:t>
            </a:r>
            <a:r>
              <a:rPr lang="it-IT" dirty="0" err="1"/>
              <a:t>Fasanella</a:t>
            </a:r>
            <a:r>
              <a:rPr lang="it-IT" dirty="0"/>
              <a:t> Pellegrino, p.9: </a:t>
            </a:r>
            <a:r>
              <a:rPr lang="it-IT" dirty="0" err="1"/>
              <a:t>cossiga</a:t>
            </a:r>
            <a:r>
              <a:rPr lang="it-IT" dirty="0"/>
              <a:t> descrive i tre livelli del PCI)</a:t>
            </a:r>
          </a:p>
          <a:p>
            <a:pPr algn="just"/>
            <a:r>
              <a:rPr lang="it-IT" dirty="0"/>
              <a:t>L’importanza della minoranza di Secchia (rivoluzionaria; </a:t>
            </a:r>
            <a:r>
              <a:rPr lang="it-IT" dirty="0" err="1"/>
              <a:t>Val</a:t>
            </a:r>
            <a:r>
              <a:rPr lang="it-IT" dirty="0"/>
              <a:t> Sesia; partigiani</a:t>
            </a:r>
          </a:p>
        </p:txBody>
      </p:sp>
      <p:pic>
        <p:nvPicPr>
          <p:cNvPr id="5122" name="Picture 2" descr="Logo Università degli Studi di Teramo">
            <a:extLst>
              <a:ext uri="{FF2B5EF4-FFF2-40B4-BE49-F238E27FC236}">
                <a16:creationId xmlns:a16="http://schemas.microsoft.com/office/drawing/2014/main" id="{3AFA6589-14EE-4988-850F-DEC498DCBD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a:latin typeface="Cambria" pitchFamily="18" charset="0"/>
              </a:rPr>
              <a:t>Un paradigma interpretativo</a:t>
            </a:r>
          </a:p>
        </p:txBody>
      </p:sp>
      <p:sp>
        <p:nvSpPr>
          <p:cNvPr id="3" name="Segnaposto contenuto 2"/>
          <p:cNvSpPr>
            <a:spLocks noGrp="1"/>
          </p:cNvSpPr>
          <p:nvPr>
            <p:ph idx="1"/>
          </p:nvPr>
        </p:nvSpPr>
        <p:spPr/>
        <p:txBody>
          <a:bodyPr>
            <a:normAutofit fontScale="92500" lnSpcReduction="10000"/>
          </a:bodyPr>
          <a:lstStyle/>
          <a:p>
            <a:pPr algn="just"/>
            <a:endParaRPr lang="it-IT" sz="2400" dirty="0">
              <a:latin typeface="Cambria" pitchFamily="18" charset="0"/>
            </a:endParaRPr>
          </a:p>
          <a:p>
            <a:pPr algn="just"/>
            <a:r>
              <a:rPr lang="it-IT" sz="2400" dirty="0">
                <a:latin typeface="Cambria" pitchFamily="18" charset="0"/>
              </a:rPr>
              <a:t>Dal 1945 al 1960 ha senso parlare di anticomunismo </a:t>
            </a:r>
          </a:p>
          <a:p>
            <a:pPr algn="just"/>
            <a:endParaRPr lang="it-IT" sz="2400" dirty="0">
              <a:latin typeface="Cambria" pitchFamily="18" charset="0"/>
            </a:endParaRPr>
          </a:p>
          <a:p>
            <a:pPr algn="just"/>
            <a:r>
              <a:rPr lang="it-IT" sz="2400" dirty="0">
                <a:latin typeface="Cambria" pitchFamily="18" charset="0"/>
              </a:rPr>
              <a:t>A partire dal 1960 questo paradigma si intreccia con quel sommerso della Repubblica (</a:t>
            </a:r>
            <a:r>
              <a:rPr lang="it-IT" sz="2400" dirty="0" err="1">
                <a:latin typeface="Cambria" pitchFamily="18" charset="0"/>
              </a:rPr>
              <a:t>F.Biscione</a:t>
            </a:r>
            <a:r>
              <a:rPr lang="it-IT" sz="2400" dirty="0">
                <a:latin typeface="Cambria" pitchFamily="18" charset="0"/>
              </a:rPr>
              <a:t>) che ci porta alla strategia della tensione, ai tentativi di golpe, alla P2 </a:t>
            </a:r>
          </a:p>
          <a:p>
            <a:pPr algn="just"/>
            <a:endParaRPr lang="it-IT" sz="2400" dirty="0">
              <a:latin typeface="Cambria" pitchFamily="18" charset="0"/>
            </a:endParaRPr>
          </a:p>
          <a:p>
            <a:pPr algn="just"/>
            <a:r>
              <a:rPr lang="it-IT" sz="2400" dirty="0">
                <a:latin typeface="Cambria" pitchFamily="18" charset="0"/>
              </a:rPr>
              <a:t>Con il 73/75, affermarsi della logica della P2, si assiste ad un mutamento radicale e ad una apparente scomposizione del preesistente sistema flessibile stratificato negli anni </a:t>
            </a:r>
          </a:p>
          <a:p>
            <a:pPr algn="just"/>
            <a:endParaRPr lang="it-IT" dirty="0">
              <a:latin typeface="Cambria" pitchFamily="18" charset="0"/>
            </a:endParaRPr>
          </a:p>
        </p:txBody>
      </p:sp>
      <p:pic>
        <p:nvPicPr>
          <p:cNvPr id="6146" name="Picture 2" descr="Logo Università degli Studi di Teramo">
            <a:extLst>
              <a:ext uri="{FF2B5EF4-FFF2-40B4-BE49-F238E27FC236}">
                <a16:creationId xmlns:a16="http://schemas.microsoft.com/office/drawing/2014/main" id="{253D3D9B-A43E-46B6-939E-9A7334B379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387347"/>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2800" dirty="0">
                <a:latin typeface="Cambria" pitchFamily="18" charset="0"/>
              </a:rPr>
              <a:t>La sovranità limitata:</a:t>
            </a:r>
            <a:br>
              <a:rPr lang="it-IT" sz="2800" dirty="0">
                <a:latin typeface="Cambria" pitchFamily="18" charset="0"/>
              </a:rPr>
            </a:br>
            <a:r>
              <a:rPr lang="it-IT" sz="2800" dirty="0">
                <a:latin typeface="Cambria" pitchFamily="18" charset="0"/>
              </a:rPr>
              <a:t>il nodo nazionale/internazionale è centrale</a:t>
            </a:r>
          </a:p>
        </p:txBody>
      </p:sp>
      <p:sp>
        <p:nvSpPr>
          <p:cNvPr id="3" name="Segnaposto contenuto 2"/>
          <p:cNvSpPr>
            <a:spLocks noGrp="1"/>
          </p:cNvSpPr>
          <p:nvPr>
            <p:ph idx="1"/>
          </p:nvPr>
        </p:nvSpPr>
        <p:spPr/>
        <p:txBody>
          <a:bodyPr>
            <a:normAutofit/>
          </a:bodyPr>
          <a:lstStyle/>
          <a:p>
            <a:pPr algn="just"/>
            <a:r>
              <a:rPr lang="it-IT" sz="2400" dirty="0">
                <a:latin typeface="Cambria" pitchFamily="18" charset="0"/>
              </a:rPr>
              <a:t>Il nodo che individua De Felice a fondamento della Repubblica è il reciproco condizionamento tra costituzione repubblicana – la cui ispirazione di fondo è l’antifascismo – e un sistema di  relazioni internazionali, imposto dagli equilibri mondiali ma accettato dalla maggioranza del paese. </a:t>
            </a:r>
          </a:p>
          <a:p>
            <a:pPr algn="just"/>
            <a:endParaRPr lang="it-IT" sz="2400" dirty="0">
              <a:latin typeface="Cambria" pitchFamily="18" charset="0"/>
            </a:endParaRPr>
          </a:p>
          <a:p>
            <a:pPr algn="just"/>
            <a:r>
              <a:rPr lang="it-IT" sz="2400" dirty="0">
                <a:latin typeface="Cambria" pitchFamily="18" charset="0"/>
              </a:rPr>
              <a:t>Segno distintivo è il contrasto tra USA e URSS che implica – come tutte le alleanze – una delega di sovranità nazionale a organismi internazionali, e, nel caso specifico, al paese leader dell’alleanza.</a:t>
            </a:r>
          </a:p>
          <a:p>
            <a:endParaRPr lang="it-IT" dirty="0"/>
          </a:p>
        </p:txBody>
      </p:sp>
      <p:pic>
        <p:nvPicPr>
          <p:cNvPr id="7170" name="Picture 2" descr="Logo Università degli Studi di Teramo">
            <a:extLst>
              <a:ext uri="{FF2B5EF4-FFF2-40B4-BE49-F238E27FC236}">
                <a16:creationId xmlns:a16="http://schemas.microsoft.com/office/drawing/2014/main" id="{3E0227B9-984F-46A5-990F-EE3C22846B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1641" y="520855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Doppio stato doppia lealtà</a:t>
            </a:r>
            <a:br>
              <a:rPr lang="it-IT" dirty="0">
                <a:latin typeface="Cambria" pitchFamily="18" charset="0"/>
              </a:rPr>
            </a:br>
            <a:r>
              <a:rPr lang="it-IT" dirty="0">
                <a:latin typeface="Cambria" pitchFamily="18" charset="0"/>
              </a:rPr>
              <a:t>(Franco De Felice)</a:t>
            </a:r>
          </a:p>
        </p:txBody>
      </p:sp>
      <p:sp>
        <p:nvSpPr>
          <p:cNvPr id="3" name="Segnaposto contenuto 2"/>
          <p:cNvSpPr>
            <a:spLocks noGrp="1"/>
          </p:cNvSpPr>
          <p:nvPr>
            <p:ph idx="1"/>
          </p:nvPr>
        </p:nvSpPr>
        <p:spPr/>
        <p:txBody>
          <a:bodyPr>
            <a:normAutofit fontScale="77500" lnSpcReduction="20000"/>
          </a:bodyPr>
          <a:lstStyle/>
          <a:p>
            <a:pPr algn="just"/>
            <a:r>
              <a:rPr lang="it-IT" sz="2900" dirty="0">
                <a:latin typeface="Cambria" pitchFamily="18" charset="0"/>
              </a:rPr>
              <a:t>Da qui deriva un’alternativa impossibile e una democrazia bloccata</a:t>
            </a:r>
          </a:p>
          <a:p>
            <a:pPr algn="just"/>
            <a:endParaRPr lang="it-IT" sz="2900" dirty="0">
              <a:latin typeface="Cambria" pitchFamily="18" charset="0"/>
            </a:endParaRPr>
          </a:p>
          <a:p>
            <a:pPr algn="just"/>
            <a:r>
              <a:rPr lang="it-IT" sz="2900" dirty="0">
                <a:latin typeface="Cambria" pitchFamily="18" charset="0"/>
              </a:rPr>
              <a:t>Qui risiede l’idea di doppia lealtà da cui discende l’idea del doppio stato che non costituisce una struttura rigida e definita ma un’opzione che si realizza nelle fasi critiche: </a:t>
            </a:r>
          </a:p>
          <a:p>
            <a:pPr algn="just"/>
            <a:endParaRPr lang="it-IT" sz="2900" dirty="0">
              <a:latin typeface="Cambria" pitchFamily="18" charset="0"/>
            </a:endParaRPr>
          </a:p>
          <a:p>
            <a:pPr lvl="1" algn="just"/>
            <a:r>
              <a:rPr lang="it-IT" sz="2300" dirty="0">
                <a:latin typeface="Cambria" pitchFamily="18" charset="0"/>
              </a:rPr>
              <a:t>“il doppio stato non è identificabile in un luogo né può configurarsi come una struttura dormiente e segreta che si attiva a secondo delle necessità. La sua realtà e apparente indeterminatezza è pari ai caratteri del nucleo duro di cui costituisce il controcanto, cioè la funzione dirigente. Il doppio stato è quindi un farsi, può avere sedi privilegiate (i servizi) ma non esaustive e la sua estensione e articolazione è tanto maggiore quanto più profonda è la crisi della funzione dirigente”</a:t>
            </a:r>
          </a:p>
          <a:p>
            <a:endParaRPr lang="it-IT" dirty="0"/>
          </a:p>
        </p:txBody>
      </p:sp>
      <p:pic>
        <p:nvPicPr>
          <p:cNvPr id="8194" name="Picture 2" descr="Logo Università degli Studi di Teramo">
            <a:extLst>
              <a:ext uri="{FF2B5EF4-FFF2-40B4-BE49-F238E27FC236}">
                <a16:creationId xmlns:a16="http://schemas.microsoft.com/office/drawing/2014/main" id="{2DE4650A-A959-4C38-AA96-D65B1AA5EA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096554"/>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Cambria" pitchFamily="18" charset="0"/>
              </a:rPr>
              <a:t>Doppio stato doppia lealtà</a:t>
            </a:r>
            <a:endParaRPr lang="it-IT" dirty="0"/>
          </a:p>
        </p:txBody>
      </p:sp>
      <p:sp>
        <p:nvSpPr>
          <p:cNvPr id="3" name="Segnaposto contenuto 2"/>
          <p:cNvSpPr>
            <a:spLocks noGrp="1"/>
          </p:cNvSpPr>
          <p:nvPr>
            <p:ph idx="1"/>
          </p:nvPr>
        </p:nvSpPr>
        <p:spPr/>
        <p:txBody>
          <a:bodyPr>
            <a:normAutofit lnSpcReduction="10000"/>
          </a:bodyPr>
          <a:lstStyle/>
          <a:p>
            <a:pPr algn="just"/>
            <a:endParaRPr lang="it-IT" sz="2000" dirty="0">
              <a:latin typeface="Cambria" pitchFamily="18" charset="0"/>
            </a:endParaRPr>
          </a:p>
          <a:p>
            <a:pPr algn="just"/>
            <a:r>
              <a:rPr lang="it-IT" sz="2000" dirty="0">
                <a:latin typeface="Cambria" pitchFamily="18" charset="0"/>
              </a:rPr>
              <a:t>Il doppio stato non giunge a coprire o annullare la legalità repubblicana, ma si sovrappone ad essa.</a:t>
            </a:r>
          </a:p>
          <a:p>
            <a:pPr algn="just"/>
            <a:endParaRPr lang="it-IT" sz="2000" dirty="0">
              <a:latin typeface="Cambria" pitchFamily="18" charset="0"/>
            </a:endParaRPr>
          </a:p>
          <a:p>
            <a:pPr algn="just"/>
            <a:r>
              <a:rPr lang="it-IT" sz="2000" dirty="0">
                <a:latin typeface="Cambria" pitchFamily="18" charset="0"/>
              </a:rPr>
              <a:t>Quello di Franco De felice è il primo rilevante tentativo di sistemazione storica dell’organizzazione del potere in Italia nel periodo della doppia (o doppie) lealtà. </a:t>
            </a:r>
          </a:p>
          <a:p>
            <a:pPr algn="just"/>
            <a:endParaRPr lang="it-IT" sz="2000" dirty="0">
              <a:latin typeface="Cambria" pitchFamily="18" charset="0"/>
            </a:endParaRPr>
          </a:p>
          <a:p>
            <a:pPr algn="just"/>
            <a:r>
              <a:rPr lang="it-IT" sz="2000" dirty="0">
                <a:latin typeface="Cambria" pitchFamily="18" charset="0"/>
              </a:rPr>
              <a:t>Concetto di interessi e pressioni internazionali v/s concetto di interessi e pressioni interne: sono misurabili e documentabili da un punto di vista storico e vedremo </a:t>
            </a:r>
            <a:r>
              <a:rPr lang="it-IT" sz="2000" dirty="0" err="1">
                <a:latin typeface="Cambria" pitchFamily="18" charset="0"/>
              </a:rPr>
              <a:t>perchè</a:t>
            </a:r>
            <a:endParaRPr lang="it-IT" sz="2000" dirty="0">
              <a:latin typeface="Cambria" pitchFamily="18" charset="0"/>
            </a:endParaRPr>
          </a:p>
          <a:p>
            <a:pPr algn="just"/>
            <a:endParaRPr lang="it-IT" sz="2000" dirty="0"/>
          </a:p>
        </p:txBody>
      </p:sp>
      <p:pic>
        <p:nvPicPr>
          <p:cNvPr id="9218" name="Picture 2" descr="Logo Università degli Studi di Teramo">
            <a:extLst>
              <a:ext uri="{FF2B5EF4-FFF2-40B4-BE49-F238E27FC236}">
                <a16:creationId xmlns:a16="http://schemas.microsoft.com/office/drawing/2014/main" id="{DF9C28BE-2103-4B9D-8861-7D1D2BC613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712" y="5092072"/>
            <a:ext cx="2095500" cy="1047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214</TotalTime>
  <Words>6767</Words>
  <Application>Microsoft Office PowerPoint</Application>
  <PresentationFormat>Widescreen</PresentationFormat>
  <Paragraphs>300</Paragraphs>
  <Slides>45</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45</vt:i4>
      </vt:variant>
    </vt:vector>
  </HeadingPairs>
  <TitlesOfParts>
    <vt:vector size="51" baseType="lpstr">
      <vt:lpstr>Arial</vt:lpstr>
      <vt:lpstr>Cambria</vt:lpstr>
      <vt:lpstr>Century Gothic</vt:lpstr>
      <vt:lpstr>Times New Roman</vt:lpstr>
      <vt:lpstr>Wingdings 3</vt:lpstr>
      <vt:lpstr>Filo</vt:lpstr>
      <vt:lpstr>Lo scontro ideologico Comunismo e anticomunismo negli anni repubblicani</vt:lpstr>
      <vt:lpstr>Un filo rosso</vt:lpstr>
      <vt:lpstr>Un filo rosso</vt:lpstr>
      <vt:lpstr>Un filo rosso</vt:lpstr>
      <vt:lpstr>Un filo rosso</vt:lpstr>
      <vt:lpstr>Un paradigma interpretativo</vt:lpstr>
      <vt:lpstr>La sovranità limitata: il nodo nazionale/internazionale è centrale</vt:lpstr>
      <vt:lpstr>Doppio stato doppia lealtà (Franco De Felice)</vt:lpstr>
      <vt:lpstr>Doppio stato doppia lealtà</vt:lpstr>
      <vt:lpstr>Doppio stato doppia lealtà</vt:lpstr>
      <vt:lpstr>Le continuità e le osmosi</vt:lpstr>
      <vt:lpstr>Una guerra civile a bassa intensità</vt:lpstr>
      <vt:lpstr>Violenza e democrazia</vt:lpstr>
      <vt:lpstr>Nesso violenza/guerra fredda</vt:lpstr>
      <vt:lpstr>Nesso violenza/guerra fredda</vt:lpstr>
      <vt:lpstr>Nesso violenza/guerra fredda</vt:lpstr>
      <vt:lpstr>Limite dell’antifascismo</vt:lpstr>
      <vt:lpstr>Limite dell’antifascismo</vt:lpstr>
      <vt:lpstr>Come si organizza e nasce l’anticomunismo</vt:lpstr>
      <vt:lpstr>Come si organizza e nasce l’anticomunismo</vt:lpstr>
      <vt:lpstr>L’anticomunismo è sufficiente?</vt:lpstr>
      <vt:lpstr>L’anticomunismo è sufficiente?</vt:lpstr>
      <vt:lpstr>Fine del centrismo 1959-60</vt:lpstr>
      <vt:lpstr>Le prime organizzazioni: la componente militare</vt:lpstr>
      <vt:lpstr>Le prime organizzazioni: la componente civile</vt:lpstr>
      <vt:lpstr>Le prime organizzazioni: l’anello di congiunzione</vt:lpstr>
      <vt:lpstr>l’anello di congiunzione e le altre organizzazioni</vt:lpstr>
      <vt:lpstr>Atlantismo</vt:lpstr>
      <vt:lpstr>Atlantismo</vt:lpstr>
      <vt:lpstr>Le direttive NSC e le elezioni del 1948  Commissione Parlamentare Inchiesta sul terrorismo (Archivio 900)</vt:lpstr>
      <vt:lpstr>Le direttive NSC e le elezioni del 1948  Commissione Parlamentare Inchiesta sul terrorismo (Archivio 900)</vt:lpstr>
      <vt:lpstr>Le direttive NSC e le elezioni del 1948 Commissione Parlamentare Inchiesta sul terrorismo (Archivio 900)</vt:lpstr>
      <vt:lpstr>Le direttive NSC e le elezioni del 1948 Commissione Parlamentare Inchiesta sul terrorismo (Archivio 900)</vt:lpstr>
      <vt:lpstr>Le direttive NSC e le elezioni del 1948 Commissione Parlamentare Inchiesta sul terrorismo (Archivio 900)</vt:lpstr>
      <vt:lpstr>Le direttive NSC e le elezioni del 1960 Commissione Parlamentare Inchiesta sul terrorismo (Archivio 900)</vt:lpstr>
      <vt:lpstr>Le direttive NSC e le elezioni del 1960 Commissione Parlamentare Inchiesta sul terrorismo (Archivio 900)</vt:lpstr>
      <vt:lpstr>Le direttive NSC. Una valutazione Commissione Parlamentare Inchiesta sul terrorismo (Archivio 900)</vt:lpstr>
      <vt:lpstr>Le direttive NSC. Una valutazione Commissione Parlamentare Inchiesta sul terrorismo (Archivio 900)</vt:lpstr>
      <vt:lpstr>Le direttive NSC. Una valutazione Commissione Parlamentare Inchiesta sul terrorismo (Archivio 900)</vt:lpstr>
      <vt:lpstr>Le direttive NSC. Una valutazione Commissione Parlamentare Inchiesta sul terrorismo (Archivio 900)</vt:lpstr>
      <vt:lpstr>Gladio</vt:lpstr>
      <vt:lpstr>Gladio</vt:lpstr>
      <vt:lpstr>Gladio</vt:lpstr>
      <vt:lpstr>Gladio</vt:lpstr>
      <vt:lpstr>Gladio: una valutazione dalla Commissione Inchiesta sulla Mancata Individuazione (p.222 -  VOLUME I,  TOMO IV, Allegato  APPUNTI PER UN GLOSSARIO DELLA RECENTE STORIA NAZIONALE, Categorie interpretative e concetti chiave,  Capitolo IX: «Strategia della tensione» p. 213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 scontro ideologico Comunismo e anticomunismo negli anni Cinquanta</dc:title>
  <dc:creator>utente</dc:creator>
  <cp:lastModifiedBy>utente</cp:lastModifiedBy>
  <cp:revision>10</cp:revision>
  <dcterms:created xsi:type="dcterms:W3CDTF">2020-12-18T17:08:20Z</dcterms:created>
  <dcterms:modified xsi:type="dcterms:W3CDTF">2023-01-20T09:31:38Z</dcterms:modified>
</cp:coreProperties>
</file>