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9" r:id="rId5"/>
    <p:sldId id="260" r:id="rId6"/>
    <p:sldId id="271" r:id="rId7"/>
    <p:sldId id="262" r:id="rId8"/>
    <p:sldId id="274" r:id="rId9"/>
    <p:sldId id="264" r:id="rId10"/>
    <p:sldId id="265" r:id="rId11"/>
    <p:sldId id="266" r:id="rId12"/>
    <p:sldId id="267" r:id="rId13"/>
    <p:sldId id="275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0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B52D-CF66-411A-99D4-2DE3FB26913B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05B9-7739-446B-A466-4B73F96595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B52D-CF66-411A-99D4-2DE3FB26913B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05B9-7739-446B-A466-4B73F96595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B52D-CF66-411A-99D4-2DE3FB26913B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05B9-7739-446B-A466-4B73F96595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B52D-CF66-411A-99D4-2DE3FB26913B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05B9-7739-446B-A466-4B73F96595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B52D-CF66-411A-99D4-2DE3FB26913B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05B9-7739-446B-A466-4B73F96595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B52D-CF66-411A-99D4-2DE3FB26913B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05B9-7739-446B-A466-4B73F96595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B52D-CF66-411A-99D4-2DE3FB26913B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05B9-7739-446B-A466-4B73F96595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B52D-CF66-411A-99D4-2DE3FB26913B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05B9-7739-446B-A466-4B73F96595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B52D-CF66-411A-99D4-2DE3FB26913B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05B9-7739-446B-A466-4B73F96595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B52D-CF66-411A-99D4-2DE3FB26913B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05B9-7739-446B-A466-4B73F96595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B52D-CF66-411A-99D4-2DE3FB26913B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05B9-7739-446B-A466-4B73F96595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9B52D-CF66-411A-99D4-2DE3FB26913B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405B9-7739-446B-A466-4B73F965956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39552" y="1304100"/>
            <a:ext cx="8115328" cy="442915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9600" dirty="0" smtClean="0"/>
              <a:t>TORTURA</a:t>
            </a:r>
            <a:endParaRPr lang="it-IT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dirty="0" smtClean="0"/>
              <a:t>Punire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	Criminalizzazione (prevedere come reato: tesi della “copertura” – tesi del reato specifico)</a:t>
            </a:r>
          </a:p>
          <a:p>
            <a:pPr>
              <a:buNone/>
            </a:pPr>
            <a:r>
              <a:rPr lang="it-IT" dirty="0" smtClean="0"/>
              <a:t>	Sanzioni adeguate</a:t>
            </a:r>
          </a:p>
          <a:p>
            <a:pPr>
              <a:buNone/>
            </a:pPr>
            <a:r>
              <a:rPr lang="it-IT" dirty="0" smtClean="0"/>
              <a:t>	Giurisdizione (territoriale, nazionale attiva, nazionale passiva, </a:t>
            </a:r>
          </a:p>
          <a:p>
            <a:pPr>
              <a:buNone/>
            </a:pPr>
            <a:r>
              <a:rPr lang="it-IT" dirty="0" smtClean="0"/>
              <a:t>	universale) </a:t>
            </a:r>
          </a:p>
          <a:p>
            <a:pPr>
              <a:buNone/>
            </a:pPr>
            <a:r>
              <a:rPr lang="it-IT" dirty="0" smtClean="0"/>
              <a:t>	</a:t>
            </a:r>
            <a:r>
              <a:rPr lang="it-IT" i="1" dirty="0" smtClean="0"/>
              <a:t>Aut </a:t>
            </a:r>
            <a:r>
              <a:rPr lang="it-IT" i="1" dirty="0" err="1" smtClean="0"/>
              <a:t>dedere</a:t>
            </a:r>
            <a:r>
              <a:rPr lang="it-IT" i="1" dirty="0" smtClean="0"/>
              <a:t> aut </a:t>
            </a:r>
            <a:r>
              <a:rPr lang="it-IT" i="1" dirty="0" err="1" smtClean="0"/>
              <a:t>judicare</a:t>
            </a:r>
            <a:endParaRPr lang="it-IT" i="1" dirty="0" smtClean="0"/>
          </a:p>
          <a:p>
            <a:pPr>
              <a:buNone/>
            </a:pPr>
            <a:r>
              <a:rPr lang="it-IT" dirty="0" smtClean="0"/>
              <a:t>	Riparazione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 descr="lavoroincarcere-1170x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4071942"/>
            <a:ext cx="3423284" cy="2049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Italia: il reato (che non c’è) 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	Legge </a:t>
            </a:r>
            <a:r>
              <a:rPr lang="it-IT" dirty="0"/>
              <a:t>del 1988 </a:t>
            </a:r>
            <a:r>
              <a:rPr lang="it-IT" dirty="0" smtClean="0"/>
              <a:t>(autorizzazione alla ratifica – adattamento inadeguato)</a:t>
            </a:r>
            <a:endParaRPr lang="it-IT" dirty="0"/>
          </a:p>
          <a:p>
            <a:pPr>
              <a:buNone/>
            </a:pPr>
            <a:r>
              <a:rPr lang="it-IT" dirty="0" smtClean="0"/>
              <a:t>	Mancanza </a:t>
            </a:r>
            <a:r>
              <a:rPr lang="it-IT" dirty="0"/>
              <a:t>del reato di tortura (copertura generica </a:t>
            </a:r>
            <a:r>
              <a:rPr lang="it-IT" dirty="0" smtClean="0"/>
              <a:t>o </a:t>
            </a:r>
            <a:r>
              <a:rPr lang="it-IT" dirty="0"/>
              <a:t>fattispecie </a:t>
            </a:r>
            <a:r>
              <a:rPr lang="it-IT" dirty="0" smtClean="0"/>
              <a:t>specifica)</a:t>
            </a:r>
            <a:endParaRPr lang="it-IT" dirty="0"/>
          </a:p>
          <a:p>
            <a:pPr>
              <a:buNone/>
            </a:pPr>
            <a:r>
              <a:rPr lang="it-IT" dirty="0" smtClean="0"/>
              <a:t>	29 anni di dibattiti parlamentari (reato proprio/comune, reato di evento/di condotta) </a:t>
            </a:r>
          </a:p>
          <a:p>
            <a:pPr>
              <a:buNone/>
            </a:pPr>
            <a:r>
              <a:rPr lang="it-IT" dirty="0" smtClean="0"/>
              <a:t>	“Contenzioso</a:t>
            </a:r>
            <a:r>
              <a:rPr lang="it-IT" dirty="0"/>
              <a:t>” con gli organi </a:t>
            </a:r>
            <a:r>
              <a:rPr lang="it-IT" dirty="0" smtClean="0"/>
              <a:t>internazionali </a:t>
            </a:r>
            <a:r>
              <a:rPr lang="it-IT" dirty="0"/>
              <a:t>(</a:t>
            </a:r>
            <a:r>
              <a:rPr lang="it-IT" dirty="0" smtClean="0"/>
              <a:t>Comitati </a:t>
            </a:r>
            <a:r>
              <a:rPr lang="it-IT" dirty="0"/>
              <a:t>e Corte </a:t>
            </a:r>
            <a:r>
              <a:rPr lang="it-IT" dirty="0" smtClean="0"/>
              <a:t>EDU)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it-IT" dirty="0" smtClean="0"/>
              <a:t>Italia: impunità (prescrizione)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	Effetti dell’inadeguato adattamento</a:t>
            </a:r>
          </a:p>
          <a:p>
            <a:pPr>
              <a:buNone/>
            </a:pPr>
            <a:r>
              <a:rPr lang="it-IT" dirty="0" smtClean="0"/>
              <a:t> 	I fatti di Genova (caso </a:t>
            </a:r>
            <a:r>
              <a:rPr lang="it-IT" i="1" dirty="0" err="1" smtClean="0"/>
              <a:t>Cestaro</a:t>
            </a:r>
            <a:r>
              <a:rPr lang="it-IT" dirty="0" smtClean="0"/>
              <a:t>)</a:t>
            </a:r>
          </a:p>
          <a:p>
            <a:pPr>
              <a:buNone/>
            </a:pPr>
            <a:r>
              <a:rPr lang="it-IT" dirty="0" smtClean="0"/>
              <a:t>	Il caso del carcere di Asti (caso </a:t>
            </a:r>
            <a:r>
              <a:rPr lang="it-IT" i="1" dirty="0" err="1" smtClean="0"/>
              <a:t>Cirino</a:t>
            </a:r>
            <a:r>
              <a:rPr lang="it-IT" i="1" dirty="0" smtClean="0"/>
              <a:t> e Renne</a:t>
            </a:r>
            <a:r>
              <a:rPr lang="it-IT" dirty="0" smtClean="0"/>
              <a:t>)</a:t>
            </a:r>
          </a:p>
          <a:p>
            <a:pPr>
              <a:buNone/>
            </a:pPr>
            <a:r>
              <a:rPr lang="it-IT" dirty="0" smtClean="0"/>
              <a:t>	reato </a:t>
            </a:r>
            <a:r>
              <a:rPr lang="it-IT" dirty="0"/>
              <a:t>generico </a:t>
            </a:r>
            <a:r>
              <a:rPr lang="it-IT" dirty="0" smtClean="0"/>
              <a:t>&gt;</a:t>
            </a:r>
          </a:p>
          <a:p>
            <a:pPr>
              <a:buNone/>
            </a:pPr>
            <a:r>
              <a:rPr lang="it-IT" dirty="0" smtClean="0"/>
              <a:t>   	pena lieve &gt;</a:t>
            </a:r>
          </a:p>
          <a:p>
            <a:pPr>
              <a:buNone/>
            </a:pPr>
            <a:r>
              <a:rPr lang="it-IT" dirty="0" smtClean="0"/>
              <a:t>	prescrizione breve &gt;</a:t>
            </a:r>
          </a:p>
          <a:p>
            <a:pPr>
              <a:buNone/>
            </a:pPr>
            <a:r>
              <a:rPr lang="it-IT" dirty="0" smtClean="0"/>
              <a:t>	impunità</a:t>
            </a:r>
          </a:p>
          <a:p>
            <a:pPr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Immagine 3" descr="images Genova 2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429000"/>
            <a:ext cx="3548071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dirty="0" smtClean="0"/>
              <a:t>Cooperazione internazionale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Caso </a:t>
            </a:r>
            <a:r>
              <a:rPr lang="it-IT" dirty="0" err="1" smtClean="0"/>
              <a:t>Reverberi</a:t>
            </a:r>
            <a:r>
              <a:rPr lang="it-IT" dirty="0" smtClean="0"/>
              <a:t> (cappellano militare in Argentina)</a:t>
            </a:r>
          </a:p>
          <a:p>
            <a:r>
              <a:rPr lang="it-IT" dirty="0" smtClean="0"/>
              <a:t>Domanda di estradizione argentina (delitto di lesa umanità)</a:t>
            </a:r>
          </a:p>
          <a:p>
            <a:r>
              <a:rPr lang="it-IT" dirty="0" smtClean="0"/>
              <a:t>Rigetto della domanda di estradizione (doppia punibilità – prescrizione)</a:t>
            </a:r>
          </a:p>
          <a:p>
            <a:r>
              <a:rPr lang="it-IT" dirty="0" smtClean="0"/>
              <a:t>Tentativo (fallito) di fare valere </a:t>
            </a:r>
            <a:r>
              <a:rPr lang="it-IT" smtClean="0"/>
              <a:t>“direttamente” gli </a:t>
            </a:r>
            <a:r>
              <a:rPr lang="it-IT" dirty="0" smtClean="0"/>
              <a:t>obblighi della CAT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Italia: impunità (prova, segreto, grazia)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	Altri </a:t>
            </a:r>
            <a:r>
              <a:rPr lang="it-IT" dirty="0"/>
              <a:t>ostacoli al rispetto dell’obbligo di </a:t>
            </a:r>
            <a:r>
              <a:rPr lang="it-IT" dirty="0" smtClean="0"/>
              <a:t>punizione</a:t>
            </a:r>
          </a:p>
          <a:p>
            <a:pPr>
              <a:buNone/>
            </a:pPr>
            <a:r>
              <a:rPr lang="it-IT" dirty="0" smtClean="0"/>
              <a:t>	caso Triaca (difficoltà </a:t>
            </a:r>
            <a:r>
              <a:rPr lang="it-IT" dirty="0"/>
              <a:t>di provare </a:t>
            </a:r>
            <a:r>
              <a:rPr lang="it-IT" dirty="0" smtClean="0"/>
              <a:t>– accusa di calunnia)</a:t>
            </a:r>
          </a:p>
          <a:p>
            <a:pPr>
              <a:buNone/>
            </a:pPr>
            <a:r>
              <a:rPr lang="it-IT" dirty="0" smtClean="0"/>
              <a:t>	caso Abu Omar </a:t>
            </a:r>
          </a:p>
          <a:p>
            <a:pPr>
              <a:buNone/>
            </a:pPr>
            <a:r>
              <a:rPr lang="it-IT" dirty="0" smtClean="0"/>
              <a:t>	(segreto </a:t>
            </a:r>
            <a:r>
              <a:rPr lang="it-IT" dirty="0"/>
              <a:t>di </a:t>
            </a:r>
            <a:r>
              <a:rPr lang="it-IT" dirty="0" smtClean="0"/>
              <a:t>stato, </a:t>
            </a:r>
          </a:p>
          <a:p>
            <a:pPr>
              <a:buNone/>
            </a:pPr>
            <a:r>
              <a:rPr lang="it-IT" dirty="0" smtClean="0"/>
              <a:t>	provvedimenti </a:t>
            </a:r>
            <a:r>
              <a:rPr lang="it-IT" dirty="0"/>
              <a:t>di </a:t>
            </a:r>
            <a:r>
              <a:rPr lang="it-IT" dirty="0" smtClean="0"/>
              <a:t>grazia)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 descr="download (1) abu Om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857628"/>
            <a:ext cx="3500462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dirty="0" smtClean="0"/>
              <a:t>Italia: il reato di tortura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43050"/>
            <a:ext cx="7972452" cy="448311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it-IT" dirty="0" smtClean="0"/>
              <a:t>	</a:t>
            </a:r>
            <a:r>
              <a:rPr lang="it-IT" b="1" dirty="0" smtClean="0"/>
              <a:t>Articolo 613 </a:t>
            </a:r>
            <a:r>
              <a:rPr lang="it-IT" b="1" i="1" dirty="0" smtClean="0"/>
              <a:t>bis </a:t>
            </a:r>
            <a:r>
              <a:rPr lang="it-IT" b="1" dirty="0" smtClean="0"/>
              <a:t>(codice penale)	</a:t>
            </a:r>
          </a:p>
          <a:p>
            <a:pPr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	Chiunque, </a:t>
            </a:r>
            <a:r>
              <a:rPr lang="it-IT" dirty="0" smtClean="0">
                <a:solidFill>
                  <a:srgbClr val="FF0000"/>
                </a:solidFill>
              </a:rPr>
              <a:t>con violenze o minacce gravi</a:t>
            </a:r>
            <a:r>
              <a:rPr lang="it-IT" dirty="0" smtClean="0"/>
              <a:t>, </a:t>
            </a:r>
            <a:r>
              <a:rPr lang="it-IT" i="1" dirty="0" smtClean="0"/>
              <a:t>ovvero</a:t>
            </a:r>
            <a:r>
              <a:rPr lang="it-IT" dirty="0" smtClean="0"/>
              <a:t> agendo con crudeltà, cagiona acute sofferenze fisiche o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 verificabile trauma psichico </a:t>
            </a:r>
            <a:r>
              <a:rPr lang="it-IT" dirty="0" smtClean="0"/>
              <a:t>a una persona privata della libertà personale o affidata alla sua custodia, potestà, vigilanza, controllo, cura o assistenza, ovvero che si trovi in condizioni di minorata difesa, è punito con la pena della reclusione da quattro a dieci anni se il fatto è commesso </a:t>
            </a:r>
            <a:r>
              <a:rPr lang="it-IT" dirty="0" smtClean="0">
                <a:solidFill>
                  <a:srgbClr val="FF0000"/>
                </a:solidFill>
              </a:rPr>
              <a:t>mediante più condotte </a:t>
            </a:r>
            <a:r>
              <a:rPr lang="it-IT" i="1" dirty="0" smtClean="0"/>
              <a:t>ovvero</a:t>
            </a:r>
            <a:r>
              <a:rPr lang="it-IT" dirty="0" smtClean="0"/>
              <a:t> se comporta un trattamento inumano e degradante per la dignità della persona.</a:t>
            </a: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	Limiti specifici: l’ipotesi della reiterazione, il “verificabile trauma psichico” – valutazione negativa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	Il dilemma (meglio niente o meglio che niente?): piano giuridico, piano politico-culturale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dirty="0" smtClean="0"/>
              <a:t>Italia: 5 anni dopo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dirty="0" smtClean="0"/>
              <a:t>	sviluppi giudiziari (test quantitativo):</a:t>
            </a:r>
          </a:p>
          <a:p>
            <a:pPr>
              <a:buNone/>
            </a:pPr>
            <a:r>
              <a:rPr lang="it-IT" dirty="0" smtClean="0"/>
              <a:t>	i casi di tortura “ordinaria”</a:t>
            </a:r>
          </a:p>
          <a:p>
            <a:pPr>
              <a:buNone/>
            </a:pPr>
            <a:r>
              <a:rPr lang="it-IT" dirty="0" smtClean="0"/>
              <a:t>	i casi di tortura “aggravata” (</a:t>
            </a:r>
            <a:r>
              <a:rPr lang="it-IT" dirty="0" err="1" smtClean="0"/>
              <a:t>nu-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	meri significativi: Torino, San </a:t>
            </a:r>
            <a:r>
              <a:rPr lang="it-IT" dirty="0" err="1" smtClean="0"/>
              <a:t>Gimi-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	</a:t>
            </a:r>
            <a:r>
              <a:rPr lang="it-IT" dirty="0" err="1" smtClean="0"/>
              <a:t>gnano</a:t>
            </a:r>
            <a:r>
              <a:rPr lang="it-IT" dirty="0" smtClean="0"/>
              <a:t>, S. Maria Capua </a:t>
            </a:r>
            <a:r>
              <a:rPr lang="it-IT" dirty="0" err="1" smtClean="0"/>
              <a:t>Vetere</a:t>
            </a:r>
            <a:r>
              <a:rPr lang="it-IT" dirty="0" smtClean="0"/>
              <a:t> …)</a:t>
            </a:r>
          </a:p>
          <a:p>
            <a:pPr>
              <a:buNone/>
            </a:pPr>
            <a:r>
              <a:rPr lang="it-IT" dirty="0" smtClean="0"/>
              <a:t>	il caso “libico”Libia) </a:t>
            </a:r>
          </a:p>
          <a:p>
            <a:pPr>
              <a:buNone/>
            </a:pPr>
            <a:r>
              <a:rPr lang="it-IT" dirty="0" smtClean="0"/>
              <a:t>	test qualitativo: l’interpretazione con-</a:t>
            </a:r>
          </a:p>
          <a:p>
            <a:pPr>
              <a:buNone/>
            </a:pPr>
            <a:r>
              <a:rPr lang="it-IT" dirty="0" smtClean="0"/>
              <a:t>	</a:t>
            </a:r>
            <a:r>
              <a:rPr lang="it-IT" dirty="0" err="1" smtClean="0"/>
              <a:t>venzionalmente</a:t>
            </a:r>
            <a:r>
              <a:rPr lang="it-IT" dirty="0" smtClean="0"/>
              <a:t> orientata;  le due questioni</a:t>
            </a:r>
          </a:p>
          <a:p>
            <a:pPr>
              <a:buNone/>
            </a:pPr>
            <a:r>
              <a:rPr lang="it-IT" dirty="0" smtClean="0"/>
              <a:t>	specifiche: reiterazione, tortura mentale</a:t>
            </a:r>
          </a:p>
          <a:p>
            <a:pPr>
              <a:buNone/>
            </a:pPr>
            <a:r>
              <a:rPr lang="it-IT" dirty="0" smtClean="0"/>
              <a:t>	- in conclusione</a:t>
            </a:r>
          </a:p>
          <a:p>
            <a:endParaRPr lang="it-IT" dirty="0"/>
          </a:p>
        </p:txBody>
      </p:sp>
      <p:pic>
        <p:nvPicPr>
          <p:cNvPr id="4" name="Immagine 3" descr="IMG-20191018-WA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556792"/>
            <a:ext cx="2394739" cy="282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dirty="0" smtClean="0"/>
              <a:t>Negare la tortura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	Donald Rumsfeld: i fatti di Abu </a:t>
            </a:r>
            <a:r>
              <a:rPr lang="it-IT" dirty="0" err="1" smtClean="0"/>
              <a:t>Ghraib</a:t>
            </a:r>
            <a:r>
              <a:rPr lang="it-IT" dirty="0" smtClean="0"/>
              <a:t> e i tre “no” degli Stati Uniti (non è vero, non siano stati noi/teoria delle mele marce, non è tortura ma “meri abusi”) – importanza della  riaffermazione del </a:t>
            </a:r>
          </a:p>
          <a:p>
            <a:pPr>
              <a:buNone/>
            </a:pPr>
            <a:r>
              <a:rPr lang="it-IT" dirty="0" smtClean="0"/>
              <a:t>	“tabù” della tortura</a:t>
            </a:r>
          </a:p>
          <a:p>
            <a:endParaRPr lang="it-IT" dirty="0"/>
          </a:p>
        </p:txBody>
      </p:sp>
      <p:pic>
        <p:nvPicPr>
          <p:cNvPr id="4" name="Immagine 3" descr="GettyImages-51602411-1160x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857628"/>
            <a:ext cx="3821432" cy="229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dirty="0" smtClean="0"/>
              <a:t>Legalizzare la tortura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	Alan </a:t>
            </a:r>
            <a:r>
              <a:rPr lang="it-IT" dirty="0" err="1" smtClean="0"/>
              <a:t>Dershowitz</a:t>
            </a:r>
            <a:r>
              <a:rPr lang="it-IT" dirty="0" smtClean="0"/>
              <a:t>: proposta di legalizzare la tortura dopo l’11 settembre</a:t>
            </a:r>
          </a:p>
          <a:p>
            <a:pPr>
              <a:buNone/>
            </a:pPr>
            <a:r>
              <a:rPr lang="it-IT" dirty="0" smtClean="0"/>
              <a:t>	Argomenti contro (“</a:t>
            </a:r>
            <a:r>
              <a:rPr lang="it-IT" i="1" dirty="0" err="1" smtClean="0"/>
              <a:t>slippery</a:t>
            </a:r>
            <a:r>
              <a:rPr lang="it-IT" i="1" dirty="0" smtClean="0"/>
              <a:t> </a:t>
            </a:r>
            <a:r>
              <a:rPr lang="it-IT" i="1" dirty="0" err="1" smtClean="0"/>
              <a:t>slope</a:t>
            </a:r>
            <a:r>
              <a:rPr lang="it-IT" dirty="0" smtClean="0"/>
              <a:t>”)</a:t>
            </a:r>
          </a:p>
          <a:p>
            <a:pPr>
              <a:buNone/>
            </a:pPr>
            <a:endParaRPr lang="it-IT" dirty="0" smtClean="0"/>
          </a:p>
        </p:txBody>
      </p:sp>
      <p:pic>
        <p:nvPicPr>
          <p:cNvPr id="4" name="Immagine 3" descr="quote-if-torture-is-going-to-be-administered-as-a-last-resort-in-the-ticking-bomb-case-to-alan-dershowitz-7-65-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286124"/>
            <a:ext cx="6634772" cy="2907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dirty="0" smtClean="0"/>
              <a:t>Vietata sempre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Convenzioni “a catalogo” (Patti, convenzioni regionali, convenzioni sui diritti di persone vulnerabili)</a:t>
            </a:r>
          </a:p>
          <a:p>
            <a:r>
              <a:rPr lang="it-IT" dirty="0" smtClean="0"/>
              <a:t>Un diritto assoluto (PIDCP, CEDU): inderogabilità in situazioni eccezionali</a:t>
            </a:r>
          </a:p>
          <a:p>
            <a:r>
              <a:rPr lang="it-IT" dirty="0" smtClean="0"/>
              <a:t>Il divieto di tortura nel diritto internazionale umanitario (in continuità con l’inderogabilità delle norme sui diritti umani)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dirty="0" smtClean="0"/>
              <a:t>Vietata ovunque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	Diritto internazionale generale</a:t>
            </a:r>
          </a:p>
          <a:p>
            <a:pPr>
              <a:buNone/>
            </a:pPr>
            <a:r>
              <a:rPr lang="it-IT" dirty="0" smtClean="0"/>
              <a:t>    Prassi (difforme) e </a:t>
            </a:r>
            <a:r>
              <a:rPr lang="it-IT" i="1" dirty="0" err="1" smtClean="0"/>
              <a:t>opinio</a:t>
            </a:r>
            <a:r>
              <a:rPr lang="it-IT" i="1" dirty="0" smtClean="0"/>
              <a:t> </a:t>
            </a:r>
            <a:r>
              <a:rPr lang="it-IT" i="1" dirty="0" err="1" smtClean="0"/>
              <a:t>juris</a:t>
            </a:r>
            <a:r>
              <a:rPr lang="it-IT" dirty="0" smtClean="0"/>
              <a:t>: </a:t>
            </a:r>
          </a:p>
          <a:p>
            <a:pPr>
              <a:buNone/>
            </a:pPr>
            <a:r>
              <a:rPr lang="it-IT" dirty="0" smtClean="0"/>
              <a:t>	Inderogabilità (Patti, CEDU)</a:t>
            </a:r>
          </a:p>
          <a:p>
            <a:pPr>
              <a:buNone/>
            </a:pPr>
            <a:r>
              <a:rPr lang="it-IT" dirty="0" smtClean="0"/>
              <a:t>	Giurisprudenza internazionale </a:t>
            </a:r>
          </a:p>
          <a:p>
            <a:pPr>
              <a:buNone/>
            </a:pPr>
            <a:r>
              <a:rPr lang="it-IT" dirty="0" smtClean="0"/>
              <a:t>	(</a:t>
            </a:r>
            <a:r>
              <a:rPr lang="it-IT" dirty="0" err="1" smtClean="0"/>
              <a:t>Furundzija</a:t>
            </a:r>
            <a:r>
              <a:rPr lang="it-IT" dirty="0" smtClean="0"/>
              <a:t>)</a:t>
            </a:r>
          </a:p>
          <a:p>
            <a:pPr>
              <a:buNone/>
            </a:pPr>
            <a:r>
              <a:rPr lang="it-IT" dirty="0" smtClean="0"/>
              <a:t>	Atteggiamento stati: la tortura </a:t>
            </a:r>
          </a:p>
          <a:p>
            <a:pPr>
              <a:buNone/>
            </a:pPr>
            <a:r>
              <a:rPr lang="it-IT" dirty="0" smtClean="0"/>
              <a:t>	che non può essere ammessa </a:t>
            </a:r>
          </a:p>
          <a:p>
            <a:pPr>
              <a:buNone/>
            </a:pPr>
            <a:r>
              <a:rPr lang="it-IT" dirty="0" smtClean="0"/>
              <a:t>	(negazione e mistificazione)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3000372"/>
            <a:ext cx="2357454" cy="3186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dirty="0" smtClean="0"/>
              <a:t>Una tensione permanente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Diritto internazionale </a:t>
            </a:r>
            <a:r>
              <a:rPr lang="it-IT" dirty="0" smtClean="0"/>
              <a:t>(avanzato)</a:t>
            </a:r>
          </a:p>
          <a:p>
            <a:pPr>
              <a:buNone/>
            </a:pPr>
            <a:r>
              <a:rPr lang="it-IT" dirty="0" smtClean="0"/>
              <a:t>    a) definizione</a:t>
            </a:r>
          </a:p>
          <a:p>
            <a:pPr>
              <a:buNone/>
            </a:pPr>
            <a:r>
              <a:rPr lang="it-IT" dirty="0" smtClean="0"/>
              <a:t>	b) obblighi</a:t>
            </a:r>
          </a:p>
          <a:p>
            <a:pPr>
              <a:buNone/>
            </a:pPr>
            <a:r>
              <a:rPr lang="it-IT" dirty="0" smtClean="0"/>
              <a:t>	c) garanzie</a:t>
            </a:r>
          </a:p>
          <a:p>
            <a:r>
              <a:rPr lang="it-IT" dirty="0" smtClean="0"/>
              <a:t>Resistenza statale </a:t>
            </a:r>
          </a:p>
          <a:p>
            <a:pPr>
              <a:buNone/>
            </a:pPr>
            <a:r>
              <a:rPr lang="it-IT" dirty="0" smtClean="0"/>
              <a:t>	a) interpretazioni restrittive </a:t>
            </a:r>
          </a:p>
          <a:p>
            <a:pPr>
              <a:buNone/>
            </a:pPr>
            <a:r>
              <a:rPr lang="it-IT" dirty="0" smtClean="0"/>
              <a:t>	della nozione (eufemismi) </a:t>
            </a:r>
          </a:p>
          <a:p>
            <a:pPr>
              <a:buNone/>
            </a:pPr>
            <a:r>
              <a:rPr lang="it-IT" dirty="0" smtClean="0"/>
              <a:t>	b) riduttive degli obblighi </a:t>
            </a:r>
          </a:p>
          <a:p>
            <a:pPr>
              <a:buNone/>
            </a:pPr>
            <a:r>
              <a:rPr lang="it-IT" dirty="0" smtClean="0"/>
              <a:t>	(eccezioni, aggiramento)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 descr="Torture-in-International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071678"/>
            <a:ext cx="3143272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dirty="0" smtClean="0"/>
              <a:t>Cos’è la tortura?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97207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it-IT" b="1" dirty="0" smtClean="0"/>
              <a:t>Articolo 1 (CAT)</a:t>
            </a:r>
          </a:p>
          <a:p>
            <a:pPr algn="ctr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	1. Ai fini della presente Convenzione, il termine «tortura» designa </a:t>
            </a:r>
            <a:r>
              <a:rPr lang="it-IT" dirty="0" smtClean="0">
                <a:solidFill>
                  <a:srgbClr val="FF0000"/>
                </a:solidFill>
              </a:rPr>
              <a:t>qualsiasi atto con il quale sono inflitti ad una persona dolore o sofferenze acute, fisiche o psichiche</a:t>
            </a:r>
            <a:r>
              <a:rPr lang="it-IT" dirty="0" smtClean="0"/>
              <a:t>,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segnatamente al fine di ottenere da questa o da una terza persona informazioni o confessioni, di punirla per un atto che ella o una terza persona ha commesso o è sospettata di aver commesso, di intimidirla od esercitare pressioni su di lei o di intimidire od esercitare pressioni su una terza persona, o per qualunque altro motivo basato su una qualsiasi forma di discriminazione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00B050"/>
                </a:solidFill>
              </a:rPr>
              <a:t>qualora tale dolore o tali sofferenze siano inflitti da un funzionario pubblico o da qualsiasi altra persona che agisca a titolo ufficiale, o sotto sua istigazione, oppure con il suo consenso espresso o tacito</a:t>
            </a:r>
            <a:r>
              <a:rPr lang="it-IT" dirty="0" smtClean="0"/>
              <a:t>.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Tale termine non si estende al dolore o alle sofferenze derivanti unicamente da sanzioni legittime, ad esse inerenti o da esse provocate</a:t>
            </a:r>
            <a:r>
              <a:rPr lang="it-IT" dirty="0" smtClean="0"/>
              <a:t>.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dirty="0" smtClean="0"/>
              <a:t>Cos’è la tortura?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10000"/>
              </a:lnSpc>
              <a:buNone/>
            </a:pPr>
            <a:r>
              <a:rPr lang="it-IT" sz="2400" dirty="0" smtClean="0"/>
              <a:t>	</a:t>
            </a:r>
          </a:p>
          <a:p>
            <a:pPr algn="just">
              <a:lnSpc>
                <a:spcPct val="110000"/>
              </a:lnSpc>
              <a:buNone/>
            </a:pPr>
            <a:r>
              <a:rPr lang="it-IT" sz="2400" b="1" dirty="0" smtClean="0">
                <a:solidFill>
                  <a:srgbClr val="0070C0"/>
                </a:solidFill>
              </a:rPr>
              <a:t>	</a:t>
            </a:r>
            <a:r>
              <a:rPr lang="it-IT" sz="2900" dirty="0" smtClean="0">
                <a:solidFill>
                  <a:srgbClr val="0070C0"/>
                </a:solidFill>
              </a:rPr>
              <a:t>2. Il presente articolo lascia impregiudicato ogni strumento internazionale ed ogni legge nazionale che contiene o può contenere disposizioni di </a:t>
            </a:r>
            <a:r>
              <a:rPr lang="it-IT" sz="2900" i="1" dirty="0" smtClean="0">
                <a:solidFill>
                  <a:srgbClr val="0070C0"/>
                </a:solidFill>
              </a:rPr>
              <a:t>portata più ampia</a:t>
            </a:r>
            <a:r>
              <a:rPr lang="it-IT" sz="2900" dirty="0" smtClean="0">
                <a:solidFill>
                  <a:srgbClr val="0070C0"/>
                </a:solidFill>
              </a:rPr>
              <a:t>. (CAT)</a:t>
            </a:r>
          </a:p>
          <a:p>
            <a:pPr algn="just">
              <a:lnSpc>
                <a:spcPct val="110000"/>
              </a:lnSpc>
              <a:buNone/>
            </a:pPr>
            <a:r>
              <a:rPr lang="it-IT" sz="2900" dirty="0" smtClean="0"/>
              <a:t>	</a:t>
            </a:r>
            <a:r>
              <a:rPr lang="it-IT" sz="2900" dirty="0" smtClean="0">
                <a:solidFill>
                  <a:srgbClr val="FF0000"/>
                </a:solidFill>
              </a:rPr>
              <a:t>Art.3 - Nessuno può essere sottoposto a tortura né a pene o trattamenti inumani o degradanti (CEDU)</a:t>
            </a:r>
          </a:p>
          <a:p>
            <a:pPr>
              <a:buNone/>
            </a:pPr>
            <a:r>
              <a:rPr lang="it-IT" sz="2900" dirty="0" smtClean="0">
                <a:solidFill>
                  <a:srgbClr val="FF0000"/>
                </a:solidFill>
              </a:rPr>
              <a:t>	Definizione ricavabile dalla </a:t>
            </a:r>
          </a:p>
          <a:p>
            <a:pPr>
              <a:buNone/>
            </a:pPr>
            <a:r>
              <a:rPr lang="it-IT" sz="2900" dirty="0" smtClean="0">
                <a:solidFill>
                  <a:srgbClr val="FF0000"/>
                </a:solidFill>
              </a:rPr>
              <a:t>	giurisprudenza della Corte EDU </a:t>
            </a:r>
          </a:p>
          <a:p>
            <a:pPr>
              <a:buNone/>
            </a:pPr>
            <a:r>
              <a:rPr lang="it-IT" sz="2900" dirty="0" smtClean="0">
                <a:solidFill>
                  <a:srgbClr val="FF0000"/>
                </a:solidFill>
              </a:rPr>
              <a:t>	approccio casistico – distinzione tra </a:t>
            </a:r>
          </a:p>
          <a:p>
            <a:pPr>
              <a:buNone/>
            </a:pPr>
            <a:r>
              <a:rPr lang="it-IT" sz="2900" dirty="0" smtClean="0">
                <a:solidFill>
                  <a:srgbClr val="FF0000"/>
                </a:solidFill>
              </a:rPr>
              <a:t>	tortura e trattamenti inumani o</a:t>
            </a:r>
          </a:p>
          <a:p>
            <a:pPr>
              <a:buNone/>
            </a:pPr>
            <a:r>
              <a:rPr lang="it-IT" sz="2900" dirty="0" smtClean="0">
                <a:solidFill>
                  <a:srgbClr val="FF0000"/>
                </a:solidFill>
              </a:rPr>
              <a:t>	 degradanti</a:t>
            </a:r>
          </a:p>
          <a:p>
            <a:pPr>
              <a:buNone/>
            </a:pPr>
            <a:r>
              <a:rPr lang="it-IT" sz="2900" dirty="0" smtClean="0"/>
              <a:t>	</a:t>
            </a:r>
            <a:endParaRPr lang="it-IT" sz="29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it-IT" sz="2900" dirty="0" smtClean="0">
                <a:solidFill>
                  <a:srgbClr val="00B050"/>
                </a:solidFill>
              </a:rPr>
              <a:t>	The “</a:t>
            </a:r>
            <a:r>
              <a:rPr lang="it-IT" sz="2900" dirty="0" err="1" smtClean="0">
                <a:solidFill>
                  <a:srgbClr val="00B050"/>
                </a:solidFill>
              </a:rPr>
              <a:t>Bybee</a:t>
            </a:r>
            <a:r>
              <a:rPr lang="it-IT" sz="2900" dirty="0" smtClean="0">
                <a:solidFill>
                  <a:srgbClr val="00B050"/>
                </a:solidFill>
              </a:rPr>
              <a:t> memorandum” (USA)</a:t>
            </a:r>
          </a:p>
          <a:p>
            <a:pPr>
              <a:buNone/>
            </a:pPr>
            <a:r>
              <a:rPr lang="it-IT" sz="2900" dirty="0" smtClean="0"/>
              <a:t>	</a:t>
            </a:r>
            <a:endParaRPr lang="it-IT" sz="29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it-IT" sz="2900" dirty="0" smtClean="0">
                <a:solidFill>
                  <a:srgbClr val="C00000"/>
                </a:solidFill>
              </a:rPr>
              <a:t>	Art.613 </a:t>
            </a:r>
            <a:r>
              <a:rPr lang="it-IT" sz="2900" i="1" dirty="0" smtClean="0">
                <a:solidFill>
                  <a:srgbClr val="C00000"/>
                </a:solidFill>
              </a:rPr>
              <a:t>bis</a:t>
            </a:r>
            <a:r>
              <a:rPr lang="it-IT" sz="2900" dirty="0" smtClean="0">
                <a:solidFill>
                  <a:srgbClr val="C00000"/>
                </a:solidFill>
              </a:rPr>
              <a:t> del codice penale (Italia)</a:t>
            </a:r>
          </a:p>
          <a:p>
            <a:endParaRPr lang="it-IT" dirty="0"/>
          </a:p>
        </p:txBody>
      </p:sp>
      <p:pic>
        <p:nvPicPr>
          <p:cNvPr id="4" name="Immagine 3" descr="Waterboar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357562"/>
            <a:ext cx="3595681" cy="2828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dirty="0" smtClean="0"/>
              <a:t>Prevenire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dirty="0" smtClean="0"/>
              <a:t>	Principio di non </a:t>
            </a:r>
            <a:r>
              <a:rPr lang="it-IT" i="1" dirty="0" smtClean="0"/>
              <a:t>refoulement</a:t>
            </a:r>
            <a:r>
              <a:rPr lang="it-IT" dirty="0" smtClean="0"/>
              <a:t>  (contenuto)</a:t>
            </a:r>
          </a:p>
          <a:p>
            <a:pPr>
              <a:buNone/>
            </a:pPr>
            <a:r>
              <a:rPr lang="it-IT" dirty="0" smtClean="0"/>
              <a:t>	tentativi </a:t>
            </a:r>
            <a:r>
              <a:rPr lang="it-IT" dirty="0"/>
              <a:t>di </a:t>
            </a:r>
            <a:r>
              <a:rPr lang="it-IT" dirty="0" smtClean="0"/>
              <a:t>elusione: </a:t>
            </a:r>
            <a:r>
              <a:rPr lang="it-IT" dirty="0"/>
              <a:t>non assolutezza, assicurazioni diplomatiche, esternalizzazione 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	(</a:t>
            </a:r>
            <a:r>
              <a:rPr lang="it-IT" dirty="0"/>
              <a:t>due varianti: </a:t>
            </a:r>
            <a:r>
              <a:rPr lang="it-IT" dirty="0" smtClean="0"/>
              <a:t>extraterritorialità</a:t>
            </a:r>
          </a:p>
          <a:p>
            <a:pPr>
              <a:buNone/>
            </a:pPr>
            <a:r>
              <a:rPr lang="it-IT" dirty="0" smtClean="0"/>
              <a:t>	cfr. caso </a:t>
            </a:r>
            <a:r>
              <a:rPr lang="it-IT" i="1" dirty="0" err="1" smtClean="0"/>
              <a:t>Hirsi</a:t>
            </a:r>
            <a:r>
              <a:rPr lang="it-IT" dirty="0" smtClean="0"/>
              <a:t>; </a:t>
            </a:r>
          </a:p>
          <a:p>
            <a:pPr>
              <a:buNone/>
            </a:pPr>
            <a:r>
              <a:rPr lang="it-IT" dirty="0" smtClean="0"/>
              <a:t>	delega </a:t>
            </a:r>
            <a:r>
              <a:rPr lang="it-IT" dirty="0"/>
              <a:t>a terzi: 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	cfr. caso </a:t>
            </a:r>
            <a:r>
              <a:rPr lang="it-IT" i="1" dirty="0"/>
              <a:t>SS e </a:t>
            </a:r>
            <a:r>
              <a:rPr lang="it-IT" i="1" dirty="0" smtClean="0"/>
              <a:t>altri</a:t>
            </a:r>
            <a:r>
              <a:rPr lang="it-IT" dirty="0" smtClean="0"/>
              <a:t>)</a:t>
            </a:r>
            <a:endParaRPr lang="it-IT" dirty="0"/>
          </a:p>
          <a:p>
            <a:pPr>
              <a:buNone/>
            </a:pPr>
            <a:r>
              <a:rPr lang="it-IT" dirty="0" smtClean="0"/>
              <a:t>	</a:t>
            </a:r>
          </a:p>
          <a:p>
            <a:pPr>
              <a:buNone/>
            </a:pPr>
            <a:r>
              <a:rPr lang="it-IT" dirty="0" smtClean="0"/>
              <a:t>	Altri </a:t>
            </a:r>
            <a:r>
              <a:rPr lang="it-IT" dirty="0"/>
              <a:t>obblighi di 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	prevenzione</a:t>
            </a:r>
            <a:r>
              <a:rPr lang="it-IT" dirty="0"/>
              <a:t>: </a:t>
            </a:r>
            <a:r>
              <a:rPr lang="it-IT" dirty="0" smtClean="0"/>
              <a:t> </a:t>
            </a:r>
          </a:p>
          <a:p>
            <a:pPr>
              <a:buNone/>
            </a:pPr>
            <a:r>
              <a:rPr lang="it-IT" dirty="0" smtClean="0"/>
              <a:t>	informazioni estorte</a:t>
            </a:r>
          </a:p>
          <a:p>
            <a:pPr>
              <a:buNone/>
            </a:pPr>
            <a:r>
              <a:rPr lang="it-IT" dirty="0" smtClean="0"/>
              <a:t>	</a:t>
            </a:r>
            <a:endParaRPr lang="it-IT" dirty="0"/>
          </a:p>
        </p:txBody>
      </p:sp>
      <p:pic>
        <p:nvPicPr>
          <p:cNvPr id="4" name="Immagine 3" descr="1552575281-immigrati5-get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500438"/>
            <a:ext cx="4699135" cy="2640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159</Words>
  <Application>Microsoft Office PowerPoint</Application>
  <PresentationFormat>Presentazione su schermo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TORTURA</vt:lpstr>
      <vt:lpstr>Negare la tortura</vt:lpstr>
      <vt:lpstr>Legalizzare la tortura</vt:lpstr>
      <vt:lpstr>Vietata sempre</vt:lpstr>
      <vt:lpstr>Vietata ovunque</vt:lpstr>
      <vt:lpstr>Una tensione permanente</vt:lpstr>
      <vt:lpstr>Cos’è la tortura?</vt:lpstr>
      <vt:lpstr>Cos’è la tortura? </vt:lpstr>
      <vt:lpstr>Prevenire</vt:lpstr>
      <vt:lpstr>Punire</vt:lpstr>
      <vt:lpstr> Italia: il reato (che non c’è)  </vt:lpstr>
      <vt:lpstr>Italia: impunità (prescrizione)</vt:lpstr>
      <vt:lpstr>Cooperazione internazionale</vt:lpstr>
      <vt:lpstr>Italia: impunità (prova, segreto, grazia)</vt:lpstr>
      <vt:lpstr>Italia: il reato di tortura</vt:lpstr>
      <vt:lpstr>Italia: 5 anni dopo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TORTURA</dc:title>
  <dc:creator>Antonio Marchesi</dc:creator>
  <cp:lastModifiedBy>antonio.marchesi antonio.marchesi</cp:lastModifiedBy>
  <cp:revision>42</cp:revision>
  <dcterms:created xsi:type="dcterms:W3CDTF">2020-03-29T16:15:17Z</dcterms:created>
  <dcterms:modified xsi:type="dcterms:W3CDTF">2022-06-08T10:30:24Z</dcterms:modified>
</cp:coreProperties>
</file>