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ink/ink2.xml" ContentType="application/inkml+xml"/>
  <Override PartName="/ppt/notesSlides/notesSlide3.xml" ContentType="application/vnd.openxmlformats-officedocument.presentationml.notesSlide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954" r:id="rId4"/>
  </p:sldMasterIdLst>
  <p:notesMasterIdLst>
    <p:notesMasterId r:id="rId99"/>
  </p:notesMasterIdLst>
  <p:handoutMasterIdLst>
    <p:handoutMasterId r:id="rId100"/>
  </p:handoutMasterIdLst>
  <p:sldIdLst>
    <p:sldId id="373" r:id="rId5"/>
    <p:sldId id="261" r:id="rId6"/>
    <p:sldId id="280" r:id="rId7"/>
    <p:sldId id="273" r:id="rId8"/>
    <p:sldId id="314" r:id="rId9"/>
    <p:sldId id="378" r:id="rId10"/>
    <p:sldId id="379" r:id="rId11"/>
    <p:sldId id="380" r:id="rId12"/>
    <p:sldId id="381" r:id="rId13"/>
    <p:sldId id="382" r:id="rId14"/>
    <p:sldId id="400" r:id="rId15"/>
    <p:sldId id="401" r:id="rId16"/>
    <p:sldId id="384" r:id="rId17"/>
    <p:sldId id="385" r:id="rId18"/>
    <p:sldId id="386" r:id="rId19"/>
    <p:sldId id="388" r:id="rId20"/>
    <p:sldId id="387" r:id="rId21"/>
    <p:sldId id="389" r:id="rId22"/>
    <p:sldId id="390" r:id="rId23"/>
    <p:sldId id="391" r:id="rId24"/>
    <p:sldId id="392" r:id="rId25"/>
    <p:sldId id="393" r:id="rId26"/>
    <p:sldId id="394" r:id="rId27"/>
    <p:sldId id="395" r:id="rId28"/>
    <p:sldId id="396" r:id="rId29"/>
    <p:sldId id="397" r:id="rId30"/>
    <p:sldId id="398" r:id="rId31"/>
    <p:sldId id="399" r:id="rId32"/>
    <p:sldId id="402" r:id="rId33"/>
    <p:sldId id="403" r:id="rId34"/>
    <p:sldId id="404" r:id="rId35"/>
    <p:sldId id="405" r:id="rId36"/>
    <p:sldId id="406" r:id="rId37"/>
    <p:sldId id="407" r:id="rId38"/>
    <p:sldId id="408" r:id="rId39"/>
    <p:sldId id="409" r:id="rId40"/>
    <p:sldId id="410" r:id="rId41"/>
    <p:sldId id="411" r:id="rId42"/>
    <p:sldId id="412" r:id="rId43"/>
    <p:sldId id="415" r:id="rId44"/>
    <p:sldId id="414" r:id="rId45"/>
    <p:sldId id="417" r:id="rId46"/>
    <p:sldId id="420" r:id="rId47"/>
    <p:sldId id="418" r:id="rId48"/>
    <p:sldId id="421" r:id="rId49"/>
    <p:sldId id="422" r:id="rId50"/>
    <p:sldId id="423" r:id="rId51"/>
    <p:sldId id="424" r:id="rId52"/>
    <p:sldId id="425" r:id="rId53"/>
    <p:sldId id="426" r:id="rId54"/>
    <p:sldId id="427" r:id="rId55"/>
    <p:sldId id="428" r:id="rId56"/>
    <p:sldId id="429" r:id="rId57"/>
    <p:sldId id="430" r:id="rId58"/>
    <p:sldId id="432" r:id="rId59"/>
    <p:sldId id="431" r:id="rId60"/>
    <p:sldId id="435" r:id="rId61"/>
    <p:sldId id="433" r:id="rId62"/>
    <p:sldId id="434" r:id="rId63"/>
    <p:sldId id="437" r:id="rId64"/>
    <p:sldId id="438" r:id="rId65"/>
    <p:sldId id="436" r:id="rId66"/>
    <p:sldId id="439" r:id="rId67"/>
    <p:sldId id="440" r:id="rId68"/>
    <p:sldId id="441" r:id="rId69"/>
    <p:sldId id="442" r:id="rId70"/>
    <p:sldId id="443" r:id="rId71"/>
    <p:sldId id="447" r:id="rId72"/>
    <p:sldId id="444" r:id="rId73"/>
    <p:sldId id="448" r:id="rId74"/>
    <p:sldId id="449" r:id="rId75"/>
    <p:sldId id="450" r:id="rId76"/>
    <p:sldId id="445" r:id="rId77"/>
    <p:sldId id="446" r:id="rId78"/>
    <p:sldId id="451" r:id="rId79"/>
    <p:sldId id="452" r:id="rId80"/>
    <p:sldId id="453" r:id="rId81"/>
    <p:sldId id="454" r:id="rId82"/>
    <p:sldId id="455" r:id="rId83"/>
    <p:sldId id="456" r:id="rId84"/>
    <p:sldId id="458" r:id="rId85"/>
    <p:sldId id="457" r:id="rId86"/>
    <p:sldId id="459" r:id="rId87"/>
    <p:sldId id="460" r:id="rId88"/>
    <p:sldId id="461" r:id="rId89"/>
    <p:sldId id="462" r:id="rId90"/>
    <p:sldId id="463" r:id="rId91"/>
    <p:sldId id="464" r:id="rId92"/>
    <p:sldId id="465" r:id="rId93"/>
    <p:sldId id="466" r:id="rId94"/>
    <p:sldId id="467" r:id="rId95"/>
    <p:sldId id="468" r:id="rId96"/>
    <p:sldId id="469" r:id="rId97"/>
    <p:sldId id="470" r:id="rId98"/>
  </p:sldIdLst>
  <p:sldSz cx="12192000" cy="6858000"/>
  <p:notesSz cx="6858000" cy="9144000"/>
  <p:defaultTextStyle>
    <a:defPPr rtl="0"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ulia Santinelli" initials="GS" lastIdx="1" clrIdx="0">
    <p:extLst>
      <p:ext uri="{19B8F6BF-5375-455C-9EA6-DF929625EA0E}">
        <p15:presenceInfo xmlns:p15="http://schemas.microsoft.com/office/powerpoint/2012/main" userId="S::Santinelli.2215829@studenti.uniroma1.it::824e9d55-68a3-4902-aecc-d0672f3fcb4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8C09"/>
    <a:srgbClr val="43467B"/>
    <a:srgbClr val="87175F"/>
    <a:srgbClr val="E19E6B"/>
    <a:srgbClr val="EEEEEE"/>
    <a:srgbClr val="F69E1D"/>
    <a:srgbClr val="EEC621"/>
    <a:srgbClr val="AEA422"/>
    <a:srgbClr val="75503A"/>
    <a:srgbClr val="DDB6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DBED569-4797-4DF1-A0F4-6AAB3CD982D8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102" Type="http://schemas.openxmlformats.org/officeDocument/2006/relationships/presProps" Target="presProps.xml"/><Relationship Id="rId5" Type="http://schemas.openxmlformats.org/officeDocument/2006/relationships/slide" Target="slides/slide1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59" Type="http://schemas.openxmlformats.org/officeDocument/2006/relationships/slide" Target="slides/slide55.xml"/><Relationship Id="rId103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slide" Target="slides/slide90.xml"/><Relationship Id="rId99" Type="http://schemas.openxmlformats.org/officeDocument/2006/relationships/notesMaster" Target="notesMasters/notesMaster1.xml"/><Relationship Id="rId10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theme" Target="theme/theme1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openxmlformats.org/officeDocument/2006/relationships/handoutMaster" Target="handoutMasters/handoutMaster1.xml"/><Relationship Id="rId105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3" Type="http://schemas.openxmlformats.org/officeDocument/2006/relationships/customXml" Target="../customXml/item3.xml"/><Relationship Id="rId25" Type="http://schemas.openxmlformats.org/officeDocument/2006/relationships/slide" Target="slides/slide21.xml"/><Relationship Id="rId46" Type="http://schemas.openxmlformats.org/officeDocument/2006/relationships/slide" Target="slides/slide42.xml"/><Relationship Id="rId67" Type="http://schemas.openxmlformats.org/officeDocument/2006/relationships/slide" Target="slides/slide6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64464472-DAE5-4012-9A5A-CB432293B44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>
              <a:latin typeface="Tw Cen MT" panose="020B0602020104020603" pitchFamily="34" charset="0"/>
            </a:endParaRP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586DB41-0314-4E22-8F5A-547FA67B06A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A6EBFA4-1BC5-49C9-9711-B2794B10A421}" type="datetime1">
              <a:rPr lang="it-IT" smtClean="0">
                <a:latin typeface="Tw Cen MT" panose="020B0602020104020603" pitchFamily="34" charset="0"/>
              </a:rPr>
              <a:t>08/09/25</a:t>
            </a:fld>
            <a:endParaRPr lang="it-IT">
              <a:latin typeface="Tw Cen MT" panose="020B0602020104020603" pitchFamily="34" charset="0"/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563188E-D235-4A3B-823C-E0E10F336CC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>
              <a:latin typeface="Tw Cen MT" panose="020B0602020104020603" pitchFamily="34" charset="0"/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4D3A68C-A1CC-4704-8503-01E13B0AED6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1BB1589-0F8A-400D-AEF4-57688446A2F5}" type="slidenum">
              <a:rPr lang="it-IT" smtClean="0">
                <a:latin typeface="Tw Cen MT" panose="020B0602020104020603" pitchFamily="34" charset="0"/>
              </a:rPr>
              <a:t>‹N›</a:t>
            </a:fld>
            <a:endParaRPr lang="it-IT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9105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4T07:47:24.570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1 1 8665,'35'0'0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3T16:34:47.510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50 100 9922,'0'-33'0,"0"0"0,-6 21 0,-10-4 0,10 10 0,-16 6 0,22 0 0,0 0 0,0 22 0,0 6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3T17:09:05.566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27 1 9209,'-3'26'0,"-6"0"0,6 1 0,-5-1 0,5 0 0,14-11 0,4-3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w Cen MT" panose="020B0602020104020603" pitchFamily="34" charset="0"/>
              </a:defRPr>
            </a:lvl1pPr>
          </a:lstStyle>
          <a:p>
            <a:pPr rtl="0"/>
            <a:endParaRPr lang="it-IT" noProof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w Cen MT" panose="020B0602020104020603" pitchFamily="34" charset="0"/>
              </a:defRPr>
            </a:lvl1pPr>
          </a:lstStyle>
          <a:p>
            <a:pPr rtl="0"/>
            <a:fld id="{DC3F789C-A80B-4C65-96CE-E17EF7ED4642}" type="datetime1">
              <a:rPr lang="it-IT" noProof="0" smtClean="0"/>
              <a:t>08/09/25</a:t>
            </a:fld>
            <a:endParaRPr lang="it-IT" noProof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w Cen MT" panose="020B0602020104020603" pitchFamily="34" charset="0"/>
              </a:defRPr>
            </a:lvl1pPr>
          </a:lstStyle>
          <a:p>
            <a:pPr rtl="0"/>
            <a:endParaRPr lang="it-IT" noProof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w Cen MT" panose="020B0602020104020603" pitchFamily="34" charset="0"/>
              </a:defRPr>
            </a:lvl1pPr>
          </a:lstStyle>
          <a:p>
            <a:pPr rtl="0"/>
            <a:fld id="{DAE5FABD-26C8-4F74-B1E3-45BC91BC9D7B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5077535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AE5FABD-26C8-4F74-B1E3-45BC91BC9D7B}" type="slidenum">
              <a:rPr lang="it-IT" smtClean="0"/>
              <a:pPr rtl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7987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AE5FABD-26C8-4F74-B1E3-45BC91BC9D7B}" type="slidenum">
              <a:rPr lang="it-IT" smtClean="0"/>
              <a:pPr rtl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47467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AE5FABD-26C8-4F74-B1E3-45BC91BC9D7B}" type="slidenum">
              <a:rPr lang="it-IT" smtClean="0"/>
              <a:pPr rtl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4910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olo_Curry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egnaposto testo 52">
            <a:extLst>
              <a:ext uri="{FF2B5EF4-FFF2-40B4-BE49-F238E27FC236}">
                <a16:creationId xmlns:a16="http://schemas.microsoft.com/office/drawing/2014/main" id="{4016877F-9863-4CBC-B4AF-D4764DBA6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81099" y="457200"/>
            <a:ext cx="8128343" cy="6248400"/>
          </a:xfrm>
          <a:custGeom>
            <a:avLst/>
            <a:gdLst>
              <a:gd name="connsiteX0" fmla="*/ 0 w 8128343"/>
              <a:gd name="connsiteY0" fmla="*/ 0 h 6248400"/>
              <a:gd name="connsiteX1" fmla="*/ 8128343 w 8128343"/>
              <a:gd name="connsiteY1" fmla="*/ 0 h 6248400"/>
              <a:gd name="connsiteX2" fmla="*/ 8128343 w 8128343"/>
              <a:gd name="connsiteY2" fmla="*/ 3258609 h 6248400"/>
              <a:gd name="connsiteX3" fmla="*/ 5858354 w 8128343"/>
              <a:gd name="connsiteY3" fmla="*/ 6248400 h 6248400"/>
              <a:gd name="connsiteX4" fmla="*/ 0 w 8128343"/>
              <a:gd name="connsiteY4" fmla="*/ 6248400 h 624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8343" h="6248400">
                <a:moveTo>
                  <a:pt x="0" y="0"/>
                </a:moveTo>
                <a:lnTo>
                  <a:pt x="8128343" y="0"/>
                </a:lnTo>
                <a:lnTo>
                  <a:pt x="8128343" y="3258609"/>
                </a:lnTo>
                <a:lnTo>
                  <a:pt x="5858354" y="6248400"/>
                </a:lnTo>
                <a:lnTo>
                  <a:pt x="0" y="62484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GB" sz="1800" dirty="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rtl="0"/>
            <a:r>
              <a:rPr lang="it-IT" noProof="0"/>
              <a:t>I</a:t>
            </a:r>
          </a:p>
        </p:txBody>
      </p:sp>
      <p:sp>
        <p:nvSpPr>
          <p:cNvPr id="48" name="Figura a mano libera: Forma 47">
            <a:extLst>
              <a:ext uri="{FF2B5EF4-FFF2-40B4-BE49-F238E27FC236}">
                <a16:creationId xmlns:a16="http://schemas.microsoft.com/office/drawing/2014/main" id="{9070D0C4-1F90-4B84-B84E-8285FA0A01B0}"/>
              </a:ext>
            </a:extLst>
          </p:cNvPr>
          <p:cNvSpPr/>
          <p:nvPr userDrawn="1"/>
        </p:nvSpPr>
        <p:spPr>
          <a:xfrm rot="2232448">
            <a:off x="9455741" y="-926244"/>
            <a:ext cx="131438" cy="8710488"/>
          </a:xfrm>
          <a:custGeom>
            <a:avLst/>
            <a:gdLst>
              <a:gd name="connsiteX0" fmla="*/ 0 w 131438"/>
              <a:gd name="connsiteY0" fmla="*/ 99793 h 8710488"/>
              <a:gd name="connsiteX1" fmla="*/ 131438 w 131438"/>
              <a:gd name="connsiteY1" fmla="*/ 0 h 8710488"/>
              <a:gd name="connsiteX2" fmla="*/ 131438 w 131438"/>
              <a:gd name="connsiteY2" fmla="*/ 8610694 h 8710488"/>
              <a:gd name="connsiteX3" fmla="*/ 0 w 131438"/>
              <a:gd name="connsiteY3" fmla="*/ 8710488 h 871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438" h="8710488">
                <a:moveTo>
                  <a:pt x="0" y="99793"/>
                </a:moveTo>
                <a:lnTo>
                  <a:pt x="131438" y="0"/>
                </a:lnTo>
                <a:lnTo>
                  <a:pt x="131438" y="8610694"/>
                </a:lnTo>
                <a:lnTo>
                  <a:pt x="0" y="87104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49" name="Figura a mano libera: Forma 48">
            <a:extLst>
              <a:ext uri="{FF2B5EF4-FFF2-40B4-BE49-F238E27FC236}">
                <a16:creationId xmlns:a16="http://schemas.microsoft.com/office/drawing/2014/main" id="{B8546525-A0E6-4238-93BC-5D43C93A45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2232448">
            <a:off x="9332817" y="-941780"/>
            <a:ext cx="172357" cy="8741560"/>
          </a:xfrm>
          <a:custGeom>
            <a:avLst/>
            <a:gdLst>
              <a:gd name="connsiteX0" fmla="*/ 172357 w 172357"/>
              <a:gd name="connsiteY0" fmla="*/ 0 h 8741560"/>
              <a:gd name="connsiteX1" fmla="*/ 172357 w 172357"/>
              <a:gd name="connsiteY1" fmla="*/ 8610698 h 8741560"/>
              <a:gd name="connsiteX2" fmla="*/ 0 w 172357"/>
              <a:gd name="connsiteY2" fmla="*/ 8741560 h 8741560"/>
              <a:gd name="connsiteX3" fmla="*/ 0 w 172357"/>
              <a:gd name="connsiteY3" fmla="*/ 130862 h 8741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357" h="8741560">
                <a:moveTo>
                  <a:pt x="172357" y="0"/>
                </a:moveTo>
                <a:lnTo>
                  <a:pt x="172357" y="8610698"/>
                </a:lnTo>
                <a:lnTo>
                  <a:pt x="0" y="8741560"/>
                </a:lnTo>
                <a:lnTo>
                  <a:pt x="0" y="1308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0"/>
            <a:endParaRPr lang="it-IT" noProof="0"/>
          </a:p>
        </p:txBody>
      </p:sp>
      <p:sp>
        <p:nvSpPr>
          <p:cNvPr id="17" name="Segnaposto testo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0599" y="304800"/>
            <a:ext cx="8128343" cy="6248400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378135" y="1219199"/>
            <a:ext cx="7232465" cy="2732439"/>
          </a:xfrm>
        </p:spPr>
        <p:txBody>
          <a:bodyPr rtlCol="0" anchor="t">
            <a:normAutofit/>
          </a:bodyPr>
          <a:lstStyle>
            <a:lvl1pPr algn="l">
              <a:defRPr lang="en-US" sz="5000" kern="1200" cap="all" spc="100" baseline="0" dirty="0">
                <a:solidFill>
                  <a:srgbClr val="2C2E52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8134" y="4069079"/>
            <a:ext cx="5022666" cy="1463040"/>
          </a:xfrm>
        </p:spPr>
        <p:txBody>
          <a:bodyPr lIns="91440" rIns="91440" rtlCol="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</a:p>
        </p:txBody>
      </p:sp>
      <p:sp>
        <p:nvSpPr>
          <p:cNvPr id="33" name="Rettangolo 32">
            <a:extLst>
              <a:ext uri="{FF2B5EF4-FFF2-40B4-BE49-F238E27FC236}">
                <a16:creationId xmlns:a16="http://schemas.microsoft.com/office/drawing/2014/main" id="{E905A207-2310-4F94-86E5-13B4CCC35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V="1">
            <a:off x="1562101" y="-114299"/>
            <a:ext cx="304797" cy="533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0"/>
            <a:endParaRPr lang="it-IT" noProof="0"/>
          </a:p>
        </p:txBody>
      </p:sp>
      <p:sp>
        <p:nvSpPr>
          <p:cNvPr id="19" name="Segnaposto immagine 18">
            <a:extLst>
              <a:ext uri="{FF2B5EF4-FFF2-40B4-BE49-F238E27FC236}">
                <a16:creationId xmlns:a16="http://schemas.microsoft.com/office/drawing/2014/main" id="{018BFA80-A3BB-4316-BD6E-3E5F6B4D8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013448" y="34960"/>
            <a:ext cx="5178552" cy="6823040"/>
          </a:xfrm>
          <a:custGeom>
            <a:avLst/>
            <a:gdLst>
              <a:gd name="connsiteX0" fmla="*/ 5178552 w 5178552"/>
              <a:gd name="connsiteY0" fmla="*/ 0 h 6823040"/>
              <a:gd name="connsiteX1" fmla="*/ 5178552 w 5178552"/>
              <a:gd name="connsiteY1" fmla="*/ 6823040 h 6823040"/>
              <a:gd name="connsiteX2" fmla="*/ 1752601 w 5178552"/>
              <a:gd name="connsiteY2" fmla="*/ 6823040 h 6823040"/>
              <a:gd name="connsiteX3" fmla="*/ 0 w 5178552"/>
              <a:gd name="connsiteY3" fmla="*/ 6823040 h 6823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8552" h="6823040">
                <a:moveTo>
                  <a:pt x="5178552" y="0"/>
                </a:moveTo>
                <a:lnTo>
                  <a:pt x="5178552" y="6823040"/>
                </a:lnTo>
                <a:lnTo>
                  <a:pt x="1752601" y="6823040"/>
                </a:lnTo>
                <a:lnTo>
                  <a:pt x="0" y="682304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</p:spTree>
    <p:extLst>
      <p:ext uri="{BB962C8B-B14F-4D97-AF65-F5344CB8AC3E}">
        <p14:creationId xmlns:p14="http://schemas.microsoft.com/office/powerpoint/2010/main" val="26254041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sotto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48640" y="2667000"/>
            <a:ext cx="10288693" cy="3660648"/>
          </a:xfrm>
        </p:spPr>
        <p:txBody>
          <a:bodyPr lIns="91440" rIns="91440" rtlCol="0"/>
          <a:lstStyle/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10" name="Segnaposto immagine 9">
            <a:extLst>
              <a:ext uri="{FF2B5EF4-FFF2-40B4-BE49-F238E27FC236}">
                <a16:creationId xmlns:a16="http://schemas.microsoft.com/office/drawing/2014/main" id="{B1F422E5-0916-42D9-AC79-50E4FC133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1676400"/>
            <a:ext cx="10837333" cy="341632"/>
          </a:xfrm>
          <a:noFill/>
        </p:spPr>
        <p:txBody>
          <a:bodyPr wrap="square" lIns="91440" rIns="91440" rtlCol="0">
            <a:spAutoFit/>
          </a:bodyPr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it-IT" noProof="0"/>
              <a:t>Inserire testo aggiuntivo </a:t>
            </a:r>
          </a:p>
        </p:txBody>
      </p:sp>
      <p:sp>
        <p:nvSpPr>
          <p:cNvPr id="13" name="Segnaposto numero diapositiva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2155291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_B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13" name="Segnaposto numero diapositiva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 rtl="0"/>
              <a:t>‹N›</a:t>
            </a:fld>
            <a:endParaRPr lang="it-IT" noProof="0"/>
          </a:p>
        </p:txBody>
      </p:sp>
      <p:sp>
        <p:nvSpPr>
          <p:cNvPr id="9" name="Figura a mano libera: Forma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6954259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_Smeral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13" name="Segnaposto numero diapositiva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 rtl="0"/>
              <a:t>‹N›</a:t>
            </a:fld>
            <a:endParaRPr lang="it-IT" noProof="0"/>
          </a:p>
        </p:txBody>
      </p:sp>
      <p:sp>
        <p:nvSpPr>
          <p:cNvPr id="9" name="Figura a mano libera: Forma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7148865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_Aranc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13" name="Segnaposto numero diapositiva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 rtl="0"/>
              <a:t>‹N›</a:t>
            </a:fld>
            <a:endParaRPr lang="it-IT" noProof="0"/>
          </a:p>
        </p:txBody>
      </p:sp>
      <p:sp>
        <p:nvSpPr>
          <p:cNvPr id="9" name="Figura a mano libera: Forma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8149718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_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13" name="Segnaposto numero diapositiva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 rtl="0"/>
              <a:t>‹N›</a:t>
            </a:fld>
            <a:endParaRPr lang="it-IT" noProof="0"/>
          </a:p>
        </p:txBody>
      </p:sp>
      <p:sp>
        <p:nvSpPr>
          <p:cNvPr id="9" name="Figura a mano libera: Forma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8323754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_cele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13" name="Segnaposto numero diapositiva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 rtl="0"/>
              <a:t>‹N›</a:t>
            </a:fld>
            <a:endParaRPr lang="it-IT" noProof="0"/>
          </a:p>
        </p:txBody>
      </p:sp>
      <p:sp>
        <p:nvSpPr>
          <p:cNvPr id="9" name="Figura a mano libera: Forma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1176658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_Grig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13" name="Segnaposto numero diapositiva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 rtl="0"/>
              <a:t>‹N›</a:t>
            </a:fld>
            <a:endParaRPr lang="it-IT" noProof="0"/>
          </a:p>
        </p:txBody>
      </p:sp>
      <p:sp>
        <p:nvSpPr>
          <p:cNvPr id="9" name="Figura a mano libera: Forma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8536208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_Blu_patch triangolo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igura a mano libera: Forma 7">
            <a:extLst>
              <a:ext uri="{FF2B5EF4-FFF2-40B4-BE49-F238E27FC236}">
                <a16:creationId xmlns:a16="http://schemas.microsoft.com/office/drawing/2014/main" id="{605BCA9F-FC20-461D-9118-7EC2AC28D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175958" y="0"/>
            <a:ext cx="9016043" cy="6858000"/>
          </a:xfrm>
          <a:custGeom>
            <a:avLst/>
            <a:gdLst>
              <a:gd name="connsiteX0" fmla="*/ 5153328 w 9016043"/>
              <a:gd name="connsiteY0" fmla="*/ 0 h 6858000"/>
              <a:gd name="connsiteX1" fmla="*/ 9016043 w 9016043"/>
              <a:gd name="connsiteY1" fmla="*/ 0 h 6858000"/>
              <a:gd name="connsiteX2" fmla="*/ 9016043 w 9016043"/>
              <a:gd name="connsiteY2" fmla="*/ 6858000 h 6858000"/>
              <a:gd name="connsiteX3" fmla="*/ 0 w 9016043"/>
              <a:gd name="connsiteY3" fmla="*/ 6858000 h 6858000"/>
              <a:gd name="connsiteX4" fmla="*/ 5153328 w 9016043"/>
              <a:gd name="connsiteY4" fmla="*/ 681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16043" h="6858000">
                <a:moveTo>
                  <a:pt x="5153328" y="0"/>
                </a:moveTo>
                <a:lnTo>
                  <a:pt x="9016043" y="0"/>
                </a:lnTo>
                <a:lnTo>
                  <a:pt x="9016043" y="6858000"/>
                </a:lnTo>
                <a:lnTo>
                  <a:pt x="0" y="6858000"/>
                </a:lnTo>
                <a:lnTo>
                  <a:pt x="5153328" y="68183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it-IT" noProof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13" name="Segnaposto numero diapositiva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 rtl="0"/>
              <a:t>‹N›</a:t>
            </a:fld>
            <a:endParaRPr lang="it-IT" noProof="0"/>
          </a:p>
        </p:txBody>
      </p:sp>
      <p:sp>
        <p:nvSpPr>
          <p:cNvPr id="9" name="Figura a mano libera: Forma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7040925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sottotitolo contenuto 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48641" y="2667000"/>
            <a:ext cx="5775960" cy="3660648"/>
          </a:xfrm>
        </p:spPr>
        <p:txBody>
          <a:bodyPr lIns="91440" rIns="91440" rtlCol="0"/>
          <a:lstStyle/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10" name="Segnaposto immagine 9">
            <a:extLst>
              <a:ext uri="{FF2B5EF4-FFF2-40B4-BE49-F238E27FC236}">
                <a16:creationId xmlns:a16="http://schemas.microsoft.com/office/drawing/2014/main" id="{B1F422E5-0916-42D9-AC79-50E4FC133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1676400"/>
            <a:ext cx="10837333" cy="341632"/>
          </a:xfrm>
          <a:noFill/>
        </p:spPr>
        <p:txBody>
          <a:bodyPr wrap="square" lIns="91440" rIns="91440" rtlCol="0">
            <a:spAutoFit/>
          </a:bodyPr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it-IT" noProof="0"/>
              <a:t>Inserire testo aggiuntivo </a:t>
            </a:r>
          </a:p>
        </p:txBody>
      </p:sp>
      <p:sp>
        <p:nvSpPr>
          <p:cNvPr id="9" name="Segnaposto immagine 8">
            <a:extLst>
              <a:ext uri="{FF2B5EF4-FFF2-40B4-BE49-F238E27FC236}">
                <a16:creationId xmlns:a16="http://schemas.microsoft.com/office/drawing/2014/main" id="{17C4BA0D-DEC0-450E-8F4D-B0E6D2D7D0C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629399" y="2667000"/>
            <a:ext cx="5013959" cy="3660775"/>
          </a:xfr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13" name="Segnaposto numero diapositiva 5">
            <a:extLst>
              <a:ext uri="{FF2B5EF4-FFF2-40B4-BE49-F238E27FC236}">
                <a16:creationId xmlns:a16="http://schemas.microsoft.com/office/drawing/2014/main" id="{8F869F17-9BF3-4974-956D-0CBCD60BA3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1421377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sottotitolo contenuto e immagine_barra forme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48641" y="2667000"/>
            <a:ext cx="5775960" cy="3660648"/>
          </a:xfrm>
        </p:spPr>
        <p:txBody>
          <a:bodyPr lIns="91440" rIns="91440" rtlCol="0"/>
          <a:lstStyle/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1676400"/>
            <a:ext cx="10837333" cy="341632"/>
          </a:xfrm>
          <a:noFill/>
        </p:spPr>
        <p:txBody>
          <a:bodyPr wrap="square" lIns="91440" rIns="91440" rtlCol="0">
            <a:spAutoFit/>
          </a:bodyPr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it-IT" noProof="0"/>
              <a:t>Inserire testo aggiuntivo </a:t>
            </a:r>
          </a:p>
        </p:txBody>
      </p:sp>
      <p:sp>
        <p:nvSpPr>
          <p:cNvPr id="9" name="Segnaposto immagine 8">
            <a:extLst>
              <a:ext uri="{FF2B5EF4-FFF2-40B4-BE49-F238E27FC236}">
                <a16:creationId xmlns:a16="http://schemas.microsoft.com/office/drawing/2014/main" id="{17C4BA0D-DEC0-450E-8F4D-B0E6D2D7D0C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629399" y="2667000"/>
            <a:ext cx="5013959" cy="3660775"/>
          </a:xfr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13" name="Segnaposto numero diapositiva 5">
            <a:extLst>
              <a:ext uri="{FF2B5EF4-FFF2-40B4-BE49-F238E27FC236}">
                <a16:creationId xmlns:a16="http://schemas.microsoft.com/office/drawing/2014/main" id="{A654DBB0-1027-4E5D-B635-00F2F173A2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4337710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lide titolo_Giallo intenso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egnaposto testo 52">
            <a:extLst>
              <a:ext uri="{FF2B5EF4-FFF2-40B4-BE49-F238E27FC236}">
                <a16:creationId xmlns:a16="http://schemas.microsoft.com/office/drawing/2014/main" id="{4016877F-9863-4CBC-B4AF-D4764DBA6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81099" y="457200"/>
            <a:ext cx="8128343" cy="6248400"/>
          </a:xfrm>
          <a:custGeom>
            <a:avLst/>
            <a:gdLst>
              <a:gd name="connsiteX0" fmla="*/ 0 w 8128343"/>
              <a:gd name="connsiteY0" fmla="*/ 0 h 6248400"/>
              <a:gd name="connsiteX1" fmla="*/ 8128343 w 8128343"/>
              <a:gd name="connsiteY1" fmla="*/ 0 h 6248400"/>
              <a:gd name="connsiteX2" fmla="*/ 8128343 w 8128343"/>
              <a:gd name="connsiteY2" fmla="*/ 3258609 h 6248400"/>
              <a:gd name="connsiteX3" fmla="*/ 5858354 w 8128343"/>
              <a:gd name="connsiteY3" fmla="*/ 6248400 h 6248400"/>
              <a:gd name="connsiteX4" fmla="*/ 0 w 8128343"/>
              <a:gd name="connsiteY4" fmla="*/ 6248400 h 624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8343" h="6248400">
                <a:moveTo>
                  <a:pt x="0" y="0"/>
                </a:moveTo>
                <a:lnTo>
                  <a:pt x="8128343" y="0"/>
                </a:lnTo>
                <a:lnTo>
                  <a:pt x="8128343" y="3258609"/>
                </a:lnTo>
                <a:lnTo>
                  <a:pt x="5858354" y="6248400"/>
                </a:lnTo>
                <a:lnTo>
                  <a:pt x="0" y="62484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GB" sz="1800" dirty="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rtl="0"/>
            <a:r>
              <a:rPr lang="it-IT" noProof="0"/>
              <a:t>I</a:t>
            </a:r>
          </a:p>
        </p:txBody>
      </p:sp>
      <p:sp>
        <p:nvSpPr>
          <p:cNvPr id="48" name="Figura a mano libera: Forma 47">
            <a:extLst>
              <a:ext uri="{FF2B5EF4-FFF2-40B4-BE49-F238E27FC236}">
                <a16:creationId xmlns:a16="http://schemas.microsoft.com/office/drawing/2014/main" id="{9070D0C4-1F90-4B84-B84E-8285FA0A01B0}"/>
              </a:ext>
            </a:extLst>
          </p:cNvPr>
          <p:cNvSpPr/>
          <p:nvPr userDrawn="1"/>
        </p:nvSpPr>
        <p:spPr>
          <a:xfrm rot="2232448">
            <a:off x="9455741" y="-926244"/>
            <a:ext cx="131438" cy="8710488"/>
          </a:xfrm>
          <a:custGeom>
            <a:avLst/>
            <a:gdLst>
              <a:gd name="connsiteX0" fmla="*/ 0 w 131438"/>
              <a:gd name="connsiteY0" fmla="*/ 99793 h 8710488"/>
              <a:gd name="connsiteX1" fmla="*/ 131438 w 131438"/>
              <a:gd name="connsiteY1" fmla="*/ 0 h 8710488"/>
              <a:gd name="connsiteX2" fmla="*/ 131438 w 131438"/>
              <a:gd name="connsiteY2" fmla="*/ 8610694 h 8710488"/>
              <a:gd name="connsiteX3" fmla="*/ 0 w 131438"/>
              <a:gd name="connsiteY3" fmla="*/ 8710488 h 871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438" h="8710488">
                <a:moveTo>
                  <a:pt x="0" y="99793"/>
                </a:moveTo>
                <a:lnTo>
                  <a:pt x="131438" y="0"/>
                </a:lnTo>
                <a:lnTo>
                  <a:pt x="131438" y="8610694"/>
                </a:lnTo>
                <a:lnTo>
                  <a:pt x="0" y="87104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49" name="Figura a mano libera: Forma 48">
            <a:extLst>
              <a:ext uri="{FF2B5EF4-FFF2-40B4-BE49-F238E27FC236}">
                <a16:creationId xmlns:a16="http://schemas.microsoft.com/office/drawing/2014/main" id="{B8546525-A0E6-4238-93BC-5D43C93A45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2232448">
            <a:off x="9332817" y="-941780"/>
            <a:ext cx="172357" cy="8741560"/>
          </a:xfrm>
          <a:custGeom>
            <a:avLst/>
            <a:gdLst>
              <a:gd name="connsiteX0" fmla="*/ 172357 w 172357"/>
              <a:gd name="connsiteY0" fmla="*/ 0 h 8741560"/>
              <a:gd name="connsiteX1" fmla="*/ 172357 w 172357"/>
              <a:gd name="connsiteY1" fmla="*/ 8610698 h 8741560"/>
              <a:gd name="connsiteX2" fmla="*/ 0 w 172357"/>
              <a:gd name="connsiteY2" fmla="*/ 8741560 h 8741560"/>
              <a:gd name="connsiteX3" fmla="*/ 0 w 172357"/>
              <a:gd name="connsiteY3" fmla="*/ 130862 h 8741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357" h="8741560">
                <a:moveTo>
                  <a:pt x="172357" y="0"/>
                </a:moveTo>
                <a:lnTo>
                  <a:pt x="172357" y="8610698"/>
                </a:lnTo>
                <a:lnTo>
                  <a:pt x="0" y="8741560"/>
                </a:lnTo>
                <a:lnTo>
                  <a:pt x="0" y="1308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0"/>
            <a:endParaRPr lang="it-IT" noProof="0"/>
          </a:p>
        </p:txBody>
      </p:sp>
      <p:sp>
        <p:nvSpPr>
          <p:cNvPr id="17" name="Segnaposto testo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0599" y="304800"/>
            <a:ext cx="8128343" cy="6248400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378135" y="1219199"/>
            <a:ext cx="7232465" cy="2732439"/>
          </a:xfrm>
        </p:spPr>
        <p:txBody>
          <a:bodyPr rtlCol="0" anchor="t">
            <a:normAutofit/>
          </a:bodyPr>
          <a:lstStyle>
            <a:lvl1pPr algn="l">
              <a:defRPr lang="en-US" sz="5000" kern="1200" cap="all" spc="100" baseline="0" dirty="0">
                <a:solidFill>
                  <a:srgbClr val="2C2E52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8134" y="4069079"/>
            <a:ext cx="5022666" cy="1463040"/>
          </a:xfrm>
        </p:spPr>
        <p:txBody>
          <a:bodyPr lIns="91440" rIns="91440" rtlCol="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</a:p>
        </p:txBody>
      </p:sp>
      <p:sp>
        <p:nvSpPr>
          <p:cNvPr id="33" name="Rettangolo 32">
            <a:extLst>
              <a:ext uri="{FF2B5EF4-FFF2-40B4-BE49-F238E27FC236}">
                <a16:creationId xmlns:a16="http://schemas.microsoft.com/office/drawing/2014/main" id="{E905A207-2310-4F94-86E5-13B4CCC35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V="1">
            <a:off x="1562101" y="-114299"/>
            <a:ext cx="304797" cy="533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0"/>
            <a:endParaRPr lang="it-IT" noProof="0"/>
          </a:p>
        </p:txBody>
      </p:sp>
      <p:sp>
        <p:nvSpPr>
          <p:cNvPr id="19" name="Segnaposto immagine 18">
            <a:extLst>
              <a:ext uri="{FF2B5EF4-FFF2-40B4-BE49-F238E27FC236}">
                <a16:creationId xmlns:a16="http://schemas.microsoft.com/office/drawing/2014/main" id="{018BFA80-A3BB-4316-BD6E-3E5F6B4D8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013448" y="34960"/>
            <a:ext cx="5178552" cy="6823040"/>
          </a:xfrm>
          <a:custGeom>
            <a:avLst/>
            <a:gdLst>
              <a:gd name="connsiteX0" fmla="*/ 5178552 w 5178552"/>
              <a:gd name="connsiteY0" fmla="*/ 0 h 6823040"/>
              <a:gd name="connsiteX1" fmla="*/ 5178552 w 5178552"/>
              <a:gd name="connsiteY1" fmla="*/ 6823040 h 6823040"/>
              <a:gd name="connsiteX2" fmla="*/ 1752601 w 5178552"/>
              <a:gd name="connsiteY2" fmla="*/ 6823040 h 6823040"/>
              <a:gd name="connsiteX3" fmla="*/ 0 w 5178552"/>
              <a:gd name="connsiteY3" fmla="*/ 6823040 h 6823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8552" h="6823040">
                <a:moveTo>
                  <a:pt x="5178552" y="0"/>
                </a:moveTo>
                <a:lnTo>
                  <a:pt x="5178552" y="6823040"/>
                </a:lnTo>
                <a:lnTo>
                  <a:pt x="1752601" y="6823040"/>
                </a:lnTo>
                <a:lnTo>
                  <a:pt x="0" y="682304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</p:spTree>
    <p:extLst>
      <p:ext uri="{BB962C8B-B14F-4D97-AF65-F5344CB8AC3E}">
        <p14:creationId xmlns:p14="http://schemas.microsoft.com/office/powerpoint/2010/main" val="13920827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sottotitolo contenuto e immagine_barra forme bianca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immagine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334001" y="112976"/>
            <a:ext cx="6858000" cy="6745024"/>
          </a:xfr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12" name="Segnaposto testo 16">
            <a:extLst>
              <a:ext uri="{FF2B5EF4-FFF2-40B4-BE49-F238E27FC236}">
                <a16:creationId xmlns:a16="http://schemas.microsoft.com/office/drawing/2014/main" id="{E59725C5-1168-4A5F-B420-8E056201968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 rot="5400000">
            <a:off x="5238089" y="208890"/>
            <a:ext cx="6745024" cy="6553200"/>
          </a:xfrm>
          <a:gradFill flip="none" rotWithShape="1">
            <a:gsLst>
              <a:gs pos="0">
                <a:schemeClr val="bg1"/>
              </a:gs>
              <a:gs pos="82000">
                <a:schemeClr val="bg1">
                  <a:alpha val="0"/>
                </a:schemeClr>
              </a:gs>
            </a:gsLst>
            <a:lin ang="16200000" scaled="1"/>
            <a:tileRect/>
          </a:gradFill>
          <a:effectLst/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48641" y="2667000"/>
            <a:ext cx="5775960" cy="3660648"/>
          </a:xfrm>
        </p:spPr>
        <p:txBody>
          <a:bodyPr lIns="91440" rIns="91440" rtlCol="0"/>
          <a:lstStyle/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1676400"/>
            <a:ext cx="10837333" cy="341632"/>
          </a:xfrm>
          <a:noFill/>
        </p:spPr>
        <p:txBody>
          <a:bodyPr wrap="square" lIns="91440" rIns="91440" rtlCol="0">
            <a:spAutoFit/>
          </a:bodyPr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it-IT" noProof="0"/>
              <a:t>Inserire testo aggiuntivo </a:t>
            </a:r>
          </a:p>
        </p:txBody>
      </p:sp>
      <p:sp>
        <p:nvSpPr>
          <p:cNvPr id="16" name="Segnaposto numero diapositiva 5">
            <a:extLst>
              <a:ext uri="{FF2B5EF4-FFF2-40B4-BE49-F238E27FC236}">
                <a16:creationId xmlns:a16="http://schemas.microsoft.com/office/drawing/2014/main" id="{7532AFA8-ADE4-4C3E-AF0A-235C724999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7477211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  <p15:guide id="3" pos="432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sottotitolo contenuto e metà immagine orizzontale_barra forme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immagine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48641" y="2667001"/>
            <a:ext cx="11094718" cy="1757126"/>
          </a:xfr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48640" y="4709677"/>
            <a:ext cx="11094717" cy="1500876"/>
          </a:xfrm>
        </p:spPr>
        <p:txBody>
          <a:bodyPr lIns="91440" rIns="91440" rtlCol="0"/>
          <a:lstStyle/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1676400"/>
            <a:ext cx="10837333" cy="341632"/>
          </a:xfrm>
          <a:noFill/>
        </p:spPr>
        <p:txBody>
          <a:bodyPr wrap="square" lIns="91440" rIns="91440" rtlCol="0">
            <a:spAutoFit/>
          </a:bodyPr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it-IT" noProof="0"/>
              <a:t>Inserire testo aggiuntivo </a:t>
            </a:r>
          </a:p>
        </p:txBody>
      </p:sp>
      <p:sp>
        <p:nvSpPr>
          <p:cNvPr id="13" name="Segnaposto numero diapositiva 5">
            <a:extLst>
              <a:ext uri="{FF2B5EF4-FFF2-40B4-BE49-F238E27FC236}">
                <a16:creationId xmlns:a16="http://schemas.microsoft.com/office/drawing/2014/main" id="{4232B29A-2701-4A73-83CF-09E0AB1B2D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9464107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sottotitolo contenuto e metà immagine_barra forme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immagine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48641" y="2667001"/>
            <a:ext cx="5775959" cy="3543552"/>
          </a:xfr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553200" y="2667001"/>
            <a:ext cx="5090157" cy="3543552"/>
          </a:xfrm>
        </p:spPr>
        <p:txBody>
          <a:bodyPr lIns="91440" rIns="91440" rtlCol="0"/>
          <a:lstStyle/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1676400"/>
            <a:ext cx="10837333" cy="341632"/>
          </a:xfrm>
          <a:noFill/>
        </p:spPr>
        <p:txBody>
          <a:bodyPr wrap="square" lIns="91440" rIns="91440" rtlCol="0">
            <a:spAutoFit/>
          </a:bodyPr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it-IT" noProof="0"/>
              <a:t>Inserire testo aggiuntivo </a:t>
            </a:r>
          </a:p>
        </p:txBody>
      </p:sp>
      <p:sp>
        <p:nvSpPr>
          <p:cNvPr id="13" name="Segnaposto numero diapositiva 5">
            <a:extLst>
              <a:ext uri="{FF2B5EF4-FFF2-40B4-BE49-F238E27FC236}">
                <a16:creationId xmlns:a16="http://schemas.microsoft.com/office/drawing/2014/main" id="{6A52166E-5DA9-4AA1-9355-E8DBFDD90A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9640959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à immagine titolo contenuto e barra forme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3735623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48640" y="4617492"/>
            <a:ext cx="9890759" cy="1527048"/>
          </a:xfrm>
        </p:spPr>
        <p:txBody>
          <a:bodyPr lIns="91440" rIns="91440"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9" name="Segnaposto immagine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112976"/>
            <a:ext cx="12191999" cy="3278423"/>
          </a:xfr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12" name="Segnaposto numero diapositiva 5">
            <a:extLst>
              <a:ext uri="{FF2B5EF4-FFF2-40B4-BE49-F238E27FC236}">
                <a16:creationId xmlns:a16="http://schemas.microsoft.com/office/drawing/2014/main" id="{E9FF8476-DF8C-4276-8CF6-44BC91B88C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2700533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à immagine titolo due colonne contenuto e barra forme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3735623"/>
            <a:ext cx="111099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48641" y="4617492"/>
            <a:ext cx="5212080" cy="1527048"/>
          </a:xfrm>
        </p:spPr>
        <p:txBody>
          <a:bodyPr lIns="91440" rIns="91440"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9" name="Segnaposto immagine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112976"/>
            <a:ext cx="12191999" cy="3278423"/>
          </a:xfr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12" name="Segnaposto contenuto 6">
            <a:extLst>
              <a:ext uri="{FF2B5EF4-FFF2-40B4-BE49-F238E27FC236}">
                <a16:creationId xmlns:a16="http://schemas.microsoft.com/office/drawing/2014/main" id="{E93A96C6-A4F2-43F1-A47D-0D52EF29954B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446520" y="4617492"/>
            <a:ext cx="5212080" cy="1527048"/>
          </a:xfrm>
        </p:spPr>
        <p:txBody>
          <a:bodyPr lIns="91440" rIns="91440"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14" name="Segnaposto numero diapositiva 5">
            <a:extLst>
              <a:ext uri="{FF2B5EF4-FFF2-40B4-BE49-F238E27FC236}">
                <a16:creationId xmlns:a16="http://schemas.microsoft.com/office/drawing/2014/main" id="{FC5AD12C-F7F6-431D-ABA4-F7E37CACEA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4900304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età immagine titolo due colonne contenuto e barra forme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1698" y="3735622"/>
            <a:ext cx="5013960" cy="2408917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9" name="Segnaposto immagine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112976"/>
            <a:ext cx="12191999" cy="3278423"/>
          </a:xfr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13" name="Segnaposto testo 16">
            <a:extLst>
              <a:ext uri="{FF2B5EF4-FFF2-40B4-BE49-F238E27FC236}">
                <a16:creationId xmlns:a16="http://schemas.microsoft.com/office/drawing/2014/main" id="{38376498-C218-4EDB-8416-A59802EF20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39000" y="1981199"/>
            <a:ext cx="4389542" cy="4163339"/>
          </a:xfrm>
          <a:solidFill>
            <a:schemeClr val="bg1"/>
          </a:solidFill>
          <a:ln w="28575">
            <a:solidFill>
              <a:schemeClr val="accent2"/>
            </a:solidFill>
          </a:ln>
          <a:effectLst/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12" name="Segnaposto contenuto 6">
            <a:extLst>
              <a:ext uri="{FF2B5EF4-FFF2-40B4-BE49-F238E27FC236}">
                <a16:creationId xmlns:a16="http://schemas.microsoft.com/office/drawing/2014/main" id="{E93A96C6-A4F2-43F1-A47D-0D52EF29954B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7589520" y="2286000"/>
            <a:ext cx="3688080" cy="3581400"/>
          </a:xfrm>
        </p:spPr>
        <p:txBody>
          <a:bodyPr lIns="91440" rIns="91440"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it-IT" noProof="0"/>
              <a:t>Contenuto importante</a:t>
            </a:r>
          </a:p>
        </p:txBody>
      </p:sp>
      <p:sp>
        <p:nvSpPr>
          <p:cNvPr id="8" name="Segnaposto immagine 7">
            <a:extLst>
              <a:ext uri="{FF2B5EF4-FFF2-40B4-BE49-F238E27FC236}">
                <a16:creationId xmlns:a16="http://schemas.microsoft.com/office/drawing/2014/main" id="{1EC81B64-070E-43F3-BCB5-833AB965D6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48944" y="3717925"/>
            <a:ext cx="914400" cy="930275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it-IT" noProof="0"/>
              <a:t>Icona</a:t>
            </a:r>
          </a:p>
        </p:txBody>
      </p:sp>
      <p:sp>
        <p:nvSpPr>
          <p:cNvPr id="15" name="Segnaposto numero diapositiva 5">
            <a:extLst>
              <a:ext uri="{FF2B5EF4-FFF2-40B4-BE49-F238E27FC236}">
                <a16:creationId xmlns:a16="http://schemas.microsoft.com/office/drawing/2014/main" id="{8D5893EC-1256-429B-9581-379342C236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6664319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à immagine immagini multiple titolo due colonne contenuto e barra forme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0" y="4176259"/>
            <a:ext cx="4343400" cy="1968280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9" name="Segnaposto immagine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112976"/>
            <a:ext cx="12191999" cy="3278423"/>
          </a:xfr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14" name="Segnaposto immagine 8">
            <a:extLst>
              <a:ext uri="{FF2B5EF4-FFF2-40B4-BE49-F238E27FC236}">
                <a16:creationId xmlns:a16="http://schemas.microsoft.com/office/drawing/2014/main" id="{96DE17A8-F4B7-4571-A6E8-FD28BA425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42834" y="1066801"/>
            <a:ext cx="3505199" cy="507773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15" name="Segnaposto immagine 8">
            <a:extLst>
              <a:ext uri="{FF2B5EF4-FFF2-40B4-BE49-F238E27FC236}">
                <a16:creationId xmlns:a16="http://schemas.microsoft.com/office/drawing/2014/main" id="{9D9A0502-98A2-467D-BE1C-CE8391C73B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191000" y="4343400"/>
            <a:ext cx="2743200" cy="180113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16" name="Segnaposto immagine 8">
            <a:extLst>
              <a:ext uri="{FF2B5EF4-FFF2-40B4-BE49-F238E27FC236}">
                <a16:creationId xmlns:a16="http://schemas.microsoft.com/office/drawing/2014/main" id="{8298DB4E-3B92-4CA4-852A-9F647E7219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191000" y="1066801"/>
            <a:ext cx="2743200" cy="3126023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13" name="Segnaposto numero diapositiva 5">
            <a:extLst>
              <a:ext uri="{FF2B5EF4-FFF2-40B4-BE49-F238E27FC236}">
                <a16:creationId xmlns:a16="http://schemas.microsoft.com/office/drawing/2014/main" id="{2E528B4D-15E8-4161-96F7-75D0217AD2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2694295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intera con barra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9" name="Segnaposto immagine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112976"/>
            <a:ext cx="12191999" cy="6745024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10" name="Segnaposto numero diapositiva 5">
            <a:extLst>
              <a:ext uri="{FF2B5EF4-FFF2-40B4-BE49-F238E27FC236}">
                <a16:creationId xmlns:a16="http://schemas.microsoft.com/office/drawing/2014/main" id="{7C67066A-9B9E-468B-97C6-94BF615FA9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 rtl="0"/>
              <a:t>‹N›</a:t>
            </a:fld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82AF7E6-6C19-4A41-BFA5-44C4F2A37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548640"/>
            <a:ext cx="11106150" cy="518160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111247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inte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immagine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9FC59837-0A86-4467-BB38-E2AC882F31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 rtl="0"/>
              <a:t>‹N›</a:t>
            </a:fld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8857779-E765-4EC2-825C-B8E41285A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548640"/>
            <a:ext cx="11106150" cy="518160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0046070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magine inte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immagine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6" name="Segnaposto testo 16">
            <a:extLst>
              <a:ext uri="{FF2B5EF4-FFF2-40B4-BE49-F238E27FC236}">
                <a16:creationId xmlns:a16="http://schemas.microsoft.com/office/drawing/2014/main" id="{16932398-C947-4474-88D6-4117EC391C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61801" y="1189969"/>
            <a:ext cx="4389542" cy="4677431"/>
          </a:xfrm>
          <a:solidFill>
            <a:schemeClr val="bg1">
              <a:alpha val="88000"/>
            </a:schemeClr>
          </a:solidFill>
          <a:ln w="28575">
            <a:solidFill>
              <a:schemeClr val="accent2"/>
            </a:solidFill>
          </a:ln>
          <a:effectLst/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88FDA84E-9F5D-4D50-8133-68FB098D7135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7612321" y="1494770"/>
            <a:ext cx="3688080" cy="3915430"/>
          </a:xfrm>
        </p:spPr>
        <p:txBody>
          <a:bodyPr lIns="91440" rIns="91440"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it-IT" noProof="0"/>
              <a:t>Contenuto importante</a:t>
            </a:r>
          </a:p>
        </p:txBody>
      </p:sp>
      <p:sp>
        <p:nvSpPr>
          <p:cNvPr id="10" name="Segnaposto numero diapositiva 5">
            <a:extLst>
              <a:ext uri="{FF2B5EF4-FFF2-40B4-BE49-F238E27FC236}">
                <a16:creationId xmlns:a16="http://schemas.microsoft.com/office/drawing/2014/main" id="{5AE16EF6-8987-4193-B346-1BEA14401C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 rtl="0"/>
              <a:t>‹N›</a:t>
            </a:fld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E2D4840-4EB5-4438-9A16-D0006A68A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548640"/>
            <a:ext cx="11106150" cy="641329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6914706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lide titolo_Giallo intenso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testo 16">
            <a:extLst>
              <a:ext uri="{FF2B5EF4-FFF2-40B4-BE49-F238E27FC236}">
                <a16:creationId xmlns:a16="http://schemas.microsoft.com/office/drawing/2014/main" id="{50D09E5B-B146-4D08-82EC-846DD89B0B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0462" y="0"/>
            <a:ext cx="9931338" cy="6823040"/>
          </a:xfrm>
          <a:solidFill>
            <a:schemeClr val="bg1"/>
          </a:solidFill>
          <a:effectLst/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12" name="Segnaposto testo 16">
            <a:extLst>
              <a:ext uri="{FF2B5EF4-FFF2-40B4-BE49-F238E27FC236}">
                <a16:creationId xmlns:a16="http://schemas.microsoft.com/office/drawing/2014/main" id="{88940597-2E9A-4141-B2D0-C488487F11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3400" y="0"/>
            <a:ext cx="50863" cy="6858000"/>
          </a:xfrm>
          <a:solidFill>
            <a:schemeClr val="accent2"/>
          </a:solidFill>
          <a:effectLst/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10" name="Segnaposto testo 16">
            <a:extLst>
              <a:ext uri="{FF2B5EF4-FFF2-40B4-BE49-F238E27FC236}">
                <a16:creationId xmlns:a16="http://schemas.microsoft.com/office/drawing/2014/main" id="{0CC06030-90E1-4B3F-AFDF-369354FBFE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0600" y="609600"/>
            <a:ext cx="7429500" cy="5638800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95400" y="1905000"/>
            <a:ext cx="5864382" cy="2275238"/>
          </a:xfrm>
        </p:spPr>
        <p:txBody>
          <a:bodyPr rtlCol="0" anchor="t">
            <a:normAutofit/>
          </a:bodyPr>
          <a:lstStyle>
            <a:lvl1pPr algn="l">
              <a:defRPr lang="en-US" sz="5000" kern="1200" cap="all" spc="100" baseline="0" dirty="0">
                <a:solidFill>
                  <a:srgbClr val="2C2E52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95400" y="4297679"/>
            <a:ext cx="4072586" cy="1463040"/>
          </a:xfrm>
        </p:spPr>
        <p:txBody>
          <a:bodyPr lIns="91440" rIns="91440" rtlCol="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</a:p>
        </p:txBody>
      </p:sp>
      <p:sp>
        <p:nvSpPr>
          <p:cNvPr id="13" name="Segnaposto testo 16">
            <a:extLst>
              <a:ext uri="{FF2B5EF4-FFF2-40B4-BE49-F238E27FC236}">
                <a16:creationId xmlns:a16="http://schemas.microsoft.com/office/drawing/2014/main" id="{EA44EEDB-C599-41AA-9D84-D53811C28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0896" y="0"/>
            <a:ext cx="63502" cy="6858000"/>
          </a:xfrm>
          <a:solidFill>
            <a:schemeClr val="accent2"/>
          </a:solidFill>
          <a:effectLst/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14" name="Segnaposto testo 16">
            <a:extLst>
              <a:ext uri="{FF2B5EF4-FFF2-40B4-BE49-F238E27FC236}">
                <a16:creationId xmlns:a16="http://schemas.microsoft.com/office/drawing/2014/main" id="{FE574478-76DE-4613-8FBD-36B353081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8391" y="0"/>
            <a:ext cx="63502" cy="6858000"/>
          </a:xfrm>
          <a:solidFill>
            <a:schemeClr val="accent2"/>
          </a:solidFill>
          <a:effectLst/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19" name="Segnaposto immagine 18">
            <a:extLst>
              <a:ext uri="{FF2B5EF4-FFF2-40B4-BE49-F238E27FC236}">
                <a16:creationId xmlns:a16="http://schemas.microsoft.com/office/drawing/2014/main" id="{018BFA80-A3BB-4316-BD6E-3E5F6B4D8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013448" y="34960"/>
            <a:ext cx="5178552" cy="6823040"/>
          </a:xfrm>
          <a:custGeom>
            <a:avLst/>
            <a:gdLst>
              <a:gd name="connsiteX0" fmla="*/ 5178552 w 5178552"/>
              <a:gd name="connsiteY0" fmla="*/ 0 h 6823040"/>
              <a:gd name="connsiteX1" fmla="*/ 5178552 w 5178552"/>
              <a:gd name="connsiteY1" fmla="*/ 6823040 h 6823040"/>
              <a:gd name="connsiteX2" fmla="*/ 1752601 w 5178552"/>
              <a:gd name="connsiteY2" fmla="*/ 6823040 h 6823040"/>
              <a:gd name="connsiteX3" fmla="*/ 0 w 5178552"/>
              <a:gd name="connsiteY3" fmla="*/ 6823040 h 6823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8552" h="6823040">
                <a:moveTo>
                  <a:pt x="5178552" y="0"/>
                </a:moveTo>
                <a:lnTo>
                  <a:pt x="5178552" y="6823040"/>
                </a:lnTo>
                <a:lnTo>
                  <a:pt x="1752601" y="6823040"/>
                </a:lnTo>
                <a:lnTo>
                  <a:pt x="0" y="682304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</p:spTree>
    <p:extLst>
      <p:ext uri="{BB962C8B-B14F-4D97-AF65-F5344CB8AC3E}">
        <p14:creationId xmlns:p14="http://schemas.microsoft.com/office/powerpoint/2010/main" val="36956533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magine inte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immagine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6" name="Segnaposto testo 16">
            <a:extLst>
              <a:ext uri="{FF2B5EF4-FFF2-40B4-BE49-F238E27FC236}">
                <a16:creationId xmlns:a16="http://schemas.microsoft.com/office/drawing/2014/main" id="{16932398-C947-4474-88D6-4117EC391C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52269" y="1189969"/>
            <a:ext cx="4389542" cy="4677431"/>
          </a:xfrm>
          <a:solidFill>
            <a:schemeClr val="accent2">
              <a:alpha val="88000"/>
            </a:schemeClr>
          </a:solidFill>
          <a:ln w="28575">
            <a:solidFill>
              <a:schemeClr val="accent2"/>
            </a:solidFill>
          </a:ln>
          <a:effectLst/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88FDA84E-9F5D-4D50-8133-68FB098D7135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902789" y="1494770"/>
            <a:ext cx="3688080" cy="3915430"/>
          </a:xfrm>
        </p:spPr>
        <p:txBody>
          <a:bodyPr lIns="91440" rIns="91440"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it-IT" noProof="0"/>
              <a:t>Contenuto importante</a:t>
            </a:r>
          </a:p>
        </p:txBody>
      </p:sp>
      <p:sp>
        <p:nvSpPr>
          <p:cNvPr id="10" name="Segnaposto numero diapositiva 5">
            <a:extLst>
              <a:ext uri="{FF2B5EF4-FFF2-40B4-BE49-F238E27FC236}">
                <a16:creationId xmlns:a16="http://schemas.microsoft.com/office/drawing/2014/main" id="{1AC89BA5-7D71-4838-92DC-A9DD44EC05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 rtl="0"/>
              <a:t>‹N›</a:t>
            </a:fld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5614DBA-0879-4C83-B4B4-EECB085A2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548640"/>
            <a:ext cx="11106150" cy="441960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2197681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olo sottotitolo contenuto e metà immagine_barra forme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48640" y="4021648"/>
            <a:ext cx="5090157" cy="1884265"/>
          </a:xfrm>
        </p:spPr>
        <p:txBody>
          <a:bodyPr lIns="91440" rIns="91440" rtlCol="0"/>
          <a:lstStyle/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3429000"/>
            <a:ext cx="5090157" cy="341632"/>
          </a:xfrm>
          <a:noFill/>
        </p:spPr>
        <p:txBody>
          <a:bodyPr wrap="square" lIns="91440" rIns="91440" rtlCol="0">
            <a:sp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it-IT" noProof="0"/>
              <a:t>INSERIRE TESTO AGGIUNTIVO </a:t>
            </a:r>
          </a:p>
        </p:txBody>
      </p:sp>
      <p:sp>
        <p:nvSpPr>
          <p:cNvPr id="12" name="Segnaposto contenuto 6">
            <a:extLst>
              <a:ext uri="{FF2B5EF4-FFF2-40B4-BE49-F238E27FC236}">
                <a16:creationId xmlns:a16="http://schemas.microsoft.com/office/drawing/2014/main" id="{2E79C3B8-3CB6-4D76-8182-4489C35C869A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527803" y="4021648"/>
            <a:ext cx="5090157" cy="1884265"/>
          </a:xfrm>
        </p:spPr>
        <p:txBody>
          <a:bodyPr lIns="91440" rIns="91440" rtlCol="0"/>
          <a:lstStyle/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13" name="Segnaposto testo 7">
            <a:extLst>
              <a:ext uri="{FF2B5EF4-FFF2-40B4-BE49-F238E27FC236}">
                <a16:creationId xmlns:a16="http://schemas.microsoft.com/office/drawing/2014/main" id="{0CBC5711-960A-4093-BF8D-E1FB5C4179A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27803" y="3429000"/>
            <a:ext cx="5090157" cy="341632"/>
          </a:xfrm>
          <a:noFill/>
        </p:spPr>
        <p:txBody>
          <a:bodyPr wrap="square" lIns="91440" rIns="91440" rtlCol="0">
            <a:sp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 rtl="0"/>
            <a:r>
              <a:rPr lang="it-IT" noProof="0"/>
              <a:t>INSERIRE TESTO AGGIUNTIVO </a:t>
            </a:r>
          </a:p>
        </p:txBody>
      </p:sp>
      <p:sp>
        <p:nvSpPr>
          <p:cNvPr id="14" name="Segnaposto immagine 7">
            <a:extLst>
              <a:ext uri="{FF2B5EF4-FFF2-40B4-BE49-F238E27FC236}">
                <a16:creationId xmlns:a16="http://schemas.microsoft.com/office/drawing/2014/main" id="{37CF37DF-A8A3-42D8-BAFE-0F56DCEC7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48944" y="2423061"/>
            <a:ext cx="711197" cy="723544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it-IT" noProof="0"/>
              <a:t>Icona</a:t>
            </a:r>
          </a:p>
        </p:txBody>
      </p:sp>
      <p:sp>
        <p:nvSpPr>
          <p:cNvPr id="15" name="Segnaposto immagine 7">
            <a:extLst>
              <a:ext uri="{FF2B5EF4-FFF2-40B4-BE49-F238E27FC236}">
                <a16:creationId xmlns:a16="http://schemas.microsoft.com/office/drawing/2014/main" id="{6C4C965C-0B8E-48F5-AAAC-C3237DCB29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527803" y="2423061"/>
            <a:ext cx="711197" cy="723544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it-IT" noProof="0"/>
              <a:t>Icona</a:t>
            </a:r>
          </a:p>
        </p:txBody>
      </p:sp>
      <p:sp>
        <p:nvSpPr>
          <p:cNvPr id="17" name="Segnaposto numero diapositiva 5">
            <a:extLst>
              <a:ext uri="{FF2B5EF4-FFF2-40B4-BE49-F238E27FC236}">
                <a16:creationId xmlns:a16="http://schemas.microsoft.com/office/drawing/2014/main" id="{C94646A1-59D8-49D7-B0E1-B7771AB22D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9806680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olo sottotitolo contenuto e metà immagine_barra forme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48640" y="4021648"/>
            <a:ext cx="3474720" cy="1884265"/>
          </a:xfrm>
        </p:spPr>
        <p:txBody>
          <a:bodyPr lIns="91440" rIns="91440" rtlCol="0"/>
          <a:lstStyle/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3429000"/>
            <a:ext cx="3474720" cy="424732"/>
          </a:xfrm>
          <a:noFill/>
        </p:spPr>
        <p:txBody>
          <a:bodyPr wrap="square" lIns="91440" rIns="91440" rtlCol="0">
            <a:no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it-IT" noProof="0"/>
              <a:t>INSERIRE TESTO AGGIUNTIVO </a:t>
            </a:r>
          </a:p>
        </p:txBody>
      </p:sp>
      <p:sp>
        <p:nvSpPr>
          <p:cNvPr id="12" name="Segnaposto contenuto 6">
            <a:extLst>
              <a:ext uri="{FF2B5EF4-FFF2-40B4-BE49-F238E27FC236}">
                <a16:creationId xmlns:a16="http://schemas.microsoft.com/office/drawing/2014/main" id="{2E79C3B8-3CB6-4D76-8182-4489C35C869A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358640" y="4021648"/>
            <a:ext cx="3474720" cy="1884265"/>
          </a:xfrm>
        </p:spPr>
        <p:txBody>
          <a:bodyPr lIns="91440" rIns="91440" rtlCol="0"/>
          <a:lstStyle/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13" name="Segnaposto testo 7">
            <a:extLst>
              <a:ext uri="{FF2B5EF4-FFF2-40B4-BE49-F238E27FC236}">
                <a16:creationId xmlns:a16="http://schemas.microsoft.com/office/drawing/2014/main" id="{0CBC5711-960A-4093-BF8D-E1FB5C4179A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58640" y="3429000"/>
            <a:ext cx="3474720" cy="424732"/>
          </a:xfrm>
          <a:noFill/>
        </p:spPr>
        <p:txBody>
          <a:bodyPr wrap="square" lIns="91440" rIns="91440" rtlCol="0">
            <a:noAutofit/>
          </a:bodyPr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</a:lstStyle>
          <a:p>
            <a:pPr lvl="0" rtl="0"/>
            <a:r>
              <a:rPr lang="it-IT" noProof="0"/>
              <a:t>INSERIRE TESTO AGGIUNTIVO </a:t>
            </a:r>
          </a:p>
        </p:txBody>
      </p:sp>
      <p:sp>
        <p:nvSpPr>
          <p:cNvPr id="14" name="Segnaposto immagine 7">
            <a:extLst>
              <a:ext uri="{FF2B5EF4-FFF2-40B4-BE49-F238E27FC236}">
                <a16:creationId xmlns:a16="http://schemas.microsoft.com/office/drawing/2014/main" id="{37CF37DF-A8A3-42D8-BAFE-0F56DCEC7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48944" y="2423061"/>
            <a:ext cx="711197" cy="723544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it-IT" noProof="0"/>
              <a:t>Icona</a:t>
            </a:r>
          </a:p>
        </p:txBody>
      </p:sp>
      <p:sp>
        <p:nvSpPr>
          <p:cNvPr id="15" name="Segnaposto immagine 7">
            <a:extLst>
              <a:ext uri="{FF2B5EF4-FFF2-40B4-BE49-F238E27FC236}">
                <a16:creationId xmlns:a16="http://schemas.microsoft.com/office/drawing/2014/main" id="{6C4C965C-0B8E-48F5-AAAC-C3237DCB29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358640" y="2423061"/>
            <a:ext cx="711197" cy="723544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it-IT" noProof="0"/>
              <a:t>Icona</a:t>
            </a:r>
          </a:p>
        </p:txBody>
      </p:sp>
      <p:sp>
        <p:nvSpPr>
          <p:cNvPr id="16" name="Segnaposto contenuto 6">
            <a:extLst>
              <a:ext uri="{FF2B5EF4-FFF2-40B4-BE49-F238E27FC236}">
                <a16:creationId xmlns:a16="http://schemas.microsoft.com/office/drawing/2014/main" id="{F4C1E55C-86D8-4053-9865-59D5B4F8A350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8168640" y="4021648"/>
            <a:ext cx="3474720" cy="1884265"/>
          </a:xfrm>
        </p:spPr>
        <p:txBody>
          <a:bodyPr lIns="91440" rIns="91440" rtlCol="0"/>
          <a:lstStyle/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17" name="Segnaposto testo 7">
            <a:extLst>
              <a:ext uri="{FF2B5EF4-FFF2-40B4-BE49-F238E27FC236}">
                <a16:creationId xmlns:a16="http://schemas.microsoft.com/office/drawing/2014/main" id="{3B68B60C-9D86-4961-A5CE-AB650CA3364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68640" y="3429000"/>
            <a:ext cx="3474720" cy="424732"/>
          </a:xfrm>
          <a:noFill/>
        </p:spPr>
        <p:txBody>
          <a:bodyPr wrap="square" lIns="91440" rIns="91440" rtlCol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 rtl="0"/>
            <a:r>
              <a:rPr lang="it-IT" noProof="0"/>
              <a:t>INSERIRE TESTO AGGIUNTIVO </a:t>
            </a:r>
          </a:p>
        </p:txBody>
      </p:sp>
      <p:sp>
        <p:nvSpPr>
          <p:cNvPr id="19" name="Segnaposto immagine 7">
            <a:extLst>
              <a:ext uri="{FF2B5EF4-FFF2-40B4-BE49-F238E27FC236}">
                <a16:creationId xmlns:a16="http://schemas.microsoft.com/office/drawing/2014/main" id="{AFE200E7-D3F0-41C3-92B0-E09677035A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8168336" y="2423061"/>
            <a:ext cx="711197" cy="723544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it-IT" noProof="0"/>
              <a:t>Icona</a:t>
            </a:r>
          </a:p>
        </p:txBody>
      </p:sp>
      <p:sp>
        <p:nvSpPr>
          <p:cNvPr id="21" name="Segnaposto numero diapositiva 5">
            <a:extLst>
              <a:ext uri="{FF2B5EF4-FFF2-40B4-BE49-F238E27FC236}">
                <a16:creationId xmlns:a16="http://schemas.microsoft.com/office/drawing/2014/main" id="{520633DF-6AFD-4B07-9AFD-09317A9CC6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5668240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icona contenuto 2 rig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562600" y="2438400"/>
            <a:ext cx="5901458" cy="975260"/>
          </a:xfrm>
        </p:spPr>
        <p:txBody>
          <a:bodyPr lIns="91440" rIns="91440" rtlCol="0" anchor="ctr">
            <a:noAutofit/>
          </a:bodyPr>
          <a:lstStyle>
            <a:lvl1pPr>
              <a:defRPr/>
            </a:lvl1pPr>
          </a:lstStyle>
          <a:p>
            <a:pPr lvl="0" rtl="0"/>
            <a:r>
              <a:rPr lang="it-IT" noProof="0"/>
              <a:t>Testo descrizione 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4000" y="2713664"/>
            <a:ext cx="3474720" cy="424732"/>
          </a:xfrm>
          <a:noFill/>
        </p:spPr>
        <p:txBody>
          <a:bodyPr wrap="square" lIns="91440" rIns="91440" rtlCol="0">
            <a:no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it-IT" noProof="0"/>
              <a:t>INSERIRE TESTO AGGIUNTIVO </a:t>
            </a:r>
          </a:p>
        </p:txBody>
      </p:sp>
      <p:sp>
        <p:nvSpPr>
          <p:cNvPr id="14" name="Segnaposto immagine 7">
            <a:extLst>
              <a:ext uri="{FF2B5EF4-FFF2-40B4-BE49-F238E27FC236}">
                <a16:creationId xmlns:a16="http://schemas.microsoft.com/office/drawing/2014/main" id="{37CF37DF-A8A3-42D8-BAFE-0F56DCEC7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48944" y="2564258"/>
            <a:ext cx="711197" cy="723544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it-IT" noProof="0"/>
              <a:t>Icona</a:t>
            </a:r>
          </a:p>
        </p:txBody>
      </p:sp>
      <p:sp>
        <p:nvSpPr>
          <p:cNvPr id="20" name="Segnaposto contenuto 6">
            <a:extLst>
              <a:ext uri="{FF2B5EF4-FFF2-40B4-BE49-F238E27FC236}">
                <a16:creationId xmlns:a16="http://schemas.microsoft.com/office/drawing/2014/main" id="{36B305EA-E44E-48DA-922F-20D8D3496709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5562600" y="4391622"/>
            <a:ext cx="5901458" cy="975260"/>
          </a:xfrm>
        </p:spPr>
        <p:txBody>
          <a:bodyPr lIns="91440" rIns="91440" rtlCol="0" anchor="ctr">
            <a:noAutofit/>
          </a:bodyPr>
          <a:lstStyle>
            <a:lvl1pPr>
              <a:defRPr/>
            </a:lvl1pPr>
          </a:lstStyle>
          <a:p>
            <a:pPr lvl="0" rtl="0"/>
            <a:r>
              <a:rPr lang="it-IT" noProof="0"/>
              <a:t>Testo descrizione </a:t>
            </a:r>
          </a:p>
        </p:txBody>
      </p:sp>
      <p:sp>
        <p:nvSpPr>
          <p:cNvPr id="21" name="Segnaposto testo 7">
            <a:extLst>
              <a:ext uri="{FF2B5EF4-FFF2-40B4-BE49-F238E27FC236}">
                <a16:creationId xmlns:a16="http://schemas.microsoft.com/office/drawing/2014/main" id="{038D7323-C655-4E9F-A5C0-AE44AF90708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524000" y="4666886"/>
            <a:ext cx="3474720" cy="424732"/>
          </a:xfrm>
          <a:noFill/>
        </p:spPr>
        <p:txBody>
          <a:bodyPr wrap="square" lIns="91440" rIns="91440" rtlCol="0">
            <a:noAutofit/>
          </a:bodyPr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</a:lstStyle>
          <a:p>
            <a:pPr lvl="0" rtl="0"/>
            <a:r>
              <a:rPr lang="it-IT" noProof="0"/>
              <a:t>INSERIRE TESTO AGGIUNTIVO </a:t>
            </a:r>
          </a:p>
        </p:txBody>
      </p:sp>
      <p:sp>
        <p:nvSpPr>
          <p:cNvPr id="22" name="Segnaposto immagine 7">
            <a:extLst>
              <a:ext uri="{FF2B5EF4-FFF2-40B4-BE49-F238E27FC236}">
                <a16:creationId xmlns:a16="http://schemas.microsoft.com/office/drawing/2014/main" id="{F79C998E-1F82-4AC1-AD39-82F45A05C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48944" y="4517480"/>
            <a:ext cx="711197" cy="723544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it-IT" noProof="0"/>
              <a:t>Icona</a:t>
            </a:r>
          </a:p>
        </p:txBody>
      </p:sp>
      <p:sp>
        <p:nvSpPr>
          <p:cNvPr id="16" name="Segnaposto numero diapositiva 5">
            <a:extLst>
              <a:ext uri="{FF2B5EF4-FFF2-40B4-BE49-F238E27FC236}">
                <a16:creationId xmlns:a16="http://schemas.microsoft.com/office/drawing/2014/main" id="{E0693782-2388-4647-A185-375373970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8621574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icona contenuto 3 rig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562600" y="2423061"/>
            <a:ext cx="5901458" cy="1005939"/>
          </a:xfrm>
        </p:spPr>
        <p:txBody>
          <a:bodyPr lIns="91440" rIns="91440" rtlCol="0"/>
          <a:lstStyle>
            <a:lvl1pPr>
              <a:defRPr/>
            </a:lvl1pPr>
          </a:lstStyle>
          <a:p>
            <a:pPr lvl="0" rtl="0"/>
            <a:r>
              <a:rPr lang="it-IT" noProof="0"/>
              <a:t>Testo descrizione 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4000" y="2755214"/>
            <a:ext cx="3810000" cy="341632"/>
          </a:xfrm>
          <a:noFill/>
        </p:spPr>
        <p:txBody>
          <a:bodyPr wrap="square" lIns="91440" rIns="91440" rtlCol="0" anchor="ctr">
            <a:sp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it-IT" noProof="0"/>
              <a:t>INSERIRE TESTO AGGIUNTIVO </a:t>
            </a:r>
          </a:p>
        </p:txBody>
      </p:sp>
      <p:sp>
        <p:nvSpPr>
          <p:cNvPr id="14" name="Segnaposto immagine 7">
            <a:extLst>
              <a:ext uri="{FF2B5EF4-FFF2-40B4-BE49-F238E27FC236}">
                <a16:creationId xmlns:a16="http://schemas.microsoft.com/office/drawing/2014/main" id="{37CF37DF-A8A3-42D8-BAFE-0F56DCEC7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48944" y="2564258"/>
            <a:ext cx="711197" cy="723544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it-IT" noProof="0"/>
              <a:t>Icona</a:t>
            </a:r>
          </a:p>
        </p:txBody>
      </p:sp>
      <p:sp>
        <p:nvSpPr>
          <p:cNvPr id="20" name="Segnaposto contenuto 6">
            <a:extLst>
              <a:ext uri="{FF2B5EF4-FFF2-40B4-BE49-F238E27FC236}">
                <a16:creationId xmlns:a16="http://schemas.microsoft.com/office/drawing/2014/main" id="{36B305EA-E44E-48DA-922F-20D8D3496709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5562600" y="3556396"/>
            <a:ext cx="5901458" cy="1005939"/>
          </a:xfrm>
        </p:spPr>
        <p:txBody>
          <a:bodyPr lIns="91440" rIns="91440" rtlCol="0"/>
          <a:lstStyle>
            <a:lvl1pPr>
              <a:defRPr/>
            </a:lvl1pPr>
          </a:lstStyle>
          <a:p>
            <a:pPr lvl="0" rtl="0"/>
            <a:r>
              <a:rPr lang="it-IT" noProof="0"/>
              <a:t>Testo descrizione </a:t>
            </a:r>
          </a:p>
        </p:txBody>
      </p:sp>
      <p:sp>
        <p:nvSpPr>
          <p:cNvPr id="21" name="Segnaposto testo 7">
            <a:extLst>
              <a:ext uri="{FF2B5EF4-FFF2-40B4-BE49-F238E27FC236}">
                <a16:creationId xmlns:a16="http://schemas.microsoft.com/office/drawing/2014/main" id="{038D7323-C655-4E9F-A5C0-AE44AF90708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524000" y="3888549"/>
            <a:ext cx="3810000" cy="341632"/>
          </a:xfrm>
          <a:noFill/>
        </p:spPr>
        <p:txBody>
          <a:bodyPr wrap="square" lIns="91440" rIns="91440" rtlCol="0" anchor="ctr">
            <a:spAutoFit/>
          </a:bodyPr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</a:lstStyle>
          <a:p>
            <a:pPr lvl="0" rtl="0"/>
            <a:r>
              <a:rPr lang="it-IT" noProof="0"/>
              <a:t>INSERIRE TESTO AGGIUNTIVO </a:t>
            </a:r>
          </a:p>
        </p:txBody>
      </p:sp>
      <p:sp>
        <p:nvSpPr>
          <p:cNvPr id="22" name="Segnaposto immagine 7">
            <a:extLst>
              <a:ext uri="{FF2B5EF4-FFF2-40B4-BE49-F238E27FC236}">
                <a16:creationId xmlns:a16="http://schemas.microsoft.com/office/drawing/2014/main" id="{F79C998E-1F82-4AC1-AD39-82F45A05C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48944" y="3697593"/>
            <a:ext cx="711197" cy="723544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it-IT" noProof="0"/>
              <a:t>Icona</a:t>
            </a:r>
          </a:p>
        </p:txBody>
      </p:sp>
      <p:sp>
        <p:nvSpPr>
          <p:cNvPr id="16" name="Segnaposto numero diapositiva 5">
            <a:extLst>
              <a:ext uri="{FF2B5EF4-FFF2-40B4-BE49-F238E27FC236}">
                <a16:creationId xmlns:a16="http://schemas.microsoft.com/office/drawing/2014/main" id="{E0693782-2388-4647-A185-375373970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 rtl="0"/>
              <a:t>‹N›</a:t>
            </a:fld>
            <a:endParaRPr lang="it-IT" noProof="0"/>
          </a:p>
        </p:txBody>
      </p:sp>
      <p:sp>
        <p:nvSpPr>
          <p:cNvPr id="13" name="Segnaposto contenuto 6">
            <a:extLst>
              <a:ext uri="{FF2B5EF4-FFF2-40B4-BE49-F238E27FC236}">
                <a16:creationId xmlns:a16="http://schemas.microsoft.com/office/drawing/2014/main" id="{3FD6DDB9-4D92-43F8-B746-ABBAB109CA1E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5562600" y="4689732"/>
            <a:ext cx="5901458" cy="1005939"/>
          </a:xfrm>
        </p:spPr>
        <p:txBody>
          <a:bodyPr lIns="91440" rIns="91440" rtlCol="0"/>
          <a:lstStyle>
            <a:lvl1pPr>
              <a:defRPr/>
            </a:lvl1pPr>
          </a:lstStyle>
          <a:p>
            <a:pPr lvl="0" rtl="0"/>
            <a:r>
              <a:rPr lang="it-IT" noProof="0"/>
              <a:t>Testo descrizione </a:t>
            </a:r>
          </a:p>
        </p:txBody>
      </p:sp>
      <p:sp>
        <p:nvSpPr>
          <p:cNvPr id="17" name="Segnaposto testo 7">
            <a:extLst>
              <a:ext uri="{FF2B5EF4-FFF2-40B4-BE49-F238E27FC236}">
                <a16:creationId xmlns:a16="http://schemas.microsoft.com/office/drawing/2014/main" id="{13E2F95F-BD26-4AA8-941E-3993C9F1DBB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524000" y="5021885"/>
            <a:ext cx="3810000" cy="341632"/>
          </a:xfrm>
          <a:noFill/>
        </p:spPr>
        <p:txBody>
          <a:bodyPr wrap="square" lIns="91440" rIns="91440" rtlCol="0" anchor="ctr">
            <a:spAutoFit/>
          </a:bodyPr>
          <a:lstStyle>
            <a:lvl1pPr marL="0" indent="0">
              <a:buNone/>
              <a:defRPr sz="2400" b="1">
                <a:solidFill>
                  <a:schemeClr val="accent6"/>
                </a:solidFill>
              </a:defRPr>
            </a:lvl1pPr>
          </a:lstStyle>
          <a:p>
            <a:pPr lvl="0" rtl="0"/>
            <a:r>
              <a:rPr lang="it-IT" noProof="0"/>
              <a:t>INSERIRE TESTO AGGIUNTIVO </a:t>
            </a:r>
          </a:p>
        </p:txBody>
      </p:sp>
      <p:sp>
        <p:nvSpPr>
          <p:cNvPr id="19" name="Segnaposto immagine 7">
            <a:extLst>
              <a:ext uri="{FF2B5EF4-FFF2-40B4-BE49-F238E27FC236}">
                <a16:creationId xmlns:a16="http://schemas.microsoft.com/office/drawing/2014/main" id="{68F52DD2-B3F0-4652-8C7B-96406F99FC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548944" y="4830929"/>
            <a:ext cx="711197" cy="723544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it-IT" noProof="0"/>
              <a:t>Icona</a:t>
            </a:r>
          </a:p>
        </p:txBody>
      </p:sp>
    </p:spTree>
    <p:extLst>
      <p:ext uri="{BB962C8B-B14F-4D97-AF65-F5344CB8AC3E}">
        <p14:creationId xmlns:p14="http://schemas.microsoft.com/office/powerpoint/2010/main" val="28474110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lato patch icona contenuto 3 rig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igura a mano libera: Forma 33">
            <a:extLst>
              <a:ext uri="{FF2B5EF4-FFF2-40B4-BE49-F238E27FC236}">
                <a16:creationId xmlns:a16="http://schemas.microsoft.com/office/drawing/2014/main" id="{724AA86D-A811-42CE-8C83-8053DFC66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8329286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8329286 w 8329286"/>
              <a:gd name="connsiteY2" fmla="*/ 68183 h 6858000"/>
              <a:gd name="connsiteX3" fmla="*/ 3175958 w 8329286"/>
              <a:gd name="connsiteY3" fmla="*/ 6858000 h 6858000"/>
              <a:gd name="connsiteX4" fmla="*/ 0 w 8329286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8329286" y="68183"/>
                </a:lnTo>
                <a:lnTo>
                  <a:pt x="317595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151214" y="2035302"/>
            <a:ext cx="4312844" cy="914490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it-IT" noProof="0"/>
              <a:t>Testo descrizione 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4840" y="2280181"/>
            <a:ext cx="4937760" cy="424732"/>
          </a:xfrm>
          <a:noFill/>
        </p:spPr>
        <p:txBody>
          <a:bodyPr wrap="square" lIns="91440" rIns="91440" rtlCol="0" anchor="ctr">
            <a:noAutofit/>
          </a:bodyPr>
          <a:lstStyle>
            <a:lvl1pPr marL="0" indent="0" algn="r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it-IT" noProof="0"/>
              <a:t>INSERIRE IL TESTO </a:t>
            </a:r>
          </a:p>
        </p:txBody>
      </p:sp>
      <p:sp>
        <p:nvSpPr>
          <p:cNvPr id="14" name="Segnaposto immagine 7">
            <a:extLst>
              <a:ext uri="{FF2B5EF4-FFF2-40B4-BE49-F238E27FC236}">
                <a16:creationId xmlns:a16="http://schemas.microsoft.com/office/drawing/2014/main" id="{37CF37DF-A8A3-42D8-BAFE-0F56DCEC7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756426" y="1935993"/>
            <a:ext cx="1094116" cy="1113108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it-IT" noProof="0"/>
              <a:t>Icona</a:t>
            </a:r>
          </a:p>
        </p:txBody>
      </p:sp>
      <p:sp>
        <p:nvSpPr>
          <p:cNvPr id="20" name="Segnaposto contenuto 6">
            <a:extLst>
              <a:ext uri="{FF2B5EF4-FFF2-40B4-BE49-F238E27FC236}">
                <a16:creationId xmlns:a16="http://schemas.microsoft.com/office/drawing/2014/main" id="{36B305EA-E44E-48DA-922F-20D8D3496709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6071132" y="3576256"/>
            <a:ext cx="5392925" cy="914490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it-IT" noProof="0"/>
              <a:t>Testo descrizione </a:t>
            </a:r>
          </a:p>
        </p:txBody>
      </p:sp>
      <p:sp>
        <p:nvSpPr>
          <p:cNvPr id="21" name="Segnaposto testo 7">
            <a:extLst>
              <a:ext uri="{FF2B5EF4-FFF2-40B4-BE49-F238E27FC236}">
                <a16:creationId xmlns:a16="http://schemas.microsoft.com/office/drawing/2014/main" id="{038D7323-C655-4E9F-A5C0-AE44AF90708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8640" y="3846999"/>
            <a:ext cx="4023360" cy="424732"/>
          </a:xfrm>
          <a:noFill/>
        </p:spPr>
        <p:txBody>
          <a:bodyPr wrap="square" lIns="91440" rIns="91440" rtlCol="0" anchor="ctr">
            <a:noAutofit/>
          </a:bodyPr>
          <a:lstStyle>
            <a:lvl1pPr marL="0" indent="0" algn="r">
              <a:buNone/>
              <a:defRPr sz="2000" b="1">
                <a:solidFill>
                  <a:schemeClr val="accent5"/>
                </a:solidFill>
              </a:defRPr>
            </a:lvl1pPr>
          </a:lstStyle>
          <a:p>
            <a:pPr lvl="0" rtl="0"/>
            <a:r>
              <a:rPr lang="it-IT" noProof="0"/>
              <a:t>INSERIRE IL TESTO </a:t>
            </a:r>
          </a:p>
        </p:txBody>
      </p:sp>
      <p:sp>
        <p:nvSpPr>
          <p:cNvPr id="22" name="Segnaposto immagine 7">
            <a:extLst>
              <a:ext uri="{FF2B5EF4-FFF2-40B4-BE49-F238E27FC236}">
                <a16:creationId xmlns:a16="http://schemas.microsoft.com/office/drawing/2014/main" id="{F79C998E-1F82-4AC1-AD39-82F45A05C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774508" y="3502811"/>
            <a:ext cx="1094116" cy="1113108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it-IT" noProof="0"/>
              <a:t>Icona</a:t>
            </a:r>
          </a:p>
        </p:txBody>
      </p:sp>
      <p:sp>
        <p:nvSpPr>
          <p:cNvPr id="16" name="Segnaposto numero diapositiva 5">
            <a:extLst>
              <a:ext uri="{FF2B5EF4-FFF2-40B4-BE49-F238E27FC236}">
                <a16:creationId xmlns:a16="http://schemas.microsoft.com/office/drawing/2014/main" id="{E0693782-2388-4647-A185-375373970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 rtl="0"/>
              <a:t>‹N›</a:t>
            </a:fld>
            <a:endParaRPr lang="it-IT" noProof="0"/>
          </a:p>
        </p:txBody>
      </p:sp>
      <p:sp>
        <p:nvSpPr>
          <p:cNvPr id="13" name="Segnaposto contenuto 6">
            <a:extLst>
              <a:ext uri="{FF2B5EF4-FFF2-40B4-BE49-F238E27FC236}">
                <a16:creationId xmlns:a16="http://schemas.microsoft.com/office/drawing/2014/main" id="{3FD6DDB9-4D92-43F8-B746-ABBAB109CA1E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949699" y="5117210"/>
            <a:ext cx="6514359" cy="914490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it-IT" noProof="0"/>
              <a:t>Testo descrizione </a:t>
            </a:r>
          </a:p>
        </p:txBody>
      </p:sp>
      <p:sp>
        <p:nvSpPr>
          <p:cNvPr id="17" name="Segnaposto testo 7">
            <a:extLst>
              <a:ext uri="{FF2B5EF4-FFF2-40B4-BE49-F238E27FC236}">
                <a16:creationId xmlns:a16="http://schemas.microsoft.com/office/drawing/2014/main" id="{13E2F95F-BD26-4AA8-941E-3993C9F1DBB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48641" y="5362089"/>
            <a:ext cx="2956560" cy="424732"/>
          </a:xfrm>
          <a:noFill/>
        </p:spPr>
        <p:txBody>
          <a:bodyPr wrap="square" lIns="91440" rIns="91440" rtlCol="0" anchor="ctr">
            <a:noAutofit/>
          </a:bodyPr>
          <a:lstStyle>
            <a:lvl1pPr marL="0" indent="0" algn="r">
              <a:buNone/>
              <a:defRPr sz="2000" b="1">
                <a:solidFill>
                  <a:schemeClr val="accent6"/>
                </a:solidFill>
              </a:defRPr>
            </a:lvl1pPr>
          </a:lstStyle>
          <a:p>
            <a:pPr lvl="0" rtl="0"/>
            <a:r>
              <a:rPr lang="it-IT" noProof="0"/>
              <a:t>INSERIRE IL TESTO </a:t>
            </a:r>
          </a:p>
        </p:txBody>
      </p:sp>
      <p:sp>
        <p:nvSpPr>
          <p:cNvPr id="19" name="Segnaposto immagine 7">
            <a:extLst>
              <a:ext uri="{FF2B5EF4-FFF2-40B4-BE49-F238E27FC236}">
                <a16:creationId xmlns:a16="http://schemas.microsoft.com/office/drawing/2014/main" id="{68F52DD2-B3F0-4652-8C7B-96406F99FC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680392" y="5017901"/>
            <a:ext cx="1094116" cy="1113108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it-IT" noProof="0"/>
              <a:t>Icona</a:t>
            </a:r>
          </a:p>
        </p:txBody>
      </p:sp>
      <p:sp>
        <p:nvSpPr>
          <p:cNvPr id="35" name="Figura a mano libera: Forma 34">
            <a:extLst>
              <a:ext uri="{FF2B5EF4-FFF2-40B4-BE49-F238E27FC236}">
                <a16:creationId xmlns:a16="http://schemas.microsoft.com/office/drawing/2014/main" id="{79F57DF2-7AB9-4D3A-AADE-E93D5621B0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3589743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lato patch 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igura a mano libera: Forma 33">
            <a:extLst>
              <a:ext uri="{FF2B5EF4-FFF2-40B4-BE49-F238E27FC236}">
                <a16:creationId xmlns:a16="http://schemas.microsoft.com/office/drawing/2014/main" id="{724AA86D-A811-42CE-8C83-8053DFC66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8329286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8329286 w 8329286"/>
              <a:gd name="connsiteY2" fmla="*/ 68183 h 6858000"/>
              <a:gd name="connsiteX3" fmla="*/ 3175958 w 8329286"/>
              <a:gd name="connsiteY3" fmla="*/ 6858000 h 6858000"/>
              <a:gd name="connsiteX4" fmla="*/ 0 w 8329286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8329286" y="68183"/>
                </a:lnTo>
                <a:lnTo>
                  <a:pt x="317595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16" name="Segnaposto numero diapositiva 5">
            <a:extLst>
              <a:ext uri="{FF2B5EF4-FFF2-40B4-BE49-F238E27FC236}">
                <a16:creationId xmlns:a16="http://schemas.microsoft.com/office/drawing/2014/main" id="{E0693782-2388-4647-A185-375373970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 rtl="0"/>
              <a:t>‹N›</a:t>
            </a:fld>
            <a:endParaRPr lang="it-IT" noProof="0"/>
          </a:p>
        </p:txBody>
      </p:sp>
      <p:sp>
        <p:nvSpPr>
          <p:cNvPr id="15" name="Figura a mano libera: Forma 14">
            <a:extLst>
              <a:ext uri="{FF2B5EF4-FFF2-40B4-BE49-F238E27FC236}">
                <a16:creationId xmlns:a16="http://schemas.microsoft.com/office/drawing/2014/main" id="{89314C5F-7D40-40CF-8951-9660A5ACE1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6B4884FC-8C22-42B9-9E84-2B12AC7336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2018097" y="5181600"/>
            <a:ext cx="688207" cy="0"/>
          </a:xfrm>
          <a:prstGeom prst="line">
            <a:avLst/>
          </a:prstGeom>
          <a:ln w="5715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diritto 22">
            <a:extLst>
              <a:ext uri="{FF2B5EF4-FFF2-40B4-BE49-F238E27FC236}">
                <a16:creationId xmlns:a16="http://schemas.microsoft.com/office/drawing/2014/main" id="{C6B9C406-BFD3-481F-9B48-3DCA3A330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5751896" y="5181600"/>
            <a:ext cx="688207" cy="0"/>
          </a:xfrm>
          <a:prstGeom prst="line">
            <a:avLst/>
          </a:prstGeom>
          <a:ln w="5715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diritto 23">
            <a:extLst>
              <a:ext uri="{FF2B5EF4-FFF2-40B4-BE49-F238E27FC236}">
                <a16:creationId xmlns:a16="http://schemas.microsoft.com/office/drawing/2014/main" id="{4AF3D50D-B3D8-4A41-84D8-4BE250D1BD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9485696" y="5181600"/>
            <a:ext cx="688207" cy="0"/>
          </a:xfrm>
          <a:prstGeom prst="line">
            <a:avLst/>
          </a:prstGeom>
          <a:ln w="5715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egnaposto immagine 8">
            <a:extLst>
              <a:ext uri="{FF2B5EF4-FFF2-40B4-BE49-F238E27FC236}">
                <a16:creationId xmlns:a16="http://schemas.microsoft.com/office/drawing/2014/main" id="{D7401DA1-CBDE-40D5-856F-25C28280FC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33401" y="2057401"/>
            <a:ext cx="3657599" cy="276280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Inserire immagine 1</a:t>
            </a:r>
          </a:p>
        </p:txBody>
      </p:sp>
      <p:sp>
        <p:nvSpPr>
          <p:cNvPr id="30" name="Segnaposto immagine 8">
            <a:extLst>
              <a:ext uri="{FF2B5EF4-FFF2-40B4-BE49-F238E27FC236}">
                <a16:creationId xmlns:a16="http://schemas.microsoft.com/office/drawing/2014/main" id="{6321F101-EC7B-4128-A7FA-373AC507D3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267200" y="2057401"/>
            <a:ext cx="3657599" cy="276280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Inserire immagine 2</a:t>
            </a:r>
          </a:p>
        </p:txBody>
      </p:sp>
      <p:sp>
        <p:nvSpPr>
          <p:cNvPr id="31" name="Segnaposto immagine 8">
            <a:extLst>
              <a:ext uri="{FF2B5EF4-FFF2-40B4-BE49-F238E27FC236}">
                <a16:creationId xmlns:a16="http://schemas.microsoft.com/office/drawing/2014/main" id="{229667AF-39CB-43E6-8D30-A2DDF8365C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001000" y="2057401"/>
            <a:ext cx="3657599" cy="276280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Inserire immagine 3</a:t>
            </a:r>
          </a:p>
        </p:txBody>
      </p:sp>
      <p:sp>
        <p:nvSpPr>
          <p:cNvPr id="32" name="Segnaposto testo 7">
            <a:extLst>
              <a:ext uri="{FF2B5EF4-FFF2-40B4-BE49-F238E27FC236}">
                <a16:creationId xmlns:a16="http://schemas.microsoft.com/office/drawing/2014/main" id="{125C62A5-1A39-471E-B819-35EB9F8B0CE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5542992"/>
            <a:ext cx="3642359" cy="424732"/>
          </a:xfrm>
          <a:noFill/>
        </p:spPr>
        <p:txBody>
          <a:bodyPr wrap="square" lIns="91440" rIns="9144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it-IT" noProof="0"/>
              <a:t>INSERIRE IL TESTO </a:t>
            </a:r>
          </a:p>
        </p:txBody>
      </p:sp>
      <p:sp>
        <p:nvSpPr>
          <p:cNvPr id="33" name="Segnaposto testo 7">
            <a:extLst>
              <a:ext uri="{FF2B5EF4-FFF2-40B4-BE49-F238E27FC236}">
                <a16:creationId xmlns:a16="http://schemas.microsoft.com/office/drawing/2014/main" id="{EB4CA538-2AD9-458A-B582-2FBFEAF60CF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267200" y="5542992"/>
            <a:ext cx="3642359" cy="424732"/>
          </a:xfrm>
          <a:noFill/>
        </p:spPr>
        <p:txBody>
          <a:bodyPr wrap="square" lIns="91440" rIns="9144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it-IT" noProof="0"/>
              <a:t>INSERIRE IL TESTO </a:t>
            </a:r>
          </a:p>
        </p:txBody>
      </p:sp>
      <p:sp>
        <p:nvSpPr>
          <p:cNvPr id="35" name="Segnaposto testo 7">
            <a:extLst>
              <a:ext uri="{FF2B5EF4-FFF2-40B4-BE49-F238E27FC236}">
                <a16:creationId xmlns:a16="http://schemas.microsoft.com/office/drawing/2014/main" id="{857C263B-EA99-4350-84C0-08B9746AEC0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01000" y="5542992"/>
            <a:ext cx="3642359" cy="424732"/>
          </a:xfrm>
          <a:noFill/>
        </p:spPr>
        <p:txBody>
          <a:bodyPr wrap="square" lIns="91440" rIns="9144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it-IT" noProof="0"/>
              <a:t>INSERIRE IL TESTO </a:t>
            </a:r>
          </a:p>
        </p:txBody>
      </p:sp>
    </p:spTree>
    <p:extLst>
      <p:ext uri="{BB962C8B-B14F-4D97-AF65-F5344CB8AC3E}">
        <p14:creationId xmlns:p14="http://schemas.microsoft.com/office/powerpoint/2010/main" val="11847593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igura a mano libera: Forma 33">
            <a:extLst>
              <a:ext uri="{FF2B5EF4-FFF2-40B4-BE49-F238E27FC236}">
                <a16:creationId xmlns:a16="http://schemas.microsoft.com/office/drawing/2014/main" id="{724AA86D-A811-42CE-8C83-8053DFC66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8329286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8329286 w 8329286"/>
              <a:gd name="connsiteY2" fmla="*/ 68183 h 6858000"/>
              <a:gd name="connsiteX3" fmla="*/ 3175958 w 8329286"/>
              <a:gd name="connsiteY3" fmla="*/ 6858000 h 6858000"/>
              <a:gd name="connsiteX4" fmla="*/ 0 w 8329286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8329286" y="68183"/>
                </a:lnTo>
                <a:lnTo>
                  <a:pt x="317595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16" name="Segnaposto numero diapositiva 5">
            <a:extLst>
              <a:ext uri="{FF2B5EF4-FFF2-40B4-BE49-F238E27FC236}">
                <a16:creationId xmlns:a16="http://schemas.microsoft.com/office/drawing/2014/main" id="{E0693782-2388-4647-A185-375373970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 rtl="0"/>
              <a:t>‹N›</a:t>
            </a:fld>
            <a:endParaRPr lang="it-IT" noProof="0"/>
          </a:p>
        </p:txBody>
      </p:sp>
      <p:sp>
        <p:nvSpPr>
          <p:cNvPr id="15" name="Figura a mano libera: Forma 14">
            <a:extLst>
              <a:ext uri="{FF2B5EF4-FFF2-40B4-BE49-F238E27FC236}">
                <a16:creationId xmlns:a16="http://schemas.microsoft.com/office/drawing/2014/main" id="{89314C5F-7D40-40CF-8951-9660A5ACE1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6B4884FC-8C22-42B9-9E84-2B12AC7336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751397" y="5027659"/>
            <a:ext cx="688207" cy="0"/>
          </a:xfrm>
          <a:prstGeom prst="line">
            <a:avLst/>
          </a:prstGeom>
          <a:ln w="5715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egnaposto immagine 8">
            <a:extLst>
              <a:ext uri="{FF2B5EF4-FFF2-40B4-BE49-F238E27FC236}">
                <a16:creationId xmlns:a16="http://schemas.microsoft.com/office/drawing/2014/main" id="{D7401DA1-CBDE-40D5-856F-25C28280FC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23902" y="2057402"/>
            <a:ext cx="2743197" cy="2743198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32" name="Segnaposto testo 7">
            <a:extLst>
              <a:ext uri="{FF2B5EF4-FFF2-40B4-BE49-F238E27FC236}">
                <a16:creationId xmlns:a16="http://schemas.microsoft.com/office/drawing/2014/main" id="{125C62A5-1A39-471E-B819-35EB9F8B0CE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1021" y="5307558"/>
            <a:ext cx="3108959" cy="424732"/>
          </a:xfrm>
          <a:noFill/>
        </p:spPr>
        <p:txBody>
          <a:bodyPr wrap="square" lIns="91440" rIns="9144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it-IT" noProof="0"/>
              <a:t>INSERIRE IL TESTO </a:t>
            </a:r>
          </a:p>
        </p:txBody>
      </p:sp>
      <p:sp>
        <p:nvSpPr>
          <p:cNvPr id="17" name="Segnaposto testo 7">
            <a:extLst>
              <a:ext uri="{FF2B5EF4-FFF2-40B4-BE49-F238E27FC236}">
                <a16:creationId xmlns:a16="http://schemas.microsoft.com/office/drawing/2014/main" id="{2FD9C5C0-2B13-4BD9-BA25-5F692DE9E82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1021" y="5688559"/>
            <a:ext cx="3108959" cy="323629"/>
          </a:xfrm>
          <a:noFill/>
        </p:spPr>
        <p:txBody>
          <a:bodyPr wrap="square" lIns="91440" rIns="9144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2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Descrizione</a:t>
            </a:r>
          </a:p>
        </p:txBody>
      </p: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9971D9F8-CAE6-4680-A029-F96D0F1441FD}"/>
              </a:ext>
            </a:extLst>
          </p:cNvPr>
          <p:cNvCxnSpPr>
            <a:cxnSpLocks/>
          </p:cNvCxnSpPr>
          <p:nvPr userDrawn="1"/>
        </p:nvCxnSpPr>
        <p:spPr>
          <a:xfrm flipH="1">
            <a:off x="3907846" y="2747071"/>
            <a:ext cx="2160050" cy="2836074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A31598D0-210A-4FC8-9A7B-BFA0921CF2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5536511" y="3617080"/>
            <a:ext cx="0" cy="109728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uppo 5">
            <a:extLst>
              <a:ext uri="{FF2B5EF4-FFF2-40B4-BE49-F238E27FC236}">
                <a16:creationId xmlns:a16="http://schemas.microsoft.com/office/drawing/2014/main" id="{606439E2-68F5-46DF-9799-ABBEBECFD3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906013" y="2754546"/>
            <a:ext cx="3254399" cy="2828600"/>
            <a:chOff x="4431264" y="2199060"/>
            <a:chExt cx="3363136" cy="2828600"/>
          </a:xfrm>
        </p:grpSpPr>
        <p:cxnSp>
          <p:nvCxnSpPr>
            <p:cNvPr id="21" name="Connettore diritto 20">
              <a:extLst>
                <a:ext uri="{FF2B5EF4-FFF2-40B4-BE49-F238E27FC236}">
                  <a16:creationId xmlns:a16="http://schemas.microsoft.com/office/drawing/2014/main" id="{E95E9585-55FC-4C03-8122-DED9B077D9F8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7227429" y="1632088"/>
              <a:ext cx="0" cy="1133943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ttore diritto 21">
              <a:extLst>
                <a:ext uri="{FF2B5EF4-FFF2-40B4-BE49-F238E27FC236}">
                  <a16:creationId xmlns:a16="http://schemas.microsoft.com/office/drawing/2014/main" id="{F2403E01-A7A9-4801-84C2-A2B3D9B7F577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4950988" y="4507936"/>
              <a:ext cx="0" cy="1039447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Segnaposto immagine 8">
            <a:extLst>
              <a:ext uri="{FF2B5EF4-FFF2-40B4-BE49-F238E27FC236}">
                <a16:creationId xmlns:a16="http://schemas.microsoft.com/office/drawing/2014/main" id="{BDA24073-E1E8-43FF-B135-B2947B9722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 userDrawn="1">
            <p:ph type="pic" sz="quarter" idx="19" hasCustomPrompt="1"/>
          </p:nvPr>
        </p:nvSpPr>
        <p:spPr>
          <a:xfrm>
            <a:off x="5426747" y="3663296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26" name="Segnaposto immagine 8">
            <a:extLst>
              <a:ext uri="{FF2B5EF4-FFF2-40B4-BE49-F238E27FC236}">
                <a16:creationId xmlns:a16="http://schemas.microsoft.com/office/drawing/2014/main" id="{DAD1D946-AD65-4E2D-A739-D93BA1AC1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 userDrawn="1">
            <p:ph type="pic" sz="quarter" idx="20" hasCustomPrompt="1"/>
          </p:nvPr>
        </p:nvSpPr>
        <p:spPr>
          <a:xfrm>
            <a:off x="4408933" y="5090164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27" name="Segnaposto immagine 8">
            <a:extLst>
              <a:ext uri="{FF2B5EF4-FFF2-40B4-BE49-F238E27FC236}">
                <a16:creationId xmlns:a16="http://schemas.microsoft.com/office/drawing/2014/main" id="{036FD13F-5CDF-4A6F-A890-1F23EA5902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 userDrawn="1">
            <p:ph type="pic" sz="quarter" idx="21" hasCustomPrompt="1"/>
          </p:nvPr>
        </p:nvSpPr>
        <p:spPr>
          <a:xfrm>
            <a:off x="6458832" y="2223786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cxnSp>
        <p:nvCxnSpPr>
          <p:cNvPr id="36" name="Connettore diritto 35">
            <a:extLst>
              <a:ext uri="{FF2B5EF4-FFF2-40B4-BE49-F238E27FC236}">
                <a16:creationId xmlns:a16="http://schemas.microsoft.com/office/drawing/2014/main" id="{4EA974DF-48E5-46E7-9453-8A47028BC5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7036660" y="2747071"/>
            <a:ext cx="2160050" cy="2836074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diritto 36">
            <a:extLst>
              <a:ext uri="{FF2B5EF4-FFF2-40B4-BE49-F238E27FC236}">
                <a16:creationId xmlns:a16="http://schemas.microsoft.com/office/drawing/2014/main" id="{CA85692E-DBD5-4FD7-95CA-849C10263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8665325" y="3617080"/>
            <a:ext cx="0" cy="109728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uppo 37">
            <a:extLst>
              <a:ext uri="{FF2B5EF4-FFF2-40B4-BE49-F238E27FC236}">
                <a16:creationId xmlns:a16="http://schemas.microsoft.com/office/drawing/2014/main" id="{606422F5-A2F2-43D5-84EE-F875A28A72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034827" y="2754546"/>
            <a:ext cx="3254399" cy="2828600"/>
            <a:chOff x="4431264" y="2199060"/>
            <a:chExt cx="3363136" cy="2828600"/>
          </a:xfrm>
        </p:grpSpPr>
        <p:cxnSp>
          <p:nvCxnSpPr>
            <p:cNvPr id="39" name="Connettore diritto 38">
              <a:extLst>
                <a:ext uri="{FF2B5EF4-FFF2-40B4-BE49-F238E27FC236}">
                  <a16:creationId xmlns:a16="http://schemas.microsoft.com/office/drawing/2014/main" id="{4BDD12EB-7EFD-4370-A7C6-9E57D6A7C6D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7227429" y="1632088"/>
              <a:ext cx="0" cy="1133943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ttore diritto 39">
              <a:extLst>
                <a:ext uri="{FF2B5EF4-FFF2-40B4-BE49-F238E27FC236}">
                  <a16:creationId xmlns:a16="http://schemas.microsoft.com/office/drawing/2014/main" id="{95D1AAC8-713E-418F-B7B4-27B58BDFD77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4950988" y="4507936"/>
              <a:ext cx="0" cy="1039447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Segnaposto immagine 8">
            <a:extLst>
              <a:ext uri="{FF2B5EF4-FFF2-40B4-BE49-F238E27FC236}">
                <a16:creationId xmlns:a16="http://schemas.microsoft.com/office/drawing/2014/main" id="{DEE070FD-95C9-4396-B429-69E1E14E3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555561" y="3663296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42" name="Segnaposto immagine 8">
            <a:extLst>
              <a:ext uri="{FF2B5EF4-FFF2-40B4-BE49-F238E27FC236}">
                <a16:creationId xmlns:a16="http://schemas.microsoft.com/office/drawing/2014/main" id="{5A9E7D40-35C3-4F7D-AAB6-D4168037C9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537747" y="5090164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43" name="Segnaposto immagine 8">
            <a:extLst>
              <a:ext uri="{FF2B5EF4-FFF2-40B4-BE49-F238E27FC236}">
                <a16:creationId xmlns:a16="http://schemas.microsoft.com/office/drawing/2014/main" id="{13CB6343-C37E-4656-A566-EA9A3A1BF0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587646" y="2223786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44" name="Segnaposto testo 7">
            <a:extLst>
              <a:ext uri="{FF2B5EF4-FFF2-40B4-BE49-F238E27FC236}">
                <a16:creationId xmlns:a16="http://schemas.microsoft.com/office/drawing/2014/main" id="{847B0A6E-95FE-4876-8783-F2D69813E0D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595850" y="2643605"/>
            <a:ext cx="1311814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Nome</a:t>
            </a:r>
          </a:p>
        </p:txBody>
      </p:sp>
      <p:sp>
        <p:nvSpPr>
          <p:cNvPr id="45" name="Segnaposto testo 7">
            <a:extLst>
              <a:ext uri="{FF2B5EF4-FFF2-40B4-BE49-F238E27FC236}">
                <a16:creationId xmlns:a16="http://schemas.microsoft.com/office/drawing/2014/main" id="{4E9CD2A8-E96D-45CF-B252-F6F8267FF34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57415" y="4083115"/>
            <a:ext cx="1311814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Nome</a:t>
            </a:r>
          </a:p>
        </p:txBody>
      </p:sp>
      <p:sp>
        <p:nvSpPr>
          <p:cNvPr id="46" name="Segnaposto testo 7">
            <a:extLst>
              <a:ext uri="{FF2B5EF4-FFF2-40B4-BE49-F238E27FC236}">
                <a16:creationId xmlns:a16="http://schemas.microsoft.com/office/drawing/2014/main" id="{1AE8BBFE-01C4-4028-9B89-8D3A005A4B8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564282" y="5509983"/>
            <a:ext cx="1311814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Nome</a:t>
            </a:r>
          </a:p>
        </p:txBody>
      </p:sp>
      <p:sp>
        <p:nvSpPr>
          <p:cNvPr id="47" name="Segnaposto testo 7">
            <a:extLst>
              <a:ext uri="{FF2B5EF4-FFF2-40B4-BE49-F238E27FC236}">
                <a16:creationId xmlns:a16="http://schemas.microsoft.com/office/drawing/2014/main" id="{49C15349-435A-457E-9835-D4345AD3ED9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727786" y="2643605"/>
            <a:ext cx="1311814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Nome</a:t>
            </a:r>
          </a:p>
        </p:txBody>
      </p:sp>
      <p:sp>
        <p:nvSpPr>
          <p:cNvPr id="48" name="Segnaposto testo 7">
            <a:extLst>
              <a:ext uri="{FF2B5EF4-FFF2-40B4-BE49-F238E27FC236}">
                <a16:creationId xmlns:a16="http://schemas.microsoft.com/office/drawing/2014/main" id="{06DC437D-C5F6-49FA-8BF0-932297827EA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689351" y="4083115"/>
            <a:ext cx="1311814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Nome</a:t>
            </a:r>
          </a:p>
        </p:txBody>
      </p:sp>
      <p:sp>
        <p:nvSpPr>
          <p:cNvPr id="49" name="Segnaposto testo 7">
            <a:extLst>
              <a:ext uri="{FF2B5EF4-FFF2-40B4-BE49-F238E27FC236}">
                <a16:creationId xmlns:a16="http://schemas.microsoft.com/office/drawing/2014/main" id="{9DB16E7F-EE86-4AF9-871B-5614FE2D442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696218" y="5509983"/>
            <a:ext cx="1311814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Nome</a:t>
            </a:r>
          </a:p>
        </p:txBody>
      </p:sp>
    </p:spTree>
    <p:extLst>
      <p:ext uri="{BB962C8B-B14F-4D97-AF65-F5344CB8AC3E}">
        <p14:creationId xmlns:p14="http://schemas.microsoft.com/office/powerpoint/2010/main" val="36222131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_Org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13" name="Segnaposto numero diapositiva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 rtl="0"/>
              <a:t>‹N›</a:t>
            </a:fld>
            <a:endParaRPr lang="it-IT" noProof="0"/>
          </a:p>
        </p:txBody>
      </p:sp>
      <p:sp>
        <p:nvSpPr>
          <p:cNvPr id="9" name="Figura a mano libera: Forma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8" name="Segnaposto immagine 8">
            <a:extLst>
              <a:ext uri="{FF2B5EF4-FFF2-40B4-BE49-F238E27FC236}">
                <a16:creationId xmlns:a16="http://schemas.microsoft.com/office/drawing/2014/main" id="{48934421-B8F7-41B6-9EC4-5E3C49742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960064" y="1981200"/>
            <a:ext cx="1523993" cy="1523994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10" name="Segnaposto testo 7">
            <a:extLst>
              <a:ext uri="{FF2B5EF4-FFF2-40B4-BE49-F238E27FC236}">
                <a16:creationId xmlns:a16="http://schemas.microsoft.com/office/drawing/2014/main" id="{4BACF049-4E3E-418D-9DB0-9D63BDDD25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88864" y="2618469"/>
            <a:ext cx="3108959" cy="424732"/>
          </a:xfrm>
          <a:noFill/>
        </p:spPr>
        <p:txBody>
          <a:bodyPr wrap="square" lIns="91440" rIns="91440" rtlCol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it-IT" noProof="0"/>
              <a:t>INSERIRE IL TESTO </a:t>
            </a:r>
          </a:p>
        </p:txBody>
      </p:sp>
      <p:sp>
        <p:nvSpPr>
          <p:cNvPr id="12" name="Segnaposto testo 7">
            <a:extLst>
              <a:ext uri="{FF2B5EF4-FFF2-40B4-BE49-F238E27FC236}">
                <a16:creationId xmlns:a16="http://schemas.microsoft.com/office/drawing/2014/main" id="{EFE2AF5B-D21D-4FE5-932F-F2989F6E011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88864" y="2999470"/>
            <a:ext cx="3108959" cy="323629"/>
          </a:xfrm>
          <a:noFill/>
        </p:spPr>
        <p:txBody>
          <a:bodyPr wrap="square" lIns="91440" rIns="91440" rtlCol="0" anchor="t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2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Descrizione</a:t>
            </a:r>
          </a:p>
        </p:txBody>
      </p: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266B4E82-4E92-438C-9DBD-FDAC98DBA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6146423" y="665228"/>
            <a:ext cx="0" cy="740664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egnaposto immagine 8">
            <a:extLst>
              <a:ext uri="{FF2B5EF4-FFF2-40B4-BE49-F238E27FC236}">
                <a16:creationId xmlns:a16="http://schemas.microsoft.com/office/drawing/2014/main" id="{5C2A05E4-0266-470B-94B6-0EA500EFD5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811223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17" name="Segnaposto testo 7">
            <a:extLst>
              <a:ext uri="{FF2B5EF4-FFF2-40B4-BE49-F238E27FC236}">
                <a16:creationId xmlns:a16="http://schemas.microsoft.com/office/drawing/2014/main" id="{8B705CE2-63BB-44EF-9494-D7197888F26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520494" y="5114385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NOME</a:t>
            </a:r>
          </a:p>
        </p:txBody>
      </p:sp>
      <p:sp>
        <p:nvSpPr>
          <p:cNvPr id="18" name="Segnaposto testo 7">
            <a:extLst>
              <a:ext uri="{FF2B5EF4-FFF2-40B4-BE49-F238E27FC236}">
                <a16:creationId xmlns:a16="http://schemas.microsoft.com/office/drawing/2014/main" id="{91C9BD3E-CCA7-4ADF-83CB-175C316AEA8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520494" y="5346798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Descrizione</a:t>
            </a:r>
          </a:p>
        </p:txBody>
      </p:sp>
      <p:sp>
        <p:nvSpPr>
          <p:cNvPr id="19" name="Segnaposto immagine 8">
            <a:extLst>
              <a:ext uri="{FF2B5EF4-FFF2-40B4-BE49-F238E27FC236}">
                <a16:creationId xmlns:a16="http://schemas.microsoft.com/office/drawing/2014/main" id="{DC756ECA-27F0-4309-A411-2021931A3A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640023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20" name="Segnaposto testo 7">
            <a:extLst>
              <a:ext uri="{FF2B5EF4-FFF2-40B4-BE49-F238E27FC236}">
                <a16:creationId xmlns:a16="http://schemas.microsoft.com/office/drawing/2014/main" id="{BCC1B1EE-9270-494A-B26E-3E810517012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349294" y="5114385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NOME</a:t>
            </a:r>
          </a:p>
        </p:txBody>
      </p:sp>
      <p:sp>
        <p:nvSpPr>
          <p:cNvPr id="21" name="Segnaposto testo 7">
            <a:extLst>
              <a:ext uri="{FF2B5EF4-FFF2-40B4-BE49-F238E27FC236}">
                <a16:creationId xmlns:a16="http://schemas.microsoft.com/office/drawing/2014/main" id="{621D9997-09EF-468A-A3A6-7C2705CF175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349294" y="5346798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Descrizione</a:t>
            </a:r>
          </a:p>
        </p:txBody>
      </p:sp>
      <p:sp>
        <p:nvSpPr>
          <p:cNvPr id="22" name="Segnaposto immagine 8">
            <a:extLst>
              <a:ext uri="{FF2B5EF4-FFF2-40B4-BE49-F238E27FC236}">
                <a16:creationId xmlns:a16="http://schemas.microsoft.com/office/drawing/2014/main" id="{CC2A50A3-3A8F-469D-B16E-A06FD4C2A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5449773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23" name="Segnaposto testo 7">
            <a:extLst>
              <a:ext uri="{FF2B5EF4-FFF2-40B4-BE49-F238E27FC236}">
                <a16:creationId xmlns:a16="http://schemas.microsoft.com/office/drawing/2014/main" id="{065EDDEE-214F-4148-8B8C-0BA5AEF7658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159044" y="5114385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NOME</a:t>
            </a:r>
          </a:p>
        </p:txBody>
      </p:sp>
      <p:sp>
        <p:nvSpPr>
          <p:cNvPr id="24" name="Segnaposto testo 7">
            <a:extLst>
              <a:ext uri="{FF2B5EF4-FFF2-40B4-BE49-F238E27FC236}">
                <a16:creationId xmlns:a16="http://schemas.microsoft.com/office/drawing/2014/main" id="{520C0E2F-F27A-44AC-BB9A-74F62BEC575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59044" y="5346798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Descrizione</a:t>
            </a:r>
          </a:p>
        </p:txBody>
      </p:sp>
      <p:sp>
        <p:nvSpPr>
          <p:cNvPr id="25" name="Segnaposto immagine 8">
            <a:extLst>
              <a:ext uri="{FF2B5EF4-FFF2-40B4-BE49-F238E27FC236}">
                <a16:creationId xmlns:a16="http://schemas.microsoft.com/office/drawing/2014/main" id="{ADC5446D-3469-43DA-ACE3-2AEC5B9038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7259523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26" name="Segnaposto testo 7">
            <a:extLst>
              <a:ext uri="{FF2B5EF4-FFF2-40B4-BE49-F238E27FC236}">
                <a16:creationId xmlns:a16="http://schemas.microsoft.com/office/drawing/2014/main" id="{4BF91944-817D-4080-9FC7-1C01D3C52F7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8794" y="5114385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NOME</a:t>
            </a:r>
          </a:p>
        </p:txBody>
      </p:sp>
      <p:sp>
        <p:nvSpPr>
          <p:cNvPr id="27" name="Segnaposto testo 7">
            <a:extLst>
              <a:ext uri="{FF2B5EF4-FFF2-40B4-BE49-F238E27FC236}">
                <a16:creationId xmlns:a16="http://schemas.microsoft.com/office/drawing/2014/main" id="{B6FC5678-B04A-4631-9DFF-776737E9C8A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968794" y="5346798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Descrizione</a:t>
            </a:r>
          </a:p>
        </p:txBody>
      </p:sp>
      <p:sp>
        <p:nvSpPr>
          <p:cNvPr id="28" name="Segnaposto immagine 8">
            <a:extLst>
              <a:ext uri="{FF2B5EF4-FFF2-40B4-BE49-F238E27FC236}">
                <a16:creationId xmlns:a16="http://schemas.microsoft.com/office/drawing/2014/main" id="{BF024C2A-A070-4BF1-BA78-8FDD47DED4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9066634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29" name="Segnaposto testo 7">
            <a:extLst>
              <a:ext uri="{FF2B5EF4-FFF2-40B4-BE49-F238E27FC236}">
                <a16:creationId xmlns:a16="http://schemas.microsoft.com/office/drawing/2014/main" id="{72D75690-3F0F-4257-84B4-90CB4E6BB7E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775905" y="5114385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NOME</a:t>
            </a:r>
          </a:p>
        </p:txBody>
      </p:sp>
      <p:sp>
        <p:nvSpPr>
          <p:cNvPr id="30" name="Segnaposto testo 7">
            <a:extLst>
              <a:ext uri="{FF2B5EF4-FFF2-40B4-BE49-F238E27FC236}">
                <a16:creationId xmlns:a16="http://schemas.microsoft.com/office/drawing/2014/main" id="{FC3E89DF-7D8F-458A-910F-B06B607998A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775905" y="5346798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Descrizione</a:t>
            </a:r>
          </a:p>
        </p:txBody>
      </p:sp>
    </p:spTree>
    <p:extLst>
      <p:ext uri="{BB962C8B-B14F-4D97-AF65-F5344CB8AC3E}">
        <p14:creationId xmlns:p14="http://schemas.microsoft.com/office/powerpoint/2010/main" val="3726095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_Org grafic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13" name="Segnaposto numero diapositiva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 rtl="0"/>
              <a:t>‹N›</a:t>
            </a:fld>
            <a:endParaRPr lang="it-IT" noProof="0"/>
          </a:p>
        </p:txBody>
      </p:sp>
      <p:sp>
        <p:nvSpPr>
          <p:cNvPr id="9" name="Figura a mano libera: Forma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8" name="Segnaposto immagine 8">
            <a:extLst>
              <a:ext uri="{FF2B5EF4-FFF2-40B4-BE49-F238E27FC236}">
                <a16:creationId xmlns:a16="http://schemas.microsoft.com/office/drawing/2014/main" id="{48934421-B8F7-41B6-9EC4-5E3C49742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596641" y="1981200"/>
            <a:ext cx="1523993" cy="1523994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10" name="Segnaposto testo 7">
            <a:extLst>
              <a:ext uri="{FF2B5EF4-FFF2-40B4-BE49-F238E27FC236}">
                <a16:creationId xmlns:a16="http://schemas.microsoft.com/office/drawing/2014/main" id="{4BACF049-4E3E-418D-9DB0-9D63BDDD25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25441" y="2618469"/>
            <a:ext cx="3108959" cy="424732"/>
          </a:xfrm>
          <a:noFill/>
        </p:spPr>
        <p:txBody>
          <a:bodyPr wrap="square" lIns="91440" rIns="91440" rtlCol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it-IT" noProof="0"/>
              <a:t>INSERIRE IL TESTO </a:t>
            </a:r>
          </a:p>
        </p:txBody>
      </p:sp>
      <p:sp>
        <p:nvSpPr>
          <p:cNvPr id="12" name="Segnaposto testo 7">
            <a:extLst>
              <a:ext uri="{FF2B5EF4-FFF2-40B4-BE49-F238E27FC236}">
                <a16:creationId xmlns:a16="http://schemas.microsoft.com/office/drawing/2014/main" id="{EFE2AF5B-D21D-4FE5-932F-F2989F6E011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25441" y="2999470"/>
            <a:ext cx="3108959" cy="323629"/>
          </a:xfrm>
          <a:noFill/>
        </p:spPr>
        <p:txBody>
          <a:bodyPr wrap="square" lIns="91440" rIns="91440" rtlCol="0" anchor="t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2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Descrizione</a:t>
            </a:r>
          </a:p>
        </p:txBody>
      </p: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266B4E82-4E92-438C-9DBD-FDAC98DBA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6165169" y="-112012"/>
            <a:ext cx="0" cy="896112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egnaposto immagine 8">
            <a:extLst>
              <a:ext uri="{FF2B5EF4-FFF2-40B4-BE49-F238E27FC236}">
                <a16:creationId xmlns:a16="http://schemas.microsoft.com/office/drawing/2014/main" id="{5C2A05E4-0266-470B-94B6-0EA500EFD5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052729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17" name="Segnaposto testo 7">
            <a:extLst>
              <a:ext uri="{FF2B5EF4-FFF2-40B4-BE49-F238E27FC236}">
                <a16:creationId xmlns:a16="http://schemas.microsoft.com/office/drawing/2014/main" id="{8B705CE2-63BB-44EF-9494-D7197888F26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62000" y="5114385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NOME</a:t>
            </a:r>
          </a:p>
        </p:txBody>
      </p:sp>
      <p:sp>
        <p:nvSpPr>
          <p:cNvPr id="18" name="Segnaposto testo 7">
            <a:extLst>
              <a:ext uri="{FF2B5EF4-FFF2-40B4-BE49-F238E27FC236}">
                <a16:creationId xmlns:a16="http://schemas.microsoft.com/office/drawing/2014/main" id="{91C9BD3E-CCA7-4ADF-83CB-175C316AEA8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62000" y="5346798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Descrizione</a:t>
            </a:r>
          </a:p>
        </p:txBody>
      </p:sp>
      <p:sp>
        <p:nvSpPr>
          <p:cNvPr id="19" name="Segnaposto immagine 8">
            <a:extLst>
              <a:ext uri="{FF2B5EF4-FFF2-40B4-BE49-F238E27FC236}">
                <a16:creationId xmlns:a16="http://schemas.microsoft.com/office/drawing/2014/main" id="{DC756ECA-27F0-4309-A411-2021931A3A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2881529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20" name="Segnaposto testo 7">
            <a:extLst>
              <a:ext uri="{FF2B5EF4-FFF2-40B4-BE49-F238E27FC236}">
                <a16:creationId xmlns:a16="http://schemas.microsoft.com/office/drawing/2014/main" id="{BCC1B1EE-9270-494A-B26E-3E810517012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590800" y="5114385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NOME</a:t>
            </a:r>
          </a:p>
        </p:txBody>
      </p:sp>
      <p:sp>
        <p:nvSpPr>
          <p:cNvPr id="21" name="Segnaposto testo 7">
            <a:extLst>
              <a:ext uri="{FF2B5EF4-FFF2-40B4-BE49-F238E27FC236}">
                <a16:creationId xmlns:a16="http://schemas.microsoft.com/office/drawing/2014/main" id="{621D9997-09EF-468A-A3A6-7C2705CF175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590800" y="5346798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Descrizione</a:t>
            </a:r>
          </a:p>
        </p:txBody>
      </p:sp>
      <p:sp>
        <p:nvSpPr>
          <p:cNvPr id="22" name="Segnaposto immagine 8">
            <a:extLst>
              <a:ext uri="{FF2B5EF4-FFF2-40B4-BE49-F238E27FC236}">
                <a16:creationId xmlns:a16="http://schemas.microsoft.com/office/drawing/2014/main" id="{CC2A50A3-3A8F-469D-B16E-A06FD4C2A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691279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23" name="Segnaposto testo 7">
            <a:extLst>
              <a:ext uri="{FF2B5EF4-FFF2-40B4-BE49-F238E27FC236}">
                <a16:creationId xmlns:a16="http://schemas.microsoft.com/office/drawing/2014/main" id="{065EDDEE-214F-4148-8B8C-0BA5AEF7658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400550" y="5114385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NOME</a:t>
            </a:r>
          </a:p>
        </p:txBody>
      </p:sp>
      <p:sp>
        <p:nvSpPr>
          <p:cNvPr id="24" name="Segnaposto testo 7">
            <a:extLst>
              <a:ext uri="{FF2B5EF4-FFF2-40B4-BE49-F238E27FC236}">
                <a16:creationId xmlns:a16="http://schemas.microsoft.com/office/drawing/2014/main" id="{520C0E2F-F27A-44AC-BB9A-74F62BEC575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400550" y="5346798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Descrizione</a:t>
            </a:r>
          </a:p>
        </p:txBody>
      </p:sp>
      <p:sp>
        <p:nvSpPr>
          <p:cNvPr id="25" name="Segnaposto immagine 8">
            <a:extLst>
              <a:ext uri="{FF2B5EF4-FFF2-40B4-BE49-F238E27FC236}">
                <a16:creationId xmlns:a16="http://schemas.microsoft.com/office/drawing/2014/main" id="{ADC5446D-3469-43DA-ACE3-2AEC5B9038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6501029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26" name="Segnaposto testo 7">
            <a:extLst>
              <a:ext uri="{FF2B5EF4-FFF2-40B4-BE49-F238E27FC236}">
                <a16:creationId xmlns:a16="http://schemas.microsoft.com/office/drawing/2014/main" id="{4BF91944-817D-4080-9FC7-1C01D3C52F7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210300" y="5114385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NOME</a:t>
            </a:r>
          </a:p>
        </p:txBody>
      </p:sp>
      <p:sp>
        <p:nvSpPr>
          <p:cNvPr id="27" name="Segnaposto testo 7">
            <a:extLst>
              <a:ext uri="{FF2B5EF4-FFF2-40B4-BE49-F238E27FC236}">
                <a16:creationId xmlns:a16="http://schemas.microsoft.com/office/drawing/2014/main" id="{B6FC5678-B04A-4631-9DFF-776737E9C8A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10300" y="5346798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Descrizione</a:t>
            </a:r>
          </a:p>
        </p:txBody>
      </p:sp>
      <p:sp>
        <p:nvSpPr>
          <p:cNvPr id="28" name="Segnaposto immagine 8">
            <a:extLst>
              <a:ext uri="{FF2B5EF4-FFF2-40B4-BE49-F238E27FC236}">
                <a16:creationId xmlns:a16="http://schemas.microsoft.com/office/drawing/2014/main" id="{BF024C2A-A070-4BF1-BA78-8FDD47DED4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8308140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29" name="Segnaposto testo 7">
            <a:extLst>
              <a:ext uri="{FF2B5EF4-FFF2-40B4-BE49-F238E27FC236}">
                <a16:creationId xmlns:a16="http://schemas.microsoft.com/office/drawing/2014/main" id="{72D75690-3F0F-4257-84B4-90CB4E6BB7E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017411" y="5114385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NOME</a:t>
            </a:r>
          </a:p>
        </p:txBody>
      </p:sp>
      <p:sp>
        <p:nvSpPr>
          <p:cNvPr id="30" name="Segnaposto testo 7">
            <a:extLst>
              <a:ext uri="{FF2B5EF4-FFF2-40B4-BE49-F238E27FC236}">
                <a16:creationId xmlns:a16="http://schemas.microsoft.com/office/drawing/2014/main" id="{FC3E89DF-7D8F-458A-910F-B06B607998A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017411" y="5346798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Descrizione</a:t>
            </a:r>
          </a:p>
        </p:txBody>
      </p:sp>
      <p:sp>
        <p:nvSpPr>
          <p:cNvPr id="31" name="Segnaposto immagine 8">
            <a:extLst>
              <a:ext uri="{FF2B5EF4-FFF2-40B4-BE49-F238E27FC236}">
                <a16:creationId xmlns:a16="http://schemas.microsoft.com/office/drawing/2014/main" id="{49030BC1-7B5E-4BBD-AB44-8615DCFD46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10115251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32" name="Segnaposto testo 7">
            <a:extLst>
              <a:ext uri="{FF2B5EF4-FFF2-40B4-BE49-F238E27FC236}">
                <a16:creationId xmlns:a16="http://schemas.microsoft.com/office/drawing/2014/main" id="{10ED1CED-11B2-4927-93A4-CE47939F0AE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824522" y="5114385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NOME</a:t>
            </a:r>
          </a:p>
        </p:txBody>
      </p:sp>
      <p:sp>
        <p:nvSpPr>
          <p:cNvPr id="33" name="Segnaposto testo 7">
            <a:extLst>
              <a:ext uri="{FF2B5EF4-FFF2-40B4-BE49-F238E27FC236}">
                <a16:creationId xmlns:a16="http://schemas.microsoft.com/office/drawing/2014/main" id="{39E2E141-317E-41F9-853F-B96493C8FB9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824522" y="5346798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Descrizione</a:t>
            </a:r>
          </a:p>
        </p:txBody>
      </p:sp>
    </p:spTree>
    <p:extLst>
      <p:ext uri="{BB962C8B-B14F-4D97-AF65-F5344CB8AC3E}">
        <p14:creationId xmlns:p14="http://schemas.microsoft.com/office/powerpoint/2010/main" val="37826555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Slide titolo_Giallo inten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egnaposto immagine 25">
            <a:extLst>
              <a:ext uri="{FF2B5EF4-FFF2-40B4-BE49-F238E27FC236}">
                <a16:creationId xmlns:a16="http://schemas.microsoft.com/office/drawing/2014/main" id="{32EC3EF4-A2D5-4058-977A-74A37AC36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02525 h 6858000"/>
              <a:gd name="connsiteX3" fmla="*/ 8273508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02525"/>
                </a:lnTo>
                <a:lnTo>
                  <a:pt x="827350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effectLst>
            <a:outerShdw blurRad="1651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27" name="Segnaposto testo 16">
            <a:extLst>
              <a:ext uri="{FF2B5EF4-FFF2-40B4-BE49-F238E27FC236}">
                <a16:creationId xmlns:a16="http://schemas.microsoft.com/office/drawing/2014/main" id="{4E7C74DD-4244-46B7-8336-30F7151DB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H="1" flipV="1">
            <a:off x="8074536" y="3124200"/>
            <a:ext cx="2087678" cy="3270696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24" name="Segnaposto testo 23">
            <a:extLst>
              <a:ext uri="{FF2B5EF4-FFF2-40B4-BE49-F238E27FC236}">
                <a16:creationId xmlns:a16="http://schemas.microsoft.com/office/drawing/2014/main" id="{9DC663CF-0C67-4619-B40E-7832C4DA1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90750" y="609600"/>
            <a:ext cx="7810500" cy="5638800"/>
          </a:xfrm>
          <a:custGeom>
            <a:avLst/>
            <a:gdLst>
              <a:gd name="connsiteX0" fmla="*/ 0 w 7810500"/>
              <a:gd name="connsiteY0" fmla="*/ 0 h 5638800"/>
              <a:gd name="connsiteX1" fmla="*/ 7810500 w 7810500"/>
              <a:gd name="connsiteY1" fmla="*/ 0 h 5638800"/>
              <a:gd name="connsiteX2" fmla="*/ 7810500 w 7810500"/>
              <a:gd name="connsiteY2" fmla="*/ 3151512 h 5638800"/>
              <a:gd name="connsiteX3" fmla="*/ 6252438 w 7810500"/>
              <a:gd name="connsiteY3" fmla="*/ 5638800 h 5638800"/>
              <a:gd name="connsiteX4" fmla="*/ 0 w 7810500"/>
              <a:gd name="connsiteY4" fmla="*/ 5638800 h 563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0500" h="5638800">
                <a:moveTo>
                  <a:pt x="0" y="0"/>
                </a:moveTo>
                <a:lnTo>
                  <a:pt x="7810500" y="0"/>
                </a:lnTo>
                <a:lnTo>
                  <a:pt x="7810500" y="3151512"/>
                </a:lnTo>
                <a:lnTo>
                  <a:pt x="6252438" y="5638800"/>
                </a:lnTo>
                <a:lnTo>
                  <a:pt x="0" y="5638800"/>
                </a:lnTo>
                <a:close/>
              </a:path>
            </a:pathLst>
          </a:custGeo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lstStyle>
            <a:lvl1pPr marL="0" indent="0" algn="ct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163809" y="1905000"/>
            <a:ext cx="5864382" cy="2275238"/>
          </a:xfrm>
        </p:spPr>
        <p:txBody>
          <a:bodyPr rtlCol="0" anchor="t">
            <a:normAutofit/>
          </a:bodyPr>
          <a:lstStyle>
            <a:lvl1pPr algn="ctr">
              <a:defRPr lang="en-US" sz="5000" kern="1200" cap="all" spc="1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059707" y="4297679"/>
            <a:ext cx="4072586" cy="1463040"/>
          </a:xfrm>
        </p:spPr>
        <p:txBody>
          <a:bodyPr lIns="91440" rIns="91440" rtlCol="0"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7664319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_Org grafico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13" name="Segnaposto numero diapositiva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 rtl="0"/>
              <a:t>‹N›</a:t>
            </a:fld>
            <a:endParaRPr lang="it-IT" noProof="0"/>
          </a:p>
        </p:txBody>
      </p:sp>
      <p:sp>
        <p:nvSpPr>
          <p:cNvPr id="9" name="Figura a mano libera: Forma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8" name="Segnaposto immagine 8">
            <a:extLst>
              <a:ext uri="{FF2B5EF4-FFF2-40B4-BE49-F238E27FC236}">
                <a16:creationId xmlns:a16="http://schemas.microsoft.com/office/drawing/2014/main" id="{48934421-B8F7-41B6-9EC4-5E3C49742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178095" y="1905000"/>
            <a:ext cx="1255400" cy="1255400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10" name="Segnaposto testo 7">
            <a:extLst>
              <a:ext uri="{FF2B5EF4-FFF2-40B4-BE49-F238E27FC236}">
                <a16:creationId xmlns:a16="http://schemas.microsoft.com/office/drawing/2014/main" id="{4BACF049-4E3E-418D-9DB0-9D63BDDD25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01136" y="2288331"/>
            <a:ext cx="3108959" cy="290097"/>
          </a:xfrm>
          <a:noFill/>
        </p:spPr>
        <p:txBody>
          <a:bodyPr wrap="square" lIns="91440" rIns="91440" rtlCol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it-IT" noProof="0"/>
              <a:t>INSERIRE IL TESTO </a:t>
            </a:r>
          </a:p>
        </p:txBody>
      </p:sp>
      <p:sp>
        <p:nvSpPr>
          <p:cNvPr id="12" name="Segnaposto testo 7">
            <a:extLst>
              <a:ext uri="{FF2B5EF4-FFF2-40B4-BE49-F238E27FC236}">
                <a16:creationId xmlns:a16="http://schemas.microsoft.com/office/drawing/2014/main" id="{EFE2AF5B-D21D-4FE5-932F-F2989F6E011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601136" y="2566041"/>
            <a:ext cx="3108959" cy="221043"/>
          </a:xfrm>
          <a:noFill/>
        </p:spPr>
        <p:txBody>
          <a:bodyPr wrap="square" lIns="91440" rIns="91440" rtlCol="0" anchor="t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2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Descrizione</a:t>
            </a:r>
          </a:p>
        </p:txBody>
      </p: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266B4E82-4E92-438C-9DBD-FDAC98DBA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6165169" y="-670561"/>
            <a:ext cx="0" cy="896112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egnaposto immagine 8">
            <a:extLst>
              <a:ext uri="{FF2B5EF4-FFF2-40B4-BE49-F238E27FC236}">
                <a16:creationId xmlns:a16="http://schemas.microsoft.com/office/drawing/2014/main" id="{5C2A05E4-0266-470B-94B6-0EA500EFD5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1098449" y="3352800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17" name="Segnaposto testo 7">
            <a:extLst>
              <a:ext uri="{FF2B5EF4-FFF2-40B4-BE49-F238E27FC236}">
                <a16:creationId xmlns:a16="http://schemas.microsoft.com/office/drawing/2014/main" id="{8B705CE2-63BB-44EF-9494-D7197888F26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62000" y="4327380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NOME</a:t>
            </a:r>
          </a:p>
        </p:txBody>
      </p:sp>
      <p:sp>
        <p:nvSpPr>
          <p:cNvPr id="18" name="Segnaposto testo 7">
            <a:extLst>
              <a:ext uri="{FF2B5EF4-FFF2-40B4-BE49-F238E27FC236}">
                <a16:creationId xmlns:a16="http://schemas.microsoft.com/office/drawing/2014/main" id="{91C9BD3E-CCA7-4ADF-83CB-175C316AEA8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62000" y="4497392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Descrizione</a:t>
            </a:r>
          </a:p>
        </p:txBody>
      </p:sp>
      <p:sp>
        <p:nvSpPr>
          <p:cNvPr id="19" name="Segnaposto immagine 8">
            <a:extLst>
              <a:ext uri="{FF2B5EF4-FFF2-40B4-BE49-F238E27FC236}">
                <a16:creationId xmlns:a16="http://schemas.microsoft.com/office/drawing/2014/main" id="{DC756ECA-27F0-4309-A411-2021931A3A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2927249" y="3352800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20" name="Segnaposto testo 7">
            <a:extLst>
              <a:ext uri="{FF2B5EF4-FFF2-40B4-BE49-F238E27FC236}">
                <a16:creationId xmlns:a16="http://schemas.microsoft.com/office/drawing/2014/main" id="{BCC1B1EE-9270-494A-B26E-3E810517012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590800" y="4327380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NOME</a:t>
            </a:r>
          </a:p>
        </p:txBody>
      </p:sp>
      <p:sp>
        <p:nvSpPr>
          <p:cNvPr id="21" name="Segnaposto testo 7">
            <a:extLst>
              <a:ext uri="{FF2B5EF4-FFF2-40B4-BE49-F238E27FC236}">
                <a16:creationId xmlns:a16="http://schemas.microsoft.com/office/drawing/2014/main" id="{621D9997-09EF-468A-A3A6-7C2705CF175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590800" y="4497392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Descrizione</a:t>
            </a:r>
          </a:p>
        </p:txBody>
      </p:sp>
      <p:sp>
        <p:nvSpPr>
          <p:cNvPr id="22" name="Segnaposto immagine 8">
            <a:extLst>
              <a:ext uri="{FF2B5EF4-FFF2-40B4-BE49-F238E27FC236}">
                <a16:creationId xmlns:a16="http://schemas.microsoft.com/office/drawing/2014/main" id="{CC2A50A3-3A8F-469D-B16E-A06FD4C2A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30" hasCustomPrompt="1"/>
          </p:nvPr>
        </p:nvSpPr>
        <p:spPr>
          <a:xfrm>
            <a:off x="4736999" y="3352800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23" name="Segnaposto testo 7">
            <a:extLst>
              <a:ext uri="{FF2B5EF4-FFF2-40B4-BE49-F238E27FC236}">
                <a16:creationId xmlns:a16="http://schemas.microsoft.com/office/drawing/2014/main" id="{065EDDEE-214F-4148-8B8C-0BA5AEF7658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400550" y="4327380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NOME</a:t>
            </a:r>
          </a:p>
        </p:txBody>
      </p:sp>
      <p:sp>
        <p:nvSpPr>
          <p:cNvPr id="24" name="Segnaposto testo 7">
            <a:extLst>
              <a:ext uri="{FF2B5EF4-FFF2-40B4-BE49-F238E27FC236}">
                <a16:creationId xmlns:a16="http://schemas.microsoft.com/office/drawing/2014/main" id="{520C0E2F-F27A-44AC-BB9A-74F62BEC575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400550" y="4497392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Descrizione</a:t>
            </a:r>
          </a:p>
        </p:txBody>
      </p:sp>
      <p:sp>
        <p:nvSpPr>
          <p:cNvPr id="25" name="Segnaposto immagine 8">
            <a:extLst>
              <a:ext uri="{FF2B5EF4-FFF2-40B4-BE49-F238E27FC236}">
                <a16:creationId xmlns:a16="http://schemas.microsoft.com/office/drawing/2014/main" id="{ADC5446D-3469-43DA-ACE3-2AEC5B9038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6546749" y="3352800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26" name="Segnaposto testo 7">
            <a:extLst>
              <a:ext uri="{FF2B5EF4-FFF2-40B4-BE49-F238E27FC236}">
                <a16:creationId xmlns:a16="http://schemas.microsoft.com/office/drawing/2014/main" id="{4BF91944-817D-4080-9FC7-1C01D3C52F7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210300" y="4327380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NOME</a:t>
            </a:r>
          </a:p>
        </p:txBody>
      </p:sp>
      <p:sp>
        <p:nvSpPr>
          <p:cNvPr id="27" name="Segnaposto testo 7">
            <a:extLst>
              <a:ext uri="{FF2B5EF4-FFF2-40B4-BE49-F238E27FC236}">
                <a16:creationId xmlns:a16="http://schemas.microsoft.com/office/drawing/2014/main" id="{B6FC5678-B04A-4631-9DFF-776737E9C8A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10300" y="4497392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Descrizione</a:t>
            </a:r>
          </a:p>
        </p:txBody>
      </p:sp>
      <p:sp>
        <p:nvSpPr>
          <p:cNvPr id="28" name="Segnaposto immagine 8">
            <a:extLst>
              <a:ext uri="{FF2B5EF4-FFF2-40B4-BE49-F238E27FC236}">
                <a16:creationId xmlns:a16="http://schemas.microsoft.com/office/drawing/2014/main" id="{BF024C2A-A070-4BF1-BA78-8FDD47DED4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36" hasCustomPrompt="1"/>
          </p:nvPr>
        </p:nvSpPr>
        <p:spPr>
          <a:xfrm>
            <a:off x="8353860" y="3352800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29" name="Segnaposto testo 7">
            <a:extLst>
              <a:ext uri="{FF2B5EF4-FFF2-40B4-BE49-F238E27FC236}">
                <a16:creationId xmlns:a16="http://schemas.microsoft.com/office/drawing/2014/main" id="{72D75690-3F0F-4257-84B4-90CB4E6BB7E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017411" y="4327380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NOME</a:t>
            </a:r>
          </a:p>
        </p:txBody>
      </p:sp>
      <p:sp>
        <p:nvSpPr>
          <p:cNvPr id="30" name="Segnaposto testo 7">
            <a:extLst>
              <a:ext uri="{FF2B5EF4-FFF2-40B4-BE49-F238E27FC236}">
                <a16:creationId xmlns:a16="http://schemas.microsoft.com/office/drawing/2014/main" id="{FC3E89DF-7D8F-458A-910F-B06B607998A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017411" y="4497392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Descrizione</a:t>
            </a:r>
          </a:p>
        </p:txBody>
      </p:sp>
      <p:sp>
        <p:nvSpPr>
          <p:cNvPr id="31" name="Segnaposto immagine 8">
            <a:extLst>
              <a:ext uri="{FF2B5EF4-FFF2-40B4-BE49-F238E27FC236}">
                <a16:creationId xmlns:a16="http://schemas.microsoft.com/office/drawing/2014/main" id="{49030BC1-7B5E-4BBD-AB44-8615DCFD46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39" hasCustomPrompt="1"/>
          </p:nvPr>
        </p:nvSpPr>
        <p:spPr>
          <a:xfrm>
            <a:off x="10160971" y="3352800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32" name="Segnaposto testo 7">
            <a:extLst>
              <a:ext uri="{FF2B5EF4-FFF2-40B4-BE49-F238E27FC236}">
                <a16:creationId xmlns:a16="http://schemas.microsoft.com/office/drawing/2014/main" id="{10ED1CED-11B2-4927-93A4-CE47939F0AE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824522" y="4327380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NOME</a:t>
            </a:r>
          </a:p>
        </p:txBody>
      </p:sp>
      <p:sp>
        <p:nvSpPr>
          <p:cNvPr id="33" name="Segnaposto testo 7">
            <a:extLst>
              <a:ext uri="{FF2B5EF4-FFF2-40B4-BE49-F238E27FC236}">
                <a16:creationId xmlns:a16="http://schemas.microsoft.com/office/drawing/2014/main" id="{39E2E141-317E-41F9-853F-B96493C8FB9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824522" y="4497392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Descrizione</a:t>
            </a:r>
          </a:p>
        </p:txBody>
      </p:sp>
      <p:cxnSp>
        <p:nvCxnSpPr>
          <p:cNvPr id="34" name="Connettore diritto 33">
            <a:extLst>
              <a:ext uri="{FF2B5EF4-FFF2-40B4-BE49-F238E27FC236}">
                <a16:creationId xmlns:a16="http://schemas.microsoft.com/office/drawing/2014/main" id="{A69BD202-1C38-47A5-8B06-0AADB78AA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6165169" y="2642433"/>
            <a:ext cx="0" cy="5564151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Segnaposto immagine 8">
            <a:extLst>
              <a:ext uri="{FF2B5EF4-FFF2-40B4-BE49-F238E27FC236}">
                <a16:creationId xmlns:a16="http://schemas.microsoft.com/office/drawing/2014/main" id="{68CF0B9D-069C-46BA-9B77-7BDE114F3E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45" hasCustomPrompt="1"/>
          </p:nvPr>
        </p:nvSpPr>
        <p:spPr>
          <a:xfrm>
            <a:off x="2927249" y="4967309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39" name="Segnaposto testo 7">
            <a:extLst>
              <a:ext uri="{FF2B5EF4-FFF2-40B4-BE49-F238E27FC236}">
                <a16:creationId xmlns:a16="http://schemas.microsoft.com/office/drawing/2014/main" id="{6EB5CB55-9BF0-4309-AA93-9540CDA1CE2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590800" y="5988389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NOME</a:t>
            </a:r>
          </a:p>
        </p:txBody>
      </p:sp>
      <p:sp>
        <p:nvSpPr>
          <p:cNvPr id="40" name="Segnaposto testo 7">
            <a:extLst>
              <a:ext uri="{FF2B5EF4-FFF2-40B4-BE49-F238E27FC236}">
                <a16:creationId xmlns:a16="http://schemas.microsoft.com/office/drawing/2014/main" id="{184A6FF6-89E5-41B3-83AD-E1F1AC1C7187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2590800" y="6158401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Descrizione</a:t>
            </a:r>
          </a:p>
        </p:txBody>
      </p:sp>
      <p:sp>
        <p:nvSpPr>
          <p:cNvPr id="41" name="Segnaposto immagine 8">
            <a:extLst>
              <a:ext uri="{FF2B5EF4-FFF2-40B4-BE49-F238E27FC236}">
                <a16:creationId xmlns:a16="http://schemas.microsoft.com/office/drawing/2014/main" id="{65909E03-0C86-44C4-9260-484E8CF63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48" hasCustomPrompt="1"/>
          </p:nvPr>
        </p:nvSpPr>
        <p:spPr>
          <a:xfrm>
            <a:off x="4736999" y="4967309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42" name="Segnaposto testo 7">
            <a:extLst>
              <a:ext uri="{FF2B5EF4-FFF2-40B4-BE49-F238E27FC236}">
                <a16:creationId xmlns:a16="http://schemas.microsoft.com/office/drawing/2014/main" id="{0D08C690-4C72-47C4-ADBC-6DBFC463FC37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4400550" y="5988389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NOME</a:t>
            </a:r>
          </a:p>
        </p:txBody>
      </p:sp>
      <p:sp>
        <p:nvSpPr>
          <p:cNvPr id="43" name="Segnaposto testo 7">
            <a:extLst>
              <a:ext uri="{FF2B5EF4-FFF2-40B4-BE49-F238E27FC236}">
                <a16:creationId xmlns:a16="http://schemas.microsoft.com/office/drawing/2014/main" id="{FEBB122E-6E5D-4B48-91C0-C6EB8BA3D2D9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400550" y="6158401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Descrizione</a:t>
            </a:r>
          </a:p>
        </p:txBody>
      </p:sp>
      <p:sp>
        <p:nvSpPr>
          <p:cNvPr id="44" name="Segnaposto immagine 8">
            <a:extLst>
              <a:ext uri="{FF2B5EF4-FFF2-40B4-BE49-F238E27FC236}">
                <a16:creationId xmlns:a16="http://schemas.microsoft.com/office/drawing/2014/main" id="{A968314E-9F6B-4D90-BC2A-C5BB6AC70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51" hasCustomPrompt="1"/>
          </p:nvPr>
        </p:nvSpPr>
        <p:spPr>
          <a:xfrm>
            <a:off x="6546749" y="4967309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45" name="Segnaposto testo 7">
            <a:extLst>
              <a:ext uri="{FF2B5EF4-FFF2-40B4-BE49-F238E27FC236}">
                <a16:creationId xmlns:a16="http://schemas.microsoft.com/office/drawing/2014/main" id="{98FF5C01-8CE1-475F-A59A-011328494FC8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6210300" y="5988389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NOME</a:t>
            </a:r>
          </a:p>
        </p:txBody>
      </p:sp>
      <p:sp>
        <p:nvSpPr>
          <p:cNvPr id="46" name="Segnaposto testo 7">
            <a:extLst>
              <a:ext uri="{FF2B5EF4-FFF2-40B4-BE49-F238E27FC236}">
                <a16:creationId xmlns:a16="http://schemas.microsoft.com/office/drawing/2014/main" id="{DC690F93-088F-498C-9B26-2DCE00A1145F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210300" y="6158401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Descrizione</a:t>
            </a:r>
          </a:p>
        </p:txBody>
      </p:sp>
      <p:sp>
        <p:nvSpPr>
          <p:cNvPr id="47" name="Segnaposto immagine 8">
            <a:extLst>
              <a:ext uri="{FF2B5EF4-FFF2-40B4-BE49-F238E27FC236}">
                <a16:creationId xmlns:a16="http://schemas.microsoft.com/office/drawing/2014/main" id="{1D462CE1-BEE9-45C4-AB54-354D05E69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54" hasCustomPrompt="1"/>
          </p:nvPr>
        </p:nvSpPr>
        <p:spPr>
          <a:xfrm>
            <a:off x="8353860" y="4967309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48" name="Segnaposto testo 7">
            <a:extLst>
              <a:ext uri="{FF2B5EF4-FFF2-40B4-BE49-F238E27FC236}">
                <a16:creationId xmlns:a16="http://schemas.microsoft.com/office/drawing/2014/main" id="{9FA2731A-D1B2-4144-8373-12B9313F9BFD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8017411" y="5988389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NOME</a:t>
            </a:r>
          </a:p>
        </p:txBody>
      </p:sp>
      <p:sp>
        <p:nvSpPr>
          <p:cNvPr id="49" name="Segnaposto testo 7">
            <a:extLst>
              <a:ext uri="{FF2B5EF4-FFF2-40B4-BE49-F238E27FC236}">
                <a16:creationId xmlns:a16="http://schemas.microsoft.com/office/drawing/2014/main" id="{F61DF59D-6B27-4EC6-A151-0F9B99DC8051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017411" y="6158401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Descrizione</a:t>
            </a:r>
          </a:p>
        </p:txBody>
      </p:sp>
    </p:spTree>
    <p:extLst>
      <p:ext uri="{BB962C8B-B14F-4D97-AF65-F5344CB8AC3E}">
        <p14:creationId xmlns:p14="http://schemas.microsoft.com/office/powerpoint/2010/main" val="10204621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olo lato patch 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igura a mano libera: Forma 33">
            <a:extLst>
              <a:ext uri="{FF2B5EF4-FFF2-40B4-BE49-F238E27FC236}">
                <a16:creationId xmlns:a16="http://schemas.microsoft.com/office/drawing/2014/main" id="{724AA86D-A811-42CE-8C83-8053DFC66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8329286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8329286 w 8329286"/>
              <a:gd name="connsiteY2" fmla="*/ 68183 h 6858000"/>
              <a:gd name="connsiteX3" fmla="*/ 3175958 w 8329286"/>
              <a:gd name="connsiteY3" fmla="*/ 6858000 h 6858000"/>
              <a:gd name="connsiteX4" fmla="*/ 0 w 8329286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8329286" y="68183"/>
                </a:lnTo>
                <a:lnTo>
                  <a:pt x="317595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16" name="Segnaposto numero diapositiva 5">
            <a:extLst>
              <a:ext uri="{FF2B5EF4-FFF2-40B4-BE49-F238E27FC236}">
                <a16:creationId xmlns:a16="http://schemas.microsoft.com/office/drawing/2014/main" id="{E0693782-2388-4647-A185-375373970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 rtl="0"/>
              <a:t>‹N›</a:t>
            </a:fld>
            <a:endParaRPr lang="it-IT" noProof="0"/>
          </a:p>
        </p:txBody>
      </p:sp>
      <p:sp>
        <p:nvSpPr>
          <p:cNvPr id="15" name="Figura a mano libera: Forma 14">
            <a:extLst>
              <a:ext uri="{FF2B5EF4-FFF2-40B4-BE49-F238E27FC236}">
                <a16:creationId xmlns:a16="http://schemas.microsoft.com/office/drawing/2014/main" id="{89314C5F-7D40-40CF-8951-9660A5ACE1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800052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uto didascalia immagine_b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10">
            <a:extLst>
              <a:ext uri="{FF2B5EF4-FFF2-40B4-BE49-F238E27FC236}">
                <a16:creationId xmlns:a16="http://schemas.microsoft.com/office/drawing/2014/main" id="{A623EB06-2F79-4698-807D-96A58B4F1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329286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3124200 w 8329286"/>
              <a:gd name="connsiteY2" fmla="*/ 6858000 h 6858000"/>
              <a:gd name="connsiteX3" fmla="*/ 0 w 83292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31242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effectLst>
            <a:outerShdw blurRad="2286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17" name="Segnaposto testo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0600" y="609600"/>
            <a:ext cx="4648200" cy="6248400"/>
          </a:xfrm>
          <a:solidFill>
            <a:schemeClr val="bg1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57300" y="3962400"/>
            <a:ext cx="4114800" cy="1981200"/>
          </a:xfrm>
        </p:spPr>
        <p:txBody>
          <a:bodyPr rtlCol="0" anchor="ctr">
            <a:noAutofit/>
          </a:bodyPr>
          <a:lstStyle>
            <a:lvl1pPr algn="ctr">
              <a:lnSpc>
                <a:spcPct val="80000"/>
              </a:lnSpc>
              <a:defRPr sz="4000" b="0" spc="200" baseline="0"/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057900" y="4114800"/>
            <a:ext cx="4876800" cy="1371602"/>
          </a:xfrm>
        </p:spPr>
        <p:txBody>
          <a:bodyPr lIns="91440" rIns="91440" rtlCol="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</a:p>
        </p:txBody>
      </p:sp>
      <p:sp>
        <p:nvSpPr>
          <p:cNvPr id="7" name="Segnaposto testo 16">
            <a:extLst>
              <a:ext uri="{FF2B5EF4-FFF2-40B4-BE49-F238E27FC236}">
                <a16:creationId xmlns:a16="http://schemas.microsoft.com/office/drawing/2014/main" id="{D6D785D2-DAEB-48F3-AB8A-2954F03AC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381000" y="4840091"/>
            <a:ext cx="1219200" cy="225818"/>
          </a:xfr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8" name="Segnaposto testo 16">
            <a:extLst>
              <a:ext uri="{FF2B5EF4-FFF2-40B4-BE49-F238E27FC236}">
                <a16:creationId xmlns:a16="http://schemas.microsoft.com/office/drawing/2014/main" id="{BB42ECCE-195D-45F5-94EB-137CEFCFE9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16200000">
            <a:off x="5029200" y="4840092"/>
            <a:ext cx="1219200" cy="225818"/>
          </a:xfrm>
          <a:solidFill>
            <a:schemeClr val="accent2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31927057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uto didascalia immagine_arancion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10">
            <a:extLst>
              <a:ext uri="{FF2B5EF4-FFF2-40B4-BE49-F238E27FC236}">
                <a16:creationId xmlns:a16="http://schemas.microsoft.com/office/drawing/2014/main" id="{A623EB06-2F79-4698-807D-96A58B4F1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329286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3124200 w 8329286"/>
              <a:gd name="connsiteY2" fmla="*/ 6858000 h 6858000"/>
              <a:gd name="connsiteX3" fmla="*/ 0 w 83292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31242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effectLst>
            <a:outerShdw blurRad="2286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17" name="Segnaposto testo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0600" y="609600"/>
            <a:ext cx="4648200" cy="6248400"/>
          </a:xfrm>
          <a:solidFill>
            <a:schemeClr val="bg1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57300" y="3962400"/>
            <a:ext cx="4114800" cy="1981200"/>
          </a:xfrm>
        </p:spPr>
        <p:txBody>
          <a:bodyPr rtlCol="0" anchor="ctr">
            <a:noAutofit/>
          </a:bodyPr>
          <a:lstStyle>
            <a:lvl1pPr algn="ctr">
              <a:lnSpc>
                <a:spcPct val="80000"/>
              </a:lnSpc>
              <a:defRPr sz="4000" b="0" spc="200" baseline="0"/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057900" y="4114800"/>
            <a:ext cx="4876800" cy="1371602"/>
          </a:xfrm>
        </p:spPr>
        <p:txBody>
          <a:bodyPr lIns="91440" rIns="91440" rtlCol="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</a:p>
        </p:txBody>
      </p:sp>
      <p:sp>
        <p:nvSpPr>
          <p:cNvPr id="7" name="Segnaposto testo 16">
            <a:extLst>
              <a:ext uri="{FF2B5EF4-FFF2-40B4-BE49-F238E27FC236}">
                <a16:creationId xmlns:a16="http://schemas.microsoft.com/office/drawing/2014/main" id="{D6D785D2-DAEB-48F3-AB8A-2954F03AC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381000" y="4840091"/>
            <a:ext cx="1219200" cy="225818"/>
          </a:xfrm>
          <a:solidFill>
            <a:schemeClr val="accent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8" name="Segnaposto testo 16">
            <a:extLst>
              <a:ext uri="{FF2B5EF4-FFF2-40B4-BE49-F238E27FC236}">
                <a16:creationId xmlns:a16="http://schemas.microsoft.com/office/drawing/2014/main" id="{BB42ECCE-195D-45F5-94EB-137CEFCFE9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16200000">
            <a:off x="5029200" y="4840092"/>
            <a:ext cx="1219200" cy="225818"/>
          </a:xfrm>
          <a:solidFill>
            <a:schemeClr val="accent5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1857058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testo 16">
            <a:extLst>
              <a:ext uri="{FF2B5EF4-FFF2-40B4-BE49-F238E27FC236}">
                <a16:creationId xmlns:a16="http://schemas.microsoft.com/office/drawing/2014/main" id="{7B86D83E-A097-4B71-82C6-197A18DD3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H="1" flipV="1">
            <a:off x="10104322" y="3587303"/>
            <a:ext cx="2087678" cy="3270696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7" name="Segnaposto testo 16">
            <a:extLst>
              <a:ext uri="{FF2B5EF4-FFF2-40B4-BE49-F238E27FC236}">
                <a16:creationId xmlns:a16="http://schemas.microsoft.com/office/drawing/2014/main" id="{A2552DEC-1A1C-4055-B5AF-D7C796522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85750" y="0"/>
            <a:ext cx="11620500" cy="6591300"/>
          </a:xfrm>
          <a:solidFill>
            <a:schemeClr val="accent1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850" y="2679192"/>
            <a:ext cx="9963150" cy="1499616"/>
          </a:xfrm>
          <a:noFill/>
        </p:spPr>
        <p:txBody>
          <a:bodyPr rtlCol="0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8" name="Segnaposto testo 16">
            <a:extLst>
              <a:ext uri="{FF2B5EF4-FFF2-40B4-BE49-F238E27FC236}">
                <a16:creationId xmlns:a16="http://schemas.microsoft.com/office/drawing/2014/main" id="{565D4960-2277-429C-B87B-080145353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2679192"/>
            <a:ext cx="533400" cy="1499616"/>
          </a:xfrm>
          <a:solidFill>
            <a:schemeClr val="accent2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21575266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testo 16">
            <a:extLst>
              <a:ext uri="{FF2B5EF4-FFF2-40B4-BE49-F238E27FC236}">
                <a16:creationId xmlns:a16="http://schemas.microsoft.com/office/drawing/2014/main" id="{7B86D83E-A097-4B71-82C6-197A18DD3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H="1" flipV="1">
            <a:off x="10104322" y="3587303"/>
            <a:ext cx="2087678" cy="3270696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7" name="Segnaposto testo 16">
            <a:extLst>
              <a:ext uri="{FF2B5EF4-FFF2-40B4-BE49-F238E27FC236}">
                <a16:creationId xmlns:a16="http://schemas.microsoft.com/office/drawing/2014/main" id="{A2552DEC-1A1C-4055-B5AF-D7C796522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85750" y="0"/>
            <a:ext cx="11620500" cy="6591300"/>
          </a:xfrm>
          <a:solidFill>
            <a:schemeClr val="accent2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850" y="2679192"/>
            <a:ext cx="9963150" cy="1499616"/>
          </a:xfrm>
          <a:noFill/>
        </p:spPr>
        <p:txBody>
          <a:bodyPr rtlCol="0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8" name="Segnaposto testo 16">
            <a:extLst>
              <a:ext uri="{FF2B5EF4-FFF2-40B4-BE49-F238E27FC236}">
                <a16:creationId xmlns:a16="http://schemas.microsoft.com/office/drawing/2014/main" id="{565D4960-2277-429C-B87B-080145353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2679192"/>
            <a:ext cx="533400" cy="1499616"/>
          </a:xfrm>
          <a:solidFill>
            <a:schemeClr val="tx2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40317223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testo 16">
            <a:extLst>
              <a:ext uri="{FF2B5EF4-FFF2-40B4-BE49-F238E27FC236}">
                <a16:creationId xmlns:a16="http://schemas.microsoft.com/office/drawing/2014/main" id="{7B86D83E-A097-4B71-82C6-197A18DD3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H="1" flipV="1">
            <a:off x="10104322" y="3587303"/>
            <a:ext cx="2087678" cy="3270696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7" name="Segnaposto testo 16">
            <a:extLst>
              <a:ext uri="{FF2B5EF4-FFF2-40B4-BE49-F238E27FC236}">
                <a16:creationId xmlns:a16="http://schemas.microsoft.com/office/drawing/2014/main" id="{A2552DEC-1A1C-4055-B5AF-D7C796522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85750" y="0"/>
            <a:ext cx="11620500" cy="6591300"/>
          </a:xfrm>
          <a:solidFill>
            <a:schemeClr val="accent5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850" y="2679192"/>
            <a:ext cx="9963150" cy="1499616"/>
          </a:xfrm>
          <a:noFill/>
        </p:spPr>
        <p:txBody>
          <a:bodyPr rtlCol="0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8" name="Segnaposto testo 16">
            <a:extLst>
              <a:ext uri="{FF2B5EF4-FFF2-40B4-BE49-F238E27FC236}">
                <a16:creationId xmlns:a16="http://schemas.microsoft.com/office/drawing/2014/main" id="{565D4960-2277-429C-B87B-080145353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2679192"/>
            <a:ext cx="533400" cy="1499616"/>
          </a:xfrm>
          <a:solidFill>
            <a:schemeClr val="accent2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29861092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egnaposto immagine 8">
            <a:extLst>
              <a:ext uri="{FF2B5EF4-FFF2-40B4-BE49-F238E27FC236}">
                <a16:creationId xmlns:a16="http://schemas.microsoft.com/office/drawing/2014/main" id="{489EE1C9-68AE-4BDD-B34C-9DE809C4DD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27" name="Segnaposto testo 26">
            <a:extLst>
              <a:ext uri="{FF2B5EF4-FFF2-40B4-BE49-F238E27FC236}">
                <a16:creationId xmlns:a16="http://schemas.microsoft.com/office/drawing/2014/main" id="{A222F077-B5D5-442D-BB60-47BE1094D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192000" cy="5723182"/>
          </a:xfrm>
          <a:custGeom>
            <a:avLst/>
            <a:gdLst>
              <a:gd name="connsiteX0" fmla="*/ 0 w 12192000"/>
              <a:gd name="connsiteY0" fmla="*/ 0 h 5723182"/>
              <a:gd name="connsiteX1" fmla="*/ 12192000 w 12192000"/>
              <a:gd name="connsiteY1" fmla="*/ 0 h 5723182"/>
              <a:gd name="connsiteX2" fmla="*/ 12192000 w 12192000"/>
              <a:gd name="connsiteY2" fmla="*/ 5378958 h 5723182"/>
              <a:gd name="connsiteX3" fmla="*/ 8243540 w 12192000"/>
              <a:gd name="connsiteY3" fmla="*/ 5378958 h 5723182"/>
              <a:gd name="connsiteX4" fmla="*/ 7982281 w 12192000"/>
              <a:gd name="connsiteY4" fmla="*/ 5723182 h 5723182"/>
              <a:gd name="connsiteX5" fmla="*/ 0 w 12192000"/>
              <a:gd name="connsiteY5" fmla="*/ 5723182 h 5723182"/>
              <a:gd name="connsiteX6" fmla="*/ 0 w 12192000"/>
              <a:gd name="connsiteY6" fmla="*/ 5378958 h 5723182"/>
              <a:gd name="connsiteX7" fmla="*/ 0 w 12192000"/>
              <a:gd name="connsiteY7" fmla="*/ 5265982 h 5723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723182">
                <a:moveTo>
                  <a:pt x="0" y="0"/>
                </a:moveTo>
                <a:lnTo>
                  <a:pt x="12192000" y="0"/>
                </a:lnTo>
                <a:lnTo>
                  <a:pt x="12192000" y="5378958"/>
                </a:lnTo>
                <a:lnTo>
                  <a:pt x="8243540" y="5378958"/>
                </a:lnTo>
                <a:lnTo>
                  <a:pt x="7982281" y="5723182"/>
                </a:lnTo>
                <a:lnTo>
                  <a:pt x="0" y="5723182"/>
                </a:lnTo>
                <a:lnTo>
                  <a:pt x="0" y="5378958"/>
                </a:lnTo>
                <a:lnTo>
                  <a:pt x="0" y="5265982"/>
                </a:lnTo>
                <a:close/>
              </a:path>
            </a:pathLst>
          </a:custGeom>
          <a:solidFill>
            <a:schemeClr val="accent2">
              <a:alpha val="84000"/>
            </a:schemeClr>
          </a:solidFill>
          <a:effectLst/>
        </p:spPr>
        <p:txBody>
          <a:bodyPr wrap="square" rtlCol="0">
            <a:noAutofit/>
          </a:bodyPr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26" name="Segnaposto testo 16">
            <a:extLst>
              <a:ext uri="{FF2B5EF4-FFF2-40B4-BE49-F238E27FC236}">
                <a16:creationId xmlns:a16="http://schemas.microsoft.com/office/drawing/2014/main" id="{9F89ADF8-2320-4EC3-98EA-5CB618A52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3400" y="0"/>
            <a:ext cx="6781800" cy="6324600"/>
          </a:xfrm>
          <a:solidFill>
            <a:schemeClr val="tx2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6825" y="2265916"/>
            <a:ext cx="5314950" cy="3488998"/>
          </a:xfrm>
          <a:noFill/>
        </p:spPr>
        <p:txBody>
          <a:bodyPr rtlCol="0" anchor="b">
            <a:norm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074D12B-58A6-47D1-9B2D-697AB265C8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6625375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immagine 7">
            <a:extLst>
              <a:ext uri="{FF2B5EF4-FFF2-40B4-BE49-F238E27FC236}">
                <a16:creationId xmlns:a16="http://schemas.microsoft.com/office/drawing/2014/main" id="{6E015B08-6C1F-4B1F-8038-D3C209BA0D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5378958"/>
            <a:ext cx="12191999" cy="1479041"/>
          </a:xfrm>
          <a:custGeom>
            <a:avLst/>
            <a:gdLst>
              <a:gd name="connsiteX0" fmla="*/ 8243540 w 12191999"/>
              <a:gd name="connsiteY0" fmla="*/ 0 h 1479041"/>
              <a:gd name="connsiteX1" fmla="*/ 12191999 w 12191999"/>
              <a:gd name="connsiteY1" fmla="*/ 0 h 1479041"/>
              <a:gd name="connsiteX2" fmla="*/ 12191999 w 12191999"/>
              <a:gd name="connsiteY2" fmla="*/ 1479041 h 1479041"/>
              <a:gd name="connsiteX3" fmla="*/ 0 w 12191999"/>
              <a:gd name="connsiteY3" fmla="*/ 1479041 h 1479041"/>
              <a:gd name="connsiteX4" fmla="*/ 0 w 12191999"/>
              <a:gd name="connsiteY4" fmla="*/ 344224 h 1479041"/>
              <a:gd name="connsiteX5" fmla="*/ 7982281 w 12191999"/>
              <a:gd name="connsiteY5" fmla="*/ 344224 h 1479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9" h="1479041">
                <a:moveTo>
                  <a:pt x="8243540" y="0"/>
                </a:moveTo>
                <a:lnTo>
                  <a:pt x="12191999" y="0"/>
                </a:lnTo>
                <a:lnTo>
                  <a:pt x="12191999" y="1479041"/>
                </a:lnTo>
                <a:lnTo>
                  <a:pt x="0" y="1479041"/>
                </a:lnTo>
                <a:lnTo>
                  <a:pt x="0" y="344224"/>
                </a:lnTo>
                <a:lnTo>
                  <a:pt x="7982281" y="344224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27" name="Segnaposto testo 26">
            <a:extLst>
              <a:ext uri="{FF2B5EF4-FFF2-40B4-BE49-F238E27FC236}">
                <a16:creationId xmlns:a16="http://schemas.microsoft.com/office/drawing/2014/main" id="{A222F077-B5D5-442D-BB60-47BE1094D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192000" cy="5723182"/>
          </a:xfrm>
          <a:custGeom>
            <a:avLst/>
            <a:gdLst>
              <a:gd name="connsiteX0" fmla="*/ 0 w 12192000"/>
              <a:gd name="connsiteY0" fmla="*/ 0 h 5723182"/>
              <a:gd name="connsiteX1" fmla="*/ 12192000 w 12192000"/>
              <a:gd name="connsiteY1" fmla="*/ 0 h 5723182"/>
              <a:gd name="connsiteX2" fmla="*/ 12192000 w 12192000"/>
              <a:gd name="connsiteY2" fmla="*/ 5378958 h 5723182"/>
              <a:gd name="connsiteX3" fmla="*/ 8243540 w 12192000"/>
              <a:gd name="connsiteY3" fmla="*/ 5378958 h 5723182"/>
              <a:gd name="connsiteX4" fmla="*/ 7982281 w 12192000"/>
              <a:gd name="connsiteY4" fmla="*/ 5723182 h 5723182"/>
              <a:gd name="connsiteX5" fmla="*/ 0 w 12192000"/>
              <a:gd name="connsiteY5" fmla="*/ 5723182 h 5723182"/>
              <a:gd name="connsiteX6" fmla="*/ 0 w 12192000"/>
              <a:gd name="connsiteY6" fmla="*/ 5378958 h 5723182"/>
              <a:gd name="connsiteX7" fmla="*/ 0 w 12192000"/>
              <a:gd name="connsiteY7" fmla="*/ 5265982 h 5723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723182">
                <a:moveTo>
                  <a:pt x="0" y="0"/>
                </a:moveTo>
                <a:lnTo>
                  <a:pt x="12192000" y="0"/>
                </a:lnTo>
                <a:lnTo>
                  <a:pt x="12192000" y="5378958"/>
                </a:lnTo>
                <a:lnTo>
                  <a:pt x="8243540" y="5378958"/>
                </a:lnTo>
                <a:lnTo>
                  <a:pt x="7982281" y="5723182"/>
                </a:lnTo>
                <a:lnTo>
                  <a:pt x="0" y="5723182"/>
                </a:lnTo>
                <a:lnTo>
                  <a:pt x="0" y="5378958"/>
                </a:lnTo>
                <a:lnTo>
                  <a:pt x="0" y="5265982"/>
                </a:lnTo>
                <a:close/>
              </a:path>
            </a:pathLst>
          </a:custGeom>
          <a:solidFill>
            <a:schemeClr val="accent2"/>
          </a:solidFill>
          <a:effectLst>
            <a:outerShdw blurRad="152400" dist="38100" dir="2700000" algn="tl" rotWithShape="0">
              <a:prstClr val="black">
                <a:alpha val="66000"/>
              </a:prstClr>
            </a:outerShdw>
          </a:effectLst>
        </p:spPr>
        <p:txBody>
          <a:bodyPr wrap="square" rtlCol="0">
            <a:noAutofit/>
          </a:bodyPr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990600"/>
            <a:ext cx="9144000" cy="2590800"/>
          </a:xfrm>
          <a:noFill/>
        </p:spPr>
        <p:txBody>
          <a:bodyPr rtlCol="0" anchor="t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9" name="Segnaposto testo 16">
            <a:extLst>
              <a:ext uri="{FF2B5EF4-FFF2-40B4-BE49-F238E27FC236}">
                <a16:creationId xmlns:a16="http://schemas.microsoft.com/office/drawing/2014/main" id="{4E78EDD8-13BF-4551-BD7B-C04131A68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633984"/>
            <a:ext cx="304800" cy="1499616"/>
          </a:xfrm>
          <a:solidFill>
            <a:schemeClr val="bg1"/>
          </a:solidFill>
          <a:effectLst/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973FC1AA-8591-43A1-9962-1599E1A8AB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2735482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immagine 7">
            <a:extLst>
              <a:ext uri="{FF2B5EF4-FFF2-40B4-BE49-F238E27FC236}">
                <a16:creationId xmlns:a16="http://schemas.microsoft.com/office/drawing/2014/main" id="{6E015B08-6C1F-4B1F-8038-D3C209BA0D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5378958"/>
            <a:ext cx="12191999" cy="1479041"/>
          </a:xfrm>
          <a:custGeom>
            <a:avLst/>
            <a:gdLst>
              <a:gd name="connsiteX0" fmla="*/ 8243540 w 12191999"/>
              <a:gd name="connsiteY0" fmla="*/ 0 h 1479041"/>
              <a:gd name="connsiteX1" fmla="*/ 12191999 w 12191999"/>
              <a:gd name="connsiteY1" fmla="*/ 0 h 1479041"/>
              <a:gd name="connsiteX2" fmla="*/ 12191999 w 12191999"/>
              <a:gd name="connsiteY2" fmla="*/ 1479041 h 1479041"/>
              <a:gd name="connsiteX3" fmla="*/ 0 w 12191999"/>
              <a:gd name="connsiteY3" fmla="*/ 1479041 h 1479041"/>
              <a:gd name="connsiteX4" fmla="*/ 0 w 12191999"/>
              <a:gd name="connsiteY4" fmla="*/ 344224 h 1479041"/>
              <a:gd name="connsiteX5" fmla="*/ 7982281 w 12191999"/>
              <a:gd name="connsiteY5" fmla="*/ 344224 h 1479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9" h="1479041">
                <a:moveTo>
                  <a:pt x="8243540" y="0"/>
                </a:moveTo>
                <a:lnTo>
                  <a:pt x="12191999" y="0"/>
                </a:lnTo>
                <a:lnTo>
                  <a:pt x="12191999" y="1479041"/>
                </a:lnTo>
                <a:lnTo>
                  <a:pt x="0" y="1479041"/>
                </a:lnTo>
                <a:lnTo>
                  <a:pt x="0" y="344224"/>
                </a:lnTo>
                <a:lnTo>
                  <a:pt x="7982281" y="344224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27" name="Segnaposto testo 26">
            <a:extLst>
              <a:ext uri="{FF2B5EF4-FFF2-40B4-BE49-F238E27FC236}">
                <a16:creationId xmlns:a16="http://schemas.microsoft.com/office/drawing/2014/main" id="{A222F077-B5D5-442D-BB60-47BE1094D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192000" cy="5723182"/>
          </a:xfrm>
          <a:custGeom>
            <a:avLst/>
            <a:gdLst>
              <a:gd name="connsiteX0" fmla="*/ 0 w 12192000"/>
              <a:gd name="connsiteY0" fmla="*/ 0 h 5723182"/>
              <a:gd name="connsiteX1" fmla="*/ 12192000 w 12192000"/>
              <a:gd name="connsiteY1" fmla="*/ 0 h 5723182"/>
              <a:gd name="connsiteX2" fmla="*/ 12192000 w 12192000"/>
              <a:gd name="connsiteY2" fmla="*/ 5378958 h 5723182"/>
              <a:gd name="connsiteX3" fmla="*/ 8243540 w 12192000"/>
              <a:gd name="connsiteY3" fmla="*/ 5378958 h 5723182"/>
              <a:gd name="connsiteX4" fmla="*/ 7982281 w 12192000"/>
              <a:gd name="connsiteY4" fmla="*/ 5723182 h 5723182"/>
              <a:gd name="connsiteX5" fmla="*/ 0 w 12192000"/>
              <a:gd name="connsiteY5" fmla="*/ 5723182 h 5723182"/>
              <a:gd name="connsiteX6" fmla="*/ 0 w 12192000"/>
              <a:gd name="connsiteY6" fmla="*/ 5378958 h 5723182"/>
              <a:gd name="connsiteX7" fmla="*/ 0 w 12192000"/>
              <a:gd name="connsiteY7" fmla="*/ 5265982 h 5723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723182">
                <a:moveTo>
                  <a:pt x="0" y="0"/>
                </a:moveTo>
                <a:lnTo>
                  <a:pt x="12192000" y="0"/>
                </a:lnTo>
                <a:lnTo>
                  <a:pt x="12192000" y="5378958"/>
                </a:lnTo>
                <a:lnTo>
                  <a:pt x="8243540" y="5378958"/>
                </a:lnTo>
                <a:lnTo>
                  <a:pt x="7982281" y="5723182"/>
                </a:lnTo>
                <a:lnTo>
                  <a:pt x="0" y="5723182"/>
                </a:lnTo>
                <a:lnTo>
                  <a:pt x="0" y="5378958"/>
                </a:lnTo>
                <a:lnTo>
                  <a:pt x="0" y="5265982"/>
                </a:lnTo>
                <a:close/>
              </a:path>
            </a:pathLst>
          </a:custGeom>
          <a:solidFill>
            <a:schemeClr val="accent1"/>
          </a:solidFill>
          <a:effectLst>
            <a:outerShdw blurRad="152400" dist="38100" dir="2700000" algn="tl" rotWithShape="0">
              <a:prstClr val="black">
                <a:alpha val="66000"/>
              </a:prstClr>
            </a:outerShdw>
          </a:effectLst>
        </p:spPr>
        <p:txBody>
          <a:bodyPr wrap="square" rtlCol="0">
            <a:noAutofit/>
          </a:bodyPr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990600"/>
            <a:ext cx="9144000" cy="2590800"/>
          </a:xfrm>
          <a:noFill/>
        </p:spPr>
        <p:txBody>
          <a:bodyPr rtlCol="0" anchor="t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9" name="Segnaposto testo 16">
            <a:extLst>
              <a:ext uri="{FF2B5EF4-FFF2-40B4-BE49-F238E27FC236}">
                <a16:creationId xmlns:a16="http://schemas.microsoft.com/office/drawing/2014/main" id="{4E78EDD8-13BF-4551-BD7B-C04131A68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633984"/>
            <a:ext cx="304800" cy="1499616"/>
          </a:xfrm>
          <a:solidFill>
            <a:schemeClr val="bg1"/>
          </a:solidFill>
          <a:effectLst/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7160B2D8-3756-4781-A8DD-692C3F8959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9311070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Slide titolo_Giallo intenso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egnaposto immagine 18">
            <a:extLst>
              <a:ext uri="{FF2B5EF4-FFF2-40B4-BE49-F238E27FC236}">
                <a16:creationId xmlns:a16="http://schemas.microsoft.com/office/drawing/2014/main" id="{018BFA80-A3BB-4316-BD6E-3E5F6B4D89C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7" name="Segnaposto testo 16">
            <a:extLst>
              <a:ext uri="{FF2B5EF4-FFF2-40B4-BE49-F238E27FC236}">
                <a16:creationId xmlns:a16="http://schemas.microsoft.com/office/drawing/2014/main" id="{8F962CE0-5C0C-48F3-A07B-34E33D670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0800000">
            <a:off x="2057400" y="466725"/>
            <a:ext cx="703341" cy="1101901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22" name="Segnaposto testo 16">
            <a:extLst>
              <a:ext uri="{FF2B5EF4-FFF2-40B4-BE49-F238E27FC236}">
                <a16:creationId xmlns:a16="http://schemas.microsoft.com/office/drawing/2014/main" id="{654457EF-8A97-4FCA-9870-5095D09BF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H="1" flipV="1">
            <a:off x="9067800" y="4648200"/>
            <a:ext cx="1143000" cy="1790700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10" name="Segnaposto testo 16">
            <a:extLst>
              <a:ext uri="{FF2B5EF4-FFF2-40B4-BE49-F238E27FC236}">
                <a16:creationId xmlns:a16="http://schemas.microsoft.com/office/drawing/2014/main" id="{0CC06030-90E1-4B3F-AFDF-369354FBFE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90750" y="609600"/>
            <a:ext cx="7810500" cy="5638800"/>
          </a:xfrm>
          <a:solidFill>
            <a:schemeClr val="accent1">
              <a:lumMod val="75000"/>
              <a:alpha val="92000"/>
            </a:schemeClr>
          </a:solidFill>
          <a:effectLst/>
        </p:spPr>
        <p:txBody>
          <a:bodyPr rtlCol="0"/>
          <a:lstStyle>
            <a:lvl1pPr marL="0" indent="0" algn="ct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163809" y="1905000"/>
            <a:ext cx="5864382" cy="2275238"/>
          </a:xfrm>
        </p:spPr>
        <p:txBody>
          <a:bodyPr rtlCol="0" anchor="t">
            <a:normAutofit/>
          </a:bodyPr>
          <a:lstStyle>
            <a:lvl1pPr algn="ctr">
              <a:defRPr lang="en-US" sz="5000" kern="1200" cap="all" spc="1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059707" y="4297679"/>
            <a:ext cx="4072586" cy="1463040"/>
          </a:xfrm>
        </p:spPr>
        <p:txBody>
          <a:bodyPr lIns="91440" rIns="91440" rtlCol="0"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0532011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immagine 7">
            <a:extLst>
              <a:ext uri="{FF2B5EF4-FFF2-40B4-BE49-F238E27FC236}">
                <a16:creationId xmlns:a16="http://schemas.microsoft.com/office/drawing/2014/main" id="{6E015B08-6C1F-4B1F-8038-D3C209BA0D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5378958"/>
            <a:ext cx="12191999" cy="1479041"/>
          </a:xfrm>
          <a:custGeom>
            <a:avLst/>
            <a:gdLst>
              <a:gd name="connsiteX0" fmla="*/ 8243540 w 12191999"/>
              <a:gd name="connsiteY0" fmla="*/ 0 h 1479041"/>
              <a:gd name="connsiteX1" fmla="*/ 12191999 w 12191999"/>
              <a:gd name="connsiteY1" fmla="*/ 0 h 1479041"/>
              <a:gd name="connsiteX2" fmla="*/ 12191999 w 12191999"/>
              <a:gd name="connsiteY2" fmla="*/ 1479041 h 1479041"/>
              <a:gd name="connsiteX3" fmla="*/ 0 w 12191999"/>
              <a:gd name="connsiteY3" fmla="*/ 1479041 h 1479041"/>
              <a:gd name="connsiteX4" fmla="*/ 0 w 12191999"/>
              <a:gd name="connsiteY4" fmla="*/ 344224 h 1479041"/>
              <a:gd name="connsiteX5" fmla="*/ 7982281 w 12191999"/>
              <a:gd name="connsiteY5" fmla="*/ 344224 h 1479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9" h="1479041">
                <a:moveTo>
                  <a:pt x="8243540" y="0"/>
                </a:moveTo>
                <a:lnTo>
                  <a:pt x="12191999" y="0"/>
                </a:lnTo>
                <a:lnTo>
                  <a:pt x="12191999" y="1479041"/>
                </a:lnTo>
                <a:lnTo>
                  <a:pt x="0" y="1479041"/>
                </a:lnTo>
                <a:lnTo>
                  <a:pt x="0" y="344224"/>
                </a:lnTo>
                <a:lnTo>
                  <a:pt x="7982281" y="344224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27" name="Segnaposto testo 26">
            <a:extLst>
              <a:ext uri="{FF2B5EF4-FFF2-40B4-BE49-F238E27FC236}">
                <a16:creationId xmlns:a16="http://schemas.microsoft.com/office/drawing/2014/main" id="{A222F077-B5D5-442D-BB60-47BE1094D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192000" cy="5723182"/>
          </a:xfrm>
          <a:custGeom>
            <a:avLst/>
            <a:gdLst>
              <a:gd name="connsiteX0" fmla="*/ 0 w 12192000"/>
              <a:gd name="connsiteY0" fmla="*/ 0 h 5723182"/>
              <a:gd name="connsiteX1" fmla="*/ 12192000 w 12192000"/>
              <a:gd name="connsiteY1" fmla="*/ 0 h 5723182"/>
              <a:gd name="connsiteX2" fmla="*/ 12192000 w 12192000"/>
              <a:gd name="connsiteY2" fmla="*/ 5378958 h 5723182"/>
              <a:gd name="connsiteX3" fmla="*/ 8243540 w 12192000"/>
              <a:gd name="connsiteY3" fmla="*/ 5378958 h 5723182"/>
              <a:gd name="connsiteX4" fmla="*/ 7982281 w 12192000"/>
              <a:gd name="connsiteY4" fmla="*/ 5723182 h 5723182"/>
              <a:gd name="connsiteX5" fmla="*/ 0 w 12192000"/>
              <a:gd name="connsiteY5" fmla="*/ 5723182 h 5723182"/>
              <a:gd name="connsiteX6" fmla="*/ 0 w 12192000"/>
              <a:gd name="connsiteY6" fmla="*/ 5378958 h 5723182"/>
              <a:gd name="connsiteX7" fmla="*/ 0 w 12192000"/>
              <a:gd name="connsiteY7" fmla="*/ 5265982 h 5723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723182">
                <a:moveTo>
                  <a:pt x="0" y="0"/>
                </a:moveTo>
                <a:lnTo>
                  <a:pt x="12192000" y="0"/>
                </a:lnTo>
                <a:lnTo>
                  <a:pt x="12192000" y="5378958"/>
                </a:lnTo>
                <a:lnTo>
                  <a:pt x="8243540" y="5378958"/>
                </a:lnTo>
                <a:lnTo>
                  <a:pt x="7982281" y="5723182"/>
                </a:lnTo>
                <a:lnTo>
                  <a:pt x="0" y="5723182"/>
                </a:lnTo>
                <a:lnTo>
                  <a:pt x="0" y="5378958"/>
                </a:lnTo>
                <a:lnTo>
                  <a:pt x="0" y="5265982"/>
                </a:lnTo>
                <a:close/>
              </a:path>
            </a:pathLst>
          </a:custGeom>
          <a:solidFill>
            <a:schemeClr val="accent5"/>
          </a:solidFill>
          <a:effectLst>
            <a:outerShdw blurRad="152400" dist="38100" dir="2700000" algn="tl" rotWithShape="0">
              <a:prstClr val="black">
                <a:alpha val="66000"/>
              </a:prstClr>
            </a:outerShdw>
          </a:effectLst>
        </p:spPr>
        <p:txBody>
          <a:bodyPr wrap="square" rtlCol="0">
            <a:noAutofit/>
          </a:bodyPr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990600"/>
            <a:ext cx="9144000" cy="2590800"/>
          </a:xfrm>
          <a:noFill/>
        </p:spPr>
        <p:txBody>
          <a:bodyPr rtlCol="0" anchor="t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9" name="Segnaposto testo 16">
            <a:extLst>
              <a:ext uri="{FF2B5EF4-FFF2-40B4-BE49-F238E27FC236}">
                <a16:creationId xmlns:a16="http://schemas.microsoft.com/office/drawing/2014/main" id="{4E78EDD8-13BF-4551-BD7B-C04131A68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633984"/>
            <a:ext cx="304800" cy="1499616"/>
          </a:xfrm>
          <a:solidFill>
            <a:schemeClr val="bg1"/>
          </a:solidFill>
          <a:effectLst/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9EEDA9EB-20CE-4EA1-9720-40FBEB4561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0063650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immagine 7">
            <a:extLst>
              <a:ext uri="{FF2B5EF4-FFF2-40B4-BE49-F238E27FC236}">
                <a16:creationId xmlns:a16="http://schemas.microsoft.com/office/drawing/2014/main" id="{6E015B08-6C1F-4B1F-8038-D3C209BA0D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5378958"/>
            <a:ext cx="12191999" cy="1479041"/>
          </a:xfrm>
          <a:custGeom>
            <a:avLst/>
            <a:gdLst>
              <a:gd name="connsiteX0" fmla="*/ 8243540 w 12191999"/>
              <a:gd name="connsiteY0" fmla="*/ 0 h 1479041"/>
              <a:gd name="connsiteX1" fmla="*/ 12191999 w 12191999"/>
              <a:gd name="connsiteY1" fmla="*/ 0 h 1479041"/>
              <a:gd name="connsiteX2" fmla="*/ 12191999 w 12191999"/>
              <a:gd name="connsiteY2" fmla="*/ 1479041 h 1479041"/>
              <a:gd name="connsiteX3" fmla="*/ 0 w 12191999"/>
              <a:gd name="connsiteY3" fmla="*/ 1479041 h 1479041"/>
              <a:gd name="connsiteX4" fmla="*/ 0 w 12191999"/>
              <a:gd name="connsiteY4" fmla="*/ 344224 h 1479041"/>
              <a:gd name="connsiteX5" fmla="*/ 7982281 w 12191999"/>
              <a:gd name="connsiteY5" fmla="*/ 344224 h 1479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9" h="1479041">
                <a:moveTo>
                  <a:pt x="8243540" y="0"/>
                </a:moveTo>
                <a:lnTo>
                  <a:pt x="12191999" y="0"/>
                </a:lnTo>
                <a:lnTo>
                  <a:pt x="12191999" y="1479041"/>
                </a:lnTo>
                <a:lnTo>
                  <a:pt x="0" y="1479041"/>
                </a:lnTo>
                <a:lnTo>
                  <a:pt x="0" y="344224"/>
                </a:lnTo>
                <a:lnTo>
                  <a:pt x="7982281" y="344224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27" name="Segnaposto testo 26">
            <a:extLst>
              <a:ext uri="{FF2B5EF4-FFF2-40B4-BE49-F238E27FC236}">
                <a16:creationId xmlns:a16="http://schemas.microsoft.com/office/drawing/2014/main" id="{A222F077-B5D5-442D-BB60-47BE1094D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192000" cy="5723182"/>
          </a:xfrm>
          <a:custGeom>
            <a:avLst/>
            <a:gdLst>
              <a:gd name="connsiteX0" fmla="*/ 0 w 12192000"/>
              <a:gd name="connsiteY0" fmla="*/ 0 h 5723182"/>
              <a:gd name="connsiteX1" fmla="*/ 12192000 w 12192000"/>
              <a:gd name="connsiteY1" fmla="*/ 0 h 5723182"/>
              <a:gd name="connsiteX2" fmla="*/ 12192000 w 12192000"/>
              <a:gd name="connsiteY2" fmla="*/ 5378958 h 5723182"/>
              <a:gd name="connsiteX3" fmla="*/ 8243540 w 12192000"/>
              <a:gd name="connsiteY3" fmla="*/ 5378958 h 5723182"/>
              <a:gd name="connsiteX4" fmla="*/ 7982281 w 12192000"/>
              <a:gd name="connsiteY4" fmla="*/ 5723182 h 5723182"/>
              <a:gd name="connsiteX5" fmla="*/ 0 w 12192000"/>
              <a:gd name="connsiteY5" fmla="*/ 5723182 h 5723182"/>
              <a:gd name="connsiteX6" fmla="*/ 0 w 12192000"/>
              <a:gd name="connsiteY6" fmla="*/ 5378958 h 5723182"/>
              <a:gd name="connsiteX7" fmla="*/ 0 w 12192000"/>
              <a:gd name="connsiteY7" fmla="*/ 5265982 h 5723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723182">
                <a:moveTo>
                  <a:pt x="0" y="0"/>
                </a:moveTo>
                <a:lnTo>
                  <a:pt x="12192000" y="0"/>
                </a:lnTo>
                <a:lnTo>
                  <a:pt x="12192000" y="5378958"/>
                </a:lnTo>
                <a:lnTo>
                  <a:pt x="8243540" y="5378958"/>
                </a:lnTo>
                <a:lnTo>
                  <a:pt x="7982281" y="5723182"/>
                </a:lnTo>
                <a:lnTo>
                  <a:pt x="0" y="5723182"/>
                </a:lnTo>
                <a:lnTo>
                  <a:pt x="0" y="5378958"/>
                </a:lnTo>
                <a:lnTo>
                  <a:pt x="0" y="5265982"/>
                </a:lnTo>
                <a:close/>
              </a:path>
            </a:pathLst>
          </a:custGeom>
          <a:solidFill>
            <a:schemeClr val="accent6"/>
          </a:solidFill>
          <a:effectLst>
            <a:outerShdw blurRad="152400" dist="38100" dir="2700000" algn="tl" rotWithShape="0">
              <a:prstClr val="black">
                <a:alpha val="66000"/>
              </a:prstClr>
            </a:outerShdw>
          </a:effectLst>
        </p:spPr>
        <p:txBody>
          <a:bodyPr wrap="square" rtlCol="0">
            <a:noAutofit/>
          </a:bodyPr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990600"/>
            <a:ext cx="9144000" cy="2590800"/>
          </a:xfrm>
          <a:noFill/>
        </p:spPr>
        <p:txBody>
          <a:bodyPr rtlCol="0" anchor="t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9" name="Segnaposto testo 16">
            <a:extLst>
              <a:ext uri="{FF2B5EF4-FFF2-40B4-BE49-F238E27FC236}">
                <a16:creationId xmlns:a16="http://schemas.microsoft.com/office/drawing/2014/main" id="{4E78EDD8-13BF-4551-BD7B-C04131A68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633984"/>
            <a:ext cx="304800" cy="1499616"/>
          </a:xfrm>
          <a:solidFill>
            <a:schemeClr val="bg1"/>
          </a:solidFill>
          <a:effectLst/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80033509-FE6E-46FC-85C8-B777FBA2F1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6438915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iusura- Grazie 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egnaposto testo 52">
            <a:extLst>
              <a:ext uri="{FF2B5EF4-FFF2-40B4-BE49-F238E27FC236}">
                <a16:creationId xmlns:a16="http://schemas.microsoft.com/office/drawing/2014/main" id="{4016877F-9863-4CBC-B4AF-D4764DBA6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81099" y="457200"/>
            <a:ext cx="8128343" cy="6248400"/>
          </a:xfrm>
          <a:custGeom>
            <a:avLst/>
            <a:gdLst>
              <a:gd name="connsiteX0" fmla="*/ 0 w 8128343"/>
              <a:gd name="connsiteY0" fmla="*/ 0 h 6248400"/>
              <a:gd name="connsiteX1" fmla="*/ 8128343 w 8128343"/>
              <a:gd name="connsiteY1" fmla="*/ 0 h 6248400"/>
              <a:gd name="connsiteX2" fmla="*/ 8128343 w 8128343"/>
              <a:gd name="connsiteY2" fmla="*/ 3258609 h 6248400"/>
              <a:gd name="connsiteX3" fmla="*/ 5858354 w 8128343"/>
              <a:gd name="connsiteY3" fmla="*/ 6248400 h 6248400"/>
              <a:gd name="connsiteX4" fmla="*/ 0 w 8128343"/>
              <a:gd name="connsiteY4" fmla="*/ 6248400 h 624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8343" h="6248400">
                <a:moveTo>
                  <a:pt x="0" y="0"/>
                </a:moveTo>
                <a:lnTo>
                  <a:pt x="8128343" y="0"/>
                </a:lnTo>
                <a:lnTo>
                  <a:pt x="8128343" y="3258609"/>
                </a:lnTo>
                <a:lnTo>
                  <a:pt x="5858354" y="6248400"/>
                </a:lnTo>
                <a:lnTo>
                  <a:pt x="0" y="62484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GB" sz="1800" dirty="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rtl="0"/>
            <a:r>
              <a:rPr lang="it-IT" noProof="0"/>
              <a:t>I</a:t>
            </a:r>
          </a:p>
        </p:txBody>
      </p:sp>
      <p:sp>
        <p:nvSpPr>
          <p:cNvPr id="48" name="Figura a mano libera: Forma 47">
            <a:extLst>
              <a:ext uri="{FF2B5EF4-FFF2-40B4-BE49-F238E27FC236}">
                <a16:creationId xmlns:a16="http://schemas.microsoft.com/office/drawing/2014/main" id="{9070D0C4-1F90-4B84-B84E-8285FA0A01B0}"/>
              </a:ext>
            </a:extLst>
          </p:cNvPr>
          <p:cNvSpPr/>
          <p:nvPr userDrawn="1"/>
        </p:nvSpPr>
        <p:spPr>
          <a:xfrm rot="2232448">
            <a:off x="9455741" y="-926244"/>
            <a:ext cx="131438" cy="8710488"/>
          </a:xfrm>
          <a:custGeom>
            <a:avLst/>
            <a:gdLst>
              <a:gd name="connsiteX0" fmla="*/ 0 w 131438"/>
              <a:gd name="connsiteY0" fmla="*/ 99793 h 8710488"/>
              <a:gd name="connsiteX1" fmla="*/ 131438 w 131438"/>
              <a:gd name="connsiteY1" fmla="*/ 0 h 8710488"/>
              <a:gd name="connsiteX2" fmla="*/ 131438 w 131438"/>
              <a:gd name="connsiteY2" fmla="*/ 8610694 h 8710488"/>
              <a:gd name="connsiteX3" fmla="*/ 0 w 131438"/>
              <a:gd name="connsiteY3" fmla="*/ 8710488 h 871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438" h="8710488">
                <a:moveTo>
                  <a:pt x="0" y="99793"/>
                </a:moveTo>
                <a:lnTo>
                  <a:pt x="131438" y="0"/>
                </a:lnTo>
                <a:lnTo>
                  <a:pt x="131438" y="8610694"/>
                </a:lnTo>
                <a:lnTo>
                  <a:pt x="0" y="87104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49" name="Figura a mano libera: Forma 48">
            <a:extLst>
              <a:ext uri="{FF2B5EF4-FFF2-40B4-BE49-F238E27FC236}">
                <a16:creationId xmlns:a16="http://schemas.microsoft.com/office/drawing/2014/main" id="{B8546525-A0E6-4238-93BC-5D43C93A45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2232448">
            <a:off x="9332817" y="-941780"/>
            <a:ext cx="172357" cy="8741560"/>
          </a:xfrm>
          <a:custGeom>
            <a:avLst/>
            <a:gdLst>
              <a:gd name="connsiteX0" fmla="*/ 172357 w 172357"/>
              <a:gd name="connsiteY0" fmla="*/ 0 h 8741560"/>
              <a:gd name="connsiteX1" fmla="*/ 172357 w 172357"/>
              <a:gd name="connsiteY1" fmla="*/ 8610698 h 8741560"/>
              <a:gd name="connsiteX2" fmla="*/ 0 w 172357"/>
              <a:gd name="connsiteY2" fmla="*/ 8741560 h 8741560"/>
              <a:gd name="connsiteX3" fmla="*/ 0 w 172357"/>
              <a:gd name="connsiteY3" fmla="*/ 130862 h 8741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357" h="8741560">
                <a:moveTo>
                  <a:pt x="172357" y="0"/>
                </a:moveTo>
                <a:lnTo>
                  <a:pt x="172357" y="8610698"/>
                </a:lnTo>
                <a:lnTo>
                  <a:pt x="0" y="8741560"/>
                </a:lnTo>
                <a:lnTo>
                  <a:pt x="0" y="1308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0"/>
            <a:endParaRPr lang="it-IT" noProof="0"/>
          </a:p>
        </p:txBody>
      </p:sp>
      <p:sp>
        <p:nvSpPr>
          <p:cNvPr id="17" name="Segnaposto testo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0599" y="304800"/>
            <a:ext cx="8128343" cy="6248400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1378135" y="1219200"/>
            <a:ext cx="7232465" cy="903638"/>
          </a:xfrm>
        </p:spPr>
        <p:txBody>
          <a:bodyPr rtlCol="0" anchor="t">
            <a:normAutofit/>
          </a:bodyPr>
          <a:lstStyle>
            <a:lvl1pPr algn="l">
              <a:defRPr lang="en-US" sz="5000" kern="1200" cap="all" spc="100" baseline="0" dirty="0">
                <a:solidFill>
                  <a:srgbClr val="2C2E52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it-IT" noProof="0"/>
              <a:t>GRAZIE</a:t>
            </a:r>
          </a:p>
        </p:txBody>
      </p:sp>
      <p:sp>
        <p:nvSpPr>
          <p:cNvPr id="33" name="Rettangolo 32">
            <a:extLst>
              <a:ext uri="{FF2B5EF4-FFF2-40B4-BE49-F238E27FC236}">
                <a16:creationId xmlns:a16="http://schemas.microsoft.com/office/drawing/2014/main" id="{E905A207-2310-4F94-86E5-13B4CCC35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V="1">
            <a:off x="1562101" y="-114299"/>
            <a:ext cx="304797" cy="533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0"/>
            <a:endParaRPr lang="it-IT" noProof="0"/>
          </a:p>
        </p:txBody>
      </p:sp>
      <p:sp>
        <p:nvSpPr>
          <p:cNvPr id="19" name="Segnaposto immagine 18">
            <a:extLst>
              <a:ext uri="{FF2B5EF4-FFF2-40B4-BE49-F238E27FC236}">
                <a16:creationId xmlns:a16="http://schemas.microsoft.com/office/drawing/2014/main" id="{018BFA80-A3BB-4316-BD6E-3E5F6B4D8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013448" y="34960"/>
            <a:ext cx="5178552" cy="6823040"/>
          </a:xfrm>
          <a:custGeom>
            <a:avLst/>
            <a:gdLst>
              <a:gd name="connsiteX0" fmla="*/ 5178552 w 5178552"/>
              <a:gd name="connsiteY0" fmla="*/ 0 h 6823040"/>
              <a:gd name="connsiteX1" fmla="*/ 5178552 w 5178552"/>
              <a:gd name="connsiteY1" fmla="*/ 6823040 h 6823040"/>
              <a:gd name="connsiteX2" fmla="*/ 1752601 w 5178552"/>
              <a:gd name="connsiteY2" fmla="*/ 6823040 h 6823040"/>
              <a:gd name="connsiteX3" fmla="*/ 0 w 5178552"/>
              <a:gd name="connsiteY3" fmla="*/ 6823040 h 6823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8552" h="6823040">
                <a:moveTo>
                  <a:pt x="5178552" y="0"/>
                </a:moveTo>
                <a:lnTo>
                  <a:pt x="5178552" y="6823040"/>
                </a:lnTo>
                <a:lnTo>
                  <a:pt x="1752601" y="6823040"/>
                </a:lnTo>
                <a:lnTo>
                  <a:pt x="0" y="682304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</p:spTree>
    <p:extLst>
      <p:ext uri="{BB962C8B-B14F-4D97-AF65-F5344CB8AC3E}">
        <p14:creationId xmlns:p14="http://schemas.microsoft.com/office/powerpoint/2010/main" val="3932519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iusura- Graz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egnaposto immagine 25">
            <a:extLst>
              <a:ext uri="{FF2B5EF4-FFF2-40B4-BE49-F238E27FC236}">
                <a16:creationId xmlns:a16="http://schemas.microsoft.com/office/drawing/2014/main" id="{32EC3EF4-A2D5-4058-977A-74A37AC36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02525 h 6858000"/>
              <a:gd name="connsiteX3" fmla="*/ 8273508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02525"/>
                </a:lnTo>
                <a:lnTo>
                  <a:pt x="827350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effectLst>
            <a:outerShdw blurRad="1651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27" name="Segnaposto testo 16">
            <a:extLst>
              <a:ext uri="{FF2B5EF4-FFF2-40B4-BE49-F238E27FC236}">
                <a16:creationId xmlns:a16="http://schemas.microsoft.com/office/drawing/2014/main" id="{4E7C74DD-4244-46B7-8336-30F7151DB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H="1" flipV="1">
            <a:off x="8074536" y="3124200"/>
            <a:ext cx="2087678" cy="3270696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24" name="Segnaposto testo 23">
            <a:extLst>
              <a:ext uri="{FF2B5EF4-FFF2-40B4-BE49-F238E27FC236}">
                <a16:creationId xmlns:a16="http://schemas.microsoft.com/office/drawing/2014/main" id="{9DC663CF-0C67-4619-B40E-7832C4DA1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90750" y="609600"/>
            <a:ext cx="7810500" cy="5638800"/>
          </a:xfrm>
          <a:custGeom>
            <a:avLst/>
            <a:gdLst>
              <a:gd name="connsiteX0" fmla="*/ 0 w 7810500"/>
              <a:gd name="connsiteY0" fmla="*/ 0 h 5638800"/>
              <a:gd name="connsiteX1" fmla="*/ 7810500 w 7810500"/>
              <a:gd name="connsiteY1" fmla="*/ 0 h 5638800"/>
              <a:gd name="connsiteX2" fmla="*/ 7810500 w 7810500"/>
              <a:gd name="connsiteY2" fmla="*/ 3151512 h 5638800"/>
              <a:gd name="connsiteX3" fmla="*/ 6252438 w 7810500"/>
              <a:gd name="connsiteY3" fmla="*/ 5638800 h 5638800"/>
              <a:gd name="connsiteX4" fmla="*/ 0 w 7810500"/>
              <a:gd name="connsiteY4" fmla="*/ 5638800 h 563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0500" h="5638800">
                <a:moveTo>
                  <a:pt x="0" y="0"/>
                </a:moveTo>
                <a:lnTo>
                  <a:pt x="7810500" y="0"/>
                </a:lnTo>
                <a:lnTo>
                  <a:pt x="7810500" y="3151512"/>
                </a:lnTo>
                <a:lnTo>
                  <a:pt x="6252438" y="5638800"/>
                </a:lnTo>
                <a:lnTo>
                  <a:pt x="0" y="5638800"/>
                </a:lnTo>
                <a:close/>
              </a:path>
            </a:pathLst>
          </a:custGeo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lstStyle>
            <a:lvl1pPr marL="0" indent="0" algn="ct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3163809" y="1905000"/>
            <a:ext cx="5864382" cy="2275238"/>
          </a:xfrm>
        </p:spPr>
        <p:txBody>
          <a:bodyPr rtlCol="0" anchor="ctr">
            <a:normAutofit/>
          </a:bodyPr>
          <a:lstStyle>
            <a:lvl1pPr algn="ctr">
              <a:defRPr lang="en-US" sz="5000" kern="1200" cap="all" spc="1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it-IT" noProof="0"/>
              <a:t>GRAZIE</a:t>
            </a:r>
          </a:p>
        </p:txBody>
      </p:sp>
    </p:spTree>
    <p:extLst>
      <p:ext uri="{BB962C8B-B14F-4D97-AF65-F5344CB8AC3E}">
        <p14:creationId xmlns:p14="http://schemas.microsoft.com/office/powerpoint/2010/main" val="16122032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iusura- Grazie 3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egnaposto immagine 18">
            <a:extLst>
              <a:ext uri="{FF2B5EF4-FFF2-40B4-BE49-F238E27FC236}">
                <a16:creationId xmlns:a16="http://schemas.microsoft.com/office/drawing/2014/main" id="{018BFA80-A3BB-4316-BD6E-3E5F6B4D8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7" name="Segnaposto testo 16">
            <a:extLst>
              <a:ext uri="{FF2B5EF4-FFF2-40B4-BE49-F238E27FC236}">
                <a16:creationId xmlns:a16="http://schemas.microsoft.com/office/drawing/2014/main" id="{8F962CE0-5C0C-48F3-A07B-34E33D670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0800000">
            <a:off x="2057400" y="466725"/>
            <a:ext cx="703341" cy="1101901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22" name="Segnaposto testo 16">
            <a:extLst>
              <a:ext uri="{FF2B5EF4-FFF2-40B4-BE49-F238E27FC236}">
                <a16:creationId xmlns:a16="http://schemas.microsoft.com/office/drawing/2014/main" id="{654457EF-8A97-4FCA-9870-5095D09BF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H="1" flipV="1">
            <a:off x="9067800" y="4648200"/>
            <a:ext cx="1143000" cy="1790700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10" name="Segnaposto testo 16">
            <a:extLst>
              <a:ext uri="{FF2B5EF4-FFF2-40B4-BE49-F238E27FC236}">
                <a16:creationId xmlns:a16="http://schemas.microsoft.com/office/drawing/2014/main" id="{0CC06030-90E1-4B3F-AFDF-369354FBFE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90750" y="609600"/>
            <a:ext cx="7810500" cy="5638800"/>
          </a:xfrm>
          <a:solidFill>
            <a:schemeClr val="accent1">
              <a:lumMod val="75000"/>
              <a:alpha val="92000"/>
            </a:schemeClr>
          </a:solidFill>
          <a:effectLst/>
        </p:spPr>
        <p:txBody>
          <a:bodyPr rtlCol="0"/>
          <a:lstStyle>
            <a:lvl1pPr marL="0" indent="0" algn="ct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3163809" y="1905000"/>
            <a:ext cx="5864382" cy="2275238"/>
          </a:xfrm>
        </p:spPr>
        <p:txBody>
          <a:bodyPr rtlCol="0" anchor="ctr">
            <a:normAutofit/>
          </a:bodyPr>
          <a:lstStyle>
            <a:lvl1pPr algn="ctr">
              <a:defRPr lang="en-US" sz="5000" kern="1200" cap="all" spc="1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it-IT" noProof="0"/>
              <a:t>GRAZIE</a:t>
            </a:r>
          </a:p>
        </p:txBody>
      </p:sp>
    </p:spTree>
    <p:extLst>
      <p:ext uri="{BB962C8B-B14F-4D97-AF65-F5344CB8AC3E}">
        <p14:creationId xmlns:p14="http://schemas.microsoft.com/office/powerpoint/2010/main" val="26534857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iusura- Grazie 4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egnaposto testo 21">
            <a:extLst>
              <a:ext uri="{FF2B5EF4-FFF2-40B4-BE49-F238E27FC236}">
                <a16:creationId xmlns:a16="http://schemas.microsoft.com/office/drawing/2014/main" id="{FC033E0E-968F-40A8-BE78-354499D7F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 rot="19594102" flipH="1">
            <a:off x="584131" y="-142449"/>
            <a:ext cx="1218268" cy="6177109"/>
          </a:xfrm>
          <a:custGeom>
            <a:avLst/>
            <a:gdLst>
              <a:gd name="connsiteX0" fmla="*/ 1114975 w 1218268"/>
              <a:gd name="connsiteY0" fmla="*/ 1688918 h 6177109"/>
              <a:gd name="connsiteX1" fmla="*/ 1114975 w 1218268"/>
              <a:gd name="connsiteY1" fmla="*/ 5441035 h 6177109"/>
              <a:gd name="connsiteX2" fmla="*/ 1218268 w 1218268"/>
              <a:gd name="connsiteY2" fmla="*/ 5372844 h 6177109"/>
              <a:gd name="connsiteX3" fmla="*/ 1218268 w 1218268"/>
              <a:gd name="connsiteY3" fmla="*/ 1845382 h 6177109"/>
              <a:gd name="connsiteX4" fmla="*/ 675740 w 1218268"/>
              <a:gd name="connsiteY4" fmla="*/ 1023583 h 6177109"/>
              <a:gd name="connsiteX5" fmla="*/ 675740 w 1218268"/>
              <a:gd name="connsiteY5" fmla="*/ 5731005 h 6177109"/>
              <a:gd name="connsiteX6" fmla="*/ 951275 w 1218268"/>
              <a:gd name="connsiteY6" fmla="*/ 5549105 h 6177109"/>
              <a:gd name="connsiteX7" fmla="*/ 951275 w 1218268"/>
              <a:gd name="connsiteY7" fmla="*/ 1440952 h 6177109"/>
              <a:gd name="connsiteX8" fmla="*/ 0 w 1218268"/>
              <a:gd name="connsiteY8" fmla="*/ 0 h 6177109"/>
              <a:gd name="connsiteX9" fmla="*/ 0 w 1218268"/>
              <a:gd name="connsiteY9" fmla="*/ 6177109 h 6177109"/>
              <a:gd name="connsiteX10" fmla="*/ 485620 w 1218268"/>
              <a:gd name="connsiteY10" fmla="*/ 5856517 h 6177109"/>
              <a:gd name="connsiteX11" fmla="*/ 485620 w 1218268"/>
              <a:gd name="connsiteY11" fmla="*/ 735597 h 6177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8268" h="6177109">
                <a:moveTo>
                  <a:pt x="1114975" y="1688918"/>
                </a:moveTo>
                <a:lnTo>
                  <a:pt x="1114975" y="5441035"/>
                </a:lnTo>
                <a:lnTo>
                  <a:pt x="1218268" y="5372844"/>
                </a:lnTo>
                <a:lnTo>
                  <a:pt x="1218268" y="1845382"/>
                </a:lnTo>
                <a:close/>
                <a:moveTo>
                  <a:pt x="675740" y="1023583"/>
                </a:moveTo>
                <a:lnTo>
                  <a:pt x="675740" y="5731005"/>
                </a:lnTo>
                <a:lnTo>
                  <a:pt x="951275" y="5549105"/>
                </a:lnTo>
                <a:lnTo>
                  <a:pt x="951275" y="1440952"/>
                </a:lnTo>
                <a:close/>
                <a:moveTo>
                  <a:pt x="0" y="0"/>
                </a:moveTo>
                <a:lnTo>
                  <a:pt x="0" y="6177109"/>
                </a:lnTo>
                <a:lnTo>
                  <a:pt x="485620" y="5856517"/>
                </a:lnTo>
                <a:lnTo>
                  <a:pt x="485620" y="735597"/>
                </a:lnTo>
                <a:close/>
              </a:path>
            </a:pathLst>
          </a:custGeom>
          <a:solidFill>
            <a:schemeClr val="bg1"/>
          </a:solidFill>
          <a:effectLst/>
        </p:spPr>
        <p:txBody>
          <a:bodyPr wrap="square" rtlCol="0">
            <a:noAutofit/>
          </a:bodyPr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15" name="Segnaposto immagine 14">
            <a:extLst>
              <a:ext uri="{FF2B5EF4-FFF2-40B4-BE49-F238E27FC236}">
                <a16:creationId xmlns:a16="http://schemas.microsoft.com/office/drawing/2014/main" id="{B9454D95-B362-4CB6-B706-EB2022A33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124200" y="0"/>
            <a:ext cx="9067800" cy="6858000"/>
          </a:xfrm>
          <a:custGeom>
            <a:avLst/>
            <a:gdLst>
              <a:gd name="connsiteX0" fmla="*/ 5205086 w 9067800"/>
              <a:gd name="connsiteY0" fmla="*/ 0 h 6858000"/>
              <a:gd name="connsiteX1" fmla="*/ 6957685 w 9067800"/>
              <a:gd name="connsiteY1" fmla="*/ 0 h 6858000"/>
              <a:gd name="connsiteX2" fmla="*/ 9067800 w 9067800"/>
              <a:gd name="connsiteY2" fmla="*/ 0 h 6858000"/>
              <a:gd name="connsiteX3" fmla="*/ 9067800 w 9067800"/>
              <a:gd name="connsiteY3" fmla="*/ 6827058 h 6858000"/>
              <a:gd name="connsiteX4" fmla="*/ 9044315 w 9067800"/>
              <a:gd name="connsiteY4" fmla="*/ 6858000 h 6858000"/>
              <a:gd name="connsiteX5" fmla="*/ 7291715 w 9067800"/>
              <a:gd name="connsiteY5" fmla="*/ 6858000 h 6858000"/>
              <a:gd name="connsiteX6" fmla="*/ 1752601 w 9067800"/>
              <a:gd name="connsiteY6" fmla="*/ 6858000 h 6858000"/>
              <a:gd name="connsiteX7" fmla="*/ 0 w 90678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67800" h="6858000">
                <a:moveTo>
                  <a:pt x="5205086" y="0"/>
                </a:moveTo>
                <a:lnTo>
                  <a:pt x="6957685" y="0"/>
                </a:lnTo>
                <a:lnTo>
                  <a:pt x="9067800" y="0"/>
                </a:lnTo>
                <a:lnTo>
                  <a:pt x="9067800" y="6827058"/>
                </a:lnTo>
                <a:lnTo>
                  <a:pt x="9044315" y="6858000"/>
                </a:lnTo>
                <a:lnTo>
                  <a:pt x="7291715" y="6858000"/>
                </a:lnTo>
                <a:lnTo>
                  <a:pt x="175260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17" name="Segnaposto testo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3400" y="266700"/>
            <a:ext cx="5105400" cy="6324600"/>
          </a:xfrm>
          <a:solidFill>
            <a:schemeClr val="bg1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933450" y="762000"/>
            <a:ext cx="4381500" cy="3429000"/>
          </a:xfrm>
        </p:spPr>
        <p:txBody>
          <a:bodyPr rtlCol="0" anchor="ctr">
            <a:normAutofit/>
          </a:bodyPr>
          <a:lstStyle>
            <a:lvl1pPr algn="ctr">
              <a:defRPr sz="5000" spc="200" baseline="0"/>
            </a:lvl1pPr>
          </a:lstStyle>
          <a:p>
            <a:pPr rtl="0"/>
            <a:r>
              <a:rPr lang="it-IT" noProof="0"/>
              <a:t>GRAZIE</a:t>
            </a:r>
          </a:p>
        </p:txBody>
      </p:sp>
      <p:sp>
        <p:nvSpPr>
          <p:cNvPr id="7" name="Segnaposto testo 16">
            <a:extLst>
              <a:ext uri="{FF2B5EF4-FFF2-40B4-BE49-F238E27FC236}">
                <a16:creationId xmlns:a16="http://schemas.microsoft.com/office/drawing/2014/main" id="{D6D785D2-DAEB-48F3-AB8A-2954F03AC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V="1">
            <a:off x="314325" y="4953000"/>
            <a:ext cx="1143000" cy="1790700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30448034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iusura- Grazi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10">
            <a:extLst>
              <a:ext uri="{FF2B5EF4-FFF2-40B4-BE49-F238E27FC236}">
                <a16:creationId xmlns:a16="http://schemas.microsoft.com/office/drawing/2014/main" id="{A623EB06-2F79-4698-807D-96A58B4F1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329286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3124200 w 8329286"/>
              <a:gd name="connsiteY2" fmla="*/ 6858000 h 6858000"/>
              <a:gd name="connsiteX3" fmla="*/ 0 w 83292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31242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effectLst>
            <a:outerShdw blurRad="2286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17" name="Segnaposto testo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0600" y="609600"/>
            <a:ext cx="4648200" cy="5638800"/>
          </a:xfrm>
          <a:solidFill>
            <a:schemeClr val="bg1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1257300" y="1447800"/>
            <a:ext cx="4114800" cy="3962400"/>
          </a:xfrm>
        </p:spPr>
        <p:txBody>
          <a:bodyPr rtlCol="0" anchor="ctr">
            <a:normAutofit/>
          </a:bodyPr>
          <a:lstStyle>
            <a:lvl1pPr algn="ctr">
              <a:defRPr sz="5000" spc="200" baseline="0"/>
            </a:lvl1pPr>
          </a:lstStyle>
          <a:p>
            <a:pPr rtl="0"/>
            <a:r>
              <a:rPr lang="it-IT" noProof="0"/>
              <a:t>GRAZIE</a:t>
            </a:r>
          </a:p>
        </p:txBody>
      </p:sp>
      <p:sp>
        <p:nvSpPr>
          <p:cNvPr id="7" name="Segnaposto testo 16">
            <a:extLst>
              <a:ext uri="{FF2B5EF4-FFF2-40B4-BE49-F238E27FC236}">
                <a16:creationId xmlns:a16="http://schemas.microsoft.com/office/drawing/2014/main" id="{D6D785D2-DAEB-48F3-AB8A-2954F03AC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05100" y="409575"/>
            <a:ext cx="1219200" cy="400050"/>
          </a:xfr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8" name="Segnaposto testo 16">
            <a:extLst>
              <a:ext uri="{FF2B5EF4-FFF2-40B4-BE49-F238E27FC236}">
                <a16:creationId xmlns:a16="http://schemas.microsoft.com/office/drawing/2014/main" id="{BB42ECCE-195D-45F5-94EB-137CEFCFE9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05100" y="6076950"/>
            <a:ext cx="1219200" cy="400050"/>
          </a:xfrm>
          <a:solidFill>
            <a:schemeClr val="accent2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13255390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egnaposto testo 21">
            <a:extLst>
              <a:ext uri="{FF2B5EF4-FFF2-40B4-BE49-F238E27FC236}">
                <a16:creationId xmlns:a16="http://schemas.microsoft.com/office/drawing/2014/main" id="{FC033E0E-968F-40A8-BE78-354499D7F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 rot="19594102" flipH="1">
            <a:off x="584131" y="-142449"/>
            <a:ext cx="1218268" cy="6177109"/>
          </a:xfrm>
          <a:custGeom>
            <a:avLst/>
            <a:gdLst>
              <a:gd name="connsiteX0" fmla="*/ 1114975 w 1218268"/>
              <a:gd name="connsiteY0" fmla="*/ 1688918 h 6177109"/>
              <a:gd name="connsiteX1" fmla="*/ 1114975 w 1218268"/>
              <a:gd name="connsiteY1" fmla="*/ 5441035 h 6177109"/>
              <a:gd name="connsiteX2" fmla="*/ 1218268 w 1218268"/>
              <a:gd name="connsiteY2" fmla="*/ 5372844 h 6177109"/>
              <a:gd name="connsiteX3" fmla="*/ 1218268 w 1218268"/>
              <a:gd name="connsiteY3" fmla="*/ 1845382 h 6177109"/>
              <a:gd name="connsiteX4" fmla="*/ 675740 w 1218268"/>
              <a:gd name="connsiteY4" fmla="*/ 1023583 h 6177109"/>
              <a:gd name="connsiteX5" fmla="*/ 675740 w 1218268"/>
              <a:gd name="connsiteY5" fmla="*/ 5731005 h 6177109"/>
              <a:gd name="connsiteX6" fmla="*/ 951275 w 1218268"/>
              <a:gd name="connsiteY6" fmla="*/ 5549105 h 6177109"/>
              <a:gd name="connsiteX7" fmla="*/ 951275 w 1218268"/>
              <a:gd name="connsiteY7" fmla="*/ 1440952 h 6177109"/>
              <a:gd name="connsiteX8" fmla="*/ 0 w 1218268"/>
              <a:gd name="connsiteY8" fmla="*/ 0 h 6177109"/>
              <a:gd name="connsiteX9" fmla="*/ 0 w 1218268"/>
              <a:gd name="connsiteY9" fmla="*/ 6177109 h 6177109"/>
              <a:gd name="connsiteX10" fmla="*/ 485620 w 1218268"/>
              <a:gd name="connsiteY10" fmla="*/ 5856517 h 6177109"/>
              <a:gd name="connsiteX11" fmla="*/ 485620 w 1218268"/>
              <a:gd name="connsiteY11" fmla="*/ 735597 h 6177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8268" h="6177109">
                <a:moveTo>
                  <a:pt x="1114975" y="1688918"/>
                </a:moveTo>
                <a:lnTo>
                  <a:pt x="1114975" y="5441035"/>
                </a:lnTo>
                <a:lnTo>
                  <a:pt x="1218268" y="5372844"/>
                </a:lnTo>
                <a:lnTo>
                  <a:pt x="1218268" y="1845382"/>
                </a:lnTo>
                <a:close/>
                <a:moveTo>
                  <a:pt x="675740" y="1023583"/>
                </a:moveTo>
                <a:lnTo>
                  <a:pt x="675740" y="5731005"/>
                </a:lnTo>
                <a:lnTo>
                  <a:pt x="951275" y="5549105"/>
                </a:lnTo>
                <a:lnTo>
                  <a:pt x="951275" y="1440952"/>
                </a:lnTo>
                <a:close/>
                <a:moveTo>
                  <a:pt x="0" y="0"/>
                </a:moveTo>
                <a:lnTo>
                  <a:pt x="0" y="6177109"/>
                </a:lnTo>
                <a:lnTo>
                  <a:pt x="485620" y="5856517"/>
                </a:lnTo>
                <a:lnTo>
                  <a:pt x="485620" y="735597"/>
                </a:lnTo>
                <a:close/>
              </a:path>
            </a:pathLst>
          </a:custGeom>
          <a:solidFill>
            <a:schemeClr val="bg1"/>
          </a:solidFill>
          <a:effectLst/>
        </p:spPr>
        <p:txBody>
          <a:bodyPr wrap="square" rtlCol="0">
            <a:noAutofit/>
          </a:bodyPr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15" name="Segnaposto immagine 14">
            <a:extLst>
              <a:ext uri="{FF2B5EF4-FFF2-40B4-BE49-F238E27FC236}">
                <a16:creationId xmlns:a16="http://schemas.microsoft.com/office/drawing/2014/main" id="{B9454D95-B362-4CB6-B706-EB2022A33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124200" y="0"/>
            <a:ext cx="9067800" cy="6858000"/>
          </a:xfrm>
          <a:custGeom>
            <a:avLst/>
            <a:gdLst>
              <a:gd name="connsiteX0" fmla="*/ 5205086 w 9067800"/>
              <a:gd name="connsiteY0" fmla="*/ 0 h 6858000"/>
              <a:gd name="connsiteX1" fmla="*/ 6957685 w 9067800"/>
              <a:gd name="connsiteY1" fmla="*/ 0 h 6858000"/>
              <a:gd name="connsiteX2" fmla="*/ 9067800 w 9067800"/>
              <a:gd name="connsiteY2" fmla="*/ 0 h 6858000"/>
              <a:gd name="connsiteX3" fmla="*/ 9067800 w 9067800"/>
              <a:gd name="connsiteY3" fmla="*/ 6827058 h 6858000"/>
              <a:gd name="connsiteX4" fmla="*/ 9044315 w 9067800"/>
              <a:gd name="connsiteY4" fmla="*/ 6858000 h 6858000"/>
              <a:gd name="connsiteX5" fmla="*/ 7291715 w 9067800"/>
              <a:gd name="connsiteY5" fmla="*/ 6858000 h 6858000"/>
              <a:gd name="connsiteX6" fmla="*/ 1752601 w 9067800"/>
              <a:gd name="connsiteY6" fmla="*/ 6858000 h 6858000"/>
              <a:gd name="connsiteX7" fmla="*/ 0 w 90678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67800" h="6858000">
                <a:moveTo>
                  <a:pt x="5205086" y="0"/>
                </a:moveTo>
                <a:lnTo>
                  <a:pt x="6957685" y="0"/>
                </a:lnTo>
                <a:lnTo>
                  <a:pt x="9067800" y="0"/>
                </a:lnTo>
                <a:lnTo>
                  <a:pt x="9067800" y="6827058"/>
                </a:lnTo>
                <a:lnTo>
                  <a:pt x="9044315" y="6858000"/>
                </a:lnTo>
                <a:lnTo>
                  <a:pt x="7291715" y="6858000"/>
                </a:lnTo>
                <a:lnTo>
                  <a:pt x="175260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17" name="Segnaposto testo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3400" y="266700"/>
            <a:ext cx="5105400" cy="6324600"/>
          </a:xfrm>
          <a:solidFill>
            <a:schemeClr val="bg1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33450" y="762000"/>
            <a:ext cx="4381500" cy="3429000"/>
          </a:xfrm>
        </p:spPr>
        <p:txBody>
          <a:bodyPr rtlCol="0" anchor="ctr">
            <a:normAutofit/>
          </a:bodyPr>
          <a:lstStyle>
            <a:lvl1pPr algn="ctr">
              <a:defRPr sz="5000" spc="200" baseline="0"/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933450" y="4343400"/>
            <a:ext cx="4381500" cy="1355732"/>
          </a:xfrm>
        </p:spPr>
        <p:txBody>
          <a:bodyPr lIns="91440" rIns="91440" rtlCol="0"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</a:p>
        </p:txBody>
      </p:sp>
      <p:sp>
        <p:nvSpPr>
          <p:cNvPr id="7" name="Segnaposto testo 16">
            <a:extLst>
              <a:ext uri="{FF2B5EF4-FFF2-40B4-BE49-F238E27FC236}">
                <a16:creationId xmlns:a16="http://schemas.microsoft.com/office/drawing/2014/main" id="{D6D785D2-DAEB-48F3-AB8A-2954F03AC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V="1">
            <a:off x="314325" y="4953000"/>
            <a:ext cx="1143000" cy="1790700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1049922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10">
            <a:extLst>
              <a:ext uri="{FF2B5EF4-FFF2-40B4-BE49-F238E27FC236}">
                <a16:creationId xmlns:a16="http://schemas.microsoft.com/office/drawing/2014/main" id="{A623EB06-2F79-4698-807D-96A58B4F1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329286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3124200 w 8329286"/>
              <a:gd name="connsiteY2" fmla="*/ 6858000 h 6858000"/>
              <a:gd name="connsiteX3" fmla="*/ 0 w 83292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31242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effectLst>
            <a:outerShdw blurRad="2286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17" name="Segnaposto testo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0600" y="609600"/>
            <a:ext cx="4648200" cy="5638800"/>
          </a:xfrm>
          <a:solidFill>
            <a:schemeClr val="bg1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57300" y="1447800"/>
            <a:ext cx="4114800" cy="3962400"/>
          </a:xfrm>
        </p:spPr>
        <p:txBody>
          <a:bodyPr rtlCol="0" anchor="ctr">
            <a:normAutofit/>
          </a:bodyPr>
          <a:lstStyle>
            <a:lvl1pPr algn="ctr">
              <a:defRPr sz="5000" spc="200" baseline="0"/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057900" y="4495801"/>
            <a:ext cx="4876800" cy="609600"/>
          </a:xfrm>
        </p:spPr>
        <p:txBody>
          <a:bodyPr lIns="91440" rIns="91440" rtlCol="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</a:p>
        </p:txBody>
      </p:sp>
      <p:sp>
        <p:nvSpPr>
          <p:cNvPr id="7" name="Segnaposto testo 16">
            <a:extLst>
              <a:ext uri="{FF2B5EF4-FFF2-40B4-BE49-F238E27FC236}">
                <a16:creationId xmlns:a16="http://schemas.microsoft.com/office/drawing/2014/main" id="{D6D785D2-DAEB-48F3-AB8A-2954F03AC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05100" y="409575"/>
            <a:ext cx="1219200" cy="400050"/>
          </a:xfr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8" name="Segnaposto testo 16">
            <a:extLst>
              <a:ext uri="{FF2B5EF4-FFF2-40B4-BE49-F238E27FC236}">
                <a16:creationId xmlns:a16="http://schemas.microsoft.com/office/drawing/2014/main" id="{BB42ECCE-195D-45F5-94EB-137CEFCFE9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05100" y="6076950"/>
            <a:ext cx="1219200" cy="400050"/>
          </a:xfrm>
          <a:solidFill>
            <a:schemeClr val="accent2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26013183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1447800"/>
          </a:xfrm>
        </p:spPr>
        <p:txBody>
          <a:bodyPr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48640" y="2667000"/>
            <a:ext cx="10288693" cy="3660648"/>
          </a:xfrm>
        </p:spPr>
        <p:txBody>
          <a:bodyPr lIns="91440" rIns="91440" rtlCol="0"/>
          <a:lstStyle/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10" name="Segnaposto immagine 9">
            <a:extLst>
              <a:ext uri="{FF2B5EF4-FFF2-40B4-BE49-F238E27FC236}">
                <a16:creationId xmlns:a16="http://schemas.microsoft.com/office/drawing/2014/main" id="{B1F422E5-0916-42D9-AC79-50E4FC133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14" name="Segnaposto numero diapositiva 5">
            <a:extLst>
              <a:ext uri="{FF2B5EF4-FFF2-40B4-BE49-F238E27FC236}">
                <a16:creationId xmlns:a16="http://schemas.microsoft.com/office/drawing/2014/main" id="{0621E917-505B-493E-99EE-2E57CB3327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7924664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mfasi sotto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48640" y="2667000"/>
            <a:ext cx="10288693" cy="3660648"/>
          </a:xfrm>
        </p:spPr>
        <p:txBody>
          <a:bodyPr lIns="91440" rIns="91440" rtlCol="0"/>
          <a:lstStyle/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10" name="Segnaposto immagine 9">
            <a:extLst>
              <a:ext uri="{FF2B5EF4-FFF2-40B4-BE49-F238E27FC236}">
                <a16:creationId xmlns:a16="http://schemas.microsoft.com/office/drawing/2014/main" id="{B1F422E5-0916-42D9-AC79-50E4FC133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-1" y="1676400"/>
            <a:ext cx="10837333" cy="341632"/>
          </a:xfrm>
          <a:solidFill>
            <a:schemeClr val="accent1"/>
          </a:solidFill>
        </p:spPr>
        <p:txBody>
          <a:bodyPr wrap="square" lIns="640080" rIns="91440" rtlCol="0">
            <a:sp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-IT" noProof="0"/>
              <a:t>Inserire testo aggiuntivo </a:t>
            </a:r>
          </a:p>
        </p:txBody>
      </p:sp>
      <p:sp>
        <p:nvSpPr>
          <p:cNvPr id="13" name="Segnaposto numero diapositiva 5">
            <a:extLst>
              <a:ext uri="{FF2B5EF4-FFF2-40B4-BE49-F238E27FC236}">
                <a16:creationId xmlns:a16="http://schemas.microsoft.com/office/drawing/2014/main" id="{08E95652-9528-4150-8049-C40C3BB1B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305947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548640" y="548640"/>
            <a:ext cx="11106150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it-IT" noProof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48640" y="2103120"/>
            <a:ext cx="11106150" cy="422148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424938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9" r:id="rId2"/>
    <p:sldLayoutId id="2147483961" r:id="rId3"/>
    <p:sldLayoutId id="2147483962" r:id="rId4"/>
    <p:sldLayoutId id="2147483964" r:id="rId5"/>
    <p:sldLayoutId id="2147483958" r:id="rId6"/>
    <p:sldLayoutId id="2147483963" r:id="rId7"/>
    <p:sldLayoutId id="2147483957" r:id="rId8"/>
    <p:sldLayoutId id="2147483965" r:id="rId9"/>
    <p:sldLayoutId id="2147483966" r:id="rId10"/>
    <p:sldLayoutId id="2147483996" r:id="rId11"/>
    <p:sldLayoutId id="2147483997" r:id="rId12"/>
    <p:sldLayoutId id="2147483998" r:id="rId13"/>
    <p:sldLayoutId id="2147483999" r:id="rId14"/>
    <p:sldLayoutId id="2147484000" r:id="rId15"/>
    <p:sldLayoutId id="2147484001" r:id="rId16"/>
    <p:sldLayoutId id="2147484007" r:id="rId17"/>
    <p:sldLayoutId id="2147483967" r:id="rId18"/>
    <p:sldLayoutId id="2147483968" r:id="rId19"/>
    <p:sldLayoutId id="2147483987" r:id="rId20"/>
    <p:sldLayoutId id="2147483969" r:id="rId21"/>
    <p:sldLayoutId id="2147483970" r:id="rId22"/>
    <p:sldLayoutId id="2147483971" r:id="rId23"/>
    <p:sldLayoutId id="2147483972" r:id="rId24"/>
    <p:sldLayoutId id="2147483973" r:id="rId25"/>
    <p:sldLayoutId id="2147483978" r:id="rId26"/>
    <p:sldLayoutId id="2147483974" r:id="rId27"/>
    <p:sldLayoutId id="2147483975" r:id="rId28"/>
    <p:sldLayoutId id="2147483976" r:id="rId29"/>
    <p:sldLayoutId id="2147483977" r:id="rId30"/>
    <p:sldLayoutId id="2147483988" r:id="rId31"/>
    <p:sldLayoutId id="2147483989" r:id="rId32"/>
    <p:sldLayoutId id="2147483990" r:id="rId33"/>
    <p:sldLayoutId id="2147483991" r:id="rId34"/>
    <p:sldLayoutId id="2147483992" r:id="rId35"/>
    <p:sldLayoutId id="2147483993" r:id="rId36"/>
    <p:sldLayoutId id="2147483995" r:id="rId37"/>
    <p:sldLayoutId id="2147484002" r:id="rId38"/>
    <p:sldLayoutId id="2147484003" r:id="rId39"/>
    <p:sldLayoutId id="2147484004" r:id="rId40"/>
    <p:sldLayoutId id="2147483994" r:id="rId41"/>
    <p:sldLayoutId id="2147484005" r:id="rId42"/>
    <p:sldLayoutId id="2147484006" r:id="rId43"/>
    <p:sldLayoutId id="2147483979" r:id="rId44"/>
    <p:sldLayoutId id="2147483980" r:id="rId45"/>
    <p:sldLayoutId id="2147483981" r:id="rId46"/>
    <p:sldLayoutId id="2147483982" r:id="rId47"/>
    <p:sldLayoutId id="2147483983" r:id="rId48"/>
    <p:sldLayoutId id="2147483984" r:id="rId49"/>
    <p:sldLayoutId id="2147483985" r:id="rId50"/>
    <p:sldLayoutId id="2147483986" r:id="rId51"/>
    <p:sldLayoutId id="2147484008" r:id="rId52"/>
    <p:sldLayoutId id="2147484009" r:id="rId53"/>
    <p:sldLayoutId id="2147484010" r:id="rId54"/>
    <p:sldLayoutId id="2147484011" r:id="rId55"/>
    <p:sldLayoutId id="2147484012" r:id="rId56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36" userDrawn="1">
          <p15:clr>
            <a:srgbClr val="F26B43"/>
          </p15:clr>
        </p15:guide>
        <p15:guide id="4" orient="horz" pos="336" userDrawn="1">
          <p15:clr>
            <a:srgbClr val="F26B43"/>
          </p15:clr>
        </p15:guide>
        <p15:guide id="5" pos="7344" userDrawn="1">
          <p15:clr>
            <a:srgbClr val="F26B43"/>
          </p15:clr>
        </p15:guide>
        <p15:guide id="6" orient="horz" pos="39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6" Type="http://schemas.openxmlformats.org/officeDocument/2006/relationships/customXml" Target="../ink/ink2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3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28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1.png"/><Relationship Id="rId4" Type="http://schemas.openxmlformats.org/officeDocument/2006/relationships/customXml" Target="../ink/ink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0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0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0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49.jpeg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1">
            <a:extLst>
              <a:ext uri="{FF2B5EF4-FFF2-40B4-BE49-F238E27FC236}">
                <a16:creationId xmlns:a16="http://schemas.microsoft.com/office/drawing/2014/main" id="{454C5448-5DFC-9E03-F68C-7D6FB260116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293077" y="0"/>
            <a:ext cx="19700363" cy="14179611"/>
          </a:xfrm>
          <a:solidFill>
            <a:schemeClr val="tx1"/>
          </a:solidFill>
        </p:spPr>
      </p:sp>
      <p:sp>
        <p:nvSpPr>
          <p:cNvPr id="5" name="Sottotitolo 4">
            <a:extLst>
              <a:ext uri="{FF2B5EF4-FFF2-40B4-BE49-F238E27FC236}">
                <a16:creationId xmlns:a16="http://schemas.microsoft.com/office/drawing/2014/main" id="{E6D7AF60-A054-A06D-8E8E-DD74C7E6CD6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73432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A209850-81F6-B322-6D17-785BFDE1B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8942" y="152400"/>
            <a:ext cx="7434625" cy="1968280"/>
          </a:xfrm>
        </p:spPr>
        <p:txBody>
          <a:bodyPr>
            <a:normAutofit/>
          </a:bodyPr>
          <a:lstStyle/>
          <a:p>
            <a:r>
              <a:rPr lang="it-IT" sz="3600" b="1" dirty="0"/>
              <a:t>Cosa emerge dalle interviste: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B0851E1-BF9C-812B-279F-BCFA2579F04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95895" y="797703"/>
            <a:ext cx="5173300" cy="3209059"/>
          </a:xfr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sp>
        <p:nvSpPr>
          <p:cNvPr id="7" name="Segnaposto immagine 6">
            <a:extLst>
              <a:ext uri="{FF2B5EF4-FFF2-40B4-BE49-F238E27FC236}">
                <a16:creationId xmlns:a16="http://schemas.microsoft.com/office/drawing/2014/main" id="{611A7875-9869-D070-FA33-42C3A5D3B93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055511" y="3834326"/>
            <a:ext cx="3261414" cy="2310214"/>
          </a:xfr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A2BBB6C-1450-F10D-857F-C28749F3AF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10</a:t>
            </a:fld>
            <a:endParaRPr lang="it-IT" noProof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A942AE3-3231-E56F-2440-6A1C9E91AA75}"/>
              </a:ext>
            </a:extLst>
          </p:cNvPr>
          <p:cNvSpPr txBox="1"/>
          <p:nvPr/>
        </p:nvSpPr>
        <p:spPr>
          <a:xfrm>
            <a:off x="329609" y="832571"/>
            <a:ext cx="5039586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200" dirty="0"/>
              <a:t>Leader intervistati analizzano il settore sotto diversi aspetti:</a:t>
            </a:r>
          </a:p>
          <a:p>
            <a:pPr algn="ctr"/>
            <a:endParaRPr lang="it-IT" sz="2200" dirty="0"/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200" b="1" dirty="0">
                <a:solidFill>
                  <a:schemeClr val="tx2">
                    <a:lumMod val="75000"/>
                  </a:schemeClr>
                </a:solidFill>
              </a:rPr>
              <a:t>comunicazione</a:t>
            </a:r>
            <a:r>
              <a:rPr lang="it-IT" sz="2200" dirty="0"/>
              <a:t> (nuovi linguaggi, canali, approcci),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200" b="1" dirty="0">
                <a:solidFill>
                  <a:schemeClr val="tx2">
                    <a:lumMod val="75000"/>
                  </a:schemeClr>
                </a:solidFill>
              </a:rPr>
              <a:t>interazione tra </a:t>
            </a:r>
            <a:r>
              <a:rPr lang="it-IT" sz="2200" dirty="0"/>
              <a:t>aziende, clienti e dipendenti,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200" dirty="0"/>
              <a:t>ruolo sempre più centrale dei </a:t>
            </a:r>
            <a:r>
              <a:rPr lang="it-IT" sz="2200" b="1" dirty="0">
                <a:solidFill>
                  <a:schemeClr val="tx2">
                    <a:lumMod val="75000"/>
                  </a:schemeClr>
                </a:solidFill>
              </a:rPr>
              <a:t>dati</a:t>
            </a:r>
            <a:r>
              <a:rPr lang="it-IT" sz="2200" dirty="0"/>
              <a:t> e degli </a:t>
            </a:r>
            <a:r>
              <a:rPr lang="it-IT" sz="2200" b="1" dirty="0" err="1">
                <a:solidFill>
                  <a:schemeClr val="tx2">
                    <a:lumMod val="75000"/>
                  </a:schemeClr>
                </a:solidFill>
              </a:rPr>
              <a:t>insight</a:t>
            </a:r>
            <a:r>
              <a:rPr lang="it-IT" sz="2200" dirty="0"/>
              <a:t>.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ACF53DD5-D8D6-8F98-BF50-8E9B9F612198}"/>
              </a:ext>
            </a:extLst>
          </p:cNvPr>
          <p:cNvSpPr txBox="1"/>
          <p:nvPr/>
        </p:nvSpPr>
        <p:spPr>
          <a:xfrm>
            <a:off x="8348862" y="4014828"/>
            <a:ext cx="252493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Arial" panose="020B0604020202020204" pitchFamily="34" charset="0"/>
              <a:buChar char="•"/>
            </a:pPr>
            <a:r>
              <a:rPr lang="it-IT" sz="2400" u="sng" dirty="0"/>
              <a:t>Obiettivo</a:t>
            </a:r>
            <a:r>
              <a:rPr lang="it-IT" sz="2400" dirty="0"/>
              <a:t>:          </a:t>
            </a:r>
            <a:r>
              <a:rPr lang="it-IT" sz="2400" i="1" dirty="0"/>
              <a:t>capire come i dati guidino le scelte dei player presenti e futuri.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7DA92739-5C88-A2D9-6A9B-578D22CDD9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7954" y="843632"/>
            <a:ext cx="4895114" cy="2839323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AEF7F834-BDF8-41EF-D3D4-2FC5535C39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2136" y="4261385"/>
            <a:ext cx="5173301" cy="244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7772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egnaposto immagine 6">
            <a:extLst>
              <a:ext uri="{FF2B5EF4-FFF2-40B4-BE49-F238E27FC236}">
                <a16:creationId xmlns:a16="http://schemas.microsoft.com/office/drawing/2014/main" id="{C4D8C7C3-B649-45C5-F6E5-B15AF19259CC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/>
          <a:srcRect r="-2" b="21562"/>
          <a:stretch>
            <a:fillRect/>
          </a:stretch>
        </p:blipFill>
        <p:spPr>
          <a:xfrm>
            <a:off x="5334001" y="112976"/>
            <a:ext cx="6858000" cy="6745024"/>
          </a:xfrm>
          <a:prstGeom prst="ellipse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5861FFCE-C9D0-7D37-1D6B-5EDAFCDC314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 rot="5400000">
            <a:off x="5238089" y="208890"/>
            <a:ext cx="6745024" cy="6553200"/>
          </a:xfrm>
        </p:spPr>
        <p:txBody>
          <a:bodyPr/>
          <a:lstStyle/>
          <a:p>
            <a:endParaRPr lang="en-US"/>
          </a:p>
        </p:txBody>
      </p:sp>
      <p:sp>
        <p:nvSpPr>
          <p:cNvPr id="23" name="Segnaposto testo 7">
            <a:extLst>
              <a:ext uri="{FF2B5EF4-FFF2-40B4-BE49-F238E27FC236}">
                <a16:creationId xmlns:a16="http://schemas.microsoft.com/office/drawing/2014/main" id="{5B81CC40-FC5E-EB26-97F6-C9BDA4F3DF9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it-IT" sz="4000" b="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Lorenzo Brufani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389F138-10B2-D9F5-1495-5558E08D32CD}"/>
              </a:ext>
            </a:extLst>
          </p:cNvPr>
          <p:cNvSpPr txBox="1"/>
          <p:nvPr/>
        </p:nvSpPr>
        <p:spPr>
          <a:xfrm>
            <a:off x="548641" y="2667000"/>
            <a:ext cx="5775960" cy="3660648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algn="ctr" defTabSz="914400" fontAlgn="base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it-IT" altLang="en-US" sz="2100" dirty="0">
                <a:solidFill>
                  <a:schemeClr val="tx1"/>
                </a:solidFill>
              </a:rPr>
              <a:t>RUOLO:</a:t>
            </a:r>
          </a:p>
          <a:p>
            <a:pPr marL="228600" indent="-228600" defTabSz="914400" fontAlgn="base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it-IT" altLang="en-US" sz="2100" dirty="0">
                <a:solidFill>
                  <a:schemeClr val="tx1"/>
                </a:solidFill>
              </a:rPr>
              <a:t>Competere nel mercato della reputazione attraverso la costruzione di contenuti e di un sistema di relazioni; </a:t>
            </a:r>
          </a:p>
          <a:p>
            <a:pPr marL="228600" indent="-228600" defTabSz="914400" fontAlgn="base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it-IT" altLang="en-US" sz="2100" dirty="0">
              <a:solidFill>
                <a:schemeClr val="tx1"/>
              </a:solidFill>
            </a:endParaRPr>
          </a:p>
          <a:p>
            <a:pPr marL="228600" indent="-228600" defTabSz="914400" fontAlgn="base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it-IT" altLang="en-US" sz="2100" dirty="0">
                <a:solidFill>
                  <a:schemeClr val="tx1"/>
                </a:solidFill>
              </a:rPr>
              <a:t>Creazione di progetti digitali; </a:t>
            </a:r>
          </a:p>
          <a:p>
            <a:pPr marL="228600" indent="-228600" defTabSz="914400" fontAlgn="base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it-IT" altLang="en-US" sz="2100" dirty="0">
              <a:solidFill>
                <a:schemeClr val="tx1"/>
              </a:solidFill>
            </a:endParaRPr>
          </a:p>
          <a:p>
            <a:pPr marL="228600" indent="-228600" defTabSz="914400" fontAlgn="base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it-IT" altLang="en-US" sz="2100" dirty="0">
                <a:solidFill>
                  <a:schemeClr val="tx1"/>
                </a:solidFill>
              </a:rPr>
              <a:t>Attitudine dei dipendenti orientata alle nuove piattaforme di comunicazione. </a:t>
            </a:r>
            <a:endParaRPr lang="it-IT" sz="2100" dirty="0">
              <a:solidFill>
                <a:schemeClr val="tx1"/>
              </a:solidFill>
            </a:endParaRP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BA327E58-D6E7-DC24-32F3-6938EB317F5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8640" y="1676400"/>
            <a:ext cx="14600035" cy="460246"/>
          </a:xfrm>
        </p:spPr>
        <p:txBody>
          <a:bodyPr vert="horz" wrap="square" lIns="91440" tIns="45720" rIns="91440" bIns="45720" rtlCol="0">
            <a:noAutofit/>
          </a:bodyPr>
          <a:lstStyle/>
          <a:p>
            <a:r>
              <a:rPr lang="it-IT" sz="1900" b="1" kern="1200" dirty="0">
                <a:latin typeface="+mn-lt"/>
                <a:ea typeface="+mn-ea"/>
                <a:cs typeface="+mn-cs"/>
              </a:rPr>
              <a:t>L. </a:t>
            </a:r>
            <a:r>
              <a:rPr lang="it-IT" sz="1900" b="1" kern="1200" dirty="0" err="1">
                <a:latin typeface="+mn-lt"/>
                <a:ea typeface="+mn-ea"/>
                <a:cs typeface="+mn-cs"/>
              </a:rPr>
              <a:t>Brufani</a:t>
            </a:r>
            <a:r>
              <a:rPr lang="it-IT" sz="1900" b="1" kern="1200" dirty="0">
                <a:latin typeface="+mn-lt"/>
                <a:ea typeface="+mn-ea"/>
                <a:cs typeface="+mn-cs"/>
              </a:rPr>
              <a:t> – </a:t>
            </a:r>
            <a:r>
              <a:rPr lang="it-IT" sz="1900" b="1" kern="1200" dirty="0" err="1">
                <a:latin typeface="+mn-lt"/>
                <a:ea typeface="+mn-ea"/>
                <a:cs typeface="+mn-cs"/>
              </a:rPr>
              <a:t>Founder</a:t>
            </a:r>
            <a:r>
              <a:rPr lang="it-IT" sz="1900" b="1" kern="1200" dirty="0">
                <a:latin typeface="+mn-lt"/>
                <a:ea typeface="+mn-ea"/>
                <a:cs typeface="+mn-cs"/>
              </a:rPr>
              <a:t> &amp; CEO di </a:t>
            </a:r>
            <a:r>
              <a:rPr lang="it-IT" sz="1900" b="1" kern="1200" dirty="0" err="1">
                <a:latin typeface="+mn-lt"/>
                <a:ea typeface="+mn-ea"/>
                <a:cs typeface="+mn-cs"/>
              </a:rPr>
              <a:t>Competence</a:t>
            </a:r>
            <a:r>
              <a:rPr lang="it-IT" sz="1900" b="1" kern="1200" dirty="0">
                <a:latin typeface="+mn-lt"/>
                <a:ea typeface="+mn-ea"/>
                <a:cs typeface="+mn-cs"/>
              </a:rPr>
              <a:t>                                                                                                                                                 (</a:t>
            </a:r>
            <a:r>
              <a:rPr lang="it-IT" sz="1900" b="1" kern="1200" dirty="0" err="1">
                <a:latin typeface="+mn-lt"/>
                <a:ea typeface="+mn-ea"/>
                <a:cs typeface="+mn-cs"/>
              </a:rPr>
              <a:t>reputation</a:t>
            </a:r>
            <a:r>
              <a:rPr lang="it-IT" sz="1900" b="1" kern="1200" dirty="0">
                <a:latin typeface="+mn-lt"/>
                <a:ea typeface="+mn-ea"/>
                <a:cs typeface="+mn-cs"/>
              </a:rPr>
              <a:t> management &amp; digital PR)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C441CF9-280C-1127-1FA8-E8A205CE6B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</p:spPr>
        <p:txBody>
          <a:bodyPr vert="horz" lIns="0" tIns="45720" rIns="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it-IT" smtClean="0"/>
              <a:pPr>
                <a:spcAft>
                  <a:spcPts val="600"/>
                </a:spcAft>
              </a:pPr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31807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B8CEB34E-DDEF-7F3E-5F83-0290800DB67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98343" y="1326767"/>
            <a:ext cx="4952725" cy="3979569"/>
          </a:xfrm>
        </p:spPr>
        <p:txBody>
          <a:bodyPr>
            <a:noAutofit/>
          </a:bodyPr>
          <a:lstStyle/>
          <a:p>
            <a:pPr algn="ctr" fontAlgn="base"/>
            <a:endParaRPr lang="en-US" altLang="en-US" sz="2200" dirty="0"/>
          </a:p>
          <a:p>
            <a:pPr marL="285750" indent="-285750" algn="ctr" fontAlgn="base">
              <a:buFontTx/>
              <a:buChar char="-"/>
            </a:pPr>
            <a:r>
              <a:rPr lang="it-IT" altLang="en-US" sz="2200" dirty="0">
                <a:solidFill>
                  <a:srgbClr val="003057"/>
                </a:solidFill>
              </a:rPr>
              <a:t>Aumento dei </a:t>
            </a:r>
            <a:r>
              <a:rPr lang="it-IT" altLang="en-US" sz="2200" dirty="0" err="1">
                <a:solidFill>
                  <a:srgbClr val="003057"/>
                </a:solidFill>
              </a:rPr>
              <a:t>touchpoint</a:t>
            </a:r>
            <a:r>
              <a:rPr lang="it-IT" altLang="en-US" sz="2200" dirty="0">
                <a:solidFill>
                  <a:srgbClr val="003057"/>
                </a:solidFill>
              </a:rPr>
              <a:t> digitali e cambiamento nei servizi dell’agenzia: nuove figure professionali (web intelligence, </a:t>
            </a:r>
            <a:r>
              <a:rPr lang="it-IT" altLang="en-US" sz="2200" dirty="0" err="1">
                <a:solidFill>
                  <a:srgbClr val="003057"/>
                </a:solidFill>
              </a:rPr>
              <a:t>videomaker</a:t>
            </a:r>
            <a:r>
              <a:rPr lang="it-IT" altLang="en-US" sz="2200" dirty="0">
                <a:solidFill>
                  <a:srgbClr val="003057"/>
                </a:solidFill>
              </a:rPr>
              <a:t>, digital graphic Designer, social media management);</a:t>
            </a:r>
            <a:endParaRPr lang="it-IT" altLang="en-US" sz="2200" dirty="0"/>
          </a:p>
          <a:p>
            <a:pPr marL="285750" indent="-285750" algn="ctr" fontAlgn="base">
              <a:buFontTx/>
              <a:buChar char="-"/>
            </a:pPr>
            <a:r>
              <a:rPr lang="it-IT" altLang="en-US" sz="2200" dirty="0">
                <a:solidFill>
                  <a:srgbClr val="003057"/>
                </a:solidFill>
              </a:rPr>
              <a:t>Personal Branding; </a:t>
            </a:r>
          </a:p>
          <a:p>
            <a:pPr marL="285750" indent="-285750" algn="ctr" fontAlgn="base">
              <a:buFontTx/>
              <a:buChar char="-"/>
            </a:pPr>
            <a:r>
              <a:rPr lang="it-IT" altLang="en-US" sz="2200" dirty="0" err="1">
                <a:solidFill>
                  <a:srgbClr val="003057"/>
                </a:solidFill>
              </a:rPr>
              <a:t>Reputation</a:t>
            </a:r>
            <a:r>
              <a:rPr lang="it-IT" altLang="en-US" sz="2200" dirty="0">
                <a:solidFill>
                  <a:srgbClr val="003057"/>
                </a:solidFill>
              </a:rPr>
              <a:t> </a:t>
            </a:r>
            <a:r>
              <a:rPr lang="it-IT" altLang="en-US" sz="2200" dirty="0" err="1">
                <a:solidFill>
                  <a:srgbClr val="003057"/>
                </a:solidFill>
              </a:rPr>
              <a:t>crisis</a:t>
            </a:r>
            <a:r>
              <a:rPr lang="it-IT" altLang="en-US" sz="2200" dirty="0">
                <a:solidFill>
                  <a:srgbClr val="003057"/>
                </a:solidFill>
              </a:rPr>
              <a:t> e prevenzione della crisi </a:t>
            </a:r>
            <a:r>
              <a:rPr lang="it-IT" altLang="en-US" sz="2200" dirty="0" err="1">
                <a:solidFill>
                  <a:srgbClr val="003057"/>
                </a:solidFill>
              </a:rPr>
              <a:t>reputazionale</a:t>
            </a:r>
            <a:r>
              <a:rPr lang="it-IT" altLang="en-US" sz="2200" dirty="0">
                <a:solidFill>
                  <a:srgbClr val="003057"/>
                </a:solidFill>
              </a:rPr>
              <a:t> proveniente dai media digitali</a:t>
            </a:r>
            <a:r>
              <a:rPr lang="it-IT" altLang="en-US" sz="2200" dirty="0"/>
              <a:t>; </a:t>
            </a:r>
            <a:endParaRPr lang="it-IT" altLang="en-US" sz="2200" dirty="0">
              <a:solidFill>
                <a:srgbClr val="003057"/>
              </a:solidFill>
            </a:endParaRPr>
          </a:p>
          <a:p>
            <a:pPr marL="285750" indent="-285750" algn="ctr" fontAlgn="base">
              <a:buFontTx/>
              <a:buChar char="-"/>
            </a:pPr>
            <a:r>
              <a:rPr lang="it-IT" altLang="en-US" sz="2200" dirty="0">
                <a:solidFill>
                  <a:srgbClr val="003057"/>
                </a:solidFill>
              </a:rPr>
              <a:t>SEO e SEO copywriter. </a:t>
            </a:r>
          </a:p>
          <a:p>
            <a:pPr algn="ctr" fontAlgn="base"/>
            <a:endParaRPr lang="it-IT" altLang="en-US" sz="2200" dirty="0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FDCBE263-542F-4E0E-A06C-0EAF354CD77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741263" y="739721"/>
            <a:ext cx="3474720" cy="424732"/>
          </a:xfrm>
        </p:spPr>
        <p:txBody>
          <a:bodyPr/>
          <a:lstStyle/>
          <a:p>
            <a:pPr fontAlgn="base"/>
            <a:r>
              <a:rPr lang="en-US" altLang="en-US" sz="2500" b="1">
                <a:solidFill>
                  <a:srgbClr val="003057"/>
                </a:solidFill>
              </a:rPr>
              <a:t>SFIDE</a:t>
            </a:r>
            <a:r>
              <a:rPr lang="en-US" altLang="en-US" sz="2500">
                <a:solidFill>
                  <a:srgbClr val="003057"/>
                </a:solidFill>
              </a:rPr>
              <a:t>:</a:t>
            </a:r>
            <a:endParaRPr lang="en-US" altLang="en-US" sz="2500" dirty="0">
              <a:solidFill>
                <a:srgbClr val="003057"/>
              </a:solidFill>
            </a:endParaRPr>
          </a:p>
        </p:txBody>
      </p:sp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27023CA8-9F45-B86C-2F1D-CD3FF6C7B5EF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257170" y="1858875"/>
            <a:ext cx="7115211" cy="3858424"/>
          </a:xfrm>
        </p:spPr>
        <p:txBody>
          <a:bodyPr>
            <a:normAutofit/>
          </a:bodyPr>
          <a:lstStyle/>
          <a:p>
            <a:pPr marL="285750" indent="-285750" algn="ctr" fontAlgn="base">
              <a:buFontTx/>
              <a:buChar char="-"/>
            </a:pPr>
            <a:r>
              <a:rPr lang="it-IT" altLang="en-US" sz="2200" dirty="0">
                <a:solidFill>
                  <a:srgbClr val="003057"/>
                </a:solidFill>
              </a:rPr>
              <a:t>Comunicazione </a:t>
            </a:r>
            <a:r>
              <a:rPr lang="it-IT" altLang="en-US" sz="2200" dirty="0" err="1">
                <a:solidFill>
                  <a:srgbClr val="003057"/>
                </a:solidFill>
              </a:rPr>
              <a:t>corporate</a:t>
            </a:r>
            <a:r>
              <a:rPr lang="it-IT" altLang="en-US" sz="2200" dirty="0">
                <a:solidFill>
                  <a:srgbClr val="003057"/>
                </a:solidFill>
              </a:rPr>
              <a:t> verso le PMI; </a:t>
            </a:r>
            <a:endParaRPr lang="it-IT" altLang="en-US" sz="2200" dirty="0"/>
          </a:p>
          <a:p>
            <a:pPr marL="285750" indent="-285750" algn="ctr" fontAlgn="base">
              <a:buFontTx/>
              <a:buChar char="-"/>
            </a:pPr>
            <a:r>
              <a:rPr lang="it-IT" altLang="en-US" sz="2200" dirty="0">
                <a:solidFill>
                  <a:srgbClr val="003057"/>
                </a:solidFill>
              </a:rPr>
              <a:t>Personal Branding e nuovi posti di lavoro; </a:t>
            </a:r>
          </a:p>
          <a:p>
            <a:pPr marL="285750" indent="-285750" algn="ctr" fontAlgn="base">
              <a:buFontTx/>
              <a:buChar char="-"/>
            </a:pPr>
            <a:r>
              <a:rPr lang="it-IT" altLang="en-US" sz="2200" dirty="0">
                <a:solidFill>
                  <a:srgbClr val="003057"/>
                </a:solidFill>
              </a:rPr>
              <a:t>Comunicazione di crisi;</a:t>
            </a:r>
          </a:p>
          <a:p>
            <a:pPr marL="285750" indent="-285750" algn="ctr" fontAlgn="base">
              <a:buFontTx/>
              <a:buChar char="-"/>
            </a:pPr>
            <a:r>
              <a:rPr lang="it-IT" altLang="en-US" sz="2200" dirty="0">
                <a:solidFill>
                  <a:srgbClr val="003057"/>
                </a:solidFill>
              </a:rPr>
              <a:t>Sostenibilità. </a:t>
            </a:r>
          </a:p>
          <a:p>
            <a:pPr marL="285750" indent="-285750" algn="ctr" fontAlgn="base">
              <a:buFontTx/>
              <a:buChar char="-"/>
            </a:pPr>
            <a:endParaRPr lang="it-IT" altLang="en-US" sz="2200" dirty="0"/>
          </a:p>
          <a:p>
            <a:pPr marL="285750" indent="-285750" algn="ctr" fontAlgn="base">
              <a:buFontTx/>
              <a:buChar char="-"/>
            </a:pPr>
            <a:endParaRPr lang="it-IT" altLang="en-US" sz="2200" dirty="0">
              <a:solidFill>
                <a:srgbClr val="003057"/>
              </a:solidFill>
            </a:endParaRPr>
          </a:p>
          <a:p>
            <a:pPr algn="ctr" fontAlgn="base"/>
            <a:endParaRPr lang="it-IT" altLang="en-US" sz="2200" dirty="0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BD0A0482-D25F-F497-6BA7-8170B1AD4E8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077416" y="739721"/>
            <a:ext cx="3474720" cy="424732"/>
          </a:xfrm>
        </p:spPr>
        <p:txBody>
          <a:bodyPr/>
          <a:lstStyle/>
          <a:p>
            <a:r>
              <a:rPr lang="it-IT" sz="2500" dirty="0"/>
              <a:t>TENDENZE E FUTURO: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945FDCBF-D978-CFCB-0D4E-4BF9065141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12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8941201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immagine 3">
            <a:extLst>
              <a:ext uri="{FF2B5EF4-FFF2-40B4-BE49-F238E27FC236}">
                <a16:creationId xmlns:a16="http://schemas.microsoft.com/office/drawing/2014/main" id="{0AABBC8D-9D40-A384-3C8D-562EC8EACFC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solidFill>
            <a:schemeClr val="accent2">
              <a:lumMod val="60000"/>
              <a:lumOff val="40000"/>
            </a:schemeClr>
          </a:solidFill>
        </p:spPr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F925DC87-5213-1350-607C-6ECFE1CE801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90600" y="1672377"/>
            <a:ext cx="4648200" cy="4011188"/>
          </a:xfr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it-IT"/>
              <a:t>Competence nasce 15 anni fa dal mondo delle PR, ufficio stampa ed eventi.</a:t>
            </a:r>
          </a:p>
          <a:p>
            <a:r>
              <a:rPr lang="it-IT"/>
              <a:t>Nel tempo ha evoluto il proprio posizionamento, spostandosi verso la gestione della reputazione.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D4B0E07-552C-2E0F-6E2D-1FC2B6650E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2632" y="-76201"/>
            <a:ext cx="11286735" cy="1981200"/>
          </a:xfrm>
        </p:spPr>
        <p:txBody>
          <a:bodyPr/>
          <a:lstStyle/>
          <a:p>
            <a:r>
              <a:rPr lang="it-IT" sz="3200" dirty="0"/>
              <a:t>Di cosa si occupa </a:t>
            </a:r>
            <a:r>
              <a:rPr lang="it-IT" sz="3200" b="1" dirty="0"/>
              <a:t>l’agenzia </a:t>
            </a:r>
            <a:r>
              <a:rPr lang="it-IT" sz="3200" b="1" dirty="0" err="1"/>
              <a:t>Competence</a:t>
            </a:r>
            <a:r>
              <a:rPr lang="it-IT" sz="3200" dirty="0"/>
              <a:t> e come si distingue nel mercato?</a:t>
            </a:r>
          </a:p>
        </p:txBody>
      </p:sp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F9F1F4B3-60C7-4DD6-CA3C-2456FFED6D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64902" y="2514153"/>
            <a:ext cx="5109967" cy="3048447"/>
          </a:xfrm>
        </p:spPr>
        <p:txBody>
          <a:bodyPr>
            <a:noAutofit/>
          </a:bodyPr>
          <a:lstStyle/>
          <a:p>
            <a:pPr algn="ctr"/>
            <a:r>
              <a:rPr lang="it-IT" sz="2200" b="1" dirty="0"/>
              <a:t> Approccio distintivo</a:t>
            </a:r>
          </a:p>
          <a:p>
            <a:pPr algn="ctr"/>
            <a:r>
              <a:rPr lang="it-IT" sz="2200" dirty="0"/>
              <a:t>Non si limita a misurare la reputazione, ma lavora su:</a:t>
            </a:r>
          </a:p>
          <a:p>
            <a:pPr algn="ctr"/>
            <a:endParaRPr lang="it-IT" sz="2200" dirty="0"/>
          </a:p>
          <a:p>
            <a:pPr algn="ctr"/>
            <a:endParaRPr lang="it-IT" sz="2200" dirty="0"/>
          </a:p>
          <a:p>
            <a:pPr marL="457200" indent="-457200" algn="ctr">
              <a:buFont typeface="+mj-lt"/>
              <a:buAutoNum type="arabicPeriod"/>
            </a:pPr>
            <a:r>
              <a:rPr lang="it-IT" sz="2200" dirty="0"/>
              <a:t>costruzione di contenuti,</a:t>
            </a:r>
          </a:p>
          <a:p>
            <a:pPr marL="457200" indent="-457200" algn="ctr">
              <a:buFont typeface="+mj-lt"/>
              <a:buAutoNum type="arabicPeriod"/>
            </a:pPr>
            <a:r>
              <a:rPr lang="it-IT" sz="2200" dirty="0"/>
              <a:t>sviluppo di reti e relazioni,</a:t>
            </a:r>
          </a:p>
          <a:p>
            <a:pPr marL="457200" indent="-457200" algn="ctr">
              <a:buFont typeface="+mj-lt"/>
              <a:buAutoNum type="arabicPeriod"/>
            </a:pPr>
            <a:r>
              <a:rPr lang="it-IT" sz="2200" dirty="0"/>
              <a:t>integrazione di stakeholder e canali diversi.</a:t>
            </a:r>
          </a:p>
          <a:p>
            <a:pPr marL="457200" indent="-457200" algn="ctr">
              <a:buFont typeface="+mj-lt"/>
              <a:buAutoNum type="arabicPeriod"/>
            </a:pPr>
            <a:endParaRPr lang="it-IT" sz="2200" dirty="0"/>
          </a:p>
          <a:p>
            <a:pPr algn="ctr"/>
            <a:r>
              <a:rPr lang="it-IT" sz="2200" dirty="0"/>
              <a:t>Agenzia di </a:t>
            </a:r>
            <a:r>
              <a:rPr lang="it-IT" sz="2200" b="1" dirty="0"/>
              <a:t>taglio </a:t>
            </a:r>
            <a:r>
              <a:rPr lang="it-IT" sz="2200" b="1" dirty="0" err="1"/>
              <a:t>corporate</a:t>
            </a:r>
            <a:r>
              <a:rPr lang="it-IT" sz="2200" dirty="0"/>
              <a:t>, con attenzione sia </a:t>
            </a:r>
            <a:r>
              <a:rPr lang="it-IT" sz="2200" i="1" u="sng" dirty="0"/>
              <a:t>all’operatività</a:t>
            </a:r>
            <a:r>
              <a:rPr lang="it-IT" sz="2200" dirty="0"/>
              <a:t> sia alla </a:t>
            </a:r>
            <a:r>
              <a:rPr lang="it-IT" sz="2200" i="1" u="sng" dirty="0"/>
              <a:t>strategia</a:t>
            </a:r>
            <a:r>
              <a:rPr lang="it-IT" sz="2200" dirty="0"/>
              <a:t> e </a:t>
            </a:r>
            <a:r>
              <a:rPr lang="it-IT" sz="2200" i="1" u="sng" dirty="0"/>
              <a:t>all’analisi</a:t>
            </a:r>
            <a:r>
              <a:rPr lang="it-IT" sz="2200" dirty="0"/>
              <a:t>.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0EEF0B9E-70B6-2CEE-954A-E1B2818CFA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55000" lnSpcReduction="20000"/>
          </a:bodyPr>
          <a:lstStyle/>
          <a:p>
            <a:endParaRPr lang="it-IT"/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6FE84EC3-0079-B96E-4462-5ADF4C92F08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55000" lnSpcReduction="20000"/>
          </a:bodyPr>
          <a:lstStyle/>
          <a:p>
            <a:endParaRPr lang="it-IT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5EE35DAA-9ED3-8F18-5D60-90641C13C85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40475"/>
            <a:ext cx="303213" cy="365125"/>
          </a:xfrm>
          <a:prstGeom prst="rect">
            <a:avLst/>
          </a:prstGeom>
        </p:spPr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13</a:t>
            </a:fld>
            <a:endParaRPr lang="it-IT" noProof="0"/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264F3D33-7345-0326-2247-31AE7C6AC767}"/>
              </a:ext>
            </a:extLst>
          </p:cNvPr>
          <p:cNvSpPr txBox="1"/>
          <p:nvPr/>
        </p:nvSpPr>
        <p:spPr>
          <a:xfrm>
            <a:off x="1372402" y="2216032"/>
            <a:ext cx="3964838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Arial" panose="020B0604020202020204" pitchFamily="34" charset="0"/>
              <a:buChar char="•"/>
            </a:pPr>
            <a:r>
              <a:rPr lang="it-IT" sz="2300" b="1" dirty="0" err="1">
                <a:solidFill>
                  <a:schemeClr val="tx2">
                    <a:lumMod val="75000"/>
                  </a:schemeClr>
                </a:solidFill>
              </a:rPr>
              <a:t>Competence</a:t>
            </a:r>
            <a:r>
              <a:rPr lang="it-IT" sz="2300" dirty="0"/>
              <a:t> nasce 15 anni fa dal mondo delle PR, ufficio stampa ed eventi.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it-IT" sz="2300" dirty="0"/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300" dirty="0"/>
              <a:t>Nel tempo ha evoluto il proprio posizionamento, spostandosi verso la gestione della reputazione.</a:t>
            </a:r>
          </a:p>
        </p:txBody>
      </p:sp>
      <p:cxnSp>
        <p:nvCxnSpPr>
          <p:cNvPr id="7" name="Connettore diritto con freccia 6">
            <a:extLst>
              <a:ext uri="{FF2B5EF4-FFF2-40B4-BE49-F238E27FC236}">
                <a16:creationId xmlns:a16="http://schemas.microsoft.com/office/drawing/2014/main" id="{FE812994-586C-9713-A98B-D196B3CF46E1}"/>
              </a:ext>
            </a:extLst>
          </p:cNvPr>
          <p:cNvCxnSpPr>
            <a:cxnSpLocks/>
          </p:cNvCxnSpPr>
          <p:nvPr/>
        </p:nvCxnSpPr>
        <p:spPr>
          <a:xfrm>
            <a:off x="9319885" y="2867645"/>
            <a:ext cx="0" cy="678296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13679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466C2BB-1F8A-7A60-A9D3-23E04D495B2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29307" y="603564"/>
            <a:ext cx="4212504" cy="2275942"/>
          </a:xfrm>
          <a:solidFill>
            <a:schemeClr val="accent2">
              <a:lumMod val="60000"/>
              <a:lumOff val="40000"/>
              <a:alpha val="88000"/>
            </a:schemeClr>
          </a:solidFill>
          <a:ln w="57150"/>
        </p:spPr>
        <p:txBody>
          <a:bodyPr/>
          <a:lstStyle/>
          <a:p>
            <a:endParaRPr lang="it-IT"/>
          </a:p>
        </p:txBody>
      </p:sp>
      <p:sp>
        <p:nvSpPr>
          <p:cNvPr id="5" name="Sottotitolo 4">
            <a:extLst>
              <a:ext uri="{FF2B5EF4-FFF2-40B4-BE49-F238E27FC236}">
                <a16:creationId xmlns:a16="http://schemas.microsoft.com/office/drawing/2014/main" id="{152EA988-2066-A217-48D4-24B2F6413715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903000" y="765463"/>
            <a:ext cx="3688080" cy="2114042"/>
          </a:xfrm>
        </p:spPr>
        <p:txBody>
          <a:bodyPr>
            <a:normAutofit fontScale="92500"/>
          </a:bodyPr>
          <a:lstStyle/>
          <a:p>
            <a:pPr algn="ctr"/>
            <a:r>
              <a:rPr lang="it-IT" b="1" dirty="0"/>
              <a:t>Evoluzione dei servizi</a:t>
            </a:r>
          </a:p>
          <a:p>
            <a:pPr algn="ctr"/>
            <a:r>
              <a:rPr lang="it-IT" dirty="0"/>
              <a:t>La classica attività di PR non è più l’area principale di business.</a:t>
            </a:r>
          </a:p>
          <a:p>
            <a:pPr algn="ctr"/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453C14E-1E41-9673-CBB3-2E83349EB948}"/>
              </a:ext>
            </a:extLst>
          </p:cNvPr>
          <p:cNvSpPr txBox="1"/>
          <p:nvPr/>
        </p:nvSpPr>
        <p:spPr>
          <a:xfrm>
            <a:off x="5642345" y="2019376"/>
            <a:ext cx="6093772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Arial" panose="020B0604020202020204" pitchFamily="34" charset="0"/>
              <a:buChar char="•"/>
            </a:pPr>
            <a:r>
              <a:rPr lang="it-IT" sz="2200" b="1" dirty="0">
                <a:solidFill>
                  <a:schemeClr val="tx2">
                    <a:lumMod val="75000"/>
                  </a:schemeClr>
                </a:solidFill>
              </a:rPr>
              <a:t>Scelta non verticale</a:t>
            </a:r>
            <a:r>
              <a:rPr lang="it-IT" sz="2200" dirty="0"/>
              <a:t>:                               </a:t>
            </a:r>
            <a:r>
              <a:rPr lang="it-IT" sz="2200" dirty="0" err="1"/>
              <a:t>Competence</a:t>
            </a:r>
            <a:r>
              <a:rPr lang="it-IT" sz="2200" dirty="0"/>
              <a:t> non si specializza in un solo settore.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it-IT" sz="2200" dirty="0"/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200" b="1" dirty="0">
                <a:solidFill>
                  <a:schemeClr val="tx2">
                    <a:lumMod val="75000"/>
                  </a:schemeClr>
                </a:solidFill>
              </a:rPr>
              <a:t>Visione</a:t>
            </a:r>
            <a:r>
              <a:rPr lang="it-IT" sz="2200" dirty="0"/>
              <a:t>:                                                              il mercato delle agenzie “verticali” è superato.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it-IT" sz="2200" dirty="0"/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200" b="1" dirty="0">
                <a:solidFill>
                  <a:schemeClr val="tx2">
                    <a:lumMod val="75000"/>
                  </a:schemeClr>
                </a:solidFill>
              </a:rPr>
              <a:t>Portfolio clienti diversificato</a:t>
            </a:r>
            <a:r>
              <a:rPr lang="it-IT" sz="2200" dirty="0"/>
              <a:t> →                        settori principali: food e </a:t>
            </a:r>
            <a:r>
              <a:rPr lang="it-IT" sz="2200" dirty="0" err="1"/>
              <a:t>travel</a:t>
            </a:r>
            <a:r>
              <a:rPr lang="it-IT" sz="2200" dirty="0"/>
              <a:t>.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A26A0C7-E036-9BA5-A7CE-327E6947072F}"/>
              </a:ext>
            </a:extLst>
          </p:cNvPr>
          <p:cNvSpPr txBox="1"/>
          <p:nvPr/>
        </p:nvSpPr>
        <p:spPr>
          <a:xfrm>
            <a:off x="455883" y="3642898"/>
            <a:ext cx="4759352" cy="23544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100" dirty="0"/>
              <a:t>Forte crescita della comunicazione interna, oggi interpretata in chiave digitale.</a:t>
            </a:r>
          </a:p>
          <a:p>
            <a:pPr algn="ctr"/>
            <a:endParaRPr lang="it-IT" sz="2100" dirty="0"/>
          </a:p>
          <a:p>
            <a:pPr algn="ctr"/>
            <a:r>
              <a:rPr lang="it-IT" sz="2100" dirty="0"/>
              <a:t>Settore destinato a crescere, soprattutto con la diffusione dello smart </a:t>
            </a:r>
            <a:r>
              <a:rPr lang="it-IT" sz="2100" dirty="0" err="1"/>
              <a:t>working</a:t>
            </a:r>
            <a:r>
              <a:rPr lang="it-IT" sz="2100" dirty="0"/>
              <a:t> e la necessità delle aziende di comunicare meglio con i propri dipendenti.</a:t>
            </a:r>
          </a:p>
        </p:txBody>
      </p:sp>
      <p:cxnSp>
        <p:nvCxnSpPr>
          <p:cNvPr id="6" name="Connettore diritto con freccia 5">
            <a:extLst>
              <a:ext uri="{FF2B5EF4-FFF2-40B4-BE49-F238E27FC236}">
                <a16:creationId xmlns:a16="http://schemas.microsoft.com/office/drawing/2014/main" id="{CD3D665D-1EDE-D052-970B-22961FDE7378}"/>
              </a:ext>
            </a:extLst>
          </p:cNvPr>
          <p:cNvCxnSpPr>
            <a:cxnSpLocks/>
          </p:cNvCxnSpPr>
          <p:nvPr/>
        </p:nvCxnSpPr>
        <p:spPr>
          <a:xfrm>
            <a:off x="2747040" y="2879505"/>
            <a:ext cx="0" cy="653861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13323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1">
            <a:extLst>
              <a:ext uri="{FF2B5EF4-FFF2-40B4-BE49-F238E27FC236}">
                <a16:creationId xmlns:a16="http://schemas.microsoft.com/office/drawing/2014/main" id="{959C40E5-DCCE-A31E-3A9B-B47128B520A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solidFill>
            <a:schemeClr val="accent2">
              <a:lumMod val="60000"/>
              <a:lumOff val="40000"/>
            </a:schemeClr>
          </a:solidFill>
        </p:spPr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0EA9494-3318-1AF3-7FD2-BCDB079951A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90600" y="2362199"/>
            <a:ext cx="4648200" cy="3786614"/>
          </a:xfr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it-IT"/>
              <a:t>La trasformazione digitale è stata un passaggio obbligato, che ha comportato un’evoluzione profonda nel lavoro dell’agenzia.</a:t>
            </a:r>
          </a:p>
          <a:p>
            <a:r>
              <a:rPr lang="it-IT"/>
              <a:t>Oggi ogni progetto prevede una componente digitale.</a:t>
            </a: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6F433B8F-73B3-65BA-5C6B-F429B778F0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6388" y="17226"/>
            <a:ext cx="11699223" cy="1981200"/>
          </a:xfrm>
        </p:spPr>
        <p:txBody>
          <a:bodyPr/>
          <a:lstStyle/>
          <a:p>
            <a:r>
              <a:rPr lang="it-IT" sz="3200" dirty="0"/>
              <a:t>Com’è cambiata l’agenzia con </a:t>
            </a:r>
            <a:r>
              <a:rPr lang="it-IT" sz="3200" b="1" dirty="0"/>
              <a:t>l’accelerazione digitale</a:t>
            </a:r>
            <a:r>
              <a:rPr lang="it-IT" sz="3200" dirty="0"/>
              <a:t>?</a:t>
            </a:r>
          </a:p>
        </p:txBody>
      </p:sp>
      <p:sp>
        <p:nvSpPr>
          <p:cNvPr id="5" name="Sottotitolo 4">
            <a:extLst>
              <a:ext uri="{FF2B5EF4-FFF2-40B4-BE49-F238E27FC236}">
                <a16:creationId xmlns:a16="http://schemas.microsoft.com/office/drawing/2014/main" id="{403D111E-A45B-283C-9079-4E840934DC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44336" y="3179526"/>
            <a:ext cx="4876800" cy="1371602"/>
          </a:xfrm>
        </p:spPr>
        <p:txBody>
          <a:bodyPr>
            <a:noAutofit/>
          </a:bodyPr>
          <a:lstStyle/>
          <a:p>
            <a:pPr algn="ctr"/>
            <a:r>
              <a:rPr lang="it-IT" sz="2300" dirty="0"/>
              <a:t>I dipendenti devono avere una forte attitudine verso le </a:t>
            </a:r>
            <a:r>
              <a:rPr lang="it-IT" sz="2300" b="1" dirty="0"/>
              <a:t>nuove piattaforme </a:t>
            </a:r>
            <a:r>
              <a:rPr lang="it-IT" sz="2300" dirty="0"/>
              <a:t>di comunicazione.</a:t>
            </a:r>
          </a:p>
          <a:p>
            <a:pPr algn="ctr"/>
            <a:endParaRPr lang="it-IT" sz="2300" dirty="0"/>
          </a:p>
          <a:p>
            <a:pPr algn="ctr"/>
            <a:r>
              <a:rPr lang="it-IT" sz="2300" dirty="0"/>
              <a:t>I team sono diventati </a:t>
            </a:r>
            <a:r>
              <a:rPr lang="it-IT" sz="2300" b="1" u="sng" dirty="0"/>
              <a:t>integrati</a:t>
            </a:r>
            <a:r>
              <a:rPr lang="it-IT" sz="2300" dirty="0"/>
              <a:t>:         social media, web intelligence, contenuti collaborano costantemente.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3C7F45AD-58E1-55D5-1B2D-252F680A6BF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9B7BC178-5BF1-AF23-AFB4-5E7888AC3C7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C8CE433E-9ACF-E52C-3E1E-96A0966B0CE3}"/>
              </a:ext>
            </a:extLst>
          </p:cNvPr>
          <p:cNvSpPr txBox="1"/>
          <p:nvPr/>
        </p:nvSpPr>
        <p:spPr>
          <a:xfrm>
            <a:off x="1380549" y="2916678"/>
            <a:ext cx="373566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Arial" panose="020B0604020202020204" pitchFamily="34" charset="0"/>
              <a:buChar char="•"/>
            </a:pPr>
            <a:r>
              <a:rPr lang="it-IT" sz="2100" dirty="0"/>
              <a:t>La </a:t>
            </a:r>
            <a:r>
              <a:rPr lang="it-IT" sz="2100" b="1" dirty="0"/>
              <a:t>trasformazione digitale</a:t>
            </a:r>
            <a:r>
              <a:rPr lang="it-IT" sz="2100" dirty="0"/>
              <a:t> è stata un passaggio obbligato, che ha comportato un’evoluzione profonda nel lavoro dell’agenzia.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it-IT" sz="2100" dirty="0"/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100" dirty="0"/>
              <a:t>Oggi ogni progetto prevede una componente digitale.</a:t>
            </a:r>
          </a:p>
        </p:txBody>
      </p:sp>
    </p:spTree>
    <p:extLst>
      <p:ext uri="{BB962C8B-B14F-4D97-AF65-F5344CB8AC3E}">
        <p14:creationId xmlns:p14="http://schemas.microsoft.com/office/powerpoint/2010/main" val="39519925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D452D521-B8E5-C1A4-95F1-65E85E09C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729" y="600798"/>
            <a:ext cx="10805160" cy="707886"/>
          </a:xfrm>
        </p:spPr>
        <p:txBody>
          <a:bodyPr>
            <a:normAutofit/>
          </a:bodyPr>
          <a:lstStyle/>
          <a:p>
            <a:r>
              <a:rPr lang="it-IT" sz="3200" b="1"/>
              <a:t>Impatto del Covid-19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1550EE9-8987-96F1-6D38-F44B54021F72}"/>
              </a:ext>
            </a:extLst>
          </p:cNvPr>
          <p:cNvSpPr txBox="1"/>
          <p:nvPr/>
        </p:nvSpPr>
        <p:spPr>
          <a:xfrm>
            <a:off x="179636" y="1895902"/>
            <a:ext cx="5532673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200" dirty="0"/>
              <a:t>La pandemia ha accelerato la digitalizzazione dei processi interni:</a:t>
            </a:r>
          </a:p>
          <a:p>
            <a:pPr algn="ctr"/>
            <a:endParaRPr lang="it-IT" sz="2200" dirty="0"/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200" dirty="0"/>
              <a:t>lavoro in </a:t>
            </a:r>
            <a:r>
              <a:rPr lang="it-IT" sz="2200" b="1" dirty="0">
                <a:solidFill>
                  <a:schemeClr val="tx2">
                    <a:lumMod val="75000"/>
                  </a:schemeClr>
                </a:solidFill>
              </a:rPr>
              <a:t>cloud</a:t>
            </a:r>
            <a:r>
              <a:rPr lang="it-IT" sz="2200" dirty="0"/>
              <a:t>,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200" dirty="0"/>
              <a:t>utilizzo di </a:t>
            </a:r>
            <a:r>
              <a:rPr lang="it-IT" sz="2200" b="1" dirty="0">
                <a:solidFill>
                  <a:schemeClr val="tx2">
                    <a:lumMod val="75000"/>
                  </a:schemeClr>
                </a:solidFill>
              </a:rPr>
              <a:t>CRM</a:t>
            </a:r>
            <a:r>
              <a:rPr lang="it-IT" sz="2200" dirty="0"/>
              <a:t>,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200" dirty="0"/>
              <a:t>modalità di lavoro più integrate.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BB503C72-10B8-A7B9-05AA-894273BAF4FE}"/>
              </a:ext>
            </a:extLst>
          </p:cNvPr>
          <p:cNvSpPr txBox="1"/>
          <p:nvPr/>
        </p:nvSpPr>
        <p:spPr>
          <a:xfrm>
            <a:off x="7297510" y="1478242"/>
            <a:ext cx="4362817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Arial" panose="020B0604020202020204" pitchFamily="34" charset="0"/>
              <a:buChar char="•"/>
            </a:pPr>
            <a:r>
              <a:rPr lang="it-IT" sz="2200" dirty="0"/>
              <a:t>La </a:t>
            </a:r>
            <a:r>
              <a:rPr lang="it-IT" sz="2200" b="1" dirty="0"/>
              <a:t>digitalizzazione</a:t>
            </a:r>
            <a:r>
              <a:rPr lang="it-IT" sz="2200" dirty="0"/>
              <a:t> dipende dalla volontà delle persone di evolvere.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it-IT" sz="2200" dirty="0"/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200" dirty="0"/>
              <a:t>Richiede un approccio “</a:t>
            </a:r>
            <a:r>
              <a:rPr lang="it-IT" sz="2200" b="1" i="1" dirty="0" err="1">
                <a:solidFill>
                  <a:schemeClr val="tx2">
                    <a:lumMod val="75000"/>
                  </a:schemeClr>
                </a:solidFill>
              </a:rPr>
              <a:t>always</a:t>
            </a:r>
            <a:r>
              <a:rPr lang="it-IT" sz="2200" b="1" i="1" dirty="0">
                <a:solidFill>
                  <a:schemeClr val="tx2">
                    <a:lumMod val="75000"/>
                  </a:schemeClr>
                </a:solidFill>
              </a:rPr>
              <a:t> on”</a:t>
            </a:r>
            <a:r>
              <a:rPr lang="it-IT" sz="2200" dirty="0"/>
              <a:t>:                                        essere connessi 24 ore al giorno e ragionare con logiche nuove, non adatte a tutti.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EDD72050-A730-58A6-780D-E83E5DE84E2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456" t="-1" r="19196" b="-3460"/>
          <a:stretch>
            <a:fillRect/>
          </a:stretch>
        </p:blipFill>
        <p:spPr>
          <a:xfrm>
            <a:off x="5437108" y="491128"/>
            <a:ext cx="1317783" cy="1295104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AA3E1705-6FCD-EC09-8C04-39CA4A3C53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7108" y="3822331"/>
            <a:ext cx="3378911" cy="2704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49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1">
            <a:extLst>
              <a:ext uri="{FF2B5EF4-FFF2-40B4-BE49-F238E27FC236}">
                <a16:creationId xmlns:a16="http://schemas.microsoft.com/office/drawing/2014/main" id="{281383C7-0548-C464-263A-A9986F314BA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solidFill>
            <a:schemeClr val="accent2">
              <a:lumMod val="60000"/>
              <a:lumOff val="40000"/>
            </a:schemeClr>
          </a:solidFill>
        </p:spPr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2136A37-0536-823F-DB65-176E60F3437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90600" y="1715614"/>
            <a:ext cx="4648200" cy="4474095"/>
          </a:xfr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it-IT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565B7180-7C18-97DF-D1BB-7C27B6612A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5720" y="-76201"/>
            <a:ext cx="11353577" cy="1981200"/>
          </a:xfrm>
        </p:spPr>
        <p:txBody>
          <a:bodyPr/>
          <a:lstStyle/>
          <a:p>
            <a:r>
              <a:rPr lang="it-IT" sz="3200" dirty="0"/>
              <a:t>Come si è evoluta </a:t>
            </a:r>
            <a:r>
              <a:rPr lang="it-IT" sz="3200" dirty="0" err="1"/>
              <a:t>Competence</a:t>
            </a:r>
            <a:r>
              <a:rPr lang="it-IT" sz="3200" dirty="0"/>
              <a:t> con</a:t>
            </a:r>
            <a:r>
              <a:rPr lang="it-IT" sz="3200" b="1" dirty="0"/>
              <a:t> l’aumento dei </a:t>
            </a:r>
            <a:r>
              <a:rPr lang="it-IT" sz="3200" b="1" dirty="0" err="1"/>
              <a:t>touchpoint</a:t>
            </a:r>
            <a:r>
              <a:rPr lang="it-IT" sz="3200" b="1" dirty="0"/>
              <a:t> digitali?</a:t>
            </a:r>
          </a:p>
        </p:txBody>
      </p:sp>
      <p:sp>
        <p:nvSpPr>
          <p:cNvPr id="5" name="Sottotitolo 4">
            <a:extLst>
              <a:ext uri="{FF2B5EF4-FFF2-40B4-BE49-F238E27FC236}">
                <a16:creationId xmlns:a16="http://schemas.microsoft.com/office/drawing/2014/main" id="{E0C7AED2-5A3D-46E0-C5C7-C5EF11ADF8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22673" y="1526456"/>
            <a:ext cx="5317993" cy="4638462"/>
          </a:xfrm>
        </p:spPr>
        <p:txBody>
          <a:bodyPr>
            <a:noAutofit/>
          </a:bodyPr>
          <a:lstStyle/>
          <a:p>
            <a:pPr algn="ctr"/>
            <a:r>
              <a:rPr lang="it-IT" sz="2200" b="1" u="sng" dirty="0"/>
              <a:t>Gestione delle community online</a:t>
            </a:r>
          </a:p>
          <a:p>
            <a:pPr algn="ctr"/>
            <a:r>
              <a:rPr lang="it-IT" sz="2000" dirty="0"/>
              <a:t>Le community sono sempre più strategiche per costruire relazioni solide tra brand e consumatori.</a:t>
            </a:r>
          </a:p>
          <a:p>
            <a:pPr algn="ctr"/>
            <a:r>
              <a:rPr lang="it-IT" sz="2000" dirty="0"/>
              <a:t>Non basta comunicare:                                    serve interagire e coltivare legami nel tempo.</a:t>
            </a:r>
          </a:p>
          <a:p>
            <a:pPr algn="ctr"/>
            <a:br>
              <a:rPr lang="it-IT" sz="2000" dirty="0"/>
            </a:br>
            <a:endParaRPr lang="it-IT" sz="2000" dirty="0"/>
          </a:p>
          <a:p>
            <a:pPr algn="ctr"/>
            <a:r>
              <a:rPr lang="it-IT" sz="2200" b="1" dirty="0"/>
              <a:t>Ruolo degli </a:t>
            </a:r>
            <a:r>
              <a:rPr lang="it-IT" sz="2200" b="1" dirty="0" err="1"/>
              <a:t>influencer</a:t>
            </a:r>
            <a:endParaRPr lang="it-IT" sz="2200" b="1" dirty="0"/>
          </a:p>
          <a:p>
            <a:pPr algn="ctr"/>
            <a:r>
              <a:rPr lang="it-IT" sz="2000" dirty="0"/>
              <a:t>L’agenzia lavora con </a:t>
            </a:r>
            <a:r>
              <a:rPr lang="it-IT" sz="2000" b="1" dirty="0" err="1"/>
              <a:t>influencer</a:t>
            </a:r>
            <a:r>
              <a:rPr lang="it-IT" sz="2000" dirty="0"/>
              <a:t> non solo mainstream, ma anche </a:t>
            </a:r>
            <a:r>
              <a:rPr lang="it-IT" sz="2000" b="1" i="1" u="sng" dirty="0"/>
              <a:t>verticali</a:t>
            </a:r>
            <a:r>
              <a:rPr lang="it-IT" sz="2000" dirty="0"/>
              <a:t> su settori specifici, più rilevanti per il target.</a:t>
            </a:r>
          </a:p>
          <a:p>
            <a:pPr algn="ctr"/>
            <a:endParaRPr lang="it-IT" sz="2000" dirty="0"/>
          </a:p>
          <a:p>
            <a:pPr algn="ctr"/>
            <a:r>
              <a:rPr lang="it-IT" sz="2000" dirty="0"/>
              <a:t>Alcune aziende non sono ancora pronte, ma questa modalità è destinata a crescere.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455F55F8-7DFC-F905-4DE0-693F96C479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4A88A39D-08CD-4AEE-C368-A48A309263E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E52AACA3-29F5-3D7A-E13E-E31A8DA61CEA}"/>
              </a:ext>
            </a:extLst>
          </p:cNvPr>
          <p:cNvSpPr txBox="1"/>
          <p:nvPr/>
        </p:nvSpPr>
        <p:spPr>
          <a:xfrm>
            <a:off x="1163316" y="1904999"/>
            <a:ext cx="4309473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it-IT" sz="2200" b="1" dirty="0"/>
              <a:t>Nuove professionalità inserite</a:t>
            </a:r>
          </a:p>
          <a:p>
            <a:pPr algn="ctr"/>
            <a:r>
              <a:rPr lang="it-IT" sz="2200" dirty="0"/>
              <a:t>Sono state introdotte figure dedicate a: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200" dirty="0"/>
              <a:t>web intelligence e analisi del conversato (social </a:t>
            </a:r>
            <a:r>
              <a:rPr lang="it-IT" sz="2200" dirty="0" err="1"/>
              <a:t>listening</a:t>
            </a:r>
            <a:r>
              <a:rPr lang="it-IT" sz="2200" dirty="0"/>
              <a:t>),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it-IT" sz="2200" dirty="0"/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200" dirty="0"/>
              <a:t>produzione multimediale (</a:t>
            </a:r>
            <a:r>
              <a:rPr lang="it-IT" sz="2200" dirty="0" err="1"/>
              <a:t>videomaker</a:t>
            </a:r>
            <a:r>
              <a:rPr lang="it-IT" sz="2200" dirty="0"/>
              <a:t>, digital graphic designer),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it-IT" sz="2200" dirty="0"/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200" dirty="0"/>
              <a:t>social media management, con focus sulla gestione della community.</a:t>
            </a:r>
          </a:p>
        </p:txBody>
      </p:sp>
    </p:spTree>
    <p:extLst>
      <p:ext uri="{BB962C8B-B14F-4D97-AF65-F5344CB8AC3E}">
        <p14:creationId xmlns:p14="http://schemas.microsoft.com/office/powerpoint/2010/main" val="18068078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1">
            <a:extLst>
              <a:ext uri="{FF2B5EF4-FFF2-40B4-BE49-F238E27FC236}">
                <a16:creationId xmlns:a16="http://schemas.microsoft.com/office/drawing/2014/main" id="{7E794109-CF05-5BBF-D5EB-5052F1C56EB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solidFill>
            <a:schemeClr val="accent2">
              <a:lumMod val="60000"/>
              <a:lumOff val="40000"/>
            </a:schemeClr>
          </a:solidFill>
        </p:spPr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0390D02-3B2D-EDD3-9A48-5D62EB2943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90600" y="2108447"/>
            <a:ext cx="4648200" cy="3760680"/>
          </a:xfr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it-IT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E3543922-07C6-5D5E-8F03-195C477765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650" y="-229716"/>
            <a:ext cx="10934700" cy="1981200"/>
          </a:xfrm>
        </p:spPr>
        <p:txBody>
          <a:bodyPr/>
          <a:lstStyle/>
          <a:p>
            <a:r>
              <a:rPr lang="it-IT" sz="3200" dirty="0"/>
              <a:t>Quanto è importante oggi il </a:t>
            </a:r>
            <a:r>
              <a:rPr lang="it-IT" sz="3200" b="1" dirty="0"/>
              <a:t>personal branding</a:t>
            </a:r>
            <a:r>
              <a:rPr lang="it-IT" sz="3200" dirty="0"/>
              <a:t>?</a:t>
            </a:r>
          </a:p>
        </p:txBody>
      </p:sp>
      <p:sp>
        <p:nvSpPr>
          <p:cNvPr id="5" name="Sottotitolo 4">
            <a:extLst>
              <a:ext uri="{FF2B5EF4-FFF2-40B4-BE49-F238E27FC236}">
                <a16:creationId xmlns:a16="http://schemas.microsoft.com/office/drawing/2014/main" id="{86324025-57FE-71E8-C319-46BCFEEE60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65893" y="3036654"/>
            <a:ext cx="5693267" cy="1371602"/>
          </a:xfrm>
        </p:spPr>
        <p:txBody>
          <a:bodyPr>
            <a:noAutofit/>
          </a:bodyPr>
          <a:lstStyle/>
          <a:p>
            <a:pPr algn="ctr"/>
            <a:r>
              <a:rPr lang="it-IT" sz="2200" dirty="0"/>
              <a:t>Lavoro mirato sul mondo legale:</a:t>
            </a:r>
          </a:p>
          <a:p>
            <a:pPr algn="ctr"/>
            <a:endParaRPr lang="it-IT" sz="2200" dirty="0"/>
          </a:p>
          <a:p>
            <a:pPr algn="ctr"/>
            <a:r>
              <a:rPr lang="it-IT" sz="2200" dirty="0"/>
              <a:t> insegnare agli avvocati l’uso strategico di </a:t>
            </a:r>
            <a:r>
              <a:rPr lang="it-IT" sz="2200" b="1" u="sng" dirty="0"/>
              <a:t>LinkedIn</a:t>
            </a:r>
            <a:r>
              <a:rPr lang="it-IT" sz="2200" dirty="0"/>
              <a:t>, integrandolo con ufficio stampa e </a:t>
            </a:r>
            <a:r>
              <a:rPr lang="it-IT" sz="2200" dirty="0" err="1"/>
              <a:t>speaking</a:t>
            </a:r>
            <a:r>
              <a:rPr lang="it-IT" sz="2200" dirty="0"/>
              <a:t> </a:t>
            </a:r>
            <a:r>
              <a:rPr lang="it-IT" sz="2200" dirty="0" err="1"/>
              <a:t>platform</a:t>
            </a:r>
            <a:r>
              <a:rPr lang="it-IT" sz="2200" dirty="0"/>
              <a:t> personali.</a:t>
            </a:r>
          </a:p>
          <a:p>
            <a:pPr algn="ctr"/>
            <a:endParaRPr lang="it-IT" sz="2200" dirty="0"/>
          </a:p>
          <a:p>
            <a:pPr algn="ctr"/>
            <a:r>
              <a:rPr lang="it-IT" sz="2200" dirty="0"/>
              <a:t>In alcuni casi, si fa un </a:t>
            </a:r>
            <a:r>
              <a:rPr lang="it-IT" sz="2200" b="1" u="sng" dirty="0" err="1"/>
              <a:t>placement</a:t>
            </a:r>
            <a:r>
              <a:rPr lang="it-IT" sz="2200" dirty="0"/>
              <a:t> dei messaggi aziendali nei profili personali dei manager.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B8BC94C7-D2E0-560D-4D84-6087425A7E7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667E9993-9CCC-A133-2336-C20ADEFDF39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1D3B389B-4C60-28CC-F8BA-28B016C883DC}"/>
              </a:ext>
            </a:extLst>
          </p:cNvPr>
          <p:cNvSpPr txBox="1"/>
          <p:nvPr/>
        </p:nvSpPr>
        <p:spPr>
          <a:xfrm>
            <a:off x="1214515" y="2423279"/>
            <a:ext cx="4087462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Arial" panose="020B0604020202020204" pitchFamily="34" charset="0"/>
              <a:buChar char="•"/>
            </a:pPr>
            <a:r>
              <a:rPr lang="it-IT" sz="2200" dirty="0"/>
              <a:t>Il </a:t>
            </a:r>
            <a:r>
              <a:rPr lang="it-IT" sz="2200" b="1" dirty="0">
                <a:solidFill>
                  <a:schemeClr val="tx2">
                    <a:lumMod val="75000"/>
                  </a:schemeClr>
                </a:solidFill>
              </a:rPr>
              <a:t>personal branding</a:t>
            </a:r>
            <a:r>
              <a:rPr lang="it-IT" sz="2200" dirty="0"/>
              <a:t> è oggi un servizio richiesto e venduto con successo da </a:t>
            </a:r>
            <a:r>
              <a:rPr lang="it-IT" sz="2200" dirty="0" err="1"/>
              <a:t>Competence</a:t>
            </a:r>
            <a:r>
              <a:rPr lang="it-IT" sz="2200" dirty="0"/>
              <a:t>.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it-IT" sz="2200" dirty="0"/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200" dirty="0"/>
              <a:t>Particolarmente apprezzato da professionisti che in passato erano diffidenti verso i social (</a:t>
            </a:r>
            <a:r>
              <a:rPr lang="it-IT" sz="2200" i="1" dirty="0"/>
              <a:t>avvocati</a:t>
            </a:r>
            <a:r>
              <a:rPr lang="it-IT" sz="2200" dirty="0"/>
              <a:t>, </a:t>
            </a:r>
            <a:r>
              <a:rPr lang="it-IT" sz="2200" i="1" dirty="0"/>
              <a:t>commercialisti</a:t>
            </a:r>
            <a:r>
              <a:rPr lang="it-IT" sz="2200" dirty="0"/>
              <a:t>, </a:t>
            </a:r>
            <a:r>
              <a:rPr lang="it-IT" sz="2200" i="1" dirty="0"/>
              <a:t>notai</a:t>
            </a:r>
            <a:r>
              <a:rPr lang="it-IT" sz="2200" dirty="0"/>
              <a:t>, </a:t>
            </a:r>
            <a:r>
              <a:rPr lang="it-IT" sz="2200" i="1" dirty="0"/>
              <a:t>private</a:t>
            </a:r>
            <a:r>
              <a:rPr lang="it-IT" sz="2200" dirty="0"/>
              <a:t> </a:t>
            </a:r>
            <a:r>
              <a:rPr lang="it-IT" sz="2200" i="1" dirty="0"/>
              <a:t>banker</a:t>
            </a:r>
            <a:r>
              <a:rPr lang="it-IT" sz="22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2429593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4C711DBA-AA02-C4AB-97CF-12838D582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499082"/>
            <a:ext cx="10805160" cy="707886"/>
          </a:xfrm>
        </p:spPr>
        <p:txBody>
          <a:bodyPr>
            <a:normAutofit/>
          </a:bodyPr>
          <a:lstStyle/>
          <a:p>
            <a:r>
              <a:rPr lang="it-IT" sz="3400" b="1"/>
              <a:t>Metodo di lavoro</a:t>
            </a:r>
          </a:p>
        </p:txBody>
      </p:sp>
      <p:sp>
        <p:nvSpPr>
          <p:cNvPr id="5" name="Sottotitolo 4">
            <a:extLst>
              <a:ext uri="{FF2B5EF4-FFF2-40B4-BE49-F238E27FC236}">
                <a16:creationId xmlns:a16="http://schemas.microsoft.com/office/drawing/2014/main" id="{F4F32898-B1D2-EE18-3B7E-35D43AEE464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32827" y="1266445"/>
            <a:ext cx="5558811" cy="1178683"/>
          </a:xfrm>
        </p:spPr>
        <p:txBody>
          <a:bodyPr/>
          <a:lstStyle/>
          <a:p>
            <a:pPr algn="ctr"/>
            <a:r>
              <a:rPr lang="it-IT" sz="2000" dirty="0"/>
              <a:t>Significa </a:t>
            </a:r>
            <a:r>
              <a:rPr lang="it-IT" sz="2000" i="1" u="sng" dirty="0"/>
              <a:t>analizzare l’organizzazione interna dell’azienda</a:t>
            </a:r>
            <a:r>
              <a:rPr lang="it-IT" sz="2000" dirty="0"/>
              <a:t> per capire chi sono le figure chiave.                                                  Questa fase serve quindi a scegliere chi avrà un ruolo centrale nella comunicazione e chi invece avrà un ruolo secondario.</a:t>
            </a:r>
          </a:p>
          <a:p>
            <a:pPr algn="ctr"/>
            <a:endParaRPr lang="it-IT" sz="2000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5B0BBE5-6B0B-E4FC-1B48-86DAFE77C56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8640" y="1398204"/>
            <a:ext cx="4937760" cy="424732"/>
          </a:xfrm>
        </p:spPr>
        <p:txBody>
          <a:bodyPr/>
          <a:lstStyle/>
          <a:p>
            <a:r>
              <a:rPr lang="it-IT" sz="2200" dirty="0"/>
              <a:t>Mappatura degli stakeholder interni → </a:t>
            </a:r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9778CF86-1491-9785-1768-7334F3C052A9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071132" y="3080693"/>
            <a:ext cx="5392925" cy="1410053"/>
          </a:xfrm>
        </p:spPr>
        <p:txBody>
          <a:bodyPr/>
          <a:lstStyle/>
          <a:p>
            <a:pPr algn="ctr"/>
            <a:r>
              <a:rPr lang="it-IT" sz="2000" dirty="0"/>
              <a:t>si stabilisce </a:t>
            </a:r>
            <a:r>
              <a:rPr lang="it-IT" sz="2000" b="1" dirty="0">
                <a:solidFill>
                  <a:schemeClr val="accent5">
                    <a:lumMod val="75000"/>
                  </a:schemeClr>
                </a:solidFill>
              </a:rPr>
              <a:t>quali messaggi</a:t>
            </a:r>
            <a:r>
              <a:rPr lang="it-IT" sz="2000" dirty="0"/>
              <a:t> l’azienda vuole comunicare all’esterno. È un </a:t>
            </a:r>
            <a:r>
              <a:rPr lang="it-IT" sz="2000" i="1" u="sng" dirty="0"/>
              <a:t>lavoro di strategia</a:t>
            </a:r>
            <a:r>
              <a:rPr lang="it-IT" sz="2000" dirty="0"/>
              <a:t> e coerenza, per evitare che ogni manager comunichi in modo scollegato dagli altri.</a:t>
            </a:r>
          </a:p>
          <a:p>
            <a:pPr algn="ctr"/>
            <a:endParaRPr lang="it-IT" sz="2000" dirty="0"/>
          </a:p>
          <a:p>
            <a:pPr algn="ctr"/>
            <a:endParaRPr lang="it-IT" sz="2000" dirty="0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ABE164A9-4E5B-FE30-3545-86CE1A9B910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-381531" y="2818240"/>
            <a:ext cx="6514358" cy="687698"/>
          </a:xfrm>
        </p:spPr>
        <p:txBody>
          <a:bodyPr/>
          <a:lstStyle/>
          <a:p>
            <a:r>
              <a:rPr lang="it-IT" sz="2200" dirty="0"/>
              <a:t>Definizione dei messaggi strategici dell’azienda→ </a:t>
            </a:r>
          </a:p>
        </p:txBody>
      </p:sp>
      <p:sp>
        <p:nvSpPr>
          <p:cNvPr id="10" name="Segnaposto contenuto 9">
            <a:extLst>
              <a:ext uri="{FF2B5EF4-FFF2-40B4-BE49-F238E27FC236}">
                <a16:creationId xmlns:a16="http://schemas.microsoft.com/office/drawing/2014/main" id="{763C0552-14C6-FDA9-862E-A3794E60CA8F}"/>
              </a:ext>
            </a:extLst>
          </p:cNvPr>
          <p:cNvSpPr>
            <a:spLocks noGrp="1"/>
          </p:cNvSpPr>
          <p:nvPr>
            <p:ph sz="quarter" idx="25"/>
          </p:nvPr>
        </p:nvSpPr>
        <p:spPr/>
        <p:txBody>
          <a:bodyPr/>
          <a:lstStyle/>
          <a:p>
            <a:pPr algn="ctr"/>
            <a:r>
              <a:rPr lang="it-IT" sz="2100" dirty="0"/>
              <a:t>Dopo la definizione dei messaggi principali, si decide </a:t>
            </a:r>
            <a:r>
              <a:rPr lang="it-IT" sz="2100" b="1" dirty="0">
                <a:solidFill>
                  <a:srgbClr val="87175F"/>
                </a:solidFill>
              </a:rPr>
              <a:t>quale manager</a:t>
            </a:r>
            <a:r>
              <a:rPr lang="it-IT" sz="2100" dirty="0"/>
              <a:t> parlerà di cosa.                                      In questo modo ogni manager diventa </a:t>
            </a:r>
            <a:r>
              <a:rPr lang="it-IT" sz="2100" i="1" u="sng" dirty="0"/>
              <a:t>voce autorevole su un tema specifico</a:t>
            </a:r>
            <a:r>
              <a:rPr lang="it-IT" sz="2100" dirty="0"/>
              <a:t>, mantenendo però coerenza con la strategia globale dell’azienda.</a:t>
            </a:r>
          </a:p>
          <a:p>
            <a:pPr algn="ctr"/>
            <a:endParaRPr lang="it-IT" sz="2100" dirty="0"/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5A6C0D33-E9D0-1818-58AE-DED8EED1581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-168093" y="4895244"/>
            <a:ext cx="4727990" cy="679211"/>
          </a:xfrm>
        </p:spPr>
        <p:txBody>
          <a:bodyPr/>
          <a:lstStyle/>
          <a:p>
            <a:r>
              <a:rPr lang="it-IT" sz="2200" dirty="0"/>
              <a:t>Assegnazione ai manager delle aree di competenza e dei messaggi da veicolare→</a:t>
            </a:r>
          </a:p>
        </p:txBody>
      </p:sp>
    </p:spTree>
    <p:extLst>
      <p:ext uri="{BB962C8B-B14F-4D97-AF65-F5344CB8AC3E}">
        <p14:creationId xmlns:p14="http://schemas.microsoft.com/office/powerpoint/2010/main" val="36269544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immagine 8">
            <a:extLst>
              <a:ext uri="{FF2B5EF4-FFF2-40B4-BE49-F238E27FC236}">
                <a16:creationId xmlns:a16="http://schemas.microsoft.com/office/drawing/2014/main" id="{F216440E-67A3-AD1E-9889-5F61DBB478B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4950724" cy="6986722"/>
          </a:xfrm>
        </p:spPr>
      </p:sp>
      <p:sp>
        <p:nvSpPr>
          <p:cNvPr id="285" name="Segnaposto testo 284">
            <a:extLst>
              <a:ext uri="{FF2B5EF4-FFF2-40B4-BE49-F238E27FC236}">
                <a16:creationId xmlns:a16="http://schemas.microsoft.com/office/drawing/2014/main" id="{C0BF9B80-F084-4423-8C1C-E79BE82987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07194" y="121066"/>
            <a:ext cx="5550785" cy="6541134"/>
          </a:xfrm>
        </p:spPr>
        <p:txBody>
          <a:bodyPr rtlCol="0"/>
          <a:lstStyle/>
          <a:p>
            <a:pPr rtl="0"/>
            <a:endParaRPr lang="it-IT" noProof="1"/>
          </a:p>
        </p:txBody>
      </p:sp>
      <p:sp>
        <p:nvSpPr>
          <p:cNvPr id="20" name="Segnaposto testo 19">
            <a:extLst>
              <a:ext uri="{FF2B5EF4-FFF2-40B4-BE49-F238E27FC236}">
                <a16:creationId xmlns:a16="http://schemas.microsoft.com/office/drawing/2014/main" id="{4851D69D-889A-167A-4B6A-F89DCE1CBAA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17615337">
            <a:off x="-1426140" y="3605277"/>
            <a:ext cx="9630397" cy="199087"/>
          </a:xfrm>
        </p:spPr>
        <p:txBody>
          <a:bodyPr>
            <a:normAutofit fontScale="40000" lnSpcReduction="20000"/>
          </a:bodyPr>
          <a:lstStyle/>
          <a:p>
            <a:endParaRPr lang="it-IT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put penna 3">
                <a:extLst>
                  <a:ext uri="{FF2B5EF4-FFF2-40B4-BE49-F238E27FC236}">
                    <a16:creationId xmlns:a16="http://schemas.microsoft.com/office/drawing/2014/main" id="{C6B86326-2AE7-1379-76E7-7FBF6BC1163C}"/>
                  </a:ext>
                </a:extLst>
              </p14:cNvPr>
              <p14:cNvContentPartPr/>
              <p14:nvPr/>
            </p14:nvContentPartPr>
            <p14:xfrm>
              <a:off x="6015343" y="3291713"/>
              <a:ext cx="12960" cy="360"/>
            </p14:xfrm>
          </p:contentPart>
        </mc:Choice>
        <mc:Fallback xmlns="">
          <p:pic>
            <p:nvPicPr>
              <p:cNvPr id="4" name="Input penna 3">
                <a:extLst>
                  <a:ext uri="{FF2B5EF4-FFF2-40B4-BE49-F238E27FC236}">
                    <a16:creationId xmlns:a16="http://schemas.microsoft.com/office/drawing/2014/main" id="{C6B86326-2AE7-1379-76E7-7FBF6BC1163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04543" y="3280913"/>
                <a:ext cx="34200" cy="21600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Immagine 5">
            <a:extLst>
              <a:ext uri="{FF2B5EF4-FFF2-40B4-BE49-F238E27FC236}">
                <a16:creationId xmlns:a16="http://schemas.microsoft.com/office/drawing/2014/main" id="{D318E557-695B-6D14-8DB2-36958D4454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7999" y="356047"/>
            <a:ext cx="4278850" cy="5675946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E4B00B6B-B7E5-C62C-36B4-274C73D0A225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82039" y="399923"/>
            <a:ext cx="4114800" cy="1981200"/>
          </a:xfrm>
          <a:prstGeom prst="rect">
            <a:avLst/>
          </a:prstGeom>
        </p:spPr>
        <p:txBody>
          <a:bodyPr anchor="t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 kern="1200">
                <a:solidFill>
                  <a:schemeClr val="tx1"/>
                </a:solidFill>
                <a:latin typeface="Open Sans Light" panose="020B0306030504020204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500" b="1" cap="none" spc="0">
                <a:solidFill>
                  <a:srgbClr val="00305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Digital Marketing Strategy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34D46D74-9A69-0E29-770D-F21AC745ED3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44096" r="20562" b="11808"/>
          <a:stretch>
            <a:fillRect/>
          </a:stretch>
        </p:blipFill>
        <p:spPr>
          <a:xfrm>
            <a:off x="5407195" y="6266973"/>
            <a:ext cx="5504122" cy="289531"/>
          </a:xfrm>
          <a:prstGeom prst="rect">
            <a:avLst/>
          </a:prstGeom>
        </p:spPr>
      </p:pic>
      <p:sp>
        <p:nvSpPr>
          <p:cNvPr id="8" name="Sottotitolo 7">
            <a:extLst>
              <a:ext uri="{FF2B5EF4-FFF2-40B4-BE49-F238E27FC236}">
                <a16:creationId xmlns:a16="http://schemas.microsoft.com/office/drawing/2014/main" id="{A2C27848-1063-89FE-3D9E-D2C844E113D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52289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FD3F6A2-321F-CBD0-34F6-F31E3E2B2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97" y="464984"/>
            <a:ext cx="10805160" cy="707886"/>
          </a:xfrm>
        </p:spPr>
        <p:txBody>
          <a:bodyPr>
            <a:normAutofit/>
          </a:bodyPr>
          <a:lstStyle/>
          <a:p>
            <a:pPr algn="ctr"/>
            <a:r>
              <a:rPr lang="it-IT" sz="3200" b="1" dirty="0"/>
              <a:t>ESEMPIO – Mappatura degli stakeholder interni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995C109-04C5-47E8-D0D3-F8D35FC213C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952533" y="1751933"/>
            <a:ext cx="4608881" cy="977261"/>
          </a:xfrm>
        </p:spPr>
        <p:txBody>
          <a:bodyPr/>
          <a:lstStyle/>
          <a:p>
            <a:pPr algn="ctr"/>
            <a:r>
              <a:rPr lang="it-IT" sz="2100"/>
              <a:t>racconta la visione generale e l’impegno sulla sostenibilità.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97FA3CF-AC51-0178-2E18-40C514C6246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0" y="2089375"/>
            <a:ext cx="4937760" cy="424732"/>
          </a:xfrm>
        </p:spPr>
        <p:txBody>
          <a:bodyPr/>
          <a:lstStyle/>
          <a:p>
            <a:r>
              <a:rPr lang="it-IT" sz="2400" dirty="0"/>
              <a:t>CEO →</a:t>
            </a:r>
          </a:p>
          <a:p>
            <a:r>
              <a:rPr lang="it-IT" sz="2400" dirty="0"/>
              <a:t> 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E23F9005-E41B-8CAF-9354-24E41E5E8506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5947914" y="2942283"/>
            <a:ext cx="5392925" cy="914490"/>
          </a:xfrm>
        </p:spPr>
        <p:txBody>
          <a:bodyPr/>
          <a:lstStyle/>
          <a:p>
            <a:pPr algn="ctr"/>
            <a:r>
              <a:rPr lang="it-IT" sz="2100"/>
              <a:t>comunica i progetti di ricerca e le innovazioni tecnologiche.</a:t>
            </a: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F306EC89-CD8D-31B9-4162-6871AB33C3B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51161" y="2911065"/>
            <a:ext cx="4023360" cy="424732"/>
          </a:xfrm>
        </p:spPr>
        <p:txBody>
          <a:bodyPr/>
          <a:lstStyle/>
          <a:p>
            <a:r>
              <a:rPr lang="it-IT" sz="2400"/>
              <a:t>CTO (Direttore Tecnico) →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70806A62-BCA3-B419-2978-E8A8FCA9C9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20</a:t>
            </a:fld>
            <a:endParaRPr lang="it-IT" noProof="0"/>
          </a:p>
        </p:txBody>
      </p:sp>
      <p:sp>
        <p:nvSpPr>
          <p:cNvPr id="10" name="Segnaposto contenuto 9">
            <a:extLst>
              <a:ext uri="{FF2B5EF4-FFF2-40B4-BE49-F238E27FC236}">
                <a16:creationId xmlns:a16="http://schemas.microsoft.com/office/drawing/2014/main" id="{83FCFA54-DB36-6F72-F017-D351473CA6CE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5348838" y="3823557"/>
            <a:ext cx="6514359" cy="914490"/>
          </a:xfrm>
        </p:spPr>
        <p:txBody>
          <a:bodyPr/>
          <a:lstStyle/>
          <a:p>
            <a:pPr algn="ctr"/>
            <a:r>
              <a:rPr lang="it-IT" sz="2100"/>
              <a:t>referente per i temi legati alle persone e al lavoro.</a:t>
            </a:r>
          </a:p>
        </p:txBody>
      </p:sp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EF97F973-3A13-5F81-B0DF-F7B0F86216C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615440" y="4385609"/>
            <a:ext cx="2956560" cy="424732"/>
          </a:xfrm>
        </p:spPr>
        <p:txBody>
          <a:bodyPr/>
          <a:lstStyle/>
          <a:p>
            <a:r>
              <a:rPr lang="it-IT" sz="2400" dirty="0"/>
              <a:t>HR Manager → </a:t>
            </a:r>
          </a:p>
          <a:p>
            <a:endParaRPr lang="it-IT" sz="2400" dirty="0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3BA0A20B-4782-3705-2F23-4FD62BF72EBD}"/>
              </a:ext>
            </a:extLst>
          </p:cNvPr>
          <p:cNvSpPr txBox="1"/>
          <p:nvPr/>
        </p:nvSpPr>
        <p:spPr>
          <a:xfrm>
            <a:off x="1295149" y="983442"/>
            <a:ext cx="919178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it-IT" sz="2100" dirty="0"/>
              <a:t>Situazione: un’azienda di tecnologia vuole rafforzare la sua presenza online.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100" dirty="0"/>
              <a:t>Si analizza la struttura interna e si scelgono le figure chiave: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C8971BE1-4F53-B77E-BFCA-575551209E6E}"/>
              </a:ext>
            </a:extLst>
          </p:cNvPr>
          <p:cNvSpPr txBox="1"/>
          <p:nvPr/>
        </p:nvSpPr>
        <p:spPr>
          <a:xfrm>
            <a:off x="2604560" y="5184998"/>
            <a:ext cx="6913834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it-IT" sz="2100" dirty="0"/>
              <a:t>Esempio concreto:                                                                  il </a:t>
            </a:r>
            <a:r>
              <a:rPr lang="it-IT" sz="2100" b="1" dirty="0"/>
              <a:t>CEO</a:t>
            </a:r>
            <a:r>
              <a:rPr lang="it-IT" sz="2100" dirty="0"/>
              <a:t> ha </a:t>
            </a:r>
            <a:r>
              <a:rPr lang="it-IT" sz="2100" i="1" u="sng" dirty="0"/>
              <a:t>visibilità internazionale</a:t>
            </a:r>
            <a:r>
              <a:rPr lang="it-IT" sz="2100" dirty="0"/>
              <a:t>, il CTO conosce i progetti più innovativi, l’HR Manager può raccontare la cultura aziendale.</a:t>
            </a:r>
          </a:p>
        </p:txBody>
      </p:sp>
    </p:spTree>
    <p:extLst>
      <p:ext uri="{BB962C8B-B14F-4D97-AF65-F5344CB8AC3E}">
        <p14:creationId xmlns:p14="http://schemas.microsoft.com/office/powerpoint/2010/main" val="5785076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CCF97B-9F0B-D421-FB28-298EC8F2A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056" y="491099"/>
            <a:ext cx="10805160" cy="707886"/>
          </a:xfrm>
        </p:spPr>
        <p:txBody>
          <a:bodyPr>
            <a:noAutofit/>
          </a:bodyPr>
          <a:lstStyle/>
          <a:p>
            <a:r>
              <a:rPr lang="it-IT" sz="3200" dirty="0"/>
              <a:t>ESEMPIO </a:t>
            </a:r>
            <a:r>
              <a:rPr lang="it-IT" sz="3200" b="1" dirty="0"/>
              <a:t>– Definizione dei messaggi strategici</a:t>
            </a:r>
            <a:br>
              <a:rPr lang="it-IT" sz="3200" b="1" dirty="0"/>
            </a:br>
            <a:endParaRPr lang="it-IT" sz="32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D04E529-2777-2AB2-E727-9DD2B4251F0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723690" y="2051693"/>
            <a:ext cx="4312844" cy="914490"/>
          </a:xfrm>
        </p:spPr>
        <p:txBody>
          <a:bodyPr/>
          <a:lstStyle/>
          <a:p>
            <a:pPr algn="ctr"/>
            <a:r>
              <a:rPr lang="it-IT" sz="2000"/>
              <a:t>ricerca e sviluppo costante.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26DF287-BD95-CC01-174D-2F11C2B7D1F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it-IT" sz="2400" dirty="0"/>
              <a:t>Innovazione tecnologica →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B997CF1-38C0-2621-7F6A-042EE5D5EF84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071132" y="3252936"/>
            <a:ext cx="5392925" cy="914490"/>
          </a:xfrm>
        </p:spPr>
        <p:txBody>
          <a:bodyPr/>
          <a:lstStyle/>
          <a:p>
            <a:pPr algn="ctr"/>
            <a:r>
              <a:rPr lang="it-IT" sz="2000"/>
              <a:t>progetti green e riduzione impatto ambientale.</a:t>
            </a: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41704EA0-FA8F-5AD8-084A-05C70A5C82B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it-IT" sz="2400" dirty="0"/>
              <a:t>Sostenibilità →</a:t>
            </a:r>
          </a:p>
          <a:p>
            <a:endParaRPr lang="it-IT" sz="240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2618DF4E-42D0-DA28-5BE6-16432D3D8F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21</a:t>
            </a:fld>
            <a:endParaRPr lang="it-IT" noProof="0"/>
          </a:p>
        </p:txBody>
      </p:sp>
      <p:sp>
        <p:nvSpPr>
          <p:cNvPr id="10" name="Segnaposto contenuto 9">
            <a:extLst>
              <a:ext uri="{FF2B5EF4-FFF2-40B4-BE49-F238E27FC236}">
                <a16:creationId xmlns:a16="http://schemas.microsoft.com/office/drawing/2014/main" id="{FB65E030-AE37-1698-1C99-126F0257808C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4949700" y="4881052"/>
            <a:ext cx="6514359" cy="457245"/>
          </a:xfrm>
        </p:spPr>
        <p:txBody>
          <a:bodyPr/>
          <a:lstStyle/>
          <a:p>
            <a:r>
              <a:rPr lang="it-IT" sz="2000" dirty="0"/>
              <a:t>valorizzazione delle persone e smart </a:t>
            </a:r>
            <a:r>
              <a:rPr lang="it-IT" sz="2000" dirty="0" err="1"/>
              <a:t>working</a:t>
            </a:r>
            <a:r>
              <a:rPr lang="it-IT" sz="2000" dirty="0"/>
              <a:t>.</a:t>
            </a:r>
          </a:p>
          <a:p>
            <a:endParaRPr lang="it-IT" sz="2000" dirty="0"/>
          </a:p>
        </p:txBody>
      </p:sp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43A9D28D-02E4-054E-2B15-C66EE46DB47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48640" y="4881053"/>
            <a:ext cx="2956560" cy="424732"/>
          </a:xfrm>
        </p:spPr>
        <p:txBody>
          <a:bodyPr/>
          <a:lstStyle/>
          <a:p>
            <a:r>
              <a:rPr lang="it-IT" sz="2400" dirty="0"/>
              <a:t>Cultura aziendale →</a:t>
            </a:r>
          </a:p>
          <a:p>
            <a:endParaRPr lang="it-IT" sz="2400" dirty="0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790549D8-A05F-69D4-5BEC-7CF726D66C97}"/>
              </a:ext>
            </a:extLst>
          </p:cNvPr>
          <p:cNvSpPr txBox="1"/>
          <p:nvPr/>
        </p:nvSpPr>
        <p:spPr>
          <a:xfrm>
            <a:off x="2161607" y="1056648"/>
            <a:ext cx="741403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it-IT" sz="2100" b="1" dirty="0"/>
              <a:t>Situazione</a:t>
            </a:r>
            <a:r>
              <a:rPr lang="it-IT" sz="2100" dirty="0"/>
              <a:t>: la stessa azienda stabilisce quali messaggi comunicare.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100" dirty="0"/>
              <a:t>Messaggi principali scelti: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C9C1DD92-A2A0-3B6E-D887-92FC30CA3682}"/>
              </a:ext>
            </a:extLst>
          </p:cNvPr>
          <p:cNvSpPr txBox="1"/>
          <p:nvPr/>
        </p:nvSpPr>
        <p:spPr>
          <a:xfrm>
            <a:off x="931069" y="5801282"/>
            <a:ext cx="995823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it-IT" sz="2000" b="1" dirty="0"/>
              <a:t>Esempio concreto:</a:t>
            </a:r>
            <a:r>
              <a:rPr lang="it-IT" sz="2000" dirty="0"/>
              <a:t> il pubblico percepisce un messaggio </a:t>
            </a:r>
            <a:r>
              <a:rPr lang="it-IT" sz="2000"/>
              <a:t>coerente:</a:t>
            </a:r>
          </a:p>
          <a:p>
            <a:pPr algn="ctr">
              <a:buNone/>
            </a:pPr>
            <a:r>
              <a:rPr lang="it-IT" sz="2000"/>
              <a:t> </a:t>
            </a:r>
            <a:r>
              <a:rPr lang="it-IT" sz="2000" dirty="0"/>
              <a:t>tre voci diverse ma unite in una stessa narrazione aziendale.</a:t>
            </a:r>
          </a:p>
        </p:txBody>
      </p:sp>
      <p:pic>
        <p:nvPicPr>
          <p:cNvPr id="17" name="Segnaposto immagine 16">
            <a:extLst>
              <a:ext uri="{FF2B5EF4-FFF2-40B4-BE49-F238E27FC236}">
                <a16:creationId xmlns:a16="http://schemas.microsoft.com/office/drawing/2014/main" id="{186434AB-0FB9-B237-BBFB-755A3F2C8625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2"/>
          <a:srcRect l="12374" r="12374"/>
          <a:stretch/>
        </p:blipFill>
        <p:spPr>
          <a:xfrm>
            <a:off x="5756426" y="1935992"/>
            <a:ext cx="1394788" cy="1241423"/>
          </a:xfrm>
          <a:prstGeom prst="ellipse">
            <a:avLst/>
          </a:prstGeom>
        </p:spPr>
      </p:pic>
      <p:pic>
        <p:nvPicPr>
          <p:cNvPr id="20" name="Segnaposto immagine 19">
            <a:extLst>
              <a:ext uri="{FF2B5EF4-FFF2-40B4-BE49-F238E27FC236}">
                <a16:creationId xmlns:a16="http://schemas.microsoft.com/office/drawing/2014/main" id="{8CFB2C04-CCF4-1FDB-AABC-48FB82C9B8FD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3"/>
          <a:srcRect l="19155" r="19155"/>
          <a:stretch/>
        </p:blipFill>
        <p:spPr>
          <a:xfrm>
            <a:off x="4775200" y="3178175"/>
            <a:ext cx="1498440" cy="1241422"/>
          </a:xfrm>
          <a:prstGeom prst="ellipse">
            <a:avLst/>
          </a:prstGeom>
        </p:spPr>
      </p:pic>
      <p:pic>
        <p:nvPicPr>
          <p:cNvPr id="23" name="Segnaposto immagine 22">
            <a:extLst>
              <a:ext uri="{FF2B5EF4-FFF2-40B4-BE49-F238E27FC236}">
                <a16:creationId xmlns:a16="http://schemas.microsoft.com/office/drawing/2014/main" id="{96BE297E-DAB6-DAE4-FF27-AD60CEAB11CA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>
          <a:blip r:embed="rId4"/>
          <a:srcRect l="17309" r="17309"/>
          <a:stretch/>
        </p:blipFill>
        <p:spPr>
          <a:xfrm>
            <a:off x="3679825" y="4300538"/>
            <a:ext cx="1269875" cy="1290119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9162290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B0E10B5-0284-463E-0B50-48C11EB2A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3139" y="575965"/>
            <a:ext cx="10805160" cy="707886"/>
          </a:xfrm>
        </p:spPr>
        <p:txBody>
          <a:bodyPr>
            <a:normAutofit fontScale="90000"/>
          </a:bodyPr>
          <a:lstStyle/>
          <a:p>
            <a:r>
              <a:rPr lang="it-IT" dirty="0"/>
              <a:t>ESEMPIO - </a:t>
            </a:r>
            <a:r>
              <a:rPr lang="it-IT" b="1" dirty="0"/>
              <a:t>Assegnazione ai manager</a:t>
            </a:r>
            <a:br>
              <a:rPr lang="it-IT" b="1" dirty="0"/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98777A5-9E8D-D9FE-A01D-70DB986BC6E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919439" y="1891885"/>
            <a:ext cx="4557194" cy="966302"/>
          </a:xfrm>
        </p:spPr>
        <p:txBody>
          <a:bodyPr/>
          <a:lstStyle/>
          <a:p>
            <a:pPr algn="ctr"/>
            <a:r>
              <a:rPr lang="it-IT" sz="2200" dirty="0"/>
              <a:t>racconta la visione generale e l’impegno sulla sostenibilità.</a:t>
            </a:r>
          </a:p>
          <a:p>
            <a:pPr algn="ctr"/>
            <a:endParaRPr lang="it-IT" sz="2200" b="1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BDF2F67-4636-B71D-C9FD-ACEEF237BA2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99912" y="2076879"/>
            <a:ext cx="4937760" cy="424732"/>
          </a:xfrm>
        </p:spPr>
        <p:txBody>
          <a:bodyPr/>
          <a:lstStyle/>
          <a:p>
            <a:r>
              <a:rPr lang="it-IT" sz="2800" dirty="0"/>
              <a:t>CEO</a:t>
            </a:r>
          </a:p>
          <a:p>
            <a:endParaRPr lang="it-IT" sz="2800" b="1" dirty="0"/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A78E646E-96A0-21F4-70A3-E0BD9AC6550D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199983" y="3338979"/>
            <a:ext cx="5392925" cy="488794"/>
          </a:xfrm>
        </p:spPr>
        <p:txBody>
          <a:bodyPr/>
          <a:lstStyle/>
          <a:p>
            <a:pPr algn="ctr"/>
            <a:r>
              <a:rPr lang="it-IT" sz="2200" dirty="0"/>
              <a:t>comunica i progetti di ricerca e le innovazioni tecnologiche.</a:t>
            </a:r>
          </a:p>
          <a:p>
            <a:pPr algn="ctr"/>
            <a:endParaRPr lang="it-IT" sz="2200" dirty="0"/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3A908E69-B63D-0E0C-8107-871DBBC16B9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99092" y="3339989"/>
            <a:ext cx="4856914" cy="512727"/>
          </a:xfrm>
        </p:spPr>
        <p:txBody>
          <a:bodyPr/>
          <a:lstStyle/>
          <a:p>
            <a:r>
              <a:rPr lang="it-IT" sz="2800" dirty="0"/>
              <a:t>CTO</a:t>
            </a:r>
          </a:p>
          <a:p>
            <a:endParaRPr lang="it-IT" sz="280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88091619-0C19-3B44-D630-F408D8A4D9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22</a:t>
            </a:fld>
            <a:endParaRPr lang="it-IT" noProof="0"/>
          </a:p>
        </p:txBody>
      </p:sp>
      <p:sp>
        <p:nvSpPr>
          <p:cNvPr id="10" name="Segnaposto contenuto 9">
            <a:extLst>
              <a:ext uri="{FF2B5EF4-FFF2-40B4-BE49-F238E27FC236}">
                <a16:creationId xmlns:a16="http://schemas.microsoft.com/office/drawing/2014/main" id="{C3854E52-A795-DC0D-8826-AB167BE25041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5456006" y="4273559"/>
            <a:ext cx="6514359" cy="914490"/>
          </a:xfrm>
        </p:spPr>
        <p:txBody>
          <a:bodyPr/>
          <a:lstStyle/>
          <a:p>
            <a:pPr algn="ctr"/>
            <a:r>
              <a:rPr lang="it-IT" sz="2200" dirty="0"/>
              <a:t>condivide iniziative su smart </a:t>
            </a:r>
            <a:r>
              <a:rPr lang="it-IT" sz="2200" dirty="0" err="1"/>
              <a:t>working</a:t>
            </a:r>
            <a:r>
              <a:rPr lang="it-IT" sz="2200" dirty="0"/>
              <a:t>, formazione e benessere dei dipendenti.</a:t>
            </a:r>
          </a:p>
          <a:p>
            <a:pPr algn="ctr"/>
            <a:endParaRPr lang="it-IT" sz="2200" dirty="0"/>
          </a:p>
        </p:txBody>
      </p:sp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DCE089ED-B924-B665-527D-D1C84FEFD78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854823" y="4518438"/>
            <a:ext cx="2956560" cy="424732"/>
          </a:xfrm>
        </p:spPr>
        <p:txBody>
          <a:bodyPr/>
          <a:lstStyle/>
          <a:p>
            <a:r>
              <a:rPr lang="it-IT" sz="2800" dirty="0"/>
              <a:t>HR Manager</a:t>
            </a:r>
          </a:p>
          <a:p>
            <a:endParaRPr lang="it-IT" sz="2800" dirty="0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0774E2D1-9E4C-DE76-C4F3-DFA8C9469A6A}"/>
              </a:ext>
            </a:extLst>
          </p:cNvPr>
          <p:cNvSpPr txBox="1"/>
          <p:nvPr/>
        </p:nvSpPr>
        <p:spPr>
          <a:xfrm>
            <a:off x="3026737" y="1130484"/>
            <a:ext cx="7082966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it-IT" sz="2100" u="sng" dirty="0"/>
              <a:t>Situazione</a:t>
            </a:r>
            <a:r>
              <a:rPr lang="it-IT" sz="2100" dirty="0"/>
              <a:t>: i messaggi vengono distribuiti alle figure chiave.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625F53ED-4611-7681-D931-0A0468F6FB77}"/>
              </a:ext>
            </a:extLst>
          </p:cNvPr>
          <p:cNvSpPr txBox="1"/>
          <p:nvPr/>
        </p:nvSpPr>
        <p:spPr>
          <a:xfrm>
            <a:off x="931069" y="5229188"/>
            <a:ext cx="1015456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it-IT" sz="2200" dirty="0"/>
              <a:t>Esempio concreto:                                                                                                       il pubblico percepisce un messaggio coerente: tre voci diverse ma unite in una stessa narrazione aziendale.</a:t>
            </a:r>
          </a:p>
        </p:txBody>
      </p:sp>
      <p:cxnSp>
        <p:nvCxnSpPr>
          <p:cNvPr id="5" name="Connettore diritto con freccia 4">
            <a:extLst>
              <a:ext uri="{FF2B5EF4-FFF2-40B4-BE49-F238E27FC236}">
                <a16:creationId xmlns:a16="http://schemas.microsoft.com/office/drawing/2014/main" id="{C9A4619D-D378-A1B9-A5EA-F0B0DAE57C51}"/>
              </a:ext>
            </a:extLst>
          </p:cNvPr>
          <p:cNvCxnSpPr>
            <a:cxnSpLocks/>
          </p:cNvCxnSpPr>
          <p:nvPr/>
        </p:nvCxnSpPr>
        <p:spPr>
          <a:xfrm>
            <a:off x="6520583" y="2076879"/>
            <a:ext cx="72666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diritto con freccia 12">
            <a:extLst>
              <a:ext uri="{FF2B5EF4-FFF2-40B4-BE49-F238E27FC236}">
                <a16:creationId xmlns:a16="http://schemas.microsoft.com/office/drawing/2014/main" id="{749F8C02-2784-A6BE-0DA4-5AB1C544438F}"/>
              </a:ext>
            </a:extLst>
          </p:cNvPr>
          <p:cNvCxnSpPr>
            <a:cxnSpLocks/>
          </p:cNvCxnSpPr>
          <p:nvPr/>
        </p:nvCxnSpPr>
        <p:spPr>
          <a:xfrm>
            <a:off x="5473322" y="3247793"/>
            <a:ext cx="72666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diritto con freccia 16">
            <a:extLst>
              <a:ext uri="{FF2B5EF4-FFF2-40B4-BE49-F238E27FC236}">
                <a16:creationId xmlns:a16="http://schemas.microsoft.com/office/drawing/2014/main" id="{485C28C3-D373-106E-2AAB-34D740637D61}"/>
              </a:ext>
            </a:extLst>
          </p:cNvPr>
          <p:cNvCxnSpPr>
            <a:cxnSpLocks/>
          </p:cNvCxnSpPr>
          <p:nvPr/>
        </p:nvCxnSpPr>
        <p:spPr>
          <a:xfrm>
            <a:off x="4975459" y="4392051"/>
            <a:ext cx="72666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70299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1">
            <a:extLst>
              <a:ext uri="{FF2B5EF4-FFF2-40B4-BE49-F238E27FC236}">
                <a16:creationId xmlns:a16="http://schemas.microsoft.com/office/drawing/2014/main" id="{CA4A16A5-6250-DAC2-07E7-809BFDF7CCC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solidFill>
            <a:schemeClr val="accent2">
              <a:lumMod val="60000"/>
              <a:lumOff val="40000"/>
            </a:schemeClr>
          </a:solidFill>
        </p:spPr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D4CF8CA-B884-8D8B-4523-D347E74749C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90600" y="1559646"/>
            <a:ext cx="4944450" cy="4890947"/>
          </a:xfr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it-IT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492A1F45-1B36-2E4D-97BE-6EF26551F1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1782" y="76200"/>
            <a:ext cx="11404612" cy="1483447"/>
          </a:xfrm>
        </p:spPr>
        <p:txBody>
          <a:bodyPr/>
          <a:lstStyle/>
          <a:p>
            <a:r>
              <a:rPr lang="it-IT" sz="3200"/>
              <a:t> Come si è </a:t>
            </a:r>
            <a:r>
              <a:rPr lang="it-IT" sz="3200" b="1"/>
              <a:t>evoluto il mondo della comunicazione </a:t>
            </a:r>
            <a:r>
              <a:rPr lang="it-IT" sz="3200"/>
              <a:t>corporate negli ultimi dieci anni?</a:t>
            </a:r>
          </a:p>
        </p:txBody>
      </p:sp>
      <p:sp>
        <p:nvSpPr>
          <p:cNvPr id="5" name="Sottotitolo 4">
            <a:extLst>
              <a:ext uri="{FF2B5EF4-FFF2-40B4-BE49-F238E27FC236}">
                <a16:creationId xmlns:a16="http://schemas.microsoft.com/office/drawing/2014/main" id="{B85B61DA-4D18-7E94-354A-BC29E7648D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79783" y="3209561"/>
            <a:ext cx="5317759" cy="1371602"/>
          </a:xfrm>
        </p:spPr>
        <p:txBody>
          <a:bodyPr>
            <a:noAutofit/>
          </a:bodyPr>
          <a:lstStyle/>
          <a:p>
            <a:pPr algn="ctr"/>
            <a:r>
              <a:rPr lang="it-IT" sz="2200" b="1"/>
              <a:t>Valore della comunicazione</a:t>
            </a:r>
          </a:p>
          <a:p>
            <a:pPr algn="ctr"/>
            <a:r>
              <a:rPr lang="it-IT" sz="2200"/>
              <a:t>Le aziende hanno capito che prima di vendere un prodotto è fondamentale raccontare una storia: </a:t>
            </a:r>
          </a:p>
          <a:p>
            <a:pPr algn="ctr"/>
            <a:r>
              <a:rPr lang="it-IT" sz="2200" i="1" u="sng"/>
              <a:t>trasparenza, etica e valori,</a:t>
            </a:r>
          </a:p>
          <a:p>
            <a:pPr algn="ctr"/>
            <a:r>
              <a:rPr lang="it-IT" sz="2200" i="1" u="sng"/>
              <a:t>centralità delle persone. </a:t>
            </a:r>
          </a:p>
          <a:p>
            <a:pPr algn="ctr"/>
            <a:endParaRPr lang="it-IT" sz="2200" i="1" u="sng"/>
          </a:p>
          <a:p>
            <a:pPr algn="ctr"/>
            <a:r>
              <a:rPr lang="it-IT" sz="2200"/>
              <a:t>La comunicazione corporate oggi deve essere coerente e attiva sui canali digitali.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72F3547A-FD36-F308-8EA9-E0C203BFD1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85858946-3AD3-97BD-609B-FB5672D90E5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16200000">
            <a:off x="5344510" y="4811111"/>
            <a:ext cx="1219200" cy="283780"/>
          </a:xfrm>
        </p:spPr>
        <p:txBody>
          <a:bodyPr>
            <a:normAutofit fontScale="85000" lnSpcReduction="20000"/>
          </a:bodyPr>
          <a:lstStyle/>
          <a:p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88EBACE1-DBAE-7A55-4DCA-9E2C22367DCB}"/>
              </a:ext>
            </a:extLst>
          </p:cNvPr>
          <p:cNvSpPr txBox="1"/>
          <p:nvPr/>
        </p:nvSpPr>
        <p:spPr>
          <a:xfrm>
            <a:off x="1123776" y="1758351"/>
            <a:ext cx="4668176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Arial" panose="020B0604020202020204" pitchFamily="34" charset="0"/>
              <a:buChar char="•"/>
            </a:pPr>
            <a:r>
              <a:rPr lang="it-IT" sz="2200" dirty="0"/>
              <a:t>La </a:t>
            </a:r>
            <a:r>
              <a:rPr lang="it-IT" sz="2200" b="1" dirty="0">
                <a:solidFill>
                  <a:schemeClr val="tx2">
                    <a:lumMod val="75000"/>
                  </a:schemeClr>
                </a:solidFill>
              </a:rPr>
              <a:t>comunicazione </a:t>
            </a:r>
            <a:r>
              <a:rPr lang="it-IT" sz="2200" b="1" dirty="0" err="1">
                <a:solidFill>
                  <a:schemeClr val="tx2">
                    <a:lumMod val="75000"/>
                  </a:schemeClr>
                </a:solidFill>
              </a:rPr>
              <a:t>corporate</a:t>
            </a:r>
            <a:r>
              <a:rPr lang="it-IT" sz="2200" dirty="0"/>
              <a:t> si articola in più </a:t>
            </a:r>
            <a:r>
              <a:rPr lang="it-IT" sz="2200"/>
              <a:t>aree:                    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it-IT" sz="2200" dirty="0"/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200" b="1" dirty="0"/>
              <a:t>Comunicazione di </a:t>
            </a:r>
            <a:r>
              <a:rPr lang="it-IT" sz="2200" b="1"/>
              <a:t>crisi</a:t>
            </a:r>
            <a:r>
              <a:rPr lang="it-IT" sz="2200"/>
              <a:t> →              </a:t>
            </a:r>
            <a:r>
              <a:rPr lang="it-IT" sz="2200" dirty="0"/>
              <a:t>è diventata più importante con l’avvento dei social </a:t>
            </a:r>
            <a:r>
              <a:rPr lang="it-IT" sz="2200"/>
              <a:t>media.               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it-IT" sz="2200" dirty="0"/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200" dirty="0"/>
              <a:t>Le aziende puntano a essere “</a:t>
            </a:r>
            <a:r>
              <a:rPr lang="it-IT" sz="2200" b="1" dirty="0" err="1">
                <a:solidFill>
                  <a:schemeClr val="tx2">
                    <a:lumMod val="75000"/>
                  </a:schemeClr>
                </a:solidFill>
              </a:rPr>
              <a:t>crisis</a:t>
            </a:r>
            <a:r>
              <a:rPr lang="it-IT" sz="2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t-IT" sz="2200" b="1" dirty="0" err="1">
                <a:solidFill>
                  <a:schemeClr val="tx2">
                    <a:lumMod val="75000"/>
                  </a:schemeClr>
                </a:solidFill>
              </a:rPr>
              <a:t>ready</a:t>
            </a:r>
            <a:r>
              <a:rPr lang="it-IT" sz="2200" dirty="0"/>
              <a:t>”, prevenendo crisi </a:t>
            </a:r>
            <a:r>
              <a:rPr lang="it-IT" sz="2200" err="1"/>
              <a:t>reputazionali</a:t>
            </a:r>
            <a:r>
              <a:rPr lang="it-IT" sz="2200"/>
              <a:t>. 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it-IT" sz="2200" dirty="0"/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200" dirty="0"/>
              <a:t>Cresce l’attenzione alla sostenibilità, usata per promuovere la reputazione aziendale.</a:t>
            </a:r>
          </a:p>
        </p:txBody>
      </p:sp>
    </p:spTree>
    <p:extLst>
      <p:ext uri="{BB962C8B-B14F-4D97-AF65-F5344CB8AC3E}">
        <p14:creationId xmlns:p14="http://schemas.microsoft.com/office/powerpoint/2010/main" val="14207721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1">
            <a:extLst>
              <a:ext uri="{FF2B5EF4-FFF2-40B4-BE49-F238E27FC236}">
                <a16:creationId xmlns:a16="http://schemas.microsoft.com/office/drawing/2014/main" id="{CDC58A67-33FD-26DF-2587-10991A91B20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solidFill>
            <a:schemeClr val="accent2">
              <a:lumMod val="60000"/>
              <a:lumOff val="40000"/>
            </a:schemeClr>
          </a:solidFill>
        </p:spPr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3E33513-6FC3-053F-B9B2-2754D3E5654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03999" y="2171574"/>
            <a:ext cx="5185709" cy="3808523"/>
          </a:xfr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it-IT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9C6799A7-879D-96B2-92E6-B38B9332A0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13168" y="-45660"/>
            <a:ext cx="12194009" cy="1981200"/>
          </a:xfrm>
        </p:spPr>
        <p:txBody>
          <a:bodyPr/>
          <a:lstStyle/>
          <a:p>
            <a:r>
              <a:rPr lang="it-IT" sz="3200"/>
              <a:t>Qual è il </a:t>
            </a:r>
            <a:r>
              <a:rPr lang="it-IT" sz="3200" b="1"/>
              <a:t>ruolo del digitale</a:t>
            </a:r>
            <a:r>
              <a:rPr lang="it-IT" sz="3200"/>
              <a:t> nel corporate communication e personal branding?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2EE734A1-C2FF-A0CA-E9C6-3ACEC3B5FD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6882DFAD-E35B-AA0B-E326-DA06B2A1FBB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16200000" flipV="1">
            <a:off x="5582577" y="4856824"/>
            <a:ext cx="1219200" cy="192353"/>
          </a:xfrm>
        </p:spPr>
        <p:txBody>
          <a:bodyPr>
            <a:normAutofit fontScale="40000" lnSpcReduction="20000"/>
          </a:bodyPr>
          <a:lstStyle/>
          <a:p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5F9379EA-209F-92A9-5C9B-D6E68CBC9016}"/>
              </a:ext>
            </a:extLst>
          </p:cNvPr>
          <p:cNvSpPr txBox="1"/>
          <p:nvPr/>
        </p:nvSpPr>
        <p:spPr>
          <a:xfrm>
            <a:off x="1249668" y="2396512"/>
            <a:ext cx="4747686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100" dirty="0"/>
              <a:t>Il digitale è oggi fondamentale:  </a:t>
            </a:r>
          </a:p>
          <a:p>
            <a:pPr algn="ctr"/>
            <a:endParaRPr lang="it-IT" sz="2100" dirty="0"/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100" dirty="0"/>
              <a:t>Il </a:t>
            </a:r>
            <a:r>
              <a:rPr lang="it-IT" sz="2100" dirty="0" err="1"/>
              <a:t>crisis</a:t>
            </a:r>
            <a:r>
              <a:rPr lang="it-IT" sz="2100" dirty="0"/>
              <a:t> management utilizza </a:t>
            </a:r>
            <a:r>
              <a:rPr lang="it-IT" sz="2100" b="1" dirty="0"/>
              <a:t>alert digitali</a:t>
            </a:r>
            <a:r>
              <a:rPr lang="it-IT" sz="2100" dirty="0"/>
              <a:t> per prevenire problemi. 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it-IT" sz="2100" dirty="0"/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100" dirty="0"/>
              <a:t>La </a:t>
            </a:r>
            <a:r>
              <a:rPr lang="it-IT" sz="2100" b="1" dirty="0">
                <a:solidFill>
                  <a:schemeClr val="tx2">
                    <a:lumMod val="75000"/>
                  </a:schemeClr>
                </a:solidFill>
              </a:rPr>
              <a:t>web intelligence</a:t>
            </a:r>
            <a:r>
              <a:rPr lang="it-IT" sz="2100" dirty="0"/>
              <a:t> analizza conversazioni e contenuti online.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it-IT" sz="2100" dirty="0"/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100" dirty="0"/>
              <a:t>La gestione degli stakeholder avviene tramite strumenti digitali.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D457A5B5-DEC4-6506-D5B8-EFD6B0867B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3707" y="2396512"/>
            <a:ext cx="4175217" cy="316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7587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AFEABF5D-FBDD-DBDA-BECD-93609AC8C4C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it-IT"/>
              <a:t>La SEO è sempre più importante:</a:t>
            </a:r>
          </a:p>
          <a:p>
            <a:r>
              <a:rPr lang="it-IT"/>
              <a:t>supporta il crisis management,</a:t>
            </a:r>
          </a:p>
          <a:p>
            <a:r>
              <a:rPr lang="it-IT"/>
              <a:t>rafforza l’ufficio stampa,</a:t>
            </a:r>
          </a:p>
          <a:p>
            <a:r>
              <a:rPr lang="it-IT"/>
              <a:t>richiede figure specializzate come il SEO copywriter.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242FA57-D176-4F0D-B7BD-3F1E2529FE3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166076" y="813786"/>
            <a:ext cx="3843725" cy="4819481"/>
          </a:xfr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B358D03C-DE08-E97C-BDB7-4F2FDB591051}"/>
              </a:ext>
            </a:extLst>
          </p:cNvPr>
          <p:cNvSpPr txBox="1"/>
          <p:nvPr/>
        </p:nvSpPr>
        <p:spPr>
          <a:xfrm>
            <a:off x="4277315" y="1121972"/>
            <a:ext cx="3581596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dirty="0"/>
              <a:t>La SEO è sempre più importante: </a:t>
            </a:r>
          </a:p>
          <a:p>
            <a:pPr algn="ctr"/>
            <a:endParaRPr lang="it-IT" sz="2400" dirty="0"/>
          </a:p>
          <a:p>
            <a:pPr marL="342900" indent="-342900" algn="ctr">
              <a:buFont typeface="Wingdings" pitchFamily="2" charset="2"/>
              <a:buChar char="v"/>
            </a:pPr>
            <a:r>
              <a:rPr lang="it-IT" sz="2400" dirty="0"/>
              <a:t>supporta il </a:t>
            </a:r>
            <a:r>
              <a:rPr lang="it-IT" sz="2400" dirty="0" err="1"/>
              <a:t>crisis</a:t>
            </a:r>
            <a:r>
              <a:rPr lang="it-IT" sz="2400" dirty="0"/>
              <a:t> management,</a:t>
            </a:r>
          </a:p>
          <a:p>
            <a:pPr marL="342900" indent="-342900" algn="ctr">
              <a:buFont typeface="Wingdings" pitchFamily="2" charset="2"/>
              <a:buChar char="v"/>
            </a:pPr>
            <a:endParaRPr lang="it-IT" sz="2400" dirty="0"/>
          </a:p>
          <a:p>
            <a:pPr marL="342900" indent="-342900" algn="ctr">
              <a:buFont typeface="Wingdings" pitchFamily="2" charset="2"/>
              <a:buChar char="v"/>
            </a:pPr>
            <a:r>
              <a:rPr lang="it-IT" sz="2400" dirty="0"/>
              <a:t>rafforza l’ufficio stampa,</a:t>
            </a:r>
          </a:p>
          <a:p>
            <a:pPr marL="342900" indent="-342900" algn="ctr">
              <a:buFont typeface="Wingdings" pitchFamily="2" charset="2"/>
              <a:buChar char="v"/>
            </a:pPr>
            <a:endParaRPr lang="it-IT" sz="2400" dirty="0"/>
          </a:p>
          <a:p>
            <a:pPr marL="342900" indent="-342900" algn="ctr">
              <a:buFont typeface="Wingdings" pitchFamily="2" charset="2"/>
              <a:buChar char="v"/>
            </a:pPr>
            <a:r>
              <a:rPr lang="it-IT" sz="2400" dirty="0"/>
              <a:t>richiede figure specializzate come il </a:t>
            </a:r>
            <a:r>
              <a:rPr lang="it-IT" sz="2400" b="1" dirty="0">
                <a:solidFill>
                  <a:schemeClr val="tx2">
                    <a:lumMod val="75000"/>
                  </a:schemeClr>
                </a:solidFill>
              </a:rPr>
              <a:t>SEO copywriter</a:t>
            </a:r>
            <a:r>
              <a:rPr lang="it-IT" sz="2400" dirty="0"/>
              <a:t>.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F9257163-D83B-F52A-6FFA-3D716D7AAC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8713" y="3709406"/>
            <a:ext cx="3836768" cy="2543358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51F6DA74-AD71-AB9E-A820-5EDF59104F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945" y="188883"/>
            <a:ext cx="3918187" cy="22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9983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1">
            <a:extLst>
              <a:ext uri="{FF2B5EF4-FFF2-40B4-BE49-F238E27FC236}">
                <a16:creationId xmlns:a16="http://schemas.microsoft.com/office/drawing/2014/main" id="{9A64F5E9-250D-9FCC-1FAA-18487230E3C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solidFill>
            <a:schemeClr val="accent2">
              <a:lumMod val="60000"/>
              <a:lumOff val="40000"/>
            </a:schemeClr>
          </a:solidFill>
        </p:spPr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30277AF-DBE6-ABE3-BF69-D950CD754A1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90600" y="2362200"/>
            <a:ext cx="4648200" cy="3778188"/>
          </a:xfr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it-IT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40C0A48-5305-AC1B-47E3-F62AFD55E8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3509" y="190500"/>
            <a:ext cx="10280327" cy="1981200"/>
          </a:xfrm>
        </p:spPr>
        <p:txBody>
          <a:bodyPr/>
          <a:lstStyle/>
          <a:p>
            <a:r>
              <a:rPr lang="it-IT" sz="3200"/>
              <a:t>Come sono </a:t>
            </a:r>
            <a:r>
              <a:rPr lang="it-IT" sz="3200" b="1"/>
              <a:t>cambiate le relazioni</a:t>
            </a:r>
            <a:r>
              <a:rPr lang="it-IT" sz="3200"/>
              <a:t> con i clienti con l’arrivo del digitale?</a:t>
            </a:r>
          </a:p>
        </p:txBody>
      </p:sp>
      <p:sp>
        <p:nvSpPr>
          <p:cNvPr id="5" name="Sottotitolo 4">
            <a:extLst>
              <a:ext uri="{FF2B5EF4-FFF2-40B4-BE49-F238E27FC236}">
                <a16:creationId xmlns:a16="http://schemas.microsoft.com/office/drawing/2014/main" id="{4D5E9AC1-2839-8389-D19A-F347695428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29400" y="2730096"/>
            <a:ext cx="5039755" cy="257123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it-IT" sz="2100" b="1" dirty="0"/>
              <a:t>Opportunità e attenzione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100" dirty="0"/>
              <a:t>Rapporto più intimo e produttivo con i clienti.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it-IT" sz="2100" dirty="0"/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100" dirty="0"/>
              <a:t>Necessità di distinguere </a:t>
            </a:r>
            <a:r>
              <a:rPr lang="it-IT" sz="2100" dirty="0" err="1"/>
              <a:t>informalità</a:t>
            </a:r>
            <a:r>
              <a:rPr lang="it-IT" sz="2100" dirty="0"/>
              <a:t> da maleducazione.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it-IT" sz="2100" dirty="0"/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100" dirty="0"/>
              <a:t>Cambiamento percepito come positivo → più pragmatico ed efficace.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854974C6-F1F7-7826-8C4F-B7E906FC13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68795746-B17C-7C15-0E96-748616D44D4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4673A303-0B42-1A45-E0D9-058D6FC152A6}"/>
              </a:ext>
            </a:extLst>
          </p:cNvPr>
          <p:cNvSpPr txBox="1"/>
          <p:nvPr/>
        </p:nvSpPr>
        <p:spPr>
          <a:xfrm>
            <a:off x="1256658" y="2507825"/>
            <a:ext cx="4003175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Arial" panose="020B0604020202020204" pitchFamily="34" charset="0"/>
              <a:buChar char="•"/>
            </a:pPr>
            <a:r>
              <a:rPr lang="it-IT" sz="2200" dirty="0"/>
              <a:t>La pandemia ha aumentato la relazione continua con il cliente tramite video-call.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it-IT" sz="2200" dirty="0"/>
          </a:p>
          <a:p>
            <a:pPr algn="ctr"/>
            <a:r>
              <a:rPr lang="it-IT" sz="2200" dirty="0"/>
              <a:t>Stile di relazione più informale e diretto: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200" i="1" dirty="0"/>
              <a:t>diminuiscono</a:t>
            </a:r>
            <a:r>
              <a:rPr lang="it-IT" sz="2200" dirty="0"/>
              <a:t> le </a:t>
            </a:r>
            <a:r>
              <a:rPr lang="it-IT" sz="2200" b="1" dirty="0"/>
              <a:t>barriere formali</a:t>
            </a:r>
            <a:r>
              <a:rPr lang="it-IT" sz="2200" dirty="0"/>
              <a:t>,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200" i="1" dirty="0"/>
              <a:t>cambia</a:t>
            </a:r>
            <a:r>
              <a:rPr lang="it-IT" sz="2200" dirty="0"/>
              <a:t> </a:t>
            </a:r>
            <a:r>
              <a:rPr lang="it-IT" sz="2200" b="1" dirty="0"/>
              <a:t>l’outfit</a:t>
            </a:r>
            <a:r>
              <a:rPr lang="it-IT" sz="2200" dirty="0"/>
              <a:t> e il modo di condurre il </a:t>
            </a:r>
            <a:r>
              <a:rPr lang="it-IT" sz="2200" b="1" dirty="0"/>
              <a:t>meeting</a:t>
            </a:r>
            <a:r>
              <a:rPr lang="it-IT" sz="2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175629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1">
            <a:extLst>
              <a:ext uri="{FF2B5EF4-FFF2-40B4-BE49-F238E27FC236}">
                <a16:creationId xmlns:a16="http://schemas.microsoft.com/office/drawing/2014/main" id="{72E1897E-A92E-B40A-EF2C-BADCD1B4D9B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10E431D-EE6E-3F7C-DBDB-6D1DD6A82A4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66749" y="2225644"/>
            <a:ext cx="8957903" cy="3118415"/>
          </a:xfr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it-IT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41016F74-EFA0-91FC-9980-F4DA6036E8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 rot="16200000">
            <a:off x="896546" y="3840652"/>
            <a:ext cx="1270000" cy="271607"/>
          </a:xfrm>
        </p:spPr>
        <p:txBody>
          <a:bodyPr>
            <a:normAutofit fontScale="77500" lnSpcReduction="20000"/>
          </a:bodyPr>
          <a:lstStyle/>
          <a:p>
            <a:endParaRPr lang="it-IT"/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1DD42A01-FBF3-F876-6B16-7AD5328AB90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16200000">
            <a:off x="9832567" y="3920373"/>
            <a:ext cx="1371602" cy="213766"/>
          </a:xfrm>
        </p:spPr>
        <p:txBody>
          <a:bodyPr>
            <a:normAutofit fontScale="47500" lnSpcReduction="20000"/>
          </a:bodyPr>
          <a:lstStyle/>
          <a:p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C76784B8-FE59-D6F4-8550-9C0FC56868B0}"/>
              </a:ext>
            </a:extLst>
          </p:cNvPr>
          <p:cNvSpPr txBox="1"/>
          <p:nvPr/>
        </p:nvSpPr>
        <p:spPr>
          <a:xfrm>
            <a:off x="1897277" y="2769188"/>
            <a:ext cx="839744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it-IT" sz="2100" b="1" dirty="0"/>
              <a:t>Opportunità e attenzione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100" dirty="0"/>
              <a:t>Rapporto più intimo e produttivo con i clienti.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it-IT" sz="2100" dirty="0"/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100" dirty="0"/>
              <a:t>Necessità di distinguere </a:t>
            </a:r>
            <a:r>
              <a:rPr lang="it-IT" sz="2100" dirty="0" err="1"/>
              <a:t>informalità</a:t>
            </a:r>
            <a:r>
              <a:rPr lang="it-IT" sz="2100" dirty="0"/>
              <a:t> da maleducazione.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it-IT" sz="2100" dirty="0"/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100" dirty="0"/>
              <a:t>Cambiamento percepito come positivo → più pragmatico ed efficace.</a:t>
            </a:r>
          </a:p>
        </p:txBody>
      </p:sp>
    </p:spTree>
    <p:extLst>
      <p:ext uri="{BB962C8B-B14F-4D97-AF65-F5344CB8AC3E}">
        <p14:creationId xmlns:p14="http://schemas.microsoft.com/office/powerpoint/2010/main" val="18890696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1">
            <a:extLst>
              <a:ext uri="{FF2B5EF4-FFF2-40B4-BE49-F238E27FC236}">
                <a16:creationId xmlns:a16="http://schemas.microsoft.com/office/drawing/2014/main" id="{55F0287D-7717-2F5E-6229-45A383AE836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solidFill>
            <a:schemeClr val="accent2">
              <a:lumMod val="60000"/>
              <a:lumOff val="40000"/>
            </a:schemeClr>
          </a:solidFill>
        </p:spPr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036D4E2-7B0E-CEE0-87AE-A011B08497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2000" y="1935824"/>
            <a:ext cx="5012747" cy="4364856"/>
          </a:xfr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it-IT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A65C0F7F-EA1E-C3BC-4D45-1682F05115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6214" y="116668"/>
            <a:ext cx="11145987" cy="1981200"/>
          </a:xfrm>
        </p:spPr>
        <p:txBody>
          <a:bodyPr/>
          <a:lstStyle/>
          <a:p>
            <a:r>
              <a:rPr lang="it-IT" sz="3200"/>
              <a:t>Che ruolo assume </a:t>
            </a:r>
            <a:r>
              <a:rPr lang="it-IT" sz="3200" b="1"/>
              <a:t>Competence</a:t>
            </a:r>
            <a:r>
              <a:rPr lang="it-IT" sz="3200"/>
              <a:t> in un progetto di digital marketing?</a:t>
            </a:r>
          </a:p>
        </p:txBody>
      </p:sp>
      <p:sp>
        <p:nvSpPr>
          <p:cNvPr id="5" name="Sottotitolo 4">
            <a:extLst>
              <a:ext uri="{FF2B5EF4-FFF2-40B4-BE49-F238E27FC236}">
                <a16:creationId xmlns:a16="http://schemas.microsoft.com/office/drawing/2014/main" id="{EB91509C-85B9-4ADC-2073-116E8D7A55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53200" y="3261063"/>
            <a:ext cx="4876800" cy="1371602"/>
          </a:xfrm>
        </p:spPr>
        <p:txBody>
          <a:bodyPr>
            <a:noAutofit/>
          </a:bodyPr>
          <a:lstStyle/>
          <a:p>
            <a:pPr algn="ctr"/>
            <a:r>
              <a:rPr lang="it-IT" sz="2200" b="1"/>
              <a:t>Quando Competence non guida il progetto</a:t>
            </a:r>
          </a:p>
          <a:p>
            <a:pPr algn="ctr"/>
            <a:r>
              <a:rPr lang="it-IT" sz="2200"/>
              <a:t>Viene chiamata per servizi operativi:</a:t>
            </a:r>
          </a:p>
          <a:p>
            <a:pPr algn="ctr"/>
            <a:r>
              <a:rPr lang="it-IT" sz="2200" u="sng"/>
              <a:t>ufficio stampa,</a:t>
            </a:r>
          </a:p>
          <a:p>
            <a:pPr algn="ctr"/>
            <a:r>
              <a:rPr lang="it-IT" sz="2200" u="sng"/>
              <a:t>social media management.</a:t>
            </a:r>
          </a:p>
          <a:p>
            <a:pPr algn="ctr"/>
            <a:endParaRPr lang="it-IT" sz="2200"/>
          </a:p>
          <a:p>
            <a:pPr algn="ctr"/>
            <a:r>
              <a:rPr lang="it-IT" sz="2200"/>
              <a:t>Supporto mirato sulle attività tradizionali o operative.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A7320EF1-968F-C007-70DB-90221AE23F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 rot="16200000" flipV="1">
            <a:off x="143663" y="4828572"/>
            <a:ext cx="1219200" cy="248856"/>
          </a:xfrm>
        </p:spPr>
        <p:txBody>
          <a:bodyPr>
            <a:normAutofit fontScale="62500" lnSpcReduction="20000"/>
          </a:bodyPr>
          <a:lstStyle/>
          <a:p>
            <a:endParaRPr lang="it-IT"/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FDC8999A-921D-8765-F080-BF4C604008B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16200000">
            <a:off x="5154722" y="4835866"/>
            <a:ext cx="1219200" cy="234269"/>
          </a:xfrm>
        </p:spPr>
        <p:txBody>
          <a:bodyPr>
            <a:normAutofit fontScale="55000" lnSpcReduction="20000"/>
          </a:bodyPr>
          <a:lstStyle/>
          <a:p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3DA2F4B4-EDFD-CBD0-E8D0-6D1FBFC07B4A}"/>
              </a:ext>
            </a:extLst>
          </p:cNvPr>
          <p:cNvSpPr txBox="1"/>
          <p:nvPr/>
        </p:nvSpPr>
        <p:spPr>
          <a:xfrm>
            <a:off x="868363" y="2129642"/>
            <a:ext cx="4712242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100" b="1"/>
              <a:t>Quando Competence guida il progetto</a:t>
            </a:r>
          </a:p>
          <a:p>
            <a:pPr algn="ctr"/>
            <a:r>
              <a:rPr lang="it-IT" sz="2100"/>
              <a:t>Funziona come un hub che coordina altre agenzie.</a:t>
            </a:r>
          </a:p>
          <a:p>
            <a:pPr algn="ctr"/>
            <a:endParaRPr lang="it-IT" sz="2100"/>
          </a:p>
          <a:p>
            <a:pPr algn="ctr"/>
            <a:r>
              <a:rPr lang="it-IT" sz="2100"/>
              <a:t>Compiti principali:</a:t>
            </a:r>
          </a:p>
          <a:p>
            <a:pPr marL="342900" indent="-342900" algn="ctr">
              <a:buFont typeface="Wingdings" pitchFamily="2" charset="2"/>
              <a:buChar char="v"/>
            </a:pPr>
            <a:r>
              <a:rPr lang="it-IT" sz="2100"/>
              <a:t>governance del progetto,</a:t>
            </a:r>
          </a:p>
          <a:p>
            <a:pPr marL="342900" indent="-342900" algn="ctr">
              <a:buFont typeface="Wingdings" pitchFamily="2" charset="2"/>
              <a:buChar char="v"/>
            </a:pPr>
            <a:r>
              <a:rPr lang="it-IT" sz="2100"/>
              <a:t>relazione con il cliente,</a:t>
            </a:r>
          </a:p>
          <a:p>
            <a:pPr marL="342900" indent="-342900" algn="ctr">
              <a:buFont typeface="Wingdings" pitchFamily="2" charset="2"/>
              <a:buChar char="v"/>
            </a:pPr>
            <a:r>
              <a:rPr lang="it-IT" sz="2100"/>
              <a:t>definizione dei budget per le singole attività.</a:t>
            </a:r>
          </a:p>
          <a:p>
            <a:pPr algn="ctr"/>
            <a:endParaRPr lang="it-IT" sz="2100"/>
          </a:p>
          <a:p>
            <a:pPr algn="ctr"/>
            <a:r>
              <a:rPr lang="it-IT" sz="2100"/>
              <a:t>Permette di offrire </a:t>
            </a:r>
            <a:r>
              <a:rPr lang="it-IT" sz="2100" b="1"/>
              <a:t>servizi integrati</a:t>
            </a:r>
            <a:r>
              <a:rPr lang="it-IT" sz="2100"/>
              <a:t> grazie al network.</a:t>
            </a:r>
          </a:p>
        </p:txBody>
      </p:sp>
    </p:spTree>
    <p:extLst>
      <p:ext uri="{BB962C8B-B14F-4D97-AF65-F5344CB8AC3E}">
        <p14:creationId xmlns:p14="http://schemas.microsoft.com/office/powerpoint/2010/main" val="27942710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1">
            <a:extLst>
              <a:ext uri="{FF2B5EF4-FFF2-40B4-BE49-F238E27FC236}">
                <a16:creationId xmlns:a16="http://schemas.microsoft.com/office/drawing/2014/main" id="{F9993ADD-8B84-7FB2-C1F1-34EA68EB055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-52396"/>
            <a:ext cx="8329286" cy="6858000"/>
          </a:xfrm>
          <a:solidFill>
            <a:schemeClr val="accent2">
              <a:lumMod val="60000"/>
              <a:lumOff val="40000"/>
            </a:schemeClr>
          </a:solidFill>
        </p:spPr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DE911A0-419F-A0CD-3461-E661B50EB0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90600" y="2083786"/>
            <a:ext cx="4648200" cy="3859321"/>
          </a:xfr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it-IT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0D81A770-9E96-E5A2-DC7B-DE2FB90141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35632" y="-104792"/>
            <a:ext cx="12110419" cy="1981200"/>
          </a:xfrm>
        </p:spPr>
        <p:txBody>
          <a:bodyPr/>
          <a:lstStyle/>
          <a:p>
            <a:r>
              <a:rPr lang="it-IT" sz="3200"/>
              <a:t>Come è cambiata la gestione del crisis management con la digitalizzazione e quali sono le nuove sfide?</a:t>
            </a:r>
          </a:p>
        </p:txBody>
      </p:sp>
      <p:sp>
        <p:nvSpPr>
          <p:cNvPr id="5" name="Sottotitolo 4">
            <a:extLst>
              <a:ext uri="{FF2B5EF4-FFF2-40B4-BE49-F238E27FC236}">
                <a16:creationId xmlns:a16="http://schemas.microsoft.com/office/drawing/2014/main" id="{742BB86D-C8CF-F2FC-25CA-BC31E7E865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53202" y="3159819"/>
            <a:ext cx="4876800" cy="1371602"/>
          </a:xfrm>
        </p:spPr>
        <p:txBody>
          <a:bodyPr>
            <a:noAutofit/>
          </a:bodyPr>
          <a:lstStyle/>
          <a:p>
            <a:pPr algn="ctr"/>
            <a:r>
              <a:rPr lang="it-IT" sz="2400" b="1"/>
              <a:t>Nuovi strumenti</a:t>
            </a:r>
          </a:p>
          <a:p>
            <a:pPr algn="ctr"/>
            <a:r>
              <a:rPr lang="it-IT" sz="2400" b="1"/>
              <a:t>Prima</a:t>
            </a:r>
            <a:r>
              <a:rPr lang="it-IT" sz="2400"/>
              <a:t> → </a:t>
            </a:r>
            <a:r>
              <a:rPr lang="it-IT" sz="2400" i="1"/>
              <a:t>manuale di crisi cartaceo.</a:t>
            </a:r>
          </a:p>
          <a:p>
            <a:pPr algn="ctr"/>
            <a:r>
              <a:rPr lang="it-IT" sz="2400" b="1"/>
              <a:t>Oggi</a:t>
            </a:r>
            <a:r>
              <a:rPr lang="it-IT" sz="2400"/>
              <a:t> → </a:t>
            </a:r>
            <a:r>
              <a:rPr lang="it-IT" sz="2400" b="1" u="sng"/>
              <a:t>dark site</a:t>
            </a:r>
            <a:r>
              <a:rPr lang="it-IT" sz="2400"/>
              <a:t>:                                   siti preimpostati, pronti per essere attivati in caso di crisi e riempiti con contenuti mirati.  </a:t>
            </a:r>
          </a:p>
          <a:p>
            <a:pPr algn="ctr"/>
            <a:endParaRPr lang="it-IT" sz="2400"/>
          </a:p>
          <a:p>
            <a:pPr algn="ctr"/>
            <a:r>
              <a:rPr lang="it-IT" sz="2400" b="1"/>
              <a:t>Obiettivo</a:t>
            </a:r>
            <a:r>
              <a:rPr lang="it-IT" sz="2400"/>
              <a:t>: arginare rapidamente i danni reputazionali.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D2533948-323E-0930-43FB-4A8BC55758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B03A8876-EA69-DDA1-AC86-D71B78202A6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53F5EB10-DC0C-0064-4AA2-E0CE55227770}"/>
              </a:ext>
            </a:extLst>
          </p:cNvPr>
          <p:cNvSpPr txBox="1"/>
          <p:nvPr/>
        </p:nvSpPr>
        <p:spPr>
          <a:xfrm>
            <a:off x="1197500" y="2614514"/>
            <a:ext cx="4328391" cy="25699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it-IT" sz="2300" b="1" dirty="0"/>
              <a:t>Accelerazione dei tempi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300" dirty="0"/>
              <a:t>Con i social media le crisi si sviluppano molto più </a:t>
            </a:r>
            <a:r>
              <a:rPr lang="it-IT" sz="2300"/>
              <a:t>rapidamente.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it-IT" sz="2300" dirty="0"/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300" dirty="0"/>
              <a:t>Oggi si parla di “</a:t>
            </a:r>
            <a:r>
              <a:rPr lang="it-IT" sz="2300" b="1" dirty="0" err="1">
                <a:solidFill>
                  <a:schemeClr val="tx2">
                    <a:lumMod val="75000"/>
                  </a:schemeClr>
                </a:solidFill>
              </a:rPr>
              <a:t>golden</a:t>
            </a:r>
            <a:r>
              <a:rPr lang="it-IT" sz="23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t-IT" sz="2300" b="1" dirty="0" err="1">
                <a:solidFill>
                  <a:schemeClr val="tx2">
                    <a:lumMod val="75000"/>
                  </a:schemeClr>
                </a:solidFill>
              </a:rPr>
              <a:t>hours</a:t>
            </a:r>
            <a:r>
              <a:rPr lang="it-IT" sz="2300" dirty="0"/>
              <a:t>”: le </a:t>
            </a:r>
            <a:r>
              <a:rPr lang="it-IT" sz="2300" i="1" u="sng" dirty="0"/>
              <a:t>prime 3 ore </a:t>
            </a:r>
            <a:r>
              <a:rPr lang="it-IT" sz="2300" dirty="0"/>
              <a:t>sono decisive per intervenire e limitare i danni.</a:t>
            </a:r>
          </a:p>
        </p:txBody>
      </p:sp>
    </p:spTree>
    <p:extLst>
      <p:ext uri="{BB962C8B-B14F-4D97-AF65-F5344CB8AC3E}">
        <p14:creationId xmlns:p14="http://schemas.microsoft.com/office/powerpoint/2010/main" val="15168093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immagine 5">
            <a:extLst>
              <a:ext uri="{FF2B5EF4-FFF2-40B4-BE49-F238E27FC236}">
                <a16:creationId xmlns:a16="http://schemas.microsoft.com/office/drawing/2014/main" id="{AF890B92-D44D-461B-A5E6-D4F348791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4295"/>
            <a:ext cx="12191999" cy="3278423"/>
          </a:xfrm>
        </p:spPr>
      </p:pic>
      <p:sp>
        <p:nvSpPr>
          <p:cNvPr id="34" name="Segnaposto testo 33">
            <a:extLst>
              <a:ext uri="{FF2B5EF4-FFF2-40B4-BE49-F238E27FC236}">
                <a16:creationId xmlns:a16="http://schemas.microsoft.com/office/drawing/2014/main" id="{29455ACD-CCC6-4BEC-AA79-DC1C69D087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852971" y="1961586"/>
            <a:ext cx="3567870" cy="2153886"/>
          </a:xfrm>
        </p:spPr>
        <p:txBody>
          <a:bodyPr rtlCol="0"/>
          <a:lstStyle/>
          <a:p>
            <a:pPr rtl="0"/>
            <a:endParaRPr lang="it-IT" noProof="1"/>
          </a:p>
        </p:txBody>
      </p:sp>
      <p:pic>
        <p:nvPicPr>
          <p:cNvPr id="39" name="Segnaposto immagine 38">
            <a:extLst>
              <a:ext uri="{FF2B5EF4-FFF2-40B4-BE49-F238E27FC236}">
                <a16:creationId xmlns:a16="http://schemas.microsoft.com/office/drawing/2014/main" id="{D15B262E-3234-4E0C-A890-B69314333F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853" r="853"/>
          <a:stretch>
            <a:fillRect/>
          </a:stretch>
        </p:blipFill>
        <p:spPr/>
      </p:pic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7A6C6147-EB04-429F-9D41-52F18DE232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it-IT" noProof="1" smtClean="0"/>
              <a:pPr rtl="0"/>
              <a:t>3</a:t>
            </a:fld>
            <a:endParaRPr lang="it-IT" noProof="1"/>
          </a:p>
        </p:txBody>
      </p:sp>
      <p:sp>
        <p:nvSpPr>
          <p:cNvPr id="32" name="Segnaposto testo 119">
            <a:extLst>
              <a:ext uri="{FF2B5EF4-FFF2-40B4-BE49-F238E27FC236}">
                <a16:creationId xmlns:a16="http://schemas.microsoft.com/office/drawing/2014/main" id="{D9043C6D-0761-489D-8401-7F976D80BA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693060" y="6641305"/>
            <a:ext cx="173736" cy="152400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45720" tIns="45720" rIns="4572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it-IT" noProof="1"/>
          </a:p>
        </p:txBody>
      </p:sp>
      <p:sp>
        <p:nvSpPr>
          <p:cNvPr id="40" name="Figura a mano libera: Forma 39">
            <a:extLst>
              <a:ext uri="{FF2B5EF4-FFF2-40B4-BE49-F238E27FC236}">
                <a16:creationId xmlns:a16="http://schemas.microsoft.com/office/drawing/2014/main" id="{CD5E95B5-674E-4A3A-A7C5-83CFC41142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1"/>
          </a:p>
        </p:txBody>
      </p:sp>
      <p:sp>
        <p:nvSpPr>
          <p:cNvPr id="14" name="Titolo 13">
            <a:extLst>
              <a:ext uri="{FF2B5EF4-FFF2-40B4-BE49-F238E27FC236}">
                <a16:creationId xmlns:a16="http://schemas.microsoft.com/office/drawing/2014/main" id="{06BA04B3-CF89-FB91-F491-623F8CC8B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1160" y="3717925"/>
            <a:ext cx="3035220" cy="930275"/>
          </a:xfrm>
        </p:spPr>
        <p:txBody>
          <a:bodyPr>
            <a:normAutofit/>
          </a:bodyPr>
          <a:lstStyle/>
          <a:p>
            <a:r>
              <a:rPr lang="it-IT" sz="4400" u="sng"/>
              <a:t>Capitolo 3</a:t>
            </a:r>
          </a:p>
        </p:txBody>
      </p:sp>
      <p:sp>
        <p:nvSpPr>
          <p:cNvPr id="16" name="Segnaposto contenuto 15">
            <a:extLst>
              <a:ext uri="{FF2B5EF4-FFF2-40B4-BE49-F238E27FC236}">
                <a16:creationId xmlns:a16="http://schemas.microsoft.com/office/drawing/2014/main" id="{3170F9FA-20C7-B3DB-F83C-408138670664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222814" y="2121944"/>
            <a:ext cx="4715773" cy="3581400"/>
          </a:xfrm>
        </p:spPr>
        <p:txBody>
          <a:bodyPr>
            <a:normAutofit/>
          </a:bodyPr>
          <a:lstStyle/>
          <a:p>
            <a:pPr algn="ctr"/>
            <a:r>
              <a:rPr lang="it-IT" sz="4000" b="1" dirty="0"/>
              <a:t>I PLAYER</a:t>
            </a:r>
          </a:p>
          <a:p>
            <a:pPr algn="ctr"/>
            <a:r>
              <a:rPr lang="it-IT" sz="4000" b="1" dirty="0"/>
              <a:t>DEL </a:t>
            </a:r>
          </a:p>
          <a:p>
            <a:pPr algn="ctr"/>
            <a:r>
              <a:rPr lang="it-IT" sz="4000" b="1" dirty="0"/>
              <a:t>SETTORE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7" name="Input penna 16">
                <a:extLst>
                  <a:ext uri="{FF2B5EF4-FFF2-40B4-BE49-F238E27FC236}">
                    <a16:creationId xmlns:a16="http://schemas.microsoft.com/office/drawing/2014/main" id="{D0C1CECD-2DDD-B965-AA62-39AB3CE9739D}"/>
                  </a:ext>
                </a:extLst>
              </p14:cNvPr>
              <p14:cNvContentPartPr/>
              <p14:nvPr/>
            </p14:nvContentPartPr>
            <p14:xfrm>
              <a:off x="9338533" y="3401734"/>
              <a:ext cx="18360" cy="36000"/>
            </p14:xfrm>
          </p:contentPart>
        </mc:Choice>
        <mc:Fallback xmlns="">
          <p:pic>
            <p:nvPicPr>
              <p:cNvPr id="17" name="Input penna 16">
                <a:extLst>
                  <a:ext uri="{FF2B5EF4-FFF2-40B4-BE49-F238E27FC236}">
                    <a16:creationId xmlns:a16="http://schemas.microsoft.com/office/drawing/2014/main" id="{D0C1CECD-2DDD-B965-AA62-39AB3CE9739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327733" y="3391041"/>
                <a:ext cx="39600" cy="5703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Title 1">
            <a:extLst>
              <a:ext uri="{FF2B5EF4-FFF2-40B4-BE49-F238E27FC236}">
                <a16:creationId xmlns:a16="http://schemas.microsoft.com/office/drawing/2014/main" id="{462CDF3D-BAE3-13A6-A777-EA075A56B210}"/>
              </a:ext>
            </a:extLst>
          </p:cNvPr>
          <p:cNvSpPr txBox="1">
            <a:spLocks/>
          </p:cNvSpPr>
          <p:nvPr/>
        </p:nvSpPr>
        <p:spPr>
          <a:xfrm>
            <a:off x="1057884" y="4490679"/>
            <a:ext cx="9753888" cy="4734641"/>
          </a:xfrm>
          <a:prstGeom prst="rect">
            <a:avLst/>
          </a:prstGeom>
        </p:spPr>
        <p:txBody>
          <a:bodyPr anchor="t">
            <a:noAutofit/>
          </a:bodyPr>
          <a:lstStyle>
            <a:defPPr>
              <a:defRPr lang="it-IT"/>
            </a:defPPr>
            <a:lvl1pPr mar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11B2A5"/>
              </a:buClr>
              <a:buFont typeface="+mj-lt"/>
              <a:buNone/>
              <a:defRPr sz="2400" b="0" i="0" kern="1200">
                <a:solidFill>
                  <a:srgbClr val="003057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 kern="1200">
                <a:solidFill>
                  <a:schemeClr val="tx1"/>
                </a:solidFill>
                <a:latin typeface="Open Sans Light" panose="020B0306030504020204" pitchFamily="34" charset="0"/>
                <a:ea typeface="+mn-ea"/>
                <a:cs typeface="+mn-cs"/>
              </a:defRPr>
            </a:lvl2pPr>
            <a:lvl3pPr marL="9144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 kern="1200">
                <a:solidFill>
                  <a:schemeClr val="tx1"/>
                </a:solidFill>
                <a:latin typeface="Open Sans Light" panose="020B0306030504020204" pitchFamily="34" charset="0"/>
                <a:ea typeface="+mn-ea"/>
                <a:cs typeface="+mn-cs"/>
              </a:defRPr>
            </a:lvl3pPr>
            <a:lvl4pPr marL="1371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 kern="1200">
                <a:solidFill>
                  <a:schemeClr val="tx1"/>
                </a:solidFill>
                <a:latin typeface="Open Sans Light" panose="020B0306030504020204" pitchFamily="34" charset="0"/>
                <a:ea typeface="+mn-ea"/>
                <a:cs typeface="+mn-cs"/>
              </a:defRPr>
            </a:lvl4pPr>
            <a:lvl5pPr marL="18288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 kern="1200">
                <a:solidFill>
                  <a:schemeClr val="tx1"/>
                </a:solidFill>
                <a:latin typeface="Open Sans Light" panose="020B0306030504020204" pitchFamily="34" charset="0"/>
                <a:ea typeface="+mn-ea"/>
                <a:cs typeface="+mn-cs"/>
              </a:defRPr>
            </a:lvl5pPr>
            <a:lvl6pPr marL="4572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 kern="1200">
                <a:solidFill>
                  <a:schemeClr val="tx1"/>
                </a:solidFill>
                <a:latin typeface="Open Sans Light" panose="020B0306030504020204" pitchFamily="34" charset="0"/>
                <a:ea typeface="+mn-ea"/>
                <a:cs typeface="+mn-cs"/>
              </a:defRPr>
            </a:lvl6pPr>
            <a:lvl7pPr marL="9144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 kern="1200">
                <a:solidFill>
                  <a:schemeClr val="tx1"/>
                </a:solidFill>
                <a:latin typeface="Open Sans Light" panose="020B0306030504020204" pitchFamily="34" charset="0"/>
                <a:ea typeface="+mn-ea"/>
                <a:cs typeface="+mn-cs"/>
              </a:defRPr>
            </a:lvl7pPr>
            <a:lvl8pPr marL="13716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 kern="1200">
                <a:solidFill>
                  <a:schemeClr val="tx1"/>
                </a:solidFill>
                <a:latin typeface="Open Sans Light" panose="020B0306030504020204" pitchFamily="34" charset="0"/>
                <a:ea typeface="+mn-ea"/>
                <a:cs typeface="+mn-cs"/>
              </a:defRPr>
            </a:lvl8pPr>
            <a:lvl9pPr marL="18288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 kern="1200">
                <a:solidFill>
                  <a:schemeClr val="tx1"/>
                </a:solidFill>
                <a:latin typeface="Open Sans Light" panose="020B0306030504020204" pitchFamily="34" charset="0"/>
                <a:ea typeface="+mn-ea"/>
                <a:cs typeface="+mn-cs"/>
              </a:defRPr>
            </a:lvl9pPr>
          </a:lstStyle>
          <a:p>
            <a:pPr marL="317500" indent="-225425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  <a:buClr>
                <a:srgbClr val="DF6030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1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Evoluzione</a:t>
            </a: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delle</a:t>
            </a: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agenzie</a:t>
            </a: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 </a:t>
            </a:r>
            <a:r>
              <a:rPr lang="en-US" sz="1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consulenza</a:t>
            </a: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 </a:t>
            </a:r>
            <a:r>
              <a:rPr lang="en-US" sz="1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loro</a:t>
            </a: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servizi</a:t>
            </a:r>
            <a:endParaRPr lang="en-US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17500" indent="-225425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  <a:buClr>
                <a:srgbClr val="DF6030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1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Trasformazione</a:t>
            </a: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digitale</a:t>
            </a:r>
            <a:endParaRPr lang="en-US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17500" indent="-225425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  <a:buClr>
                <a:srgbClr val="DF6030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1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Nuove</a:t>
            </a: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esigenze</a:t>
            </a: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da </a:t>
            </a:r>
            <a:r>
              <a:rPr lang="en-US" sz="1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parte</a:t>
            </a: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delle</a:t>
            </a: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aziende</a:t>
            </a: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per </a:t>
            </a:r>
            <a:r>
              <a:rPr lang="en-US" sz="1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rispondere</a:t>
            </a: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US" sz="1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differenti</a:t>
            </a: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modalità</a:t>
            </a: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 </a:t>
            </a:r>
            <a:r>
              <a:rPr lang="en-US" sz="1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interazione</a:t>
            </a: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con </a:t>
            </a:r>
            <a:r>
              <a:rPr lang="en-US" sz="1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propri</a:t>
            </a: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consumatori</a:t>
            </a:r>
            <a:endParaRPr lang="en-US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2049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1">
            <a:extLst>
              <a:ext uri="{FF2B5EF4-FFF2-40B4-BE49-F238E27FC236}">
                <a16:creationId xmlns:a16="http://schemas.microsoft.com/office/drawing/2014/main" id="{1DDD7BE8-976E-FB03-2D64-423529BA4D6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19517" y="1371612"/>
            <a:ext cx="5127785" cy="3873329"/>
          </a:xfr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sp>
        <p:nvSpPr>
          <p:cNvPr id="8" name="Segnaposto immagine 7">
            <a:extLst>
              <a:ext uri="{FF2B5EF4-FFF2-40B4-BE49-F238E27FC236}">
                <a16:creationId xmlns:a16="http://schemas.microsoft.com/office/drawing/2014/main" id="{889198C0-43C6-3518-D6AD-7DF121D321B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729459" y="1528306"/>
            <a:ext cx="4913901" cy="3711770"/>
          </a:xfr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6787759-397C-55CD-640B-6E70B911884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54719" y="5647950"/>
            <a:ext cx="4563458" cy="532140"/>
          </a:xfrm>
        </p:spPr>
        <p:txBody>
          <a:bodyPr/>
          <a:lstStyle/>
          <a:p>
            <a:r>
              <a:rPr lang="it-IT" sz="2800" b="1"/>
              <a:t>Cambiamento dell’approccio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FCE667D4-73F1-313B-ACC7-4E572E52B5B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039497" y="5734590"/>
            <a:ext cx="4385354" cy="511372"/>
          </a:xfrm>
        </p:spPr>
        <p:txBody>
          <a:bodyPr/>
          <a:lstStyle/>
          <a:p>
            <a:r>
              <a:rPr lang="it-IT" sz="2800" b="1"/>
              <a:t>Nuove competenze e ruoli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BE9551FB-233C-2E63-93CA-7F0FD812389E}"/>
              </a:ext>
            </a:extLst>
          </p:cNvPr>
          <p:cNvSpPr txBox="1"/>
          <p:nvPr/>
        </p:nvSpPr>
        <p:spPr>
          <a:xfrm>
            <a:off x="654719" y="1953029"/>
            <a:ext cx="445737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Arial" panose="020B0604020202020204" pitchFamily="34" charset="0"/>
              <a:buChar char="•"/>
            </a:pPr>
            <a:r>
              <a:rPr lang="it-IT" sz="2000" dirty="0"/>
              <a:t>I media tradizionali non sono più il canale principale per gestire una </a:t>
            </a:r>
            <a:r>
              <a:rPr lang="it-IT" sz="2000"/>
              <a:t>crisi.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it-IT" sz="2000" dirty="0"/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000" dirty="0"/>
              <a:t>Oggi la </a:t>
            </a:r>
            <a:r>
              <a:rPr lang="it-IT" sz="2000" b="1" dirty="0"/>
              <a:t>crisi</a:t>
            </a:r>
            <a:r>
              <a:rPr lang="it-IT" sz="2000" dirty="0"/>
              <a:t> nasce e si sviluppa soprattutto su </a:t>
            </a:r>
            <a:r>
              <a:rPr lang="it-IT" sz="2000" b="1" u="sng" dirty="0">
                <a:solidFill>
                  <a:schemeClr val="accent2">
                    <a:lumMod val="50000"/>
                  </a:schemeClr>
                </a:solidFill>
              </a:rPr>
              <a:t>social media </a:t>
            </a:r>
            <a:r>
              <a:rPr lang="it-IT" sz="2000" dirty="0"/>
              <a:t>e piattaforme </a:t>
            </a:r>
            <a:r>
              <a:rPr lang="it-IT" sz="2000"/>
              <a:t>online.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it-IT" sz="2000"/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000"/>
              <a:t>Fondamentale </a:t>
            </a:r>
            <a:r>
              <a:rPr lang="it-IT" sz="2000" dirty="0"/>
              <a:t>integrare il </a:t>
            </a:r>
            <a:r>
              <a:rPr lang="it-IT" sz="2000" dirty="0" err="1"/>
              <a:t>crisis</a:t>
            </a:r>
            <a:r>
              <a:rPr lang="it-IT" sz="2000" dirty="0"/>
              <a:t> team con il social media team.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905D7527-8E90-32D5-4CAA-AA3A770EBE13}"/>
              </a:ext>
            </a:extLst>
          </p:cNvPr>
          <p:cNvSpPr txBox="1"/>
          <p:nvPr/>
        </p:nvSpPr>
        <p:spPr>
          <a:xfrm>
            <a:off x="6921417" y="1799140"/>
            <a:ext cx="4293822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000" dirty="0"/>
              <a:t>Necessario creare un social </a:t>
            </a:r>
            <a:r>
              <a:rPr lang="it-IT" sz="2000" dirty="0" err="1"/>
              <a:t>crisis</a:t>
            </a:r>
            <a:r>
              <a:rPr lang="it-IT" sz="2000" dirty="0"/>
              <a:t> team con professionisti capaci </a:t>
            </a:r>
            <a:r>
              <a:rPr lang="it-IT" sz="2000"/>
              <a:t>di: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it-IT" sz="2000"/>
          </a:p>
          <a:p>
            <a:pPr marL="342900" indent="-342900" algn="ctr">
              <a:buFont typeface="Courier New" panose="02070309020205020404" pitchFamily="49" charset="0"/>
              <a:buChar char="o"/>
            </a:pPr>
            <a:r>
              <a:rPr lang="it-IT" sz="2000"/>
              <a:t>gestire </a:t>
            </a:r>
            <a:r>
              <a:rPr lang="it-IT" sz="2000" dirty="0"/>
              <a:t>le </a:t>
            </a:r>
            <a:r>
              <a:rPr lang="it-IT" sz="2000" b="1" dirty="0">
                <a:solidFill>
                  <a:schemeClr val="accent2">
                    <a:lumMod val="50000"/>
                  </a:schemeClr>
                </a:solidFill>
              </a:rPr>
              <a:t>piattaforme digitali</a:t>
            </a:r>
            <a:r>
              <a:rPr lang="it-IT" sz="2000" dirty="0"/>
              <a:t>,</a:t>
            </a:r>
          </a:p>
          <a:p>
            <a:pPr marL="342900" indent="-342900" algn="ctr">
              <a:buFont typeface="Courier New" panose="02070309020205020404" pitchFamily="49" charset="0"/>
              <a:buChar char="o"/>
            </a:pPr>
            <a:r>
              <a:rPr lang="it-IT" sz="2000" dirty="0"/>
              <a:t>svolgere attività di </a:t>
            </a:r>
            <a:r>
              <a:rPr lang="it-IT" sz="2000" b="1" dirty="0">
                <a:solidFill>
                  <a:schemeClr val="accent2">
                    <a:lumMod val="50000"/>
                  </a:schemeClr>
                </a:solidFill>
              </a:rPr>
              <a:t>social </a:t>
            </a:r>
            <a:r>
              <a:rPr lang="it-IT" sz="2000" b="1" dirty="0" err="1">
                <a:solidFill>
                  <a:schemeClr val="accent2">
                    <a:lumMod val="50000"/>
                  </a:schemeClr>
                </a:solidFill>
              </a:rPr>
              <a:t>listening</a:t>
            </a:r>
            <a:r>
              <a:rPr lang="it-IT" sz="2000" dirty="0"/>
              <a:t> (ascolto e analisi della rete).</a:t>
            </a:r>
          </a:p>
          <a:p>
            <a:pPr marL="342900" indent="-342900" algn="ctr">
              <a:buFont typeface="Courier New" panose="02070309020205020404" pitchFamily="49" charset="0"/>
              <a:buChar char="o"/>
            </a:pPr>
            <a:r>
              <a:rPr lang="it-IT" sz="2000" dirty="0"/>
              <a:t>Prima era importante conoscere il giornalista “giusto”; oggi serve una mappatura di </a:t>
            </a:r>
            <a:r>
              <a:rPr lang="it-IT" sz="2000" u="sng" dirty="0"/>
              <a:t>stakeholder</a:t>
            </a:r>
            <a:r>
              <a:rPr lang="it-IT" sz="2000" dirty="0"/>
              <a:t>, </a:t>
            </a:r>
            <a:r>
              <a:rPr lang="it-IT" sz="2000" u="sng" dirty="0" err="1"/>
              <a:t>influencer</a:t>
            </a:r>
            <a:r>
              <a:rPr lang="it-IT" sz="2000" dirty="0"/>
              <a:t> e </a:t>
            </a:r>
            <a:r>
              <a:rPr lang="it-IT" sz="2000" u="sng" dirty="0"/>
              <a:t>key </a:t>
            </a:r>
            <a:r>
              <a:rPr lang="it-IT" sz="2000" u="sng" dirty="0" err="1"/>
              <a:t>opinion</a:t>
            </a:r>
            <a:r>
              <a:rPr lang="it-IT" sz="2000" u="sng" dirty="0"/>
              <a:t> leader</a:t>
            </a:r>
            <a:r>
              <a:rPr lang="it-IT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58459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344C1788-0951-BD20-E796-0D54A8BB37A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1606" y="1821072"/>
            <a:ext cx="7656547" cy="658595"/>
          </a:xfrm>
        </p:spPr>
        <p:txBody>
          <a:bodyPr/>
          <a:lstStyle/>
          <a:p>
            <a:r>
              <a:rPr lang="it-IT" sz="2200" dirty="0"/>
              <a:t>sindacalisti (es. campagne di boicottaggio su Twitter),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6AB1615B-E6C4-8EA3-D623-B8E278F9FA1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52067" y="3405149"/>
            <a:ext cx="6347417" cy="424731"/>
          </a:xfrm>
        </p:spPr>
        <p:txBody>
          <a:bodyPr/>
          <a:lstStyle/>
          <a:p>
            <a:r>
              <a:rPr lang="it-IT" sz="2400" dirty="0"/>
              <a:t>politici che possono strumentalizzare la crisi,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D129A97A-5FEE-2991-02D3-2CD1EBCBAD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31</a:t>
            </a:fld>
            <a:endParaRPr lang="it-IT" noProof="0"/>
          </a:p>
        </p:txBody>
      </p:sp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F73FF7D3-A901-0CE1-4731-7CDE713A1D7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313107" y="4748157"/>
            <a:ext cx="7749512" cy="1113275"/>
          </a:xfrm>
        </p:spPr>
        <p:txBody>
          <a:bodyPr/>
          <a:lstStyle/>
          <a:p>
            <a:r>
              <a:rPr lang="it-IT" sz="2400" dirty="0"/>
              <a:t>associazioni dei consumatori, molto attive e forti online.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8EB9107F-E2F5-ADE3-E3AD-67FEDC2991B0}"/>
              </a:ext>
            </a:extLst>
          </p:cNvPr>
          <p:cNvSpPr txBox="1"/>
          <p:nvPr/>
        </p:nvSpPr>
        <p:spPr>
          <a:xfrm>
            <a:off x="393330" y="584025"/>
            <a:ext cx="114053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Arial" panose="020B0604020202020204" pitchFamily="34" charset="0"/>
              <a:buChar char="•"/>
            </a:pPr>
            <a:r>
              <a:rPr lang="it-IT" sz="2800" dirty="0"/>
              <a:t>La gestione della reputazione </a:t>
            </a:r>
            <a:r>
              <a:rPr lang="it-IT" sz="2800"/>
              <a:t>online significa monitorare </a:t>
            </a:r>
            <a:r>
              <a:rPr lang="it-IT" sz="2800" dirty="0"/>
              <a:t>attori molto diversi: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A98A5A84-4920-1B0D-C881-EC5F733642A6}"/>
              </a:ext>
            </a:extLst>
          </p:cNvPr>
          <p:cNvSpPr txBox="1"/>
          <p:nvPr/>
        </p:nvSpPr>
        <p:spPr>
          <a:xfrm>
            <a:off x="2621759" y="6033035"/>
            <a:ext cx="678171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Arial" panose="020B0604020202020204" pitchFamily="34" charset="0"/>
              <a:buChar char="•"/>
            </a:pPr>
            <a:r>
              <a:rPr lang="it-IT" sz="2200" dirty="0"/>
              <a:t>Il monitoraggio è oggi più ampio, complesso e strategico.</a:t>
            </a:r>
          </a:p>
        </p:txBody>
      </p:sp>
      <p:pic>
        <p:nvPicPr>
          <p:cNvPr id="11" name="Segnaposto immagine 10">
            <a:extLst>
              <a:ext uri="{FF2B5EF4-FFF2-40B4-BE49-F238E27FC236}">
                <a16:creationId xmlns:a16="http://schemas.microsoft.com/office/drawing/2014/main" id="{DE02FBD5-510F-F049-B9D3-EAFAD6032791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2"/>
          <a:srcRect l="13326" r="13326"/>
          <a:stretch/>
        </p:blipFill>
        <p:spPr>
          <a:xfrm flipH="1">
            <a:off x="8914660" y="1263398"/>
            <a:ext cx="2017255" cy="2071340"/>
          </a:xfrm>
          <a:prstGeom prst="ellipse">
            <a:avLst/>
          </a:prstGeom>
        </p:spPr>
      </p:pic>
      <p:pic>
        <p:nvPicPr>
          <p:cNvPr id="14" name="Segnaposto immagine 13">
            <a:extLst>
              <a:ext uri="{FF2B5EF4-FFF2-40B4-BE49-F238E27FC236}">
                <a16:creationId xmlns:a16="http://schemas.microsoft.com/office/drawing/2014/main" id="{E15A59DF-49F8-F34C-ED75-F618BC5851A5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3"/>
          <a:srcRect t="19170" b="19170"/>
          <a:stretch/>
        </p:blipFill>
        <p:spPr>
          <a:xfrm>
            <a:off x="6870700" y="2897573"/>
            <a:ext cx="2043960" cy="1781772"/>
          </a:xfrm>
          <a:prstGeom prst="ellipse">
            <a:avLst/>
          </a:prstGeom>
        </p:spPr>
      </p:pic>
      <p:pic>
        <p:nvPicPr>
          <p:cNvPr id="17" name="Segnaposto immagine 16">
            <a:extLst>
              <a:ext uri="{FF2B5EF4-FFF2-40B4-BE49-F238E27FC236}">
                <a16:creationId xmlns:a16="http://schemas.microsoft.com/office/drawing/2014/main" id="{398D2FC9-B502-13A9-3D47-7197EC18EDFC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>
          <a:blip r:embed="rId4"/>
          <a:srcRect l="21051" r="21051"/>
          <a:stretch/>
        </p:blipFill>
        <p:spPr>
          <a:xfrm>
            <a:off x="9744327" y="4022537"/>
            <a:ext cx="1983156" cy="191817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4034418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1">
            <a:extLst>
              <a:ext uri="{FF2B5EF4-FFF2-40B4-BE49-F238E27FC236}">
                <a16:creationId xmlns:a16="http://schemas.microsoft.com/office/drawing/2014/main" id="{E2C4BC7A-16F9-6862-7E3B-95F474A57A8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solidFill>
            <a:schemeClr val="accent2">
              <a:lumMod val="60000"/>
              <a:lumOff val="40000"/>
            </a:schemeClr>
          </a:solidFill>
        </p:spPr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12290FD-6215-75A9-693E-34EE85ED107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90600" y="2318058"/>
            <a:ext cx="4648200" cy="3366118"/>
          </a:xfr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it-IT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F05CF4FF-5B7F-A6D5-6CB1-A291D2F980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1317" y="-7373"/>
            <a:ext cx="11098293" cy="1981200"/>
          </a:xfrm>
        </p:spPr>
        <p:txBody>
          <a:bodyPr/>
          <a:lstStyle/>
          <a:p>
            <a:r>
              <a:rPr lang="it-IT" sz="3200"/>
              <a:t>Quali sono le </a:t>
            </a:r>
            <a:r>
              <a:rPr lang="it-IT" sz="3200" u="sng"/>
              <a:t>figure coinvolte</a:t>
            </a:r>
            <a:r>
              <a:rPr lang="it-IT" sz="3200"/>
              <a:t> nella gestione di una crisi reputazionale?</a:t>
            </a:r>
          </a:p>
        </p:txBody>
      </p:sp>
      <p:sp>
        <p:nvSpPr>
          <p:cNvPr id="5" name="Sottotitolo 4">
            <a:extLst>
              <a:ext uri="{FF2B5EF4-FFF2-40B4-BE49-F238E27FC236}">
                <a16:creationId xmlns:a16="http://schemas.microsoft.com/office/drawing/2014/main" id="{C00701A7-FA6B-61E5-935F-F2F5713F42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68577" y="3022351"/>
            <a:ext cx="4876800" cy="1371602"/>
          </a:xfrm>
        </p:spPr>
        <p:txBody>
          <a:bodyPr>
            <a:noAutofit/>
          </a:bodyPr>
          <a:lstStyle/>
          <a:p>
            <a:pPr algn="ctr"/>
            <a:r>
              <a:rPr lang="it-IT" sz="2400"/>
              <a:t>Nella maggior parte dei casi, il crisis team viene formato insieme all’agenzia di consulenza.</a:t>
            </a:r>
          </a:p>
          <a:p>
            <a:pPr algn="ctr"/>
            <a:endParaRPr lang="it-IT" sz="2400"/>
          </a:p>
          <a:p>
            <a:pPr algn="ctr"/>
            <a:r>
              <a:rPr lang="it-IT" sz="2400"/>
              <a:t>Questo consente di avere un approccio più completo e specializzato.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33D5F58A-6D4D-CA17-B407-7FA771B550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8C8FA4E2-FA44-F9A4-3B59-5DBAE11A89E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16200000">
            <a:off x="5029200" y="4840092"/>
            <a:ext cx="1219200" cy="225818"/>
          </a:xfrm>
        </p:spPr>
        <p:txBody>
          <a:bodyPr>
            <a:normAutofit fontScale="55000" lnSpcReduction="20000"/>
          </a:bodyPr>
          <a:lstStyle/>
          <a:p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59B839A9-D013-11C6-4513-6683F27CED87}"/>
              </a:ext>
            </a:extLst>
          </p:cNvPr>
          <p:cNvSpPr txBox="1"/>
          <p:nvPr/>
        </p:nvSpPr>
        <p:spPr>
          <a:xfrm>
            <a:off x="1381156" y="2662289"/>
            <a:ext cx="3754179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Arial" panose="020B0604020202020204" pitchFamily="34" charset="0"/>
              <a:buChar char="•"/>
            </a:pPr>
            <a:r>
              <a:rPr lang="it-IT" sz="2100" dirty="0"/>
              <a:t>Le aziende più esposte hanno spesso una </a:t>
            </a:r>
            <a:r>
              <a:rPr lang="it-IT" sz="2100" b="1" dirty="0">
                <a:solidFill>
                  <a:schemeClr val="tx2">
                    <a:lumMod val="75000"/>
                  </a:schemeClr>
                </a:solidFill>
              </a:rPr>
              <a:t>unità di crisi interna</a:t>
            </a:r>
            <a:r>
              <a:rPr lang="it-IT" sz="2100" dirty="0"/>
              <a:t>, solitamente collocata nel reparto di </a:t>
            </a:r>
            <a:r>
              <a:rPr lang="it-IT" sz="2100" dirty="0" err="1"/>
              <a:t>Corporate</a:t>
            </a:r>
            <a:r>
              <a:rPr lang="it-IT" sz="2100" dirty="0"/>
              <a:t> </a:t>
            </a:r>
            <a:r>
              <a:rPr lang="it-IT" sz="2100"/>
              <a:t>Communication.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it-IT" sz="2200" dirty="0"/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100" dirty="0"/>
              <a:t>Qui sono già definite </a:t>
            </a:r>
            <a:r>
              <a:rPr lang="it-IT" sz="2100" u="sng" dirty="0"/>
              <a:t>procedure</a:t>
            </a:r>
            <a:r>
              <a:rPr lang="it-IT" sz="2100" dirty="0"/>
              <a:t> e </a:t>
            </a:r>
            <a:r>
              <a:rPr lang="it-IT" sz="2100" u="sng" dirty="0"/>
              <a:t>protocolli</a:t>
            </a:r>
            <a:r>
              <a:rPr lang="it-IT" sz="2100" dirty="0"/>
              <a:t> per la gestione immediata di situazioni critiche.</a:t>
            </a:r>
          </a:p>
        </p:txBody>
      </p:sp>
    </p:spTree>
    <p:extLst>
      <p:ext uri="{BB962C8B-B14F-4D97-AF65-F5344CB8AC3E}">
        <p14:creationId xmlns:p14="http://schemas.microsoft.com/office/powerpoint/2010/main" val="42439030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070D5FA9-F10F-A779-E04F-D21CB909503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82506" y="1484531"/>
            <a:ext cx="5084483" cy="1884265"/>
          </a:xfrm>
        </p:spPr>
        <p:txBody>
          <a:bodyPr>
            <a:normAutofit/>
          </a:bodyPr>
          <a:lstStyle/>
          <a:p>
            <a:r>
              <a:rPr lang="it-IT" sz="2500"/>
              <a:t>→ guida strategica e decisionale.</a:t>
            </a: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277EF322-4520-9075-59DD-AAA514F7EDC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8640" y="1528305"/>
            <a:ext cx="5765765" cy="2608581"/>
          </a:xfrm>
        </p:spPr>
        <p:txBody>
          <a:bodyPr/>
          <a:lstStyle/>
          <a:p>
            <a:pPr marL="457200" indent="-457200">
              <a:buFont typeface="Wingdings" pitchFamily="2" charset="2"/>
              <a:buChar char="q"/>
            </a:pPr>
            <a:r>
              <a:rPr lang="it-IT" sz="2800"/>
              <a:t>Amministratore Delegato (CEO) </a:t>
            </a:r>
          </a:p>
        </p:txBody>
      </p:sp>
      <p:sp>
        <p:nvSpPr>
          <p:cNvPr id="13" name="Segnaposto testo 12">
            <a:extLst>
              <a:ext uri="{FF2B5EF4-FFF2-40B4-BE49-F238E27FC236}">
                <a16:creationId xmlns:a16="http://schemas.microsoft.com/office/drawing/2014/main" id="{44382FA9-B639-9586-AFC2-B16B9C6EA558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458960" y="2797364"/>
            <a:ext cx="6743147" cy="1748536"/>
          </a:xfrm>
        </p:spPr>
        <p:txBody>
          <a:bodyPr>
            <a:normAutofit/>
          </a:bodyPr>
          <a:lstStyle/>
          <a:p>
            <a:r>
              <a:rPr lang="it-IT" sz="2400"/>
              <a:t>→ impatto sulla percezione del brand.</a:t>
            </a:r>
          </a:p>
        </p:txBody>
      </p:sp>
      <p:sp>
        <p:nvSpPr>
          <p:cNvPr id="5" name="Sottotitolo 4">
            <a:extLst>
              <a:ext uri="{FF2B5EF4-FFF2-40B4-BE49-F238E27FC236}">
                <a16:creationId xmlns:a16="http://schemas.microsoft.com/office/drawing/2014/main" id="{540C4BEA-F545-1C86-1274-53F80E3E7DA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93592" y="2766853"/>
            <a:ext cx="4649361" cy="568314"/>
          </a:xfrm>
        </p:spPr>
        <p:txBody>
          <a:bodyPr/>
          <a:lstStyle/>
          <a:p>
            <a:pPr marL="342900" indent="-342900">
              <a:buFont typeface="Wingdings" pitchFamily="2" charset="2"/>
              <a:buChar char="q"/>
            </a:pPr>
            <a:r>
              <a:rPr lang="it-IT" sz="2800"/>
              <a:t>Direttore Marketing</a:t>
            </a:r>
          </a:p>
        </p:txBody>
      </p:sp>
      <p:sp>
        <p:nvSpPr>
          <p:cNvPr id="14" name="Segnaposto testo 13">
            <a:extLst>
              <a:ext uri="{FF2B5EF4-FFF2-40B4-BE49-F238E27FC236}">
                <a16:creationId xmlns:a16="http://schemas.microsoft.com/office/drawing/2014/main" id="{773216D6-AAF5-263D-BADC-DD54232FE615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402836" y="4136885"/>
            <a:ext cx="5375328" cy="1474923"/>
          </a:xfrm>
        </p:spPr>
        <p:txBody>
          <a:bodyPr>
            <a:normAutofit/>
          </a:bodyPr>
          <a:lstStyle/>
          <a:p>
            <a:r>
              <a:rPr lang="it-IT" sz="2400"/>
              <a:t>→ gestione messaggi e media.</a:t>
            </a:r>
          </a:p>
        </p:txBody>
      </p:sp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85B9BB9E-E225-8435-74C3-277EC403806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93592" y="3996970"/>
            <a:ext cx="5028377" cy="279831"/>
          </a:xfrm>
        </p:spPr>
        <p:txBody>
          <a:bodyPr/>
          <a:lstStyle/>
          <a:p>
            <a:pPr marL="457200" indent="-457200">
              <a:buFont typeface="Wingdings" pitchFamily="2" charset="2"/>
              <a:buChar char="q"/>
            </a:pPr>
            <a:r>
              <a:rPr lang="it-IT" sz="2800"/>
              <a:t>Direttore Comunicazione </a:t>
            </a:r>
          </a:p>
        </p:txBody>
      </p:sp>
      <p:sp>
        <p:nvSpPr>
          <p:cNvPr id="28" name="Titolo 27">
            <a:extLst>
              <a:ext uri="{FF2B5EF4-FFF2-40B4-BE49-F238E27FC236}">
                <a16:creationId xmlns:a16="http://schemas.microsoft.com/office/drawing/2014/main" id="{06D00DEE-BE5E-3B64-216E-FC3ABEAC2D1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1825" y="377972"/>
            <a:ext cx="108051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it-IT" sz="3600" dirty="0"/>
              <a:t>Figure chiave aziendali coinvolte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51DACB45-9160-ED24-F4FE-FFCE0D2FB2CD}"/>
              </a:ext>
            </a:extLst>
          </p:cNvPr>
          <p:cNvSpPr txBox="1"/>
          <p:nvPr/>
        </p:nvSpPr>
        <p:spPr>
          <a:xfrm>
            <a:off x="593592" y="5419090"/>
            <a:ext cx="69865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it-IT" sz="2400" b="1" dirty="0">
                <a:solidFill>
                  <a:schemeClr val="accent4">
                    <a:lumMod val="50000"/>
                  </a:schemeClr>
                </a:solidFill>
              </a:rPr>
              <a:t>HR, </a:t>
            </a:r>
            <a:r>
              <a:rPr lang="it-IT" sz="2400" b="1" dirty="0" err="1">
                <a:solidFill>
                  <a:schemeClr val="accent4">
                    <a:lumMod val="50000"/>
                  </a:schemeClr>
                </a:solidFill>
              </a:rPr>
              <a:t>Operations</a:t>
            </a:r>
            <a:r>
              <a:rPr lang="it-IT" sz="2400" b="1" dirty="0">
                <a:solidFill>
                  <a:schemeClr val="accent4">
                    <a:lumMod val="50000"/>
                  </a:schemeClr>
                </a:solidFill>
              </a:rPr>
              <a:t>, Logistica, </a:t>
            </a:r>
            <a:r>
              <a:rPr lang="it-IT" sz="2400" b="1" dirty="0" err="1">
                <a:solidFill>
                  <a:schemeClr val="accent4">
                    <a:lumMod val="50000"/>
                  </a:schemeClr>
                </a:solidFill>
              </a:rPr>
              <a:t>Legal</a:t>
            </a:r>
            <a:r>
              <a:rPr lang="it-IT" sz="2400" b="1" dirty="0">
                <a:solidFill>
                  <a:schemeClr val="accent4">
                    <a:lumMod val="50000"/>
                  </a:schemeClr>
                </a:solidFill>
              </a:rPr>
              <a:t> &amp; Compliance</a:t>
            </a: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65D53F8F-7489-A0D0-578A-1E87DACCD6FB}"/>
              </a:ext>
            </a:extLst>
          </p:cNvPr>
          <p:cNvSpPr txBox="1"/>
          <p:nvPr/>
        </p:nvSpPr>
        <p:spPr>
          <a:xfrm>
            <a:off x="7146345" y="5466356"/>
            <a:ext cx="628542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it-IT" sz="2200" dirty="0"/>
              <a:t>→ coinvolti in base alla natura della crisi.</a:t>
            </a:r>
          </a:p>
        </p:txBody>
      </p:sp>
    </p:spTree>
    <p:extLst>
      <p:ext uri="{BB962C8B-B14F-4D97-AF65-F5344CB8AC3E}">
        <p14:creationId xmlns:p14="http://schemas.microsoft.com/office/powerpoint/2010/main" val="28619488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C82A178-52F5-1EBF-824D-61BAAE716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0" y="447179"/>
            <a:ext cx="10805160" cy="707886"/>
          </a:xfrm>
        </p:spPr>
        <p:txBody>
          <a:bodyPr>
            <a:normAutofit/>
          </a:bodyPr>
          <a:lstStyle/>
          <a:p>
            <a:r>
              <a:rPr lang="it-IT" sz="3200"/>
              <a:t>Figure </a:t>
            </a:r>
            <a:r>
              <a:rPr lang="it-IT" sz="3200">
                <a:solidFill>
                  <a:schemeClr val="tx2">
                    <a:lumMod val="75000"/>
                  </a:schemeClr>
                </a:solidFill>
              </a:rPr>
              <a:t>specialistiche</a:t>
            </a:r>
            <a:r>
              <a:rPr lang="it-IT" sz="3200"/>
              <a:t> </a:t>
            </a:r>
            <a:r>
              <a:rPr lang="it-IT" sz="3200" b="1"/>
              <a:t>indispensabili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CEC640F-8B98-C5A7-3819-87BB883741C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971958" y="3334305"/>
            <a:ext cx="5715258" cy="1884265"/>
          </a:xfrm>
        </p:spPr>
        <p:txBody>
          <a:bodyPr>
            <a:normAutofit/>
          </a:bodyPr>
          <a:lstStyle/>
          <a:p>
            <a:r>
              <a:rPr lang="it-IT" sz="2500"/>
              <a:t>→ redige comunicati tempestivi e mirati.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A481FEF-F9E3-F086-8601-014C48BFF23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8640" y="2138871"/>
            <a:ext cx="4445258" cy="543366"/>
          </a:xfrm>
        </p:spPr>
        <p:txBody>
          <a:bodyPr/>
          <a:lstStyle/>
          <a:p>
            <a:r>
              <a:rPr lang="it-IT"/>
              <a:t>Social Media Crisis Manager 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1188871C-B351-98F8-9CAB-F3CF06737DB3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693920" y="2185946"/>
            <a:ext cx="6949440" cy="1884265"/>
          </a:xfrm>
        </p:spPr>
        <p:txBody>
          <a:bodyPr>
            <a:normAutofit/>
          </a:bodyPr>
          <a:lstStyle/>
          <a:p>
            <a:r>
              <a:rPr lang="it-IT" sz="2500"/>
              <a:t>→ gestisce i canali social e le interazioni in tempo reale.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B2EBCE3C-4ACD-B8D7-B409-85BBC903005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48640" y="3310366"/>
            <a:ext cx="4445258" cy="543366"/>
          </a:xfrm>
        </p:spPr>
        <p:txBody>
          <a:bodyPr/>
          <a:lstStyle/>
          <a:p>
            <a:r>
              <a:rPr lang="it-IT"/>
              <a:t>Ufficio stampa di crisi </a:t>
            </a:r>
          </a:p>
        </p:txBody>
      </p:sp>
      <p:sp>
        <p:nvSpPr>
          <p:cNvPr id="9" name="Segnaposto contenuto 8">
            <a:extLst>
              <a:ext uri="{FF2B5EF4-FFF2-40B4-BE49-F238E27FC236}">
                <a16:creationId xmlns:a16="http://schemas.microsoft.com/office/drawing/2014/main" id="{8097225B-1616-F4E5-ADDC-60357BF0B6DA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3380567" y="4672054"/>
            <a:ext cx="8401512" cy="1884265"/>
          </a:xfrm>
        </p:spPr>
        <p:txBody>
          <a:bodyPr>
            <a:normAutofit/>
          </a:bodyPr>
          <a:lstStyle/>
          <a:p>
            <a:pPr algn="ctr"/>
            <a:r>
              <a:rPr lang="it-IT" sz="2500"/>
              <a:t>→ inseriti in base alla tipologia e gravità della crisi (es. esperti di settore, responsabili sicurezza, ecc.).</a:t>
            </a:r>
          </a:p>
        </p:txBody>
      </p:sp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200EB139-EFB9-98BA-9D28-EEB30315EDC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48640" y="4672054"/>
            <a:ext cx="3474720" cy="424732"/>
          </a:xfrm>
        </p:spPr>
        <p:txBody>
          <a:bodyPr/>
          <a:lstStyle/>
          <a:p>
            <a:r>
              <a:rPr lang="it-IT"/>
              <a:t>Vertical specialist 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77F75F85-704C-BA68-EB0B-36805C31CD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34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41391295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CFDCD4E-974C-BD95-163A-9C1823B1D27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C91EF27-D7B8-0CAB-24A2-182B18EF9734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F8FA180C-84EF-E883-FCB3-C781372EE6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35</a:t>
            </a:fld>
            <a:endParaRPr lang="it-IT" noProof="0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E94E8EF2-0D71-ACA8-C9E8-5FBC5F9DDF51}"/>
              </a:ext>
            </a:extLst>
          </p:cNvPr>
          <p:cNvSpPr txBox="1"/>
          <p:nvPr/>
        </p:nvSpPr>
        <p:spPr>
          <a:xfrm>
            <a:off x="5323512" y="1690062"/>
            <a:ext cx="6102456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Arial" panose="020B0604020202020204" pitchFamily="34" charset="0"/>
              <a:buChar char="•"/>
            </a:pPr>
            <a:r>
              <a:rPr lang="it-IT" sz="2200" dirty="0"/>
              <a:t>Cresce la richiesta di </a:t>
            </a:r>
            <a:r>
              <a:rPr lang="it-IT" sz="2200" b="1" dirty="0">
                <a:solidFill>
                  <a:schemeClr val="tx2">
                    <a:lumMod val="75000"/>
                  </a:schemeClr>
                </a:solidFill>
              </a:rPr>
              <a:t>esperti di comunicazione</a:t>
            </a:r>
            <a:r>
              <a:rPr lang="it-IT" sz="2200" dirty="0"/>
              <a:t> di crisi sui social media.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it-IT" sz="2200" dirty="0"/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200" dirty="0"/>
              <a:t>Centrale la </a:t>
            </a:r>
            <a:r>
              <a:rPr lang="it-IT" sz="2200" u="sng" dirty="0"/>
              <a:t>gestione delle recensioni online</a:t>
            </a:r>
            <a:r>
              <a:rPr lang="it-IT" sz="2200" dirty="0"/>
              <a:t>, che hanno forte impatto sulla </a:t>
            </a:r>
            <a:r>
              <a:rPr lang="it-IT" sz="2200" b="1" dirty="0" err="1"/>
              <a:t>reputation</a:t>
            </a:r>
            <a:r>
              <a:rPr lang="it-IT" sz="2200" b="1" dirty="0"/>
              <a:t> economy.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it-IT" sz="2200" dirty="0"/>
          </a:p>
          <a:p>
            <a:pPr algn="ctr"/>
            <a:r>
              <a:rPr lang="it-IT" sz="2200" dirty="0"/>
              <a:t>Servono professionisti verticali capaci di:</a:t>
            </a:r>
          </a:p>
          <a:p>
            <a:pPr marL="342900" indent="-342900" algn="ctr">
              <a:buFont typeface="Wingdings" pitchFamily="2" charset="2"/>
              <a:buChar char="§"/>
            </a:pPr>
            <a:r>
              <a:rPr lang="it-IT" sz="2200" i="1" dirty="0"/>
              <a:t>interpretare i linguaggi digitali,</a:t>
            </a:r>
          </a:p>
          <a:p>
            <a:pPr marL="342900" indent="-342900" algn="ctr">
              <a:buFont typeface="Wingdings" pitchFamily="2" charset="2"/>
              <a:buChar char="§"/>
            </a:pPr>
            <a:r>
              <a:rPr lang="it-IT" sz="2200" i="1" dirty="0"/>
              <a:t>monitorare i contenuti in rete,</a:t>
            </a:r>
          </a:p>
          <a:p>
            <a:pPr marL="342900" indent="-342900" algn="ctr">
              <a:buFont typeface="Wingdings" pitchFamily="2" charset="2"/>
              <a:buChar char="§"/>
            </a:pPr>
            <a:r>
              <a:rPr lang="it-IT" sz="2200" i="1" dirty="0"/>
              <a:t>gestire relazioni quotidiane con stakeholder online.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AB86C3D3-3857-59A5-D499-772D21E4622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1720"/>
          <a:stretch>
            <a:fillRect/>
          </a:stretch>
        </p:blipFill>
        <p:spPr>
          <a:xfrm>
            <a:off x="642358" y="1301494"/>
            <a:ext cx="4208941" cy="436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5420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1">
            <a:extLst>
              <a:ext uri="{FF2B5EF4-FFF2-40B4-BE49-F238E27FC236}">
                <a16:creationId xmlns:a16="http://schemas.microsoft.com/office/drawing/2014/main" id="{C3DA814B-9CD3-F2A6-0202-DE1AAC000A8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solidFill>
            <a:schemeClr val="tx2">
              <a:lumMod val="60000"/>
              <a:lumOff val="40000"/>
            </a:schemeClr>
          </a:solidFill>
        </p:spPr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0A3277E-EC0E-5441-8B48-B5CA7632C16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90600" y="1874338"/>
            <a:ext cx="4648200" cy="4364690"/>
          </a:xfr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it-IT" b="1"/>
              <a:t>Personal branding personale</a:t>
            </a:r>
          </a:p>
          <a:p>
            <a:r>
              <a:rPr lang="it-IT"/>
              <a:t>Iniziare subito a lavorare sulla propria immagine online.</a:t>
            </a:r>
          </a:p>
          <a:p>
            <a:r>
              <a:rPr lang="it-IT"/>
              <a:t>LinkedIn è lo strumento più efficace:</a:t>
            </a:r>
          </a:p>
          <a:p>
            <a:r>
              <a:rPr lang="it-IT"/>
              <a:t>costruire una rete di relazioni,</a:t>
            </a:r>
          </a:p>
          <a:p>
            <a:r>
              <a:rPr lang="it-IT"/>
              <a:t>usare parole chiave legate ai settori di interesse.</a:t>
            </a:r>
          </a:p>
          <a:p>
            <a:r>
              <a:rPr lang="it-IT"/>
              <a:t>Non serve esperienza lavorativa pregressa: ciò che conta sono competenze chiare e definite.</a:t>
            </a:r>
          </a:p>
        </p:txBody>
      </p:sp>
      <p:sp>
        <p:nvSpPr>
          <p:cNvPr id="6" name="Titolo 5">
            <a:extLst>
              <a:ext uri="{FF2B5EF4-FFF2-40B4-BE49-F238E27FC236}">
                <a16:creationId xmlns:a16="http://schemas.microsoft.com/office/drawing/2014/main" id="{61B6FDEA-6C91-EB33-4096-FDA7D48422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7106" y="148124"/>
            <a:ext cx="11479787" cy="1578090"/>
          </a:xfrm>
        </p:spPr>
        <p:txBody>
          <a:bodyPr/>
          <a:lstStyle/>
          <a:p>
            <a:r>
              <a:rPr lang="it-IT" sz="3200" dirty="0"/>
              <a:t>Cosa consiglierebbe a un giovane studente che vuole </a:t>
            </a:r>
            <a:r>
              <a:rPr lang="it-IT" sz="3200" i="1" dirty="0"/>
              <a:t>inserirsi nel settore</a:t>
            </a:r>
            <a:r>
              <a:rPr lang="it-IT" sz="3200" dirty="0"/>
              <a:t> di </a:t>
            </a:r>
            <a:r>
              <a:rPr lang="it-IT" sz="3200" dirty="0" err="1"/>
              <a:t>corporate</a:t>
            </a:r>
            <a:r>
              <a:rPr lang="it-IT" sz="3200" dirty="0"/>
              <a:t> </a:t>
            </a:r>
            <a:r>
              <a:rPr lang="it-IT" sz="3200" dirty="0" err="1"/>
              <a:t>communication</a:t>
            </a:r>
            <a:r>
              <a:rPr lang="it-IT" sz="3200" dirty="0"/>
              <a:t> e personal branding?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1C986C9-EB60-69A1-4983-BA7D0628E0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79271" y="1726214"/>
            <a:ext cx="4876800" cy="2057402"/>
          </a:xfrm>
        </p:spPr>
        <p:txBody>
          <a:bodyPr>
            <a:normAutofit/>
          </a:bodyPr>
          <a:lstStyle/>
          <a:p>
            <a:pPr algn="ctr"/>
            <a:r>
              <a:rPr lang="it-IT" sz="2200"/>
              <a:t>Es.        </a:t>
            </a:r>
          </a:p>
          <a:p>
            <a:pPr algn="ctr"/>
            <a:r>
              <a:rPr lang="it-IT" sz="2200"/>
              <a:t>non dire “mi piace la comunicazione”, ma specificare quale ambito (es. PR digitali, eventi, crisis management) e quale valore si può offrire.</a:t>
            </a: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E0F05399-3A43-5F54-B270-74463B0DC7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55000" lnSpcReduction="20000"/>
          </a:bodyPr>
          <a:lstStyle/>
          <a:p>
            <a:endParaRPr lang="it-IT"/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7888F0BD-E3B0-DD34-81C3-0764AE7289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55000" lnSpcReduction="20000"/>
          </a:bodyPr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8733AC4-B183-03A6-5F53-E850816AB41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40475"/>
            <a:ext cx="303213" cy="365125"/>
          </a:xfrm>
          <a:prstGeom prst="rect">
            <a:avLst/>
          </a:prstGeom>
        </p:spPr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36</a:t>
            </a:fld>
            <a:endParaRPr lang="it-IT" noProof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B7642DB2-3F03-08BF-3083-A8A46269ECC9}"/>
              </a:ext>
            </a:extLst>
          </p:cNvPr>
          <p:cNvSpPr txBox="1"/>
          <p:nvPr/>
        </p:nvSpPr>
        <p:spPr>
          <a:xfrm>
            <a:off x="1180405" y="2074292"/>
            <a:ext cx="4232577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it-IT" sz="2000" b="1" dirty="0"/>
              <a:t>Personal branding personale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000" dirty="0"/>
              <a:t>Iniziare subito a lavorare sulla propria immagine online.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it-IT" sz="2000" dirty="0"/>
          </a:p>
          <a:p>
            <a:pPr algn="ctr"/>
            <a:r>
              <a:rPr lang="it-IT" sz="2000" b="1" dirty="0">
                <a:solidFill>
                  <a:schemeClr val="tx2">
                    <a:lumMod val="75000"/>
                  </a:schemeClr>
                </a:solidFill>
              </a:rPr>
              <a:t>LinkedIn</a:t>
            </a:r>
            <a:r>
              <a:rPr lang="it-IT" sz="2000" dirty="0"/>
              <a:t> è lo strumento più efficace:</a:t>
            </a:r>
          </a:p>
          <a:p>
            <a:pPr marL="342900" indent="-342900" algn="ctr">
              <a:buFont typeface="Courier New" panose="02070309020205020404" pitchFamily="49" charset="0"/>
              <a:buChar char="o"/>
            </a:pPr>
            <a:r>
              <a:rPr lang="it-IT" sz="2000" dirty="0"/>
              <a:t>costruire una rete di relazioni,</a:t>
            </a:r>
          </a:p>
          <a:p>
            <a:pPr marL="342900" indent="-342900" algn="ctr">
              <a:buFont typeface="Courier New" panose="02070309020205020404" pitchFamily="49" charset="0"/>
              <a:buChar char="o"/>
            </a:pPr>
            <a:r>
              <a:rPr lang="it-IT" sz="2000" dirty="0"/>
              <a:t>usare parole chiave legate ai settori di interesse.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it-IT" sz="2000" dirty="0"/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000" dirty="0"/>
              <a:t>Non serve esperienza lavorativa pregressa:                                        ciò che conta sono competenze chiare e definite.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47921898-7CE5-EBCB-5B29-2060CA5536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3150" y="3931740"/>
            <a:ext cx="2233471" cy="2233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9060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1">
            <a:extLst>
              <a:ext uri="{FF2B5EF4-FFF2-40B4-BE49-F238E27FC236}">
                <a16:creationId xmlns:a16="http://schemas.microsoft.com/office/drawing/2014/main" id="{A2B67A5C-BF4F-B5B8-E7A3-44B758B5783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33401" y="2576989"/>
            <a:ext cx="3657599" cy="3332516"/>
          </a:xfr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sp>
      <p:sp>
        <p:nvSpPr>
          <p:cNvPr id="8" name="Segnaposto immagine 7">
            <a:extLst>
              <a:ext uri="{FF2B5EF4-FFF2-40B4-BE49-F238E27FC236}">
                <a16:creationId xmlns:a16="http://schemas.microsoft.com/office/drawing/2014/main" id="{E062176B-CE27-8490-E465-065B47598BF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267200" y="2576989"/>
            <a:ext cx="3657599" cy="3332514"/>
          </a:xfr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sp>
      <p:sp>
        <p:nvSpPr>
          <p:cNvPr id="9" name="Segnaposto immagine 8">
            <a:extLst>
              <a:ext uri="{FF2B5EF4-FFF2-40B4-BE49-F238E27FC236}">
                <a16:creationId xmlns:a16="http://schemas.microsoft.com/office/drawing/2014/main" id="{0E81FF2D-5B02-4369-9F8E-F9962C51CA6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001000" y="2576989"/>
            <a:ext cx="3843950" cy="3332513"/>
          </a:xfr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E7090FD-7E52-7C9E-2D26-B93797C775E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33401" y="6099996"/>
            <a:ext cx="3642359" cy="286950"/>
          </a:xfrm>
        </p:spPr>
        <p:txBody>
          <a:bodyPr/>
          <a:lstStyle/>
          <a:p>
            <a:r>
              <a:rPr lang="it-IT" sz="2400" b="1"/>
              <a:t>Esperienza professionale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0A627F88-2407-33CD-EB99-A9FC0E3B837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267200" y="6099996"/>
            <a:ext cx="3642359" cy="286950"/>
          </a:xfrm>
        </p:spPr>
        <p:txBody>
          <a:bodyPr/>
          <a:lstStyle/>
          <a:p>
            <a:r>
              <a:rPr lang="it-IT" sz="2200" b="1"/>
              <a:t>Networking e aggiornamento</a:t>
            </a: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D28CB2A9-B498-1D87-40DD-77836C5589C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924799" y="6133755"/>
            <a:ext cx="3642359" cy="286950"/>
          </a:xfrm>
        </p:spPr>
        <p:txBody>
          <a:bodyPr/>
          <a:lstStyle/>
          <a:p>
            <a:r>
              <a:rPr lang="it-IT" sz="2400" b="1" dirty="0"/>
              <a:t>Competenze linguistiche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E5446A32-0C2A-D750-A3F0-E4FFC82FA7A3}"/>
              </a:ext>
            </a:extLst>
          </p:cNvPr>
          <p:cNvSpPr txBox="1"/>
          <p:nvPr/>
        </p:nvSpPr>
        <p:spPr>
          <a:xfrm>
            <a:off x="681986" y="2808281"/>
            <a:ext cx="3345188" cy="30008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Arial" panose="020B0604020202020204" pitchFamily="34" charset="0"/>
              <a:buChar char="•"/>
            </a:pPr>
            <a:r>
              <a:rPr lang="it-IT" sz="2100" dirty="0"/>
              <a:t>Meglio iniziare da una </a:t>
            </a:r>
            <a:r>
              <a:rPr lang="it-IT" sz="2100" b="1" dirty="0">
                <a:solidFill>
                  <a:schemeClr val="tx2">
                    <a:lumMod val="75000"/>
                  </a:schemeClr>
                </a:solidFill>
              </a:rPr>
              <a:t>agenzia</a:t>
            </a:r>
            <a:r>
              <a:rPr lang="it-IT" sz="2100" dirty="0"/>
              <a:t>, piuttosto che da un’azienda.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it-IT" sz="2100" dirty="0"/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100" dirty="0"/>
              <a:t>In agenzia si ha la possibilità di </a:t>
            </a:r>
            <a:r>
              <a:rPr lang="it-IT" sz="2100" u="sng" dirty="0"/>
              <a:t>imparare più velocemente</a:t>
            </a:r>
            <a:r>
              <a:rPr lang="it-IT" sz="2100" dirty="0"/>
              <a:t>, lavorando su clienti, settori e progetti diversi.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542D129A-1EF6-7421-0414-7664DEFBC6E2}"/>
              </a:ext>
            </a:extLst>
          </p:cNvPr>
          <p:cNvSpPr txBox="1"/>
          <p:nvPr/>
        </p:nvSpPr>
        <p:spPr>
          <a:xfrm>
            <a:off x="4407380" y="2904417"/>
            <a:ext cx="338710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Arial" panose="020B0604020202020204" pitchFamily="34" charset="0"/>
              <a:buChar char="•"/>
            </a:pPr>
            <a:r>
              <a:rPr lang="it-IT" sz="2100" dirty="0"/>
              <a:t>Partecipare a eventi e iniziative, sia in presenza che online.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it-IT" sz="2100" dirty="0"/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100" dirty="0"/>
              <a:t>Obiettivo:                   costruire </a:t>
            </a:r>
            <a:r>
              <a:rPr lang="it-IT" sz="2100" b="1" dirty="0">
                <a:solidFill>
                  <a:schemeClr val="tx2">
                    <a:lumMod val="75000"/>
                  </a:schemeClr>
                </a:solidFill>
              </a:rPr>
              <a:t>nuove relazioni</a:t>
            </a:r>
            <a:r>
              <a:rPr lang="it-IT" sz="2100" dirty="0"/>
              <a:t> e restare aggiornati sulle evoluzioni del settore.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A515AD53-9E61-F958-1431-9A9BD20C3644}"/>
              </a:ext>
            </a:extLst>
          </p:cNvPr>
          <p:cNvSpPr txBox="1"/>
          <p:nvPr/>
        </p:nvSpPr>
        <p:spPr>
          <a:xfrm>
            <a:off x="8174433" y="2808280"/>
            <a:ext cx="3484166" cy="30008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Arial" panose="020B0604020202020204" pitchFamily="34" charset="0"/>
              <a:buChar char="•"/>
            </a:pPr>
            <a:r>
              <a:rPr lang="it-IT" sz="2100" dirty="0"/>
              <a:t>Fondamentale la conoscenza </a:t>
            </a:r>
            <a:r>
              <a:rPr lang="it-IT" sz="2100" b="1" dirty="0">
                <a:solidFill>
                  <a:schemeClr val="tx2">
                    <a:lumMod val="75000"/>
                  </a:schemeClr>
                </a:solidFill>
              </a:rPr>
              <a:t>dell’inglese</a:t>
            </a:r>
            <a:r>
              <a:rPr lang="it-IT" sz="2100" dirty="0"/>
              <a:t>.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it-IT" sz="2100" dirty="0"/>
          </a:p>
          <a:p>
            <a:pPr algn="ctr"/>
            <a:r>
              <a:rPr lang="it-IT" sz="2100" dirty="0"/>
              <a:t>Non solo a livello scolastico, ma capacità di: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100" dirty="0"/>
              <a:t>gestire conversazioni professionali,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100" dirty="0"/>
              <a:t>redigere presentazioni e documenti efficaci.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F7F7E581-623B-966F-8F9D-A05580E9DD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0937" y="975759"/>
            <a:ext cx="2065855" cy="1090027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480E57CD-FA07-ABB0-1DA1-05D9618F83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7614" y="656170"/>
            <a:ext cx="2336769" cy="1757105"/>
          </a:xfrm>
          <a:prstGeom prst="rect">
            <a:avLst/>
          </a:prstGeom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384776BB-0E4F-FE4C-BC8B-D317B75333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986" y="758004"/>
            <a:ext cx="3485122" cy="1542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537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1">
            <a:extLst>
              <a:ext uri="{FF2B5EF4-FFF2-40B4-BE49-F238E27FC236}">
                <a16:creationId xmlns:a16="http://schemas.microsoft.com/office/drawing/2014/main" id="{D4464355-5E9D-019D-D270-63003775DFE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solidFill>
            <a:schemeClr val="tx2">
              <a:lumMod val="60000"/>
              <a:lumOff val="40000"/>
            </a:schemeClr>
          </a:solidFill>
        </p:spPr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9B3AD2D-72BC-391E-74CB-EE6C91AC06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90600" y="1981200"/>
            <a:ext cx="5105400" cy="4368800"/>
          </a:xfr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it-IT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0C4A0BC8-EB3A-0636-0ADB-EBA0D63D77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3844" y="0"/>
            <a:ext cx="11377165" cy="1981200"/>
          </a:xfrm>
        </p:spPr>
        <p:txBody>
          <a:bodyPr/>
          <a:lstStyle/>
          <a:p>
            <a:r>
              <a:rPr lang="it-IT" sz="3200" dirty="0"/>
              <a:t>Quali saranno, secondo lei, i probabili scenari futuri e le sfide per le agenzie che gestiscono la comunicazione </a:t>
            </a:r>
            <a:r>
              <a:rPr lang="it-IT" sz="3200" dirty="0" err="1"/>
              <a:t>corporate</a:t>
            </a:r>
            <a:r>
              <a:rPr lang="it-IT" sz="3200" dirty="0"/>
              <a:t>?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BDD66D1B-8DD4-EC9D-8D05-C7C9C28687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55000" lnSpcReduction="20000"/>
          </a:bodyPr>
          <a:lstStyle/>
          <a:p>
            <a:endParaRPr lang="it-IT"/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73BBD69D-0087-9002-1FD9-FB087F2B41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16200000" flipV="1">
            <a:off x="5506128" y="4829700"/>
            <a:ext cx="1219200" cy="246602"/>
          </a:xfrm>
        </p:spPr>
        <p:txBody>
          <a:bodyPr>
            <a:normAutofit fontScale="62500" lnSpcReduction="20000"/>
          </a:bodyPr>
          <a:lstStyle/>
          <a:p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0846D14-4BC0-C71B-C745-DADC32B7CFAD}"/>
              </a:ext>
            </a:extLst>
          </p:cNvPr>
          <p:cNvSpPr txBox="1"/>
          <p:nvPr/>
        </p:nvSpPr>
        <p:spPr>
          <a:xfrm>
            <a:off x="1107255" y="2257385"/>
            <a:ext cx="4828718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it-IT" sz="2200" b="1" dirty="0"/>
              <a:t>Contesto italiano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200" b="1" dirty="0"/>
              <a:t>Premessa</a:t>
            </a:r>
            <a:r>
              <a:rPr lang="it-IT" sz="2200" dirty="0"/>
              <a:t>: l’Italia non è un mercato particolarmente avanzato nella </a:t>
            </a:r>
            <a:r>
              <a:rPr lang="it-IT" sz="2200" dirty="0" err="1"/>
              <a:t>corporate</a:t>
            </a:r>
            <a:r>
              <a:rPr lang="it-IT" sz="2200" dirty="0"/>
              <a:t> </a:t>
            </a:r>
            <a:r>
              <a:rPr lang="it-IT" sz="2200" dirty="0" err="1"/>
              <a:t>communication</a:t>
            </a:r>
            <a:r>
              <a:rPr lang="it-IT" sz="2200" dirty="0"/>
              <a:t>.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it-IT" sz="2200" dirty="0"/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200" dirty="0"/>
              <a:t>Nei prossimi 10-15 anni </a:t>
            </a:r>
            <a:r>
              <a:rPr lang="it-IT" sz="2200" u="sng" dirty="0"/>
              <a:t>non</a:t>
            </a:r>
            <a:r>
              <a:rPr lang="it-IT" sz="2200" dirty="0"/>
              <a:t> si prevedono grandi cambiamenti.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it-IT" sz="2200" dirty="0"/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200" dirty="0"/>
              <a:t>Per i giovani laureati sarà fondamentale guardare anche all’estero, dove ci sono più opportunità e mercati più dinamici.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6F4AE3DE-310F-EE23-ABBD-0CCC73A988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0971" y="1981200"/>
            <a:ext cx="5265429" cy="394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9500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F9EF4098-632B-B98E-9CFE-EF31B7119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514" y="573031"/>
            <a:ext cx="10805160" cy="707886"/>
          </a:xfrm>
        </p:spPr>
        <p:txBody>
          <a:bodyPr>
            <a:normAutofit/>
          </a:bodyPr>
          <a:lstStyle/>
          <a:p>
            <a:r>
              <a:rPr lang="it-IT" sz="3200" b="1"/>
              <a:t>Scenari evolutivi</a:t>
            </a:r>
          </a:p>
        </p:txBody>
      </p:sp>
      <p:sp>
        <p:nvSpPr>
          <p:cNvPr id="2" name="Segnaposto immagine 1">
            <a:extLst>
              <a:ext uri="{FF2B5EF4-FFF2-40B4-BE49-F238E27FC236}">
                <a16:creationId xmlns:a16="http://schemas.microsoft.com/office/drawing/2014/main" id="{340529F7-92E9-D4A5-0C12-48F0567972B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95545" y="1204877"/>
            <a:ext cx="2833819" cy="2982351"/>
          </a:xfr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sp>
      <p:sp>
        <p:nvSpPr>
          <p:cNvPr id="8" name="Segnaposto immagine 7">
            <a:extLst>
              <a:ext uri="{FF2B5EF4-FFF2-40B4-BE49-F238E27FC236}">
                <a16:creationId xmlns:a16="http://schemas.microsoft.com/office/drawing/2014/main" id="{0D10324F-99F6-E558-9387-560202DC7DC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246245" y="2036526"/>
            <a:ext cx="3411093" cy="2661241"/>
          </a:xfr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sp>
        <p:nvSpPr>
          <p:cNvPr id="9" name="Segnaposto immagine 8">
            <a:extLst>
              <a:ext uri="{FF2B5EF4-FFF2-40B4-BE49-F238E27FC236}">
                <a16:creationId xmlns:a16="http://schemas.microsoft.com/office/drawing/2014/main" id="{609E2A12-A755-74A3-3E46-46B706DE7CE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802820" y="1356650"/>
            <a:ext cx="3061258" cy="1868319"/>
          </a:xfr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081B6ED0-5D2D-8121-F715-B8CE4638EC1D}"/>
              </a:ext>
            </a:extLst>
          </p:cNvPr>
          <p:cNvSpPr txBox="1"/>
          <p:nvPr/>
        </p:nvSpPr>
        <p:spPr>
          <a:xfrm>
            <a:off x="255773" y="1477298"/>
            <a:ext cx="2885127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Arial" panose="020B0604020202020204" pitchFamily="34" charset="0"/>
              <a:buChar char="•"/>
            </a:pPr>
            <a:r>
              <a:rPr lang="it-IT" sz="2000" dirty="0"/>
              <a:t>Estensione della </a:t>
            </a:r>
            <a:r>
              <a:rPr lang="it-IT" sz="2000" dirty="0" err="1"/>
              <a:t>corporate</a:t>
            </a:r>
            <a:r>
              <a:rPr lang="it-IT" sz="2000" dirty="0"/>
              <a:t> </a:t>
            </a:r>
            <a:r>
              <a:rPr lang="it-IT" sz="2000" dirty="0" err="1"/>
              <a:t>communication</a:t>
            </a:r>
            <a:r>
              <a:rPr lang="it-IT" sz="2000" dirty="0"/>
              <a:t> alle </a:t>
            </a:r>
            <a:r>
              <a:rPr lang="it-IT" sz="2000" b="1" dirty="0">
                <a:solidFill>
                  <a:schemeClr val="tx2">
                    <a:lumMod val="75000"/>
                  </a:schemeClr>
                </a:solidFill>
              </a:rPr>
              <a:t>PMI</a:t>
            </a:r>
            <a:r>
              <a:rPr lang="it-IT" sz="2000" dirty="0"/>
              <a:t> →                            non solo grandi aziende, ma anche realtà più piccole adotteranno strategie strutturate.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89AD7414-B017-FB1F-F2D6-F7304BACC9E7}"/>
              </a:ext>
            </a:extLst>
          </p:cNvPr>
          <p:cNvSpPr txBox="1"/>
          <p:nvPr/>
        </p:nvSpPr>
        <p:spPr>
          <a:xfrm>
            <a:off x="3420795" y="2241361"/>
            <a:ext cx="3061991" cy="23544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Arial" panose="020B0604020202020204" pitchFamily="34" charset="0"/>
              <a:buChar char="•"/>
            </a:pPr>
            <a:r>
              <a:rPr lang="it-IT" sz="2100" dirty="0"/>
              <a:t>Crescita del personal branding dei </a:t>
            </a:r>
            <a:r>
              <a:rPr lang="it-IT" sz="2100" b="1" dirty="0"/>
              <a:t>professionisti</a:t>
            </a:r>
            <a:r>
              <a:rPr lang="it-IT" sz="2100" dirty="0"/>
              <a:t> → avvocati, notai, consulenti, banker: un mercato in continua espansione che creerà nuovi posti di lavoro.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CAD2EFB2-2887-7E75-3678-018C334F74F6}"/>
              </a:ext>
            </a:extLst>
          </p:cNvPr>
          <p:cNvSpPr txBox="1"/>
          <p:nvPr/>
        </p:nvSpPr>
        <p:spPr>
          <a:xfrm>
            <a:off x="6974979" y="1548864"/>
            <a:ext cx="271693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Arial" panose="020B0604020202020204" pitchFamily="34" charset="0"/>
              <a:buChar char="•"/>
            </a:pPr>
            <a:r>
              <a:rPr lang="it-IT" sz="2100" dirty="0"/>
              <a:t>Incremento della </a:t>
            </a:r>
            <a:r>
              <a:rPr lang="it-IT" sz="2100" b="1" dirty="0"/>
              <a:t>sostenibilità</a:t>
            </a:r>
            <a:r>
              <a:rPr lang="it-IT" sz="2100" dirty="0"/>
              <a:t> → sempre più centrale come leva </a:t>
            </a:r>
            <a:r>
              <a:rPr lang="it-IT" sz="2100" dirty="0" err="1"/>
              <a:t>reputazionale</a:t>
            </a:r>
            <a:r>
              <a:rPr lang="it-IT" sz="2100" dirty="0"/>
              <a:t>.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F1044FEF-BABF-53F2-4663-0BA7BF2C76D6}"/>
              </a:ext>
            </a:extLst>
          </p:cNvPr>
          <p:cNvSpPr txBox="1"/>
          <p:nvPr/>
        </p:nvSpPr>
        <p:spPr>
          <a:xfrm>
            <a:off x="8976311" y="3298808"/>
            <a:ext cx="2959916" cy="1631216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Font typeface="Arial" panose="020B0604020202020204" pitchFamily="34" charset="0"/>
              <a:buChar char="•"/>
            </a:pPr>
            <a:r>
              <a:rPr lang="it-IT" sz="2000" dirty="0"/>
              <a:t>Aumento della comunicazione di crisi → le aziende dovranno investire in </a:t>
            </a:r>
            <a:r>
              <a:rPr lang="it-IT" sz="2000" dirty="0" err="1"/>
              <a:t>preparedness</a:t>
            </a:r>
            <a:r>
              <a:rPr lang="it-IT" sz="2000" dirty="0"/>
              <a:t> e </a:t>
            </a:r>
            <a:r>
              <a:rPr lang="it-IT" sz="2000" dirty="0" err="1"/>
              <a:t>crisis</a:t>
            </a:r>
            <a:r>
              <a:rPr lang="it-IT" sz="2000" dirty="0"/>
              <a:t> management.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6F4302AD-0E6A-72E4-A699-4A3BA9C2A640}"/>
              </a:ext>
            </a:extLst>
          </p:cNvPr>
          <p:cNvSpPr txBox="1"/>
          <p:nvPr/>
        </p:nvSpPr>
        <p:spPr>
          <a:xfrm>
            <a:off x="1279901" y="5242860"/>
            <a:ext cx="972023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Arial" panose="020B0604020202020204" pitchFamily="34" charset="0"/>
              <a:buChar char="•"/>
            </a:pPr>
            <a:r>
              <a:rPr lang="it-IT" sz="2000" dirty="0"/>
              <a:t>Negli ultimi dieci anni gli investimenti si sono spostati sull’online.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000" dirty="0"/>
              <a:t>Il digitale resterà il mercato chiave su cui orientarsi.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000" dirty="0"/>
              <a:t>Opportunità soprattutto in mercati emergenti e più forti dell’Italia, dove la domanda di servizi digitali e </a:t>
            </a:r>
            <a:r>
              <a:rPr lang="it-IT" sz="2000" dirty="0" err="1"/>
              <a:t>corporate</a:t>
            </a:r>
            <a:r>
              <a:rPr lang="it-IT" sz="2000" dirty="0"/>
              <a:t> è in rapida crescita.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5F58ABF9-BBD8-45AB-1728-02EC3D77FFC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653" r="17971"/>
          <a:stretch>
            <a:fillRect/>
          </a:stretch>
        </p:blipFill>
        <p:spPr>
          <a:xfrm>
            <a:off x="9970149" y="405311"/>
            <a:ext cx="1617220" cy="1631215"/>
          </a:xfrm>
          <a:prstGeom prst="ellipse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60E554F5-DBD6-9133-E950-8A16DF00473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11795" t="6958" r="-1" b="11222"/>
          <a:stretch>
            <a:fillRect/>
          </a:stretch>
        </p:blipFill>
        <p:spPr>
          <a:xfrm>
            <a:off x="493205" y="4294114"/>
            <a:ext cx="2202930" cy="1411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9683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5F44A039-11AB-474F-8746-9A34D1C39C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it-IT" noProof="1" smtClean="0"/>
              <a:pPr rtl="0"/>
              <a:t>4</a:t>
            </a:fld>
            <a:endParaRPr lang="it-IT" noProof="1"/>
          </a:p>
        </p:txBody>
      </p:sp>
      <p:sp>
        <p:nvSpPr>
          <p:cNvPr id="18" name="Segnaposto testo 119">
            <a:extLst>
              <a:ext uri="{FF2B5EF4-FFF2-40B4-BE49-F238E27FC236}">
                <a16:creationId xmlns:a16="http://schemas.microsoft.com/office/drawing/2014/main" id="{6E5B80C5-6B42-4867-88CC-660291DD3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693060" y="6641305"/>
            <a:ext cx="173736" cy="152400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45720" tIns="45720" rIns="4572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it-IT" noProof="1"/>
          </a:p>
        </p:txBody>
      </p:sp>
      <p:pic>
        <p:nvPicPr>
          <p:cNvPr id="10" name="Segnaposto immagine 5">
            <a:extLst>
              <a:ext uri="{FF2B5EF4-FFF2-40B4-BE49-F238E27FC236}">
                <a16:creationId xmlns:a16="http://schemas.microsoft.com/office/drawing/2014/main" id="{D2A5B748-37FD-448D-997E-B1D332658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8" b="88"/>
          <a:stretch/>
        </p:blipFill>
        <p:spPr>
          <a:xfrm>
            <a:off x="0" y="0"/>
            <a:ext cx="8329613" cy="457200"/>
          </a:xfrm>
        </p:spPr>
      </p:pic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2057914-69CE-7BF4-1CC4-22EA2446AF1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 flipV="1">
            <a:off x="-1" y="968514"/>
            <a:ext cx="12192001" cy="615842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it-IT"/>
          </a:p>
        </p:txBody>
      </p:sp>
      <p:sp>
        <p:nvSpPr>
          <p:cNvPr id="7" name="Titolo 6">
            <a:extLst>
              <a:ext uri="{FF2B5EF4-FFF2-40B4-BE49-F238E27FC236}">
                <a16:creationId xmlns:a16="http://schemas.microsoft.com/office/drawing/2014/main" id="{AC489E4F-1129-2A54-0E68-FF367BCD7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it-IT" sz="3400" b="1"/>
              <a:t>3.1 Il cambiamento dei servizi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4" name="Input penna 13">
                <a:extLst>
                  <a:ext uri="{FF2B5EF4-FFF2-40B4-BE49-F238E27FC236}">
                    <a16:creationId xmlns:a16="http://schemas.microsoft.com/office/drawing/2014/main" id="{82975A86-AC3C-12C0-72F0-434DF493020E}"/>
                  </a:ext>
                </a:extLst>
              </p14:cNvPr>
              <p14:cNvContentPartPr/>
              <p14:nvPr/>
            </p14:nvContentPartPr>
            <p14:xfrm>
              <a:off x="9193060" y="8034918"/>
              <a:ext cx="9720" cy="57240"/>
            </p14:xfrm>
          </p:contentPart>
        </mc:Choice>
        <mc:Fallback xmlns="">
          <p:pic>
            <p:nvPicPr>
              <p:cNvPr id="14" name="Input penna 13">
                <a:extLst>
                  <a:ext uri="{FF2B5EF4-FFF2-40B4-BE49-F238E27FC236}">
                    <a16:creationId xmlns:a16="http://schemas.microsoft.com/office/drawing/2014/main" id="{82975A86-AC3C-12C0-72F0-434DF493020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182260" y="8024118"/>
                <a:ext cx="30960" cy="7848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A33AECE-66ED-7728-6D9A-EF19536F35A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58547" y="1806792"/>
            <a:ext cx="11474904" cy="4082694"/>
          </a:xfrm>
        </p:spPr>
        <p:txBody>
          <a:bodyPr>
            <a:noAutofit/>
          </a:bodyPr>
          <a:lstStyle/>
          <a:p>
            <a:pPr algn="ctr"/>
            <a:r>
              <a:rPr lang="it-IT" sz="2200" dirty="0"/>
              <a:t>Il </a:t>
            </a:r>
            <a:r>
              <a:rPr lang="it-IT" sz="2200" b="1" dirty="0">
                <a:solidFill>
                  <a:schemeClr val="tx2">
                    <a:lumMod val="75000"/>
                  </a:schemeClr>
                </a:solidFill>
              </a:rPr>
              <a:t>digitale</a:t>
            </a:r>
            <a:r>
              <a:rPr lang="it-IT" sz="2200" dirty="0"/>
              <a:t> ha modificato in modo profondo il </a:t>
            </a:r>
            <a:r>
              <a:rPr lang="it-IT" sz="2200" u="sng" dirty="0"/>
              <a:t>mondo del business</a:t>
            </a:r>
            <a:r>
              <a:rPr lang="it-IT" sz="2200" dirty="0"/>
              <a:t> e </a:t>
            </a:r>
            <a:r>
              <a:rPr lang="it-IT" sz="2200" u="sng" dirty="0"/>
              <a:t>della comunicazione.</a:t>
            </a:r>
          </a:p>
          <a:p>
            <a:pPr algn="ctr"/>
            <a:endParaRPr lang="it-IT" sz="2200" u="sng" dirty="0"/>
          </a:p>
          <a:p>
            <a:pPr algn="ctr"/>
            <a:r>
              <a:rPr lang="it-IT" sz="2200" dirty="0"/>
              <a:t>Le aziende e le agenzie </a:t>
            </a:r>
            <a:r>
              <a:rPr lang="it-IT" sz="2200" b="1" dirty="0"/>
              <a:t>non</a:t>
            </a:r>
            <a:r>
              <a:rPr lang="it-IT" sz="2200" dirty="0"/>
              <a:t> hanno potuto </a:t>
            </a:r>
            <a:r>
              <a:rPr lang="it-IT" sz="2200" u="sng" dirty="0"/>
              <a:t>restare ferme</a:t>
            </a:r>
            <a:r>
              <a:rPr lang="it-IT" sz="2200" dirty="0"/>
              <a:t>:                                                           si sono dovute evolvere, integrare nuove competenze e inserire figure professionali specializzate. L’obiettivo è stato quello di </a:t>
            </a:r>
            <a:r>
              <a:rPr lang="it-IT" sz="2200" b="1" dirty="0"/>
              <a:t>fornire servizi</a:t>
            </a:r>
            <a:r>
              <a:rPr lang="it-IT" sz="2200" dirty="0"/>
              <a:t> </a:t>
            </a:r>
            <a:r>
              <a:rPr lang="it-IT" sz="2200" i="1" dirty="0"/>
              <a:t>capaci di rispondere a esigenze                               sempre più differenziate e complesse</a:t>
            </a:r>
            <a:r>
              <a:rPr lang="it-IT" sz="2200" dirty="0"/>
              <a:t>.</a:t>
            </a:r>
          </a:p>
          <a:p>
            <a:pPr algn="ctr"/>
            <a:endParaRPr lang="it-IT" sz="2200" dirty="0"/>
          </a:p>
          <a:p>
            <a:pPr algn="ctr"/>
            <a:r>
              <a:rPr lang="it-IT" sz="2200" dirty="0"/>
              <a:t>Il cambiamento ha riguardato tutti i tipi di agenzia: </a:t>
            </a:r>
            <a:r>
              <a:rPr lang="it-IT" sz="2200" u="sng" dirty="0"/>
              <a:t>creative</a:t>
            </a:r>
            <a:r>
              <a:rPr lang="it-IT" sz="2200" dirty="0"/>
              <a:t>, </a:t>
            </a:r>
            <a:r>
              <a:rPr lang="it-IT" sz="2200" u="sng" dirty="0"/>
              <a:t>eventi</a:t>
            </a:r>
            <a:r>
              <a:rPr lang="it-IT" sz="2200" dirty="0"/>
              <a:t>, </a:t>
            </a:r>
            <a:r>
              <a:rPr lang="it-IT" sz="2200" u="sng" dirty="0"/>
              <a:t>comunicazione </a:t>
            </a:r>
            <a:r>
              <a:rPr lang="it-IT" sz="2200" u="sng" dirty="0" err="1"/>
              <a:t>corporate</a:t>
            </a:r>
            <a:r>
              <a:rPr lang="it-IT" sz="2200" dirty="0"/>
              <a:t>, </a:t>
            </a:r>
            <a:r>
              <a:rPr lang="it-IT" sz="2200" u="sng" dirty="0"/>
              <a:t>pubbliche relazioni</a:t>
            </a:r>
            <a:r>
              <a:rPr lang="it-IT" sz="2200" dirty="0"/>
              <a:t>.</a:t>
            </a:r>
          </a:p>
          <a:p>
            <a:pPr algn="ctr"/>
            <a:r>
              <a:rPr lang="it-IT" sz="2200" dirty="0"/>
              <a:t>Lo scenario dell’offerta si è trasformato: le sfide sono oggi molto più articolate, richiedendo un approccio più integrato e strategico.</a:t>
            </a:r>
          </a:p>
          <a:p>
            <a:pPr algn="ctr"/>
            <a:endParaRPr lang="it-IT" sz="2200" dirty="0"/>
          </a:p>
        </p:txBody>
      </p:sp>
    </p:spTree>
    <p:extLst>
      <p:ext uri="{BB962C8B-B14F-4D97-AF65-F5344CB8AC3E}">
        <p14:creationId xmlns:p14="http://schemas.microsoft.com/office/powerpoint/2010/main" val="10747254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1">
            <a:extLst>
              <a:ext uri="{FF2B5EF4-FFF2-40B4-BE49-F238E27FC236}">
                <a16:creationId xmlns:a16="http://schemas.microsoft.com/office/drawing/2014/main" id="{1F34CEC5-3339-3AF1-2CD9-8BB9A55195F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4CE61F2-DB68-F24A-7E2A-06EADC4419A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A3981754-DC83-5394-59BC-AF7D09099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468040" cy="685800"/>
          </a:xfrm>
        </p:spPr>
        <p:txBody>
          <a:bodyPr>
            <a:normAutofit fontScale="90000"/>
          </a:bodyPr>
          <a:lstStyle/>
          <a:p>
            <a:r>
              <a:rPr lang="it-IT" dirty="0"/>
              <a:t>M. </a:t>
            </a:r>
            <a:r>
              <a:rPr lang="it-IT" dirty="0" err="1"/>
              <a:t>Magnaghi</a:t>
            </a:r>
            <a:r>
              <a:rPr lang="it-IT" dirty="0"/>
              <a:t> 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17A5BDFF-502D-330D-FCF9-5841BCAE4C1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0" y="3296564"/>
            <a:ext cx="4480560" cy="2570836"/>
          </a:xfr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indent="-342900" algn="ctr" fontAlgn="base">
              <a:buAutoNum type="arabicPeriod"/>
            </a:pPr>
            <a:r>
              <a:rPr lang="en-US" altLang="en-US" sz="2300" b="1"/>
              <a:t>RUOLO</a:t>
            </a:r>
            <a:r>
              <a:rPr lang="en-US" altLang="en-US" sz="2300"/>
              <a:t>: </a:t>
            </a:r>
          </a:p>
          <a:p>
            <a:pPr marL="342900" indent="-342900" algn="ctr" fontAlgn="base">
              <a:buAutoNum type="arabicPeriod"/>
            </a:pPr>
            <a:endParaRPr lang="en-US" altLang="en-US" sz="2300">
              <a:solidFill>
                <a:srgbClr val="003057"/>
              </a:solidFill>
            </a:endParaRPr>
          </a:p>
          <a:p>
            <a:pPr marL="285750" indent="-285750" algn="ctr" fontAlgn="base">
              <a:buFontTx/>
              <a:buChar char="-"/>
            </a:pPr>
            <a:r>
              <a:rPr lang="it-IT" altLang="en-US" sz="2300"/>
              <a:t>Agenzia leader degli investimenti pubblicitari con volontà di integrazione dei mezzi offline e online. </a:t>
            </a:r>
            <a:endParaRPr lang="it-IT" altLang="en-US" sz="2300" dirty="0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C26A95F0-44B2-AF4C-3E39-BF845E909B7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04799" y="1641718"/>
            <a:ext cx="20729122" cy="936667"/>
          </a:xfrm>
        </p:spPr>
        <p:txBody>
          <a:bodyPr/>
          <a:lstStyle/>
          <a:p>
            <a:r>
              <a:rPr lang="it-IT" dirty="0" err="1"/>
              <a:t>Chief</a:t>
            </a:r>
            <a:r>
              <a:rPr lang="it-IT" dirty="0"/>
              <a:t> Digital </a:t>
            </a:r>
            <a:r>
              <a:rPr lang="it-IT" dirty="0" err="1"/>
              <a:t>Officer</a:t>
            </a:r>
            <a:r>
              <a:rPr lang="it-IT" dirty="0"/>
              <a:t> di</a:t>
            </a:r>
          </a:p>
          <a:p>
            <a:r>
              <a:rPr lang="it-IT" dirty="0"/>
              <a:t>  </a:t>
            </a:r>
            <a:r>
              <a:rPr lang="it-IT" dirty="0" err="1"/>
              <a:t>Wavemaker</a:t>
            </a:r>
            <a:r>
              <a:rPr lang="it-IT" dirty="0"/>
              <a:t> Italia (agenzia media)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0512358-5352-237B-4D02-D2979BE46B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40</a:t>
            </a:fld>
            <a:endParaRPr lang="it-IT" noProof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05602B16-FDDA-FDAC-2786-530B90CE95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800584"/>
            <a:ext cx="5234020" cy="553925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0249509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8172A54-4F0C-FA3A-2321-613CF24F04A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08515" y="1302968"/>
            <a:ext cx="5887462" cy="2476913"/>
          </a:xfrm>
        </p:spPr>
        <p:txBody>
          <a:bodyPr>
            <a:noAutofit/>
          </a:bodyPr>
          <a:lstStyle/>
          <a:p>
            <a:pPr marL="285750" indent="-285750" fontAlgn="base">
              <a:buFontTx/>
              <a:buChar char="-"/>
            </a:pPr>
            <a:r>
              <a:rPr lang="it-IT" altLang="en-US" sz="2400"/>
              <a:t>Mercato dell’adv sempre più frammentato:</a:t>
            </a:r>
          </a:p>
          <a:p>
            <a:pPr fontAlgn="base"/>
            <a:endParaRPr lang="it-IT" altLang="en-US" sz="2400">
              <a:solidFill>
                <a:srgbClr val="003057"/>
              </a:solidFill>
            </a:endParaRPr>
          </a:p>
          <a:p>
            <a:pPr fontAlgn="base"/>
            <a:r>
              <a:rPr lang="it-IT" altLang="en-US" sz="2400"/>
              <a:t>a) Adv delegato alle macchine (programmatic buying, adressable TV, digital radio), </a:t>
            </a:r>
          </a:p>
          <a:p>
            <a:pPr fontAlgn="base"/>
            <a:r>
              <a:rPr lang="it-IT" altLang="en-US" sz="2400">
                <a:solidFill>
                  <a:srgbClr val="003057"/>
                </a:solidFill>
              </a:rPr>
              <a:t>b) Progett</a:t>
            </a:r>
            <a:r>
              <a:rPr lang="it-IT" altLang="en-US" sz="2400"/>
              <a:t>i di contenuto social; </a:t>
            </a:r>
          </a:p>
          <a:p>
            <a:pPr fontAlgn="base"/>
            <a:endParaRPr lang="it-IT" altLang="en-US" sz="2400">
              <a:solidFill>
                <a:srgbClr val="003057"/>
              </a:solidFill>
            </a:endParaRPr>
          </a:p>
          <a:p>
            <a:pPr marL="285750" indent="-285750" fontAlgn="base">
              <a:buFontTx/>
              <a:buChar char="-"/>
            </a:pPr>
            <a:r>
              <a:rPr lang="it-IT" altLang="en-US" sz="2400"/>
              <a:t>E-commerce e CRM; </a:t>
            </a:r>
          </a:p>
          <a:p>
            <a:pPr fontAlgn="base"/>
            <a:endParaRPr lang="it-IT" altLang="en-US" sz="2400"/>
          </a:p>
          <a:p>
            <a:pPr marL="285750" indent="-285750" fontAlgn="base">
              <a:buFontTx/>
              <a:buChar char="-"/>
            </a:pPr>
            <a:r>
              <a:rPr lang="it-IT" altLang="en-US" sz="2400"/>
              <a:t>Trovare nuovi insight. </a:t>
            </a:r>
          </a:p>
          <a:p>
            <a:pPr fontAlgn="base"/>
            <a:endParaRPr lang="en-US" altLang="en-US" sz="2400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4B64FB9-86A4-4E17-097B-09B2CE825CA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797115" y="630696"/>
            <a:ext cx="3474720" cy="158721"/>
          </a:xfrm>
        </p:spPr>
        <p:txBody>
          <a:bodyPr/>
          <a:lstStyle/>
          <a:p>
            <a:r>
              <a:rPr lang="it-IT" altLang="en-US" sz="3200" b="1"/>
              <a:t>SFIDE</a:t>
            </a:r>
            <a:endParaRPr lang="it-IT" sz="3200"/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DFCD99E4-E704-9A27-EC39-ADBFC4D300BC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807718" y="1599291"/>
            <a:ext cx="4875767" cy="1884265"/>
          </a:xfrm>
        </p:spPr>
        <p:txBody>
          <a:bodyPr>
            <a:noAutofit/>
          </a:bodyPr>
          <a:lstStyle/>
          <a:p>
            <a:pPr marL="285750" indent="-285750" fontAlgn="base">
              <a:buFontTx/>
              <a:buChar char="-"/>
            </a:pPr>
            <a:r>
              <a:rPr lang="en-US" altLang="en-US" sz="2800"/>
              <a:t>Ibridazione dell’omnichannel; </a:t>
            </a:r>
          </a:p>
          <a:p>
            <a:pPr marL="285750" indent="-285750" fontAlgn="base">
              <a:buFontTx/>
              <a:buChar char="-"/>
            </a:pPr>
            <a:endParaRPr lang="en-US" altLang="en-US" sz="2800"/>
          </a:p>
          <a:p>
            <a:pPr marL="285750" indent="-285750" fontAlgn="base">
              <a:buFontTx/>
              <a:buChar char="-"/>
            </a:pPr>
            <a:r>
              <a:rPr lang="en-US" altLang="en-US" sz="2800"/>
              <a:t>Maggiore integrazione nel digitale.</a:t>
            </a:r>
          </a:p>
          <a:p>
            <a:pPr marL="285750" indent="-285750" fontAlgn="base">
              <a:buFontTx/>
              <a:buChar char="-"/>
            </a:pPr>
            <a:endParaRPr lang="en-US" altLang="en-US" sz="2800" dirty="0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0C5EC11A-FC94-4304-FAAC-9A1E10484A9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001447" y="630696"/>
            <a:ext cx="4682038" cy="919135"/>
          </a:xfrm>
        </p:spPr>
        <p:txBody>
          <a:bodyPr/>
          <a:lstStyle/>
          <a:p>
            <a:pPr fontAlgn="base"/>
            <a:r>
              <a:rPr lang="en-US" altLang="en-US" sz="3200" b="1"/>
              <a:t>TENDENZE</a:t>
            </a:r>
            <a:r>
              <a:rPr lang="en-US" altLang="en-US" sz="3200"/>
              <a:t> E FUTURO:</a:t>
            </a:r>
            <a:endParaRPr lang="en-US" altLang="en-US" sz="3200" dirty="0"/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F318D67D-B9F3-8BDC-0EBB-068BBAB0E1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41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6525396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immagine 6">
            <a:extLst>
              <a:ext uri="{FF2B5EF4-FFF2-40B4-BE49-F238E27FC236}">
                <a16:creationId xmlns:a16="http://schemas.microsoft.com/office/drawing/2014/main" id="{DB67BBD3-AFA4-C970-1B2D-3A90ADD39A9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solidFill>
            <a:schemeClr val="tx2">
              <a:lumMod val="60000"/>
              <a:lumOff val="40000"/>
            </a:schemeClr>
          </a:solidFill>
        </p:spPr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5A6ECC1-CB04-AED7-989A-71FD2A87AE9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90600" y="1671052"/>
            <a:ext cx="4648200" cy="4669423"/>
          </a:xfrm>
          <a:ln w="5715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919D446-02C7-823D-C3CF-792F85FE94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1937" y="-152403"/>
            <a:ext cx="11201400" cy="1981200"/>
          </a:xfrm>
        </p:spPr>
        <p:txBody>
          <a:bodyPr/>
          <a:lstStyle/>
          <a:p>
            <a:r>
              <a:rPr lang="it-IT" sz="2800" dirty="0"/>
              <a:t>Di cosa si occupa </a:t>
            </a:r>
            <a:r>
              <a:rPr lang="it-IT" sz="2800" b="1" dirty="0"/>
              <a:t>l’agenzia </a:t>
            </a:r>
            <a:r>
              <a:rPr lang="it-IT" sz="2800" b="1" dirty="0" err="1"/>
              <a:t>Wavemaker</a:t>
            </a:r>
            <a:r>
              <a:rPr lang="it-IT" sz="2800" dirty="0"/>
              <a:t> e come si distingue nel mercato?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C474333-925C-3D98-2E08-CAAE0B9B7D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81483" y="3331413"/>
            <a:ext cx="4876805" cy="1219202"/>
          </a:xfrm>
        </p:spPr>
        <p:txBody>
          <a:bodyPr>
            <a:noAutofit/>
          </a:bodyPr>
          <a:lstStyle/>
          <a:p>
            <a:pPr algn="ctr"/>
            <a:r>
              <a:rPr lang="it-IT" sz="2800" b="1" dirty="0"/>
              <a:t>Le nostre attività principali</a:t>
            </a:r>
          </a:p>
          <a:p>
            <a:pPr marL="457200" indent="-457200" algn="ctr">
              <a:buFont typeface="+mj-lt"/>
              <a:buAutoNum type="arabicPeriod"/>
            </a:pPr>
            <a:r>
              <a:rPr lang="it-IT" sz="2800" b="1" u="sng" dirty="0"/>
              <a:t>Strategia</a:t>
            </a:r>
            <a:r>
              <a:rPr lang="it-IT" sz="2800" dirty="0"/>
              <a:t> → definizione dei piani di comunicazione.</a:t>
            </a:r>
          </a:p>
          <a:p>
            <a:pPr marL="457200" indent="-457200" algn="ctr">
              <a:buFont typeface="+mj-lt"/>
              <a:buAutoNum type="arabicPeriod"/>
            </a:pPr>
            <a:endParaRPr lang="it-IT" sz="2800" dirty="0"/>
          </a:p>
          <a:p>
            <a:pPr marL="457200" indent="-457200" algn="ctr">
              <a:buFont typeface="+mj-lt"/>
              <a:buAutoNum type="arabicPeriod"/>
            </a:pPr>
            <a:r>
              <a:rPr lang="it-IT" sz="2800" b="1" u="sng" dirty="0"/>
              <a:t>Acquisto media </a:t>
            </a:r>
            <a:r>
              <a:rPr lang="it-IT" sz="2800" dirty="0"/>
              <a:t>→ spazi pubblicitari su tutti i mezzi (offline e online).</a:t>
            </a:r>
          </a:p>
          <a:p>
            <a:pPr marL="457200" indent="-457200" algn="ctr">
              <a:buFont typeface="+mj-lt"/>
              <a:buAutoNum type="arabicPeriod"/>
            </a:pPr>
            <a:endParaRPr lang="it-IT" sz="2800" dirty="0"/>
          </a:p>
          <a:p>
            <a:pPr marL="457200" indent="-457200" algn="ctr">
              <a:buFont typeface="+mj-lt"/>
              <a:buAutoNum type="arabicPeriod"/>
            </a:pPr>
            <a:r>
              <a:rPr lang="it-IT" sz="2800" b="1" u="sng" dirty="0"/>
              <a:t>Valutazione</a:t>
            </a:r>
            <a:r>
              <a:rPr lang="it-IT" sz="2800" dirty="0"/>
              <a:t> → analisi delle performance con strumenti avanzati, incluse analisi </a:t>
            </a:r>
            <a:r>
              <a:rPr lang="it-IT" sz="2800" dirty="0" err="1"/>
              <a:t>econometriche</a:t>
            </a:r>
            <a:r>
              <a:rPr lang="it-IT" sz="2800" dirty="0"/>
              <a:t>.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F09F5089-9F53-95DC-7AA5-9E4134DA4E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55000" lnSpcReduction="20000"/>
          </a:bodyPr>
          <a:lstStyle/>
          <a:p>
            <a:endParaRPr lang="it-IT"/>
          </a:p>
        </p:txBody>
      </p:sp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70DD6E24-3F94-5D71-3459-6A798A49BB2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55000" lnSpcReduction="20000"/>
          </a:bodyPr>
          <a:lstStyle/>
          <a:p>
            <a:endParaRPr lang="it-IT"/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1D6CDDC1-F33E-C16B-BDA2-A28A8086A58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40475"/>
            <a:ext cx="303213" cy="365125"/>
          </a:xfrm>
          <a:prstGeom prst="rect">
            <a:avLst/>
          </a:prstGeom>
        </p:spPr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42</a:t>
            </a:fld>
            <a:endParaRPr lang="it-IT" noProof="0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9CEB27F3-B2C1-1990-6BE5-6864AB171852}"/>
              </a:ext>
            </a:extLst>
          </p:cNvPr>
          <p:cNvSpPr txBox="1"/>
          <p:nvPr/>
        </p:nvSpPr>
        <p:spPr>
          <a:xfrm>
            <a:off x="1443036" y="1928271"/>
            <a:ext cx="3743327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it-IT" sz="2400" b="1" dirty="0"/>
              <a:t>Un player globale nel media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400" dirty="0" err="1"/>
              <a:t>Wavemaker</a:t>
            </a:r>
            <a:r>
              <a:rPr lang="it-IT" sz="2400" dirty="0"/>
              <a:t> è il centro media di </a:t>
            </a:r>
            <a:r>
              <a:rPr lang="it-IT" sz="2400" dirty="0" err="1"/>
              <a:t>GroupM</a:t>
            </a:r>
            <a:r>
              <a:rPr lang="it-IT" sz="2400" dirty="0"/>
              <a:t>, parte di WPP, il più grande gruppo internazionale di creatività, media e PR.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400" dirty="0"/>
              <a:t>Gestisce circa il 12% degli investimenti pubblicitari globali (fonte: </a:t>
            </a:r>
            <a:r>
              <a:rPr lang="it-IT" sz="2400" dirty="0" err="1"/>
              <a:t>Comvergence</a:t>
            </a:r>
            <a:r>
              <a:rPr lang="it-IT" sz="24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8253782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2FAF5733-3BE6-BC03-3D13-D40328060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600" b="1"/>
              <a:t>Il nostro approccio integrato</a:t>
            </a:r>
          </a:p>
        </p:txBody>
      </p:sp>
      <p:sp>
        <p:nvSpPr>
          <p:cNvPr id="5" name="Sottotitolo 4">
            <a:extLst>
              <a:ext uri="{FF2B5EF4-FFF2-40B4-BE49-F238E27FC236}">
                <a16:creationId xmlns:a16="http://schemas.microsoft.com/office/drawing/2014/main" id="{398C3CC3-5F38-09CE-1FF7-8240170CE8F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0" y="2427782"/>
            <a:ext cx="4991281" cy="3660648"/>
          </a:xfrm>
        </p:spPr>
        <p:txBody>
          <a:bodyPr>
            <a:normAutofit/>
          </a:bodyPr>
          <a:lstStyle/>
          <a:p>
            <a:pPr algn="ctr"/>
            <a:r>
              <a:rPr lang="it-IT" sz="2800" dirty="0"/>
              <a:t>Non distinguiamo più tra online e offline: il </a:t>
            </a:r>
            <a:r>
              <a:rPr lang="it-IT" sz="2800" b="1" dirty="0"/>
              <a:t>consumatore è uno solo</a:t>
            </a:r>
            <a:r>
              <a:rPr lang="it-IT" sz="2800" dirty="0"/>
              <a:t> e vive i media in modo fluido.</a:t>
            </a:r>
          </a:p>
          <a:p>
            <a:pPr algn="ctr"/>
            <a:r>
              <a:rPr lang="it-IT" sz="2800" dirty="0"/>
              <a:t>Integriamo </a:t>
            </a:r>
            <a:r>
              <a:rPr lang="it-IT" sz="2800" u="sng" dirty="0"/>
              <a:t>discipline</a:t>
            </a:r>
            <a:r>
              <a:rPr lang="it-IT" sz="2800" dirty="0"/>
              <a:t> e </a:t>
            </a:r>
            <a:r>
              <a:rPr lang="it-IT" sz="2800" u="sng" dirty="0"/>
              <a:t>competenze</a:t>
            </a:r>
            <a:r>
              <a:rPr lang="it-IT" sz="2800" dirty="0"/>
              <a:t> per offrire una visione unica e coerente.</a:t>
            </a:r>
          </a:p>
        </p:txBody>
      </p:sp>
      <p:sp>
        <p:nvSpPr>
          <p:cNvPr id="2" name="Segnaposto immagine 1">
            <a:extLst>
              <a:ext uri="{FF2B5EF4-FFF2-40B4-BE49-F238E27FC236}">
                <a16:creationId xmlns:a16="http://schemas.microsoft.com/office/drawing/2014/main" id="{8CE2FDF5-D930-1090-3632-35DAB3C53F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solidFill>
            <a:schemeClr val="tx2">
              <a:lumMod val="60000"/>
              <a:lumOff val="40000"/>
            </a:schemeClr>
          </a:solidFill>
        </p:spPr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F95EA43-156C-9F9E-3783-FA1663CC5EFD}"/>
              </a:ext>
            </a:extLst>
          </p:cNvPr>
          <p:cNvSpPr txBox="1"/>
          <p:nvPr/>
        </p:nvSpPr>
        <p:spPr>
          <a:xfrm>
            <a:off x="6096000" y="2231886"/>
            <a:ext cx="525780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800" dirty="0"/>
              <a:t>Rispetto a un centro media classico ci caratterizziamo per:</a:t>
            </a:r>
          </a:p>
          <a:p>
            <a:pPr algn="ctr"/>
            <a:endParaRPr lang="it-IT" sz="2800" dirty="0"/>
          </a:p>
          <a:p>
            <a:pPr marL="342900" indent="-342900" algn="ctr">
              <a:buFont typeface="Wingdings" pitchFamily="2" charset="2"/>
              <a:buChar char="v"/>
            </a:pPr>
            <a:r>
              <a:rPr lang="it-IT" sz="2800" b="1" dirty="0">
                <a:solidFill>
                  <a:schemeClr val="tx2">
                    <a:lumMod val="75000"/>
                  </a:schemeClr>
                </a:solidFill>
              </a:rPr>
              <a:t>Visione integrata </a:t>
            </a:r>
            <a:r>
              <a:rPr lang="it-IT" sz="2800" dirty="0"/>
              <a:t>dei mezzi.</a:t>
            </a:r>
          </a:p>
          <a:p>
            <a:pPr marL="342900" indent="-342900" algn="ctr">
              <a:buFont typeface="Wingdings" pitchFamily="2" charset="2"/>
              <a:buChar char="v"/>
            </a:pPr>
            <a:r>
              <a:rPr lang="it-IT" sz="2800" dirty="0"/>
              <a:t>Innovazione nell’approccio strategico.</a:t>
            </a:r>
          </a:p>
          <a:p>
            <a:pPr marL="342900" indent="-342900" algn="ctr">
              <a:buFont typeface="Wingdings" pitchFamily="2" charset="2"/>
              <a:buChar char="v"/>
            </a:pPr>
            <a:r>
              <a:rPr lang="it-IT" sz="2800" dirty="0"/>
              <a:t>Preparazione alle sfide future della comunicazione.</a:t>
            </a:r>
          </a:p>
        </p:txBody>
      </p:sp>
    </p:spTree>
    <p:extLst>
      <p:ext uri="{BB962C8B-B14F-4D97-AF65-F5344CB8AC3E}">
        <p14:creationId xmlns:p14="http://schemas.microsoft.com/office/powerpoint/2010/main" val="21397107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1">
            <a:extLst>
              <a:ext uri="{FF2B5EF4-FFF2-40B4-BE49-F238E27FC236}">
                <a16:creationId xmlns:a16="http://schemas.microsoft.com/office/drawing/2014/main" id="{ED0BD969-08B7-9CC6-0E40-899CE042975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solidFill>
            <a:schemeClr val="tx2">
              <a:lumMod val="60000"/>
              <a:lumOff val="40000"/>
            </a:schemeClr>
          </a:solidFill>
        </p:spPr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73DBB21-CBA0-5DC5-5FED-39B5A7EE2F0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90599" y="1981200"/>
            <a:ext cx="6248907" cy="4250071"/>
          </a:xfrm>
          <a:ln w="5715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it-IT"/>
              <a:t>L’advertising tradizionale a livello tabellare è in calo.</a:t>
            </a:r>
          </a:p>
          <a:p>
            <a:r>
              <a:rPr lang="it-IT"/>
              <a:t>Crescono due direttrici principali:</a:t>
            </a:r>
          </a:p>
          <a:p>
            <a:r>
              <a:rPr lang="it-IT"/>
              <a:t>Automazione: programmatic buying, addressable TV, digital radio.</a:t>
            </a:r>
          </a:p>
          <a:p>
            <a:r>
              <a:rPr lang="it-IT"/>
              <a:t>Contenuto: diventa il vero driver di successo di una campagna.</a:t>
            </a: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7683E6DD-560C-4190-22EB-1421D475B5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526" y="0"/>
            <a:ext cx="11837683" cy="1981200"/>
          </a:xfrm>
        </p:spPr>
        <p:txBody>
          <a:bodyPr/>
          <a:lstStyle/>
          <a:p>
            <a:r>
              <a:rPr lang="it-IT" sz="3200" dirty="0"/>
              <a:t>Quali sono oggi le più </a:t>
            </a:r>
            <a:r>
              <a:rPr lang="it-IT" sz="3200" b="1" dirty="0"/>
              <a:t>grandi sfide</a:t>
            </a:r>
            <a:r>
              <a:rPr lang="it-IT" sz="3200" dirty="0"/>
              <a:t> del settore per le agenzie creative e di comunicazione?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98D1A68-02B1-7FAB-A353-69507F9E594F}"/>
              </a:ext>
            </a:extLst>
          </p:cNvPr>
          <p:cNvSpPr txBox="1"/>
          <p:nvPr/>
        </p:nvSpPr>
        <p:spPr>
          <a:xfrm>
            <a:off x="1326460" y="2582741"/>
            <a:ext cx="557718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Arial" panose="020B0604020202020204" pitchFamily="34" charset="0"/>
              <a:buChar char="•"/>
            </a:pPr>
            <a:r>
              <a:rPr lang="it-IT" sz="2400" dirty="0"/>
              <a:t>L’advertising tradizionale a livello tabellare è in calo.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400" dirty="0"/>
              <a:t>Crescono due direttrici principali: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it-IT" sz="2400" dirty="0"/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400" b="1" u="sng" dirty="0"/>
              <a:t>Automazione</a:t>
            </a:r>
            <a:r>
              <a:rPr lang="it-IT" sz="2400" dirty="0"/>
              <a:t>: </a:t>
            </a:r>
            <a:r>
              <a:rPr lang="it-IT" sz="2400" dirty="0" err="1"/>
              <a:t>programmatic</a:t>
            </a:r>
            <a:r>
              <a:rPr lang="it-IT" sz="2400" dirty="0"/>
              <a:t> </a:t>
            </a:r>
            <a:r>
              <a:rPr lang="it-IT" sz="2400" dirty="0" err="1"/>
              <a:t>buying</a:t>
            </a:r>
            <a:r>
              <a:rPr lang="it-IT" sz="2400" dirty="0"/>
              <a:t>, </a:t>
            </a:r>
            <a:r>
              <a:rPr lang="it-IT" sz="2400" dirty="0" err="1"/>
              <a:t>addressable</a:t>
            </a:r>
            <a:r>
              <a:rPr lang="it-IT" sz="2400" dirty="0"/>
              <a:t> TV, digital radio.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400" b="1" u="sng" dirty="0"/>
              <a:t>Contenuto</a:t>
            </a:r>
            <a:r>
              <a:rPr lang="it-IT" sz="2400" dirty="0"/>
              <a:t>: diventa il vero driver di successo di una campagna.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C1081BC3-A713-55B9-B783-1F738A575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9063" y="2582741"/>
            <a:ext cx="3961893" cy="3121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0374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Segnaposto immagine 23">
            <a:extLst>
              <a:ext uri="{FF2B5EF4-FFF2-40B4-BE49-F238E27FC236}">
                <a16:creationId xmlns:a16="http://schemas.microsoft.com/office/drawing/2014/main" id="{F2203D5F-189A-65BB-14B7-FF3060C973C3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/>
          <a:srcRect t="822" b="822"/>
          <a:stretch/>
        </p:blipFill>
        <p:spPr>
          <a:xfrm>
            <a:off x="5334118" y="112976"/>
            <a:ext cx="6857765" cy="6745024"/>
          </a:xfrm>
          <a:prstGeom prst="rect">
            <a:avLst/>
          </a:prstGeom>
          <a:noFill/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C2709268-2961-AD7C-7522-335AE57362B8}"/>
              </a:ext>
            </a:extLst>
          </p:cNvPr>
          <p:cNvSpPr txBox="1"/>
          <p:nvPr/>
        </p:nvSpPr>
        <p:spPr>
          <a:xfrm>
            <a:off x="402376" y="2000565"/>
            <a:ext cx="5919458" cy="3660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it-IT" sz="2400" dirty="0"/>
              <a:t>È emerso un terzo polo di sviluppo:</a:t>
            </a:r>
          </a:p>
          <a:p>
            <a:pPr marL="228600" indent="-228600" algn="ctr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it-IT" sz="2400" b="1" dirty="0"/>
              <a:t>e-commerce</a:t>
            </a:r>
          </a:p>
          <a:p>
            <a:pPr marL="228600" indent="-228600" algn="ctr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it-IT" sz="2400" b="1" dirty="0"/>
              <a:t>CRM</a:t>
            </a:r>
          </a:p>
          <a:p>
            <a:pPr marL="228600" indent="-228600" algn="ctr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it-IT" sz="2400" dirty="0"/>
          </a:p>
          <a:p>
            <a:pPr marL="228600" indent="-228600" algn="ctr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it-IT" sz="2400" dirty="0"/>
              <a:t>Questo spinge le aziende a investire in digital </a:t>
            </a:r>
            <a:r>
              <a:rPr lang="it-IT" sz="2400" dirty="0" err="1"/>
              <a:t>transformation</a:t>
            </a:r>
            <a:r>
              <a:rPr lang="it-IT" sz="2400" dirty="0"/>
              <a:t> e in nuove strategie di relazione con i consumatori.</a:t>
            </a:r>
          </a:p>
        </p:txBody>
      </p:sp>
      <p:sp>
        <p:nvSpPr>
          <p:cNvPr id="33" name="Slide Number Placeholder 6">
            <a:extLst>
              <a:ext uri="{FF2B5EF4-FFF2-40B4-BE49-F238E27FC236}">
                <a16:creationId xmlns:a16="http://schemas.microsoft.com/office/drawing/2014/main" id="{95739883-2F8E-D52F-E57C-F3EDE011CE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4FAB73BC-B049-4115-A692-8D63A059BFB8}" type="slidenum">
              <a:rPr lang="it-IT" noProof="0" smtClean="0"/>
              <a:pPr rtl="0">
                <a:spcAft>
                  <a:spcPts val="600"/>
                </a:spcAft>
              </a:pPr>
              <a:t>45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4632098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BF77320B-5477-FEC1-FCF6-CE7E099B3C5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solidFill>
            <a:schemeClr val="tx2">
              <a:lumMod val="60000"/>
              <a:lumOff val="40000"/>
            </a:schemeClr>
          </a:solidFill>
        </p:spPr>
      </p:sp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52BBC45C-DAE8-DF76-05B9-DBAF72D3FB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2000" y="1371598"/>
            <a:ext cx="5566950" cy="4538303"/>
          </a:xfr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it-IT" b="1" dirty="0"/>
              <a:t>Evoluzione del modello di agenzia</a:t>
            </a:r>
          </a:p>
          <a:p>
            <a:r>
              <a:rPr lang="it-IT" dirty="0"/>
              <a:t>Le agenzie hanno attraversato diverse fasi:</a:t>
            </a:r>
          </a:p>
          <a:p>
            <a:r>
              <a:rPr lang="it-IT" dirty="0"/>
              <a:t>Full-service → un tempo dominante.</a:t>
            </a:r>
          </a:p>
          <a:p>
            <a:r>
              <a:rPr lang="it-IT" dirty="0"/>
              <a:t>Specializzazione → diventata lo standard negli anni successivi.</a:t>
            </a:r>
          </a:p>
          <a:p>
            <a:r>
              <a:rPr lang="it-IT" dirty="0"/>
              <a:t>Oggi si ritorna a un approccio più integrato, dove il modello migliore dipende dal contesto storico.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90968B7-E0B7-AD4C-8C7C-240499888A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06" y="-270459"/>
            <a:ext cx="11972630" cy="1981200"/>
          </a:xfrm>
        </p:spPr>
        <p:txBody>
          <a:bodyPr/>
          <a:lstStyle/>
          <a:p>
            <a:r>
              <a:rPr lang="it-IT" sz="3200"/>
              <a:t>Come state affrontando queste sfide?</a:t>
            </a:r>
          </a:p>
        </p:txBody>
      </p:sp>
      <p:sp>
        <p:nvSpPr>
          <p:cNvPr id="8" name="Sottotitolo 7">
            <a:extLst>
              <a:ext uri="{FF2B5EF4-FFF2-40B4-BE49-F238E27FC236}">
                <a16:creationId xmlns:a16="http://schemas.microsoft.com/office/drawing/2014/main" id="{43B33C28-484F-53B2-EA8F-1FAC3A9BFD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39344" y="3339807"/>
            <a:ext cx="4876800" cy="1371602"/>
          </a:xfrm>
        </p:spPr>
        <p:txBody>
          <a:bodyPr>
            <a:noAutofit/>
          </a:bodyPr>
          <a:lstStyle/>
          <a:p>
            <a:pPr algn="ctr"/>
            <a:r>
              <a:rPr lang="it-IT" sz="2000" dirty="0"/>
              <a:t>Tutte le agenzie del gruppo sono oggi riunite nei WPP Campus.</a:t>
            </a:r>
          </a:p>
          <a:p>
            <a:pPr algn="ctr"/>
            <a:endParaRPr lang="it-IT" sz="2000" dirty="0"/>
          </a:p>
          <a:p>
            <a:pPr algn="ctr"/>
            <a:r>
              <a:rPr lang="it-IT" sz="2000" b="1" dirty="0"/>
              <a:t>L’obiettivo</a:t>
            </a:r>
            <a:r>
              <a:rPr lang="it-IT" sz="2000" dirty="0"/>
              <a:t>: </a:t>
            </a:r>
            <a:r>
              <a:rPr lang="it-IT" sz="2000" i="1" dirty="0"/>
              <a:t>integrare al massimo le discipline,</a:t>
            </a:r>
            <a:r>
              <a:rPr lang="it-IT" sz="2000" dirty="0"/>
              <a:t> anche a partire dalla condivisione degli spazi di lavoro.</a:t>
            </a:r>
          </a:p>
          <a:p>
            <a:pPr algn="ctr"/>
            <a:r>
              <a:rPr lang="it-IT" sz="2000" dirty="0"/>
              <a:t>Questo offre un vantaggio competitivo in termini di collaborazione e velocità.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9C72DA0-89FA-D02B-8BDB-7683E503370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40475"/>
            <a:ext cx="303213" cy="365125"/>
          </a:xfrm>
          <a:prstGeom prst="rect">
            <a:avLst/>
          </a:prstGeom>
        </p:spPr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46</a:t>
            </a:fld>
            <a:endParaRPr lang="it-IT" noProof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150E1344-36B6-0395-0ABA-37474345B150}"/>
              </a:ext>
            </a:extLst>
          </p:cNvPr>
          <p:cNvSpPr txBox="1"/>
          <p:nvPr/>
        </p:nvSpPr>
        <p:spPr>
          <a:xfrm>
            <a:off x="895171" y="1563257"/>
            <a:ext cx="524275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it-IT" sz="2400" b="1" dirty="0"/>
              <a:t>Evoluzione del modello di agenzia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400" dirty="0"/>
              <a:t>Le agenzie hanno attraversato diverse fasi: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it-IT" sz="2400" dirty="0"/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400" b="1" dirty="0"/>
              <a:t>Full-service</a:t>
            </a:r>
            <a:r>
              <a:rPr lang="it-IT" sz="2400" dirty="0"/>
              <a:t> → un tempo dominante.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400" b="1" dirty="0"/>
              <a:t>Specializzazione</a:t>
            </a:r>
            <a:r>
              <a:rPr lang="it-IT" sz="2400" dirty="0"/>
              <a:t> → diventata lo standard negli anni successivi.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it-IT" sz="2400" dirty="0"/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400" dirty="0"/>
              <a:t>Oggi si ritorna a un approccio più integrato, dove il modello migliore dipende dal contesto storico.</a:t>
            </a:r>
          </a:p>
        </p:txBody>
      </p:sp>
    </p:spTree>
    <p:extLst>
      <p:ext uri="{BB962C8B-B14F-4D97-AF65-F5344CB8AC3E}">
        <p14:creationId xmlns:p14="http://schemas.microsoft.com/office/powerpoint/2010/main" val="11245932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immagine 3">
            <a:extLst>
              <a:ext uri="{FF2B5EF4-FFF2-40B4-BE49-F238E27FC236}">
                <a16:creationId xmlns:a16="http://schemas.microsoft.com/office/drawing/2014/main" id="{F608F214-DF75-E84F-5808-307EDB5BC4E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04800" y="463236"/>
            <a:ext cx="4943255" cy="1904143"/>
          </a:xfr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sp>
        <p:nvSpPr>
          <p:cNvPr id="6" name="Segnaposto immagine 5">
            <a:extLst>
              <a:ext uri="{FF2B5EF4-FFF2-40B4-BE49-F238E27FC236}">
                <a16:creationId xmlns:a16="http://schemas.microsoft.com/office/drawing/2014/main" id="{F6831869-3723-F6C6-5704-27B39FF498E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507525" y="463236"/>
            <a:ext cx="6141641" cy="2582505"/>
          </a:xfr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FC6D0EB-289A-7006-6CB3-383BED898A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47</a:t>
            </a:fld>
            <a:endParaRPr lang="it-IT" noProof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BC902997-2994-250F-F89D-524E570D77E3}"/>
              </a:ext>
            </a:extLst>
          </p:cNvPr>
          <p:cNvSpPr txBox="1"/>
          <p:nvPr/>
        </p:nvSpPr>
        <p:spPr>
          <a:xfrm>
            <a:off x="5766993" y="784992"/>
            <a:ext cx="562270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dirty="0"/>
              <a:t>Sta emergendo una </a:t>
            </a:r>
            <a:r>
              <a:rPr lang="it-IT" sz="2400" b="1" dirty="0">
                <a:solidFill>
                  <a:schemeClr val="tx2">
                    <a:lumMod val="75000"/>
                  </a:schemeClr>
                </a:solidFill>
              </a:rPr>
              <a:t>logica hub</a:t>
            </a:r>
            <a:r>
              <a:rPr lang="it-IT" sz="2400" dirty="0"/>
              <a:t>: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400" dirty="0"/>
              <a:t>favorisce l’integrazione di competenze interne ed esterne,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400" dirty="0"/>
              <a:t>permette anche a consulenti di avere un ruolo chiave.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5F52F6E0-6FA9-E586-0DC7-1A932C357BA8}"/>
              </a:ext>
            </a:extLst>
          </p:cNvPr>
          <p:cNvSpPr txBox="1"/>
          <p:nvPr/>
        </p:nvSpPr>
        <p:spPr>
          <a:xfrm>
            <a:off x="304800" y="600326"/>
            <a:ext cx="494325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Arial" panose="020B0604020202020204" pitchFamily="34" charset="0"/>
              <a:buChar char="•"/>
            </a:pPr>
            <a:r>
              <a:rPr lang="it-IT" sz="2400" dirty="0"/>
              <a:t>Offriamo un </a:t>
            </a:r>
            <a:r>
              <a:rPr lang="it-IT" sz="2400" b="1" dirty="0">
                <a:solidFill>
                  <a:schemeClr val="tx2">
                    <a:lumMod val="75000"/>
                  </a:schemeClr>
                </a:solidFill>
              </a:rPr>
              <a:t>servizio integrato</a:t>
            </a:r>
            <a:r>
              <a:rPr lang="it-IT" sz="2400" dirty="0"/>
              <a:t> lungo tutto il </a:t>
            </a:r>
            <a:r>
              <a:rPr lang="it-IT" sz="2400" dirty="0" err="1"/>
              <a:t>customer</a:t>
            </a:r>
            <a:r>
              <a:rPr lang="it-IT" sz="2400" dirty="0"/>
              <a:t> </a:t>
            </a:r>
            <a:r>
              <a:rPr lang="it-IT" sz="2400" dirty="0" err="1"/>
              <a:t>journey</a:t>
            </a:r>
            <a:r>
              <a:rPr lang="it-IT" sz="2400" dirty="0"/>
              <a:t>, mantenendo coerenza nelle strategie e nelle esperienze di marca.</a:t>
            </a:r>
          </a:p>
        </p:txBody>
      </p:sp>
      <p:pic>
        <p:nvPicPr>
          <p:cNvPr id="10" name="Segnaposto immagine 9">
            <a:extLst>
              <a:ext uri="{FF2B5EF4-FFF2-40B4-BE49-F238E27FC236}">
                <a16:creationId xmlns:a16="http://schemas.microsoft.com/office/drawing/2014/main" id="{6F3ED30D-7413-99CF-C5DC-E70CE37A9461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2"/>
          <a:srcRect t="1704" b="1704"/>
          <a:stretch/>
        </p:blipFill>
        <p:spPr>
          <a:xfrm>
            <a:off x="6095999" y="3319650"/>
            <a:ext cx="5170535" cy="2753358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3C2BF2CB-5A08-F260-6654-8767F9A0D2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945" y="2734359"/>
            <a:ext cx="4958110" cy="312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4285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1">
            <a:extLst>
              <a:ext uri="{FF2B5EF4-FFF2-40B4-BE49-F238E27FC236}">
                <a16:creationId xmlns:a16="http://schemas.microsoft.com/office/drawing/2014/main" id="{181E78FD-35DC-9F1F-1B1E-B7507CE29DC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solidFill>
            <a:schemeClr val="tx2">
              <a:lumMod val="60000"/>
              <a:lumOff val="40000"/>
            </a:schemeClr>
          </a:solidFill>
        </p:spPr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06BC712-5560-4C69-BA90-D330D3A100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90600" y="2602871"/>
            <a:ext cx="4648200" cy="2869788"/>
          </a:xfr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it-IT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C55D9578-5367-C1E6-3BF3-D2DB25BEF6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13005"/>
            <a:ext cx="12192000" cy="1981200"/>
          </a:xfrm>
        </p:spPr>
        <p:txBody>
          <a:bodyPr/>
          <a:lstStyle/>
          <a:p>
            <a:r>
              <a:rPr lang="it-IT" sz="3200" dirty="0"/>
              <a:t>Se lei oggi dovesse definire il digital marketing per uno studente, cosa direbbe?</a:t>
            </a:r>
          </a:p>
        </p:txBody>
      </p:sp>
      <p:sp>
        <p:nvSpPr>
          <p:cNvPr id="5" name="Sottotitolo 4">
            <a:extLst>
              <a:ext uri="{FF2B5EF4-FFF2-40B4-BE49-F238E27FC236}">
                <a16:creationId xmlns:a16="http://schemas.microsoft.com/office/drawing/2014/main" id="{E178CF74-4656-7F99-81A4-BA3B83BEAE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3428513"/>
            <a:ext cx="5862119" cy="1969169"/>
          </a:xfrm>
        </p:spPr>
        <p:txBody>
          <a:bodyPr>
            <a:noAutofit/>
          </a:bodyPr>
          <a:lstStyle/>
          <a:p>
            <a:pPr algn="ctr"/>
            <a:r>
              <a:rPr lang="it-IT" sz="2000" dirty="0"/>
              <a:t>Il digital marketing permette di:</a:t>
            </a:r>
          </a:p>
          <a:p>
            <a:pPr algn="ctr"/>
            <a:r>
              <a:rPr lang="it-IT" sz="2000" dirty="0"/>
              <a:t>usare dati e canali digitali,</a:t>
            </a:r>
          </a:p>
          <a:p>
            <a:pPr marL="342900" indent="-342900" algn="ctr">
              <a:buFont typeface="Wingdings" pitchFamily="2" charset="2"/>
              <a:buChar char="v"/>
            </a:pPr>
            <a:r>
              <a:rPr lang="it-IT" sz="2000" dirty="0"/>
              <a:t>raggiungere un pubblico più ampio,</a:t>
            </a:r>
          </a:p>
          <a:p>
            <a:pPr marL="342900" indent="-342900" algn="ctr">
              <a:buFont typeface="Wingdings" pitchFamily="2" charset="2"/>
              <a:buChar char="v"/>
            </a:pPr>
            <a:r>
              <a:rPr lang="it-IT" sz="2000" dirty="0"/>
              <a:t>comprendere meglio i bisogni delle persone,</a:t>
            </a:r>
          </a:p>
          <a:p>
            <a:pPr marL="342900" indent="-342900" algn="ctr">
              <a:buFont typeface="Wingdings" pitchFamily="2" charset="2"/>
              <a:buChar char="v"/>
            </a:pPr>
            <a:r>
              <a:rPr lang="it-IT" sz="2000" dirty="0"/>
              <a:t>rispondere in modo personalizzato, nel momento, nel luogo e con la creatività giusta.</a:t>
            </a:r>
          </a:p>
          <a:p>
            <a:pPr algn="ctr"/>
            <a:endParaRPr lang="it-IT" sz="2000" dirty="0"/>
          </a:p>
          <a:p>
            <a:pPr algn="ctr"/>
            <a:r>
              <a:rPr lang="it-IT" sz="2000" dirty="0"/>
              <a:t>Grazie ai dati possiamo superare il concetto tradizionale di </a:t>
            </a:r>
            <a:r>
              <a:rPr lang="it-IT" sz="2000" dirty="0" err="1"/>
              <a:t>funnel</a:t>
            </a:r>
            <a:r>
              <a:rPr lang="it-IT" sz="2000" dirty="0"/>
              <a:t>.</a:t>
            </a:r>
          </a:p>
          <a:p>
            <a:pPr algn="ctr"/>
            <a:r>
              <a:rPr lang="it-IT" sz="2000" dirty="0"/>
              <a:t>Non parliamo più di segmenti astratti, ma riconosciamo la </a:t>
            </a:r>
            <a:r>
              <a:rPr lang="it-IT" sz="2000" b="1" u="sng" dirty="0"/>
              <a:t>persona reale dietro ogni messaggio.</a:t>
            </a:r>
          </a:p>
          <a:p>
            <a:pPr algn="ctr"/>
            <a:endParaRPr lang="it-IT" sz="2000" dirty="0"/>
          </a:p>
          <a:p>
            <a:pPr algn="ctr"/>
            <a:endParaRPr lang="it-IT" sz="2000" dirty="0"/>
          </a:p>
          <a:p>
            <a:pPr algn="ctr"/>
            <a:endParaRPr lang="it-IT" sz="2000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5DF82B7B-6CA7-E24E-AF11-9A0012417F6A}"/>
              </a:ext>
            </a:extLst>
          </p:cNvPr>
          <p:cNvSpPr txBox="1"/>
          <p:nvPr/>
        </p:nvSpPr>
        <p:spPr>
          <a:xfrm>
            <a:off x="1112822" y="2884377"/>
            <a:ext cx="440375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Arial" panose="020B0604020202020204" pitchFamily="34" charset="0"/>
              <a:buChar char="•"/>
            </a:pPr>
            <a:r>
              <a:rPr lang="it-IT" sz="2400" dirty="0"/>
              <a:t>Il termine “digital” presto sarà superato.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it-IT" sz="2400" dirty="0"/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400" dirty="0"/>
              <a:t>Il marketing oggi è </a:t>
            </a:r>
            <a:r>
              <a:rPr lang="it-IT" sz="2400" b="1" dirty="0">
                <a:solidFill>
                  <a:schemeClr val="tx2">
                    <a:lumMod val="75000"/>
                  </a:schemeClr>
                </a:solidFill>
              </a:rPr>
              <a:t>pervasivo</a:t>
            </a:r>
            <a:r>
              <a:rPr lang="it-IT" sz="2400" dirty="0"/>
              <a:t>: il digitale non è più una parte, ma l’intero ecosistema.</a:t>
            </a:r>
          </a:p>
        </p:txBody>
      </p:sp>
    </p:spTree>
    <p:extLst>
      <p:ext uri="{BB962C8B-B14F-4D97-AF65-F5344CB8AC3E}">
        <p14:creationId xmlns:p14="http://schemas.microsoft.com/office/powerpoint/2010/main" val="30455879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1">
            <a:extLst>
              <a:ext uri="{FF2B5EF4-FFF2-40B4-BE49-F238E27FC236}">
                <a16:creationId xmlns:a16="http://schemas.microsoft.com/office/drawing/2014/main" id="{D27857DC-9F1E-DAC1-31DE-B891AF754CB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solidFill>
            <a:schemeClr val="tx2">
              <a:lumMod val="60000"/>
              <a:lumOff val="40000"/>
            </a:schemeClr>
          </a:solidFill>
        </p:spPr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7D11389-FC29-976D-0620-3083AC0B7D1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4837" y="1674673"/>
            <a:ext cx="5761164" cy="2240787"/>
          </a:xfr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it-IT" dirty="0"/>
              <a:t>Negli ultimi 2 anni, anche a causa della pandemia, i comportamenti sono cambiati.</a:t>
            </a:r>
          </a:p>
          <a:p>
            <a:r>
              <a:rPr lang="it-IT" dirty="0"/>
              <a:t>Non sempre rispettano più le fasce socio-demografiche classiche.</a:t>
            </a: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325FD060-D2B8-B63F-5D89-7FA51308F5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0921"/>
            <a:ext cx="12233606" cy="1510374"/>
          </a:xfrm>
        </p:spPr>
        <p:txBody>
          <a:bodyPr/>
          <a:lstStyle/>
          <a:p>
            <a:r>
              <a:rPr lang="it-IT" sz="2400" dirty="0"/>
              <a:t>Il tema </a:t>
            </a:r>
            <a:r>
              <a:rPr lang="it-IT" sz="2400" b="1" dirty="0"/>
              <a:t>dell’identificazione dei target</a:t>
            </a:r>
            <a:r>
              <a:rPr lang="it-IT" sz="2400" dirty="0"/>
              <a:t> è particolarmente importante oggi, soprattutto alla luce delle varie discussioni sul concetto di privacy.</a:t>
            </a:r>
          </a:p>
        </p:txBody>
      </p:sp>
      <p:sp>
        <p:nvSpPr>
          <p:cNvPr id="5" name="Sottotitolo 4">
            <a:extLst>
              <a:ext uri="{FF2B5EF4-FFF2-40B4-BE49-F238E27FC236}">
                <a16:creationId xmlns:a16="http://schemas.microsoft.com/office/drawing/2014/main" id="{F79DF3E6-55A9-D8FA-AAA3-C1ED29A07E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07529" y="1308878"/>
            <a:ext cx="4876800" cy="1981200"/>
          </a:xfrm>
        </p:spPr>
        <p:txBody>
          <a:bodyPr>
            <a:normAutofit/>
          </a:bodyPr>
          <a:lstStyle/>
          <a:p>
            <a:pPr algn="ctr"/>
            <a:r>
              <a:rPr lang="it-IT" sz="2000" dirty="0"/>
              <a:t>I dati permettono di:</a:t>
            </a:r>
          </a:p>
          <a:p>
            <a:pPr marL="342900" indent="-342900" algn="ctr">
              <a:buFont typeface="Wingdings" pitchFamily="2" charset="2"/>
              <a:buChar char="ü"/>
            </a:pPr>
            <a:r>
              <a:rPr lang="it-IT" sz="2000" dirty="0"/>
              <a:t>trovare </a:t>
            </a:r>
            <a:r>
              <a:rPr lang="it-IT" sz="2000" b="1" dirty="0"/>
              <a:t>nuovi </a:t>
            </a:r>
            <a:r>
              <a:rPr lang="it-IT" sz="2000" b="1" dirty="0" err="1"/>
              <a:t>insight</a:t>
            </a:r>
            <a:r>
              <a:rPr lang="it-IT" sz="2000" dirty="0"/>
              <a:t>,</a:t>
            </a:r>
          </a:p>
          <a:p>
            <a:pPr marL="342900" indent="-342900" algn="ctr">
              <a:buFont typeface="Wingdings" pitchFamily="2" charset="2"/>
              <a:buChar char="ü"/>
            </a:pPr>
            <a:r>
              <a:rPr lang="it-IT" sz="2000" b="1" dirty="0"/>
              <a:t>adattare le ipotesi </a:t>
            </a:r>
            <a:r>
              <a:rPr lang="it-IT" sz="2000" dirty="0"/>
              <a:t>in corso d’opera,</a:t>
            </a:r>
          </a:p>
          <a:p>
            <a:pPr marL="342900" indent="-342900" algn="ctr">
              <a:buFont typeface="Wingdings" pitchFamily="2" charset="2"/>
              <a:buChar char="ü"/>
            </a:pPr>
            <a:r>
              <a:rPr lang="it-IT" sz="2000" dirty="0"/>
              <a:t>migliorare la strategia in tempo reale.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4210BF4-CABF-768D-DB79-46FB6B740E98}"/>
              </a:ext>
            </a:extLst>
          </p:cNvPr>
          <p:cNvSpPr txBox="1"/>
          <p:nvPr/>
        </p:nvSpPr>
        <p:spPr>
          <a:xfrm>
            <a:off x="422532" y="1951250"/>
            <a:ext cx="567346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Arial" panose="020B0604020202020204" pitchFamily="34" charset="0"/>
              <a:buChar char="•"/>
            </a:pPr>
            <a:r>
              <a:rPr lang="it-IT" sz="2400" dirty="0"/>
              <a:t>Negli ultimi 2 anni, anche a causa della pandemia, i comportamenti sono cambiati.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400" dirty="0"/>
              <a:t>Non sempre rispettano più le fasce socio-demografiche classiche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it-IT" sz="2400" dirty="0"/>
          </a:p>
          <a:p>
            <a:pPr algn="ctr"/>
            <a:endParaRPr lang="it-IT" sz="2400" dirty="0"/>
          </a:p>
          <a:p>
            <a:pPr algn="ctr">
              <a:buFont typeface="Arial" panose="020B0604020202020204" pitchFamily="34" charset="0"/>
              <a:buChar char="•"/>
            </a:pPr>
            <a:endParaRPr lang="it-IT" sz="2400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4810108F-E29E-BCFA-B9C4-9D64D1686398}"/>
              </a:ext>
            </a:extLst>
          </p:cNvPr>
          <p:cNvSpPr txBox="1"/>
          <p:nvPr/>
        </p:nvSpPr>
        <p:spPr>
          <a:xfrm>
            <a:off x="6430836" y="3586801"/>
            <a:ext cx="5552431" cy="2554545"/>
          </a:xfrm>
          <a:prstGeom prst="rect">
            <a:avLst/>
          </a:prstGeom>
          <a:ln w="57150">
            <a:solidFill>
              <a:srgbClr val="43467B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tx2">
                    <a:lumMod val="75000"/>
                  </a:schemeClr>
                </a:solidFill>
              </a:rPr>
              <a:t>In passato</a:t>
            </a:r>
            <a:r>
              <a:rPr lang="it-IT" sz="2000" dirty="0"/>
              <a:t>: responsabile solo dell’erogazione della pubblicità su brief predefiniti.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it-IT" sz="2000" dirty="0"/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tx2">
                    <a:lumMod val="75000"/>
                  </a:schemeClr>
                </a:solidFill>
              </a:rPr>
              <a:t>Oggi</a:t>
            </a:r>
            <a:r>
              <a:rPr lang="it-IT" sz="2000" dirty="0"/>
              <a:t>: le aziende chiedono supporto strategico, per: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000" dirty="0"/>
              <a:t>mettere in discussione i target iniziali,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000" dirty="0"/>
              <a:t>capire cosa funziona,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000" dirty="0"/>
              <a:t>adattarsi alla realtà mantenendo chiaro il risultato finale.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CF36323F-7B9C-2504-4782-63E608E8073C}"/>
              </a:ext>
            </a:extLst>
          </p:cNvPr>
          <p:cNvSpPr txBox="1"/>
          <p:nvPr/>
        </p:nvSpPr>
        <p:spPr>
          <a:xfrm>
            <a:off x="334836" y="4202354"/>
            <a:ext cx="5761164" cy="2246769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2000" b="1" dirty="0"/>
              <a:t>Prima</a:t>
            </a:r>
            <a:r>
              <a:rPr lang="it-IT" sz="2000" dirty="0"/>
              <a:t>: campagne impostate in modo rigido</a:t>
            </a:r>
          </a:p>
          <a:p>
            <a:pPr algn="ctr"/>
            <a:r>
              <a:rPr lang="it-IT" sz="2000" dirty="0"/>
              <a:t>es. donna 25-30 anni, appassionata di yoga e sushi.</a:t>
            </a:r>
          </a:p>
          <a:p>
            <a:pPr algn="ctr"/>
            <a:endParaRPr lang="it-IT" sz="2000" dirty="0"/>
          </a:p>
          <a:p>
            <a:pPr algn="ctr"/>
            <a:r>
              <a:rPr lang="it-IT" sz="2000" b="1" dirty="0"/>
              <a:t>Oggi</a:t>
            </a:r>
            <a:r>
              <a:rPr lang="it-IT" sz="2000" dirty="0"/>
              <a:t>: questo approccio è troppo riduttivo.</a:t>
            </a:r>
          </a:p>
          <a:p>
            <a:pPr algn="ctr"/>
            <a:r>
              <a:rPr lang="it-IT" sz="2000" dirty="0"/>
              <a:t>Serve mettere in discussione gli assunti iniziali e capire, grazie al monitoraggio, </a:t>
            </a:r>
            <a:r>
              <a:rPr lang="it-IT" sz="2000" u="sng" dirty="0"/>
              <a:t>chi sia davvero la persona interessata al brand</a:t>
            </a:r>
            <a:r>
              <a:rPr lang="it-IT" sz="2000" dirty="0"/>
              <a:t> o al prodotto.</a:t>
            </a:r>
          </a:p>
        </p:txBody>
      </p:sp>
    </p:spTree>
    <p:extLst>
      <p:ext uri="{BB962C8B-B14F-4D97-AF65-F5344CB8AC3E}">
        <p14:creationId xmlns:p14="http://schemas.microsoft.com/office/powerpoint/2010/main" val="22555447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1A761BC-C625-3A38-5806-1818F448B8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5</a:t>
            </a:fld>
            <a:endParaRPr lang="it-IT" noProof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CF38418-1E3B-BF0C-65FD-AB250E5DCEF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08418" y="950252"/>
            <a:ext cx="10687545" cy="1847544"/>
          </a:xfrm>
        </p:spPr>
        <p:txBody>
          <a:bodyPr>
            <a:noAutofit/>
          </a:bodyPr>
          <a:lstStyle/>
          <a:p>
            <a:pPr algn="ctr"/>
            <a:r>
              <a:rPr lang="it-IT" sz="2200" dirty="0"/>
              <a:t>Non è più possibile distinguere nettamente tra strumenti tradizionali e digitali.</a:t>
            </a:r>
          </a:p>
          <a:p>
            <a:pPr algn="ctr"/>
            <a:r>
              <a:rPr lang="it-IT" sz="2200" dirty="0"/>
              <a:t>La pubblicità non può prescindere dai canali online.</a:t>
            </a:r>
          </a:p>
          <a:p>
            <a:pPr algn="ctr"/>
            <a:r>
              <a:rPr lang="it-IT" sz="2200" dirty="0"/>
              <a:t>I </a:t>
            </a:r>
            <a:r>
              <a:rPr lang="it-IT" sz="2200" b="1" dirty="0">
                <a:solidFill>
                  <a:schemeClr val="tx2">
                    <a:lumMod val="50000"/>
                  </a:schemeClr>
                </a:solidFill>
              </a:rPr>
              <a:t>comunicati stampa</a:t>
            </a:r>
            <a:r>
              <a:rPr lang="it-IT" sz="2200" dirty="0"/>
              <a:t> devono essere accompagnati da operazioni mirate sui social.</a:t>
            </a:r>
          </a:p>
          <a:p>
            <a:pPr algn="ctr"/>
            <a:r>
              <a:rPr lang="it-IT" sz="2200" dirty="0"/>
              <a:t>Gli eventi vanno pensati anche per una fruizione a distanza, non solo nel luogo fisico.</a:t>
            </a:r>
          </a:p>
          <a:p>
            <a:pPr algn="ctr"/>
            <a:r>
              <a:rPr lang="it-IT" sz="2200" u="sng" dirty="0"/>
              <a:t>Tutto è in continua evoluzione </a:t>
            </a:r>
            <a:r>
              <a:rPr lang="it-IT" sz="2200" dirty="0"/>
              <a:t>e questo impone alle agenzie di ripensare i propri servizi.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E8CDB8BA-3BE5-53E0-D1CD-1961BA0671C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06137" y="329168"/>
            <a:ext cx="11132845" cy="424732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it-IT" b="1"/>
              <a:t>L’integrazione del digitale</a:t>
            </a:r>
          </a:p>
        </p:txBody>
      </p:sp>
      <p:sp>
        <p:nvSpPr>
          <p:cNvPr id="8" name="Segnaposto testo 4">
            <a:extLst>
              <a:ext uri="{FF2B5EF4-FFF2-40B4-BE49-F238E27FC236}">
                <a16:creationId xmlns:a16="http://schemas.microsoft.com/office/drawing/2014/main" id="{3F1BB92C-FAB1-68A3-E0A4-6A37004EFC1F}"/>
              </a:ext>
            </a:extLst>
          </p:cNvPr>
          <p:cNvSpPr txBox="1">
            <a:spLocks/>
          </p:cNvSpPr>
          <p:nvPr/>
        </p:nvSpPr>
        <p:spPr>
          <a:xfrm>
            <a:off x="485769" y="3674859"/>
            <a:ext cx="11132845" cy="4247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wrap="square" lIns="64008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b="1"/>
              <a:t>I consumatori e le nuove consulenze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49EBFAA-9F10-9771-BDEE-5F3711AD8864}"/>
              </a:ext>
            </a:extLst>
          </p:cNvPr>
          <p:cNvSpPr txBox="1"/>
          <p:nvPr/>
        </p:nvSpPr>
        <p:spPr>
          <a:xfrm>
            <a:off x="1270574" y="4165108"/>
            <a:ext cx="988279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dirty="0"/>
              <a:t>I consumatori oggi sono raggiungibili attraverso una </a:t>
            </a:r>
            <a:r>
              <a:rPr lang="it-IT" sz="2400" b="1" dirty="0"/>
              <a:t>moltitudine di canali</a:t>
            </a:r>
            <a:r>
              <a:rPr lang="it-IT" sz="2400" dirty="0"/>
              <a:t>.</a:t>
            </a:r>
          </a:p>
          <a:p>
            <a:pPr algn="ctr"/>
            <a:endParaRPr lang="it-IT" sz="2400" dirty="0"/>
          </a:p>
          <a:p>
            <a:pPr algn="ctr"/>
            <a:r>
              <a:rPr lang="it-IT" sz="2400" dirty="0"/>
              <a:t>Per questo, le agenzie di consulenza devono essere sempre aggiornate, capaci di proporre soluzioni innovative, coerenti con le nuove piattaforme digitali e pronte ad adattarsi rapidamente ai cambiamenti.</a:t>
            </a:r>
          </a:p>
        </p:txBody>
      </p:sp>
    </p:spTree>
    <p:extLst>
      <p:ext uri="{BB962C8B-B14F-4D97-AF65-F5344CB8AC3E}">
        <p14:creationId xmlns:p14="http://schemas.microsoft.com/office/powerpoint/2010/main" val="33903761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1">
            <a:extLst>
              <a:ext uri="{FF2B5EF4-FFF2-40B4-BE49-F238E27FC236}">
                <a16:creationId xmlns:a16="http://schemas.microsoft.com/office/drawing/2014/main" id="{58C744B8-7D54-578E-144E-B84BB0E8DFF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solidFill>
            <a:schemeClr val="tx2">
              <a:lumMod val="60000"/>
              <a:lumOff val="40000"/>
            </a:schemeClr>
          </a:solidFill>
        </p:spPr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AFE9C3D-096C-CAD7-DE70-417377C5EF8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08252" y="1245340"/>
            <a:ext cx="5330548" cy="290990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it-IT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A7ACA2B4-A1DC-FC20-4754-C86BD36418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2136" y="-15646"/>
            <a:ext cx="10811557" cy="1604655"/>
          </a:xfrm>
        </p:spPr>
        <p:txBody>
          <a:bodyPr/>
          <a:lstStyle/>
          <a:p>
            <a:r>
              <a:rPr lang="it-IT" sz="3200"/>
              <a:t>Come si evolveranno le agenzie di marketing, secondo lei?</a:t>
            </a:r>
          </a:p>
        </p:txBody>
      </p:sp>
      <p:sp>
        <p:nvSpPr>
          <p:cNvPr id="5" name="Sottotitolo 4">
            <a:extLst>
              <a:ext uri="{FF2B5EF4-FFF2-40B4-BE49-F238E27FC236}">
                <a16:creationId xmlns:a16="http://schemas.microsoft.com/office/drawing/2014/main" id="{EFE0ADD8-1ED7-EFDD-3BCB-238FAB4615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06948" y="2941045"/>
            <a:ext cx="4876800" cy="1371602"/>
          </a:xfrm>
        </p:spPr>
        <p:txBody>
          <a:bodyPr>
            <a:noAutofit/>
          </a:bodyPr>
          <a:lstStyle/>
          <a:p>
            <a:pPr algn="ctr"/>
            <a:r>
              <a:rPr lang="it-IT" sz="2400" b="1" dirty="0"/>
              <a:t>La sfida principale</a:t>
            </a:r>
          </a:p>
          <a:p>
            <a:pPr algn="ctr"/>
            <a:r>
              <a:rPr lang="it-IT" sz="2400" dirty="0"/>
              <a:t>Non è tanto creativa o tecnica, ma organizzativa.</a:t>
            </a:r>
          </a:p>
          <a:p>
            <a:pPr algn="ctr"/>
            <a:endParaRPr lang="it-IT" sz="2400" dirty="0"/>
          </a:p>
          <a:p>
            <a:pPr algn="ctr"/>
            <a:r>
              <a:rPr lang="it-IT" sz="2400" dirty="0"/>
              <a:t>Serve costruire:</a:t>
            </a:r>
          </a:p>
          <a:p>
            <a:pPr marL="342900" indent="-342900" algn="ctr">
              <a:buFont typeface="Wingdings" pitchFamily="2" charset="2"/>
              <a:buChar char="ü"/>
            </a:pPr>
            <a:r>
              <a:rPr lang="it-IT" sz="2400" dirty="0"/>
              <a:t>strumenti,</a:t>
            </a:r>
          </a:p>
          <a:p>
            <a:pPr marL="342900" indent="-342900" algn="ctr">
              <a:buFont typeface="Wingdings" pitchFamily="2" charset="2"/>
              <a:buChar char="ü"/>
            </a:pPr>
            <a:r>
              <a:rPr lang="it-IT" sz="2400" dirty="0"/>
              <a:t>contesti,</a:t>
            </a:r>
          </a:p>
          <a:p>
            <a:pPr marL="342900" indent="-342900" algn="ctr">
              <a:buFont typeface="Wingdings" pitchFamily="2" charset="2"/>
              <a:buChar char="ü"/>
            </a:pPr>
            <a:r>
              <a:rPr lang="it-IT" sz="2400" dirty="0"/>
              <a:t>organizzazioni capaci di unire i punti e generare nuovo valore. </a:t>
            </a:r>
          </a:p>
          <a:p>
            <a:pPr algn="ctr"/>
            <a:endParaRPr lang="it-IT" sz="2400" dirty="0"/>
          </a:p>
          <a:p>
            <a:pPr algn="ctr"/>
            <a:endParaRPr lang="it-IT" sz="2400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8D7FE56-5AFB-7DB1-A2AB-CCC5886C9261}"/>
              </a:ext>
            </a:extLst>
          </p:cNvPr>
          <p:cNvSpPr txBox="1"/>
          <p:nvPr/>
        </p:nvSpPr>
        <p:spPr>
          <a:xfrm>
            <a:off x="222000" y="1343438"/>
            <a:ext cx="54168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it-IT" sz="2400" b="1" dirty="0"/>
              <a:t>Convergenza di mondi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400" dirty="0"/>
              <a:t>Le agenzie dovranno integrare competenze provenienti da: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400" b="1" dirty="0"/>
              <a:t>freelance</a:t>
            </a:r>
            <a:r>
              <a:rPr lang="it-IT" sz="2400" dirty="0"/>
              <a:t>,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400" b="1" dirty="0"/>
              <a:t>società di consulenza</a:t>
            </a:r>
            <a:r>
              <a:rPr lang="it-IT" sz="2400" dirty="0"/>
              <a:t>,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400" b="1" dirty="0"/>
              <a:t>università</a:t>
            </a:r>
            <a:r>
              <a:rPr lang="it-IT" sz="2400" dirty="0"/>
              <a:t>,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400" b="1" dirty="0"/>
              <a:t>OTT</a:t>
            </a:r>
            <a:r>
              <a:rPr lang="it-IT" sz="2400" dirty="0"/>
              <a:t> (Over-The-Top).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13D2D3D2-11BF-6D2E-BFC7-B1603CD2728D}"/>
              </a:ext>
            </a:extLst>
          </p:cNvPr>
          <p:cNvSpPr txBox="1"/>
          <p:nvPr/>
        </p:nvSpPr>
        <p:spPr>
          <a:xfrm>
            <a:off x="639667" y="4470051"/>
            <a:ext cx="999826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it-IT" sz="2000" b="1" dirty="0"/>
              <a:t>Le nuove frontiere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000" dirty="0"/>
              <a:t>Social commerce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000" dirty="0"/>
              <a:t>Live shopping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000" dirty="0" err="1"/>
              <a:t>Influencer</a:t>
            </a:r>
            <a:r>
              <a:rPr lang="it-IT" sz="2000" dirty="0"/>
              <a:t> in logica di conversione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000" dirty="0"/>
              <a:t>Nuovi </a:t>
            </a:r>
            <a:r>
              <a:rPr lang="it-IT" sz="2000" dirty="0" err="1"/>
              <a:t>insight</a:t>
            </a:r>
            <a:r>
              <a:rPr lang="it-IT" sz="2000" dirty="0"/>
              <a:t> e Big Data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000" dirty="0"/>
              <a:t>Mondo senza cookie</a:t>
            </a:r>
          </a:p>
        </p:txBody>
      </p:sp>
    </p:spTree>
    <p:extLst>
      <p:ext uri="{BB962C8B-B14F-4D97-AF65-F5344CB8AC3E}">
        <p14:creationId xmlns:p14="http://schemas.microsoft.com/office/powerpoint/2010/main" val="32676085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1">
            <a:extLst>
              <a:ext uri="{FF2B5EF4-FFF2-40B4-BE49-F238E27FC236}">
                <a16:creationId xmlns:a16="http://schemas.microsoft.com/office/drawing/2014/main" id="{7B028778-D246-14A1-530B-B24383D20DB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solidFill>
            <a:schemeClr val="tx2">
              <a:lumMod val="60000"/>
              <a:lumOff val="40000"/>
            </a:schemeClr>
          </a:solidFill>
        </p:spPr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4FADC99-13AA-3ECB-0E21-9A2E3DBA72F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4592" y="1417961"/>
            <a:ext cx="5031039" cy="2925440"/>
          </a:xfr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it-IT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A55B783E-D469-A852-147C-E78B6D45CF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4592" y="-108729"/>
            <a:ext cx="11726282" cy="1981200"/>
          </a:xfrm>
        </p:spPr>
        <p:txBody>
          <a:bodyPr/>
          <a:lstStyle/>
          <a:p>
            <a:r>
              <a:rPr lang="it-IT" sz="2800" dirty="0"/>
              <a:t>Cosa consiglierebbe a un giovane studente che vuole </a:t>
            </a:r>
            <a:r>
              <a:rPr lang="it-IT" sz="2800" i="1" dirty="0"/>
              <a:t>inserirsi nel settore delle agenzie</a:t>
            </a:r>
            <a:r>
              <a:rPr lang="it-IT" sz="2800" dirty="0"/>
              <a:t>?</a:t>
            </a:r>
          </a:p>
        </p:txBody>
      </p:sp>
      <p:sp>
        <p:nvSpPr>
          <p:cNvPr id="5" name="Sottotitolo 4">
            <a:extLst>
              <a:ext uri="{FF2B5EF4-FFF2-40B4-BE49-F238E27FC236}">
                <a16:creationId xmlns:a16="http://schemas.microsoft.com/office/drawing/2014/main" id="{287D907C-98CF-5116-A9E9-ABFDEC9D6B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18701" y="1981200"/>
            <a:ext cx="5488707" cy="1371602"/>
          </a:xfrm>
        </p:spPr>
        <p:txBody>
          <a:bodyPr>
            <a:noAutofit/>
          </a:bodyPr>
          <a:lstStyle/>
          <a:p>
            <a:pPr algn="ctr"/>
            <a:r>
              <a:rPr lang="it-IT" sz="2400" b="1" dirty="0"/>
              <a:t>Costruire esperienza</a:t>
            </a:r>
          </a:p>
          <a:p>
            <a:pPr marL="342900" indent="-342900" algn="ctr">
              <a:buFont typeface="Wingdings" pitchFamily="2" charset="2"/>
              <a:buChar char="Ø"/>
            </a:pPr>
            <a:r>
              <a:rPr lang="it-IT" sz="2400" dirty="0"/>
              <a:t>Cambiare spesso ambiti e discipline.</a:t>
            </a:r>
          </a:p>
          <a:p>
            <a:pPr marL="342900" indent="-342900" algn="ctr">
              <a:buFont typeface="Wingdings" pitchFamily="2" charset="2"/>
              <a:buChar char="Ø"/>
            </a:pPr>
            <a:r>
              <a:rPr lang="it-IT" sz="2400" dirty="0"/>
              <a:t>Avere pazienza per imparare i fondamentali.</a:t>
            </a:r>
          </a:p>
          <a:p>
            <a:pPr marL="342900" indent="-342900" algn="ctr">
              <a:buFont typeface="Wingdings" pitchFamily="2" charset="2"/>
              <a:buChar char="Ø"/>
            </a:pPr>
            <a:r>
              <a:rPr lang="it-IT" sz="2400" dirty="0"/>
              <a:t>Non vivere solo con </a:t>
            </a:r>
            <a:r>
              <a:rPr lang="it-IT" sz="2400" b="1" dirty="0"/>
              <a:t>logica YOLO,</a:t>
            </a:r>
            <a:r>
              <a:rPr lang="it-IT" sz="2400" dirty="0"/>
              <a:t> ma con una prospettiva di crescita.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FEE94378-4AA3-57DB-AC7D-ED065EF30394}"/>
              </a:ext>
            </a:extLst>
          </p:cNvPr>
          <p:cNvSpPr txBox="1"/>
          <p:nvPr/>
        </p:nvSpPr>
        <p:spPr>
          <a:xfrm>
            <a:off x="184592" y="1541853"/>
            <a:ext cx="486808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it-IT" sz="2400" b="1" dirty="0"/>
              <a:t>Sensibilità al cambiamento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400" dirty="0"/>
              <a:t>Il settore evolve rapidamente → serve </a:t>
            </a:r>
            <a:r>
              <a:rPr lang="it-IT" sz="2400" b="1" dirty="0"/>
              <a:t>adattabilità</a:t>
            </a:r>
            <a:r>
              <a:rPr lang="it-IT" sz="2400" dirty="0"/>
              <a:t>.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it-IT" sz="2400" dirty="0"/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400" dirty="0"/>
              <a:t>Meglio iniziare in una realtà che permetta di vedere tante cose e sperimentare.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A677A495-B26E-2858-214C-1A1A8F7A5AEE}"/>
              </a:ext>
            </a:extLst>
          </p:cNvPr>
          <p:cNvSpPr txBox="1"/>
          <p:nvPr/>
        </p:nvSpPr>
        <p:spPr>
          <a:xfrm>
            <a:off x="2689380" y="4738544"/>
            <a:ext cx="6227456" cy="1631216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it-IT" sz="2000" b="1" dirty="0"/>
              <a:t>L’approccio giusto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000" dirty="0"/>
              <a:t>Entrare con umiltà.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000" dirty="0"/>
              <a:t>Essere precisi e affidabili in ciò che si fa.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000" dirty="0"/>
              <a:t>Coltivare curiosità e non “sedersi mai”.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000" dirty="0"/>
              <a:t>Evitare troppa impazienza: la crescita richiede tempo.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F9DD013E-395F-49BD-93F3-958C7406736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7983" t="12381" r="7403" b="7085"/>
          <a:stretch>
            <a:fillRect/>
          </a:stretch>
        </p:blipFill>
        <p:spPr>
          <a:xfrm>
            <a:off x="9158173" y="3970293"/>
            <a:ext cx="2752701" cy="255383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5512787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1">
            <a:extLst>
              <a:ext uri="{FF2B5EF4-FFF2-40B4-BE49-F238E27FC236}">
                <a16:creationId xmlns:a16="http://schemas.microsoft.com/office/drawing/2014/main" id="{B6FBC58A-5352-3212-5A53-8587A621AED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solidFill>
            <a:schemeClr val="tx2">
              <a:lumMod val="60000"/>
              <a:lumOff val="40000"/>
            </a:schemeClr>
          </a:solidFill>
        </p:spPr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3E72D4C-43B3-428A-BE49-44869D31F55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5244" y="1537369"/>
            <a:ext cx="5145678" cy="3060042"/>
          </a:xfr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it-IT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D35BBAE9-D254-4E3D-937D-0899FFD139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6486" y="-38100"/>
            <a:ext cx="12198485" cy="1981200"/>
          </a:xfrm>
        </p:spPr>
        <p:txBody>
          <a:bodyPr/>
          <a:lstStyle/>
          <a:p>
            <a:r>
              <a:rPr lang="it-IT" sz="2400"/>
              <a:t>Un’azienda che volesse sfruttare le leve digitali da qui ai prossimi 5 anni, che sfide dovrà affrontare?</a:t>
            </a:r>
          </a:p>
        </p:txBody>
      </p:sp>
      <p:sp>
        <p:nvSpPr>
          <p:cNvPr id="5" name="Sottotitolo 4">
            <a:extLst>
              <a:ext uri="{FF2B5EF4-FFF2-40B4-BE49-F238E27FC236}">
                <a16:creationId xmlns:a16="http://schemas.microsoft.com/office/drawing/2014/main" id="{76B1257B-13D1-F900-F88B-CC1E84584D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08156" y="2531217"/>
            <a:ext cx="4876800" cy="1223212"/>
          </a:xfrm>
        </p:spPr>
        <p:txBody>
          <a:bodyPr>
            <a:noAutofit/>
          </a:bodyPr>
          <a:lstStyle/>
          <a:p>
            <a:pPr algn="ctr"/>
            <a:r>
              <a:rPr lang="it-IT" sz="2400" dirty="0"/>
              <a:t>Le aziende hanno capito che non possono più delegare tutto alle agenzie.</a:t>
            </a:r>
          </a:p>
          <a:p>
            <a:pPr algn="ctr"/>
            <a:endParaRPr lang="it-IT" sz="2400" dirty="0"/>
          </a:p>
          <a:p>
            <a:pPr algn="ctr"/>
            <a:r>
              <a:rPr lang="it-IT" sz="2400" dirty="0"/>
              <a:t>Cresce l’esigenza di </a:t>
            </a:r>
            <a:r>
              <a:rPr lang="it-IT" sz="2400" b="1" dirty="0"/>
              <a:t>competenze</a:t>
            </a:r>
            <a:r>
              <a:rPr lang="it-IT" sz="2400" dirty="0"/>
              <a:t> interne forti nel digitale.</a:t>
            </a:r>
          </a:p>
          <a:p>
            <a:pPr algn="ctr"/>
            <a:r>
              <a:rPr lang="it-IT" sz="2400" dirty="0"/>
              <a:t>Molte stanno creando team in-house.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BAC63EBB-046B-8259-E9AC-D5B60C7CFD63}"/>
              </a:ext>
            </a:extLst>
          </p:cNvPr>
          <p:cNvSpPr txBox="1"/>
          <p:nvPr/>
        </p:nvSpPr>
        <p:spPr>
          <a:xfrm>
            <a:off x="507044" y="1711662"/>
            <a:ext cx="493348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it-IT" sz="2000" b="1" dirty="0"/>
              <a:t>Un mercato in rapida evoluzione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000" dirty="0"/>
              <a:t>In </a:t>
            </a:r>
            <a:r>
              <a:rPr lang="it-IT" sz="2000" u="sng" dirty="0"/>
              <a:t>passato</a:t>
            </a:r>
            <a:r>
              <a:rPr lang="it-IT" sz="2000" dirty="0"/>
              <a:t>: il digitale era residuale negli investimenti.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000" u="sng" dirty="0"/>
              <a:t>Oggi</a:t>
            </a:r>
            <a:r>
              <a:rPr lang="it-IT" sz="2000" dirty="0"/>
              <a:t>: il digitale ha superato la TV a livello di mercato.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000" b="1" dirty="0"/>
              <a:t>Digitale</a:t>
            </a:r>
            <a:r>
              <a:rPr lang="it-IT" sz="2000" dirty="0"/>
              <a:t>: 38%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000" b="1" dirty="0"/>
              <a:t>TV</a:t>
            </a:r>
            <a:r>
              <a:rPr lang="it-IT" sz="2000" dirty="0"/>
              <a:t>: 37%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000" b="1" dirty="0"/>
              <a:t>Nelle grandi aziende</a:t>
            </a:r>
            <a:r>
              <a:rPr lang="it-IT" sz="2000" dirty="0"/>
              <a:t>: TV ancora al 50%, Digitale al 32%.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A96156B8-BF5F-06AA-3316-E6D0A28BB332}"/>
              </a:ext>
            </a:extLst>
          </p:cNvPr>
          <p:cNvSpPr txBox="1"/>
          <p:nvPr/>
        </p:nvSpPr>
        <p:spPr>
          <a:xfrm>
            <a:off x="5490922" y="4898748"/>
            <a:ext cx="6194034" cy="1631216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it-IT" sz="2000" b="1" dirty="0"/>
              <a:t>La sfida principale</a:t>
            </a:r>
          </a:p>
          <a:p>
            <a:pPr algn="ctr"/>
            <a:r>
              <a:rPr lang="it-IT" sz="2000" dirty="0"/>
              <a:t>Formare figure con solide competenze digitali, in grado di: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000" dirty="0"/>
              <a:t>guidare i team interni,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000" dirty="0"/>
              <a:t>integrare un network esterno di professionisti,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000" dirty="0"/>
              <a:t>mantenere l’azienda aggiornata e performante.</a:t>
            </a:r>
          </a:p>
        </p:txBody>
      </p:sp>
    </p:spTree>
    <p:extLst>
      <p:ext uri="{BB962C8B-B14F-4D97-AF65-F5344CB8AC3E}">
        <p14:creationId xmlns:p14="http://schemas.microsoft.com/office/powerpoint/2010/main" val="23911808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1">
            <a:extLst>
              <a:ext uri="{FF2B5EF4-FFF2-40B4-BE49-F238E27FC236}">
                <a16:creationId xmlns:a16="http://schemas.microsoft.com/office/drawing/2014/main" id="{F5B1E5CA-8A71-1284-6D71-397D74FDF97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solidFill>
            <a:schemeClr val="tx2">
              <a:lumMod val="60000"/>
              <a:lumOff val="40000"/>
            </a:schemeClr>
          </a:solidFill>
        </p:spPr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322AC9F-60FD-F43D-90FF-7BA9DEE84A8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59553" y="1774025"/>
            <a:ext cx="5510932" cy="2106682"/>
          </a:xfrm>
          <a:ln w="57150">
            <a:solidFill>
              <a:srgbClr val="E58C0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it-IT"/>
              <a:t>I canali non vanno più valutati singolarmente ma come sistema integrato.</a:t>
            </a:r>
          </a:p>
          <a:p>
            <a:r>
              <a:rPr lang="it-IT"/>
              <a:t>La vera sfida non è solo “essere omnichannel”, ma gestire l’ibridazione tra canali.</a:t>
            </a: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6CF79B77-5000-54BE-4F42-EE8220261C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7573" y="190500"/>
            <a:ext cx="11567727" cy="1981200"/>
          </a:xfrm>
        </p:spPr>
        <p:txBody>
          <a:bodyPr/>
          <a:lstStyle/>
          <a:p>
            <a:r>
              <a:rPr lang="it-IT" sz="3200"/>
              <a:t>Quali sono secondo lei le tendenze principali, nel marketing oggi?</a:t>
            </a:r>
          </a:p>
        </p:txBody>
      </p:sp>
      <p:sp>
        <p:nvSpPr>
          <p:cNvPr id="5" name="Sottotitolo 4">
            <a:extLst>
              <a:ext uri="{FF2B5EF4-FFF2-40B4-BE49-F238E27FC236}">
                <a16:creationId xmlns:a16="http://schemas.microsoft.com/office/drawing/2014/main" id="{45328625-585F-DA0E-18EF-2EB721295A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8702" y="2672545"/>
            <a:ext cx="5510931" cy="1371602"/>
          </a:xfrm>
        </p:spPr>
        <p:txBody>
          <a:bodyPr>
            <a:noAutofit/>
          </a:bodyPr>
          <a:lstStyle/>
          <a:p>
            <a:pPr algn="ctr"/>
            <a:r>
              <a:rPr lang="it-IT" sz="2000" dirty="0"/>
              <a:t>Esempio: entro in un negozio sotto casa ma poi acquisto online.</a:t>
            </a:r>
          </a:p>
          <a:p>
            <a:pPr algn="ctr"/>
            <a:r>
              <a:rPr lang="it-IT" sz="2000" dirty="0"/>
              <a:t>La vendita va attribuita </a:t>
            </a:r>
            <a:r>
              <a:rPr lang="it-IT" sz="2000" b="1" dirty="0"/>
              <a:t>all’e-commerce</a:t>
            </a:r>
            <a:r>
              <a:rPr lang="it-IT" sz="2000" dirty="0"/>
              <a:t> o al </a:t>
            </a:r>
            <a:r>
              <a:rPr lang="it-IT" sz="2000" b="1" dirty="0"/>
              <a:t>retail</a:t>
            </a:r>
            <a:r>
              <a:rPr lang="it-IT" sz="2000" dirty="0"/>
              <a:t>?</a:t>
            </a:r>
          </a:p>
          <a:p>
            <a:pPr algn="ctr"/>
            <a:r>
              <a:rPr lang="it-IT" sz="2000" dirty="0"/>
              <a:t>Questo genera complessità a livello di organizzazione e misurazione.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427E89A2-F847-D6DA-A37F-6B00016CD457}"/>
              </a:ext>
            </a:extLst>
          </p:cNvPr>
          <p:cNvSpPr txBox="1"/>
          <p:nvPr/>
        </p:nvSpPr>
        <p:spPr>
          <a:xfrm>
            <a:off x="357573" y="1981857"/>
            <a:ext cx="541291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Arial" panose="020B0604020202020204" pitchFamily="34" charset="0"/>
              <a:buChar char="•"/>
            </a:pPr>
            <a:r>
              <a:rPr lang="it-IT" sz="2000" dirty="0"/>
              <a:t>I canali non vanno più valutati singolarmente ma come sistema integrato.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it-IT" sz="2000" dirty="0"/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000" dirty="0"/>
              <a:t>La vera sfida non è solo “</a:t>
            </a:r>
            <a:r>
              <a:rPr lang="it-IT" sz="2000" b="1" dirty="0">
                <a:solidFill>
                  <a:srgbClr val="43467B"/>
                </a:solidFill>
              </a:rPr>
              <a:t>essere </a:t>
            </a:r>
            <a:r>
              <a:rPr lang="it-IT" sz="2000" b="1" dirty="0" err="1">
                <a:solidFill>
                  <a:srgbClr val="43467B"/>
                </a:solidFill>
              </a:rPr>
              <a:t>omnichannel</a:t>
            </a:r>
            <a:r>
              <a:rPr lang="it-IT" sz="2000" dirty="0"/>
              <a:t>”, ma gestire l’ibridazione tra canali.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C5964A3-F36B-0CE2-B958-120D107EE2CF}"/>
              </a:ext>
            </a:extLst>
          </p:cNvPr>
          <p:cNvSpPr txBox="1"/>
          <p:nvPr/>
        </p:nvSpPr>
        <p:spPr>
          <a:xfrm>
            <a:off x="2232951" y="4544993"/>
            <a:ext cx="7726097" cy="1938992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2000" dirty="0"/>
              <a:t>Oggi un progetto digitale è, in realtà, un </a:t>
            </a:r>
            <a:r>
              <a:rPr lang="it-IT" sz="2000" b="1" dirty="0">
                <a:solidFill>
                  <a:schemeClr val="tx2">
                    <a:lumMod val="75000"/>
                  </a:schemeClr>
                </a:solidFill>
              </a:rPr>
              <a:t>progetto di integrazione.</a:t>
            </a:r>
          </a:p>
          <a:p>
            <a:pPr algn="ctr"/>
            <a:r>
              <a:rPr lang="it-IT" sz="2000" dirty="0"/>
              <a:t>Non esiste più un flusso unidirezionale tra brand e consumatore.</a:t>
            </a:r>
          </a:p>
          <a:p>
            <a:pPr algn="ctr"/>
            <a:endParaRPr lang="it-IT" sz="2000" dirty="0"/>
          </a:p>
          <a:p>
            <a:pPr algn="ctr"/>
            <a:r>
              <a:rPr lang="it-IT" sz="2000" dirty="0"/>
              <a:t>Ogni interazione diventa </a:t>
            </a:r>
            <a:r>
              <a:rPr lang="it-IT" sz="2000" i="1" dirty="0"/>
              <a:t>un’occasione di apprendimento,</a:t>
            </a:r>
          </a:p>
          <a:p>
            <a:pPr algn="ctr"/>
            <a:r>
              <a:rPr lang="it-IT" sz="2000" dirty="0"/>
              <a:t>che deve generare </a:t>
            </a:r>
            <a:r>
              <a:rPr lang="it-IT" sz="2000" u="sng" dirty="0"/>
              <a:t>informazioni</a:t>
            </a:r>
            <a:r>
              <a:rPr lang="it-IT" sz="2000" dirty="0"/>
              <a:t> e </a:t>
            </a:r>
            <a:r>
              <a:rPr lang="it-IT" sz="2000" u="sng" dirty="0" err="1"/>
              <a:t>insight</a:t>
            </a:r>
            <a:r>
              <a:rPr lang="it-IT" sz="2000" dirty="0"/>
              <a:t> indipendenti dal canale specifico.</a:t>
            </a:r>
          </a:p>
        </p:txBody>
      </p:sp>
    </p:spTree>
    <p:extLst>
      <p:ext uri="{BB962C8B-B14F-4D97-AF65-F5344CB8AC3E}">
        <p14:creationId xmlns:p14="http://schemas.microsoft.com/office/powerpoint/2010/main" val="806968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egnaposto testo 7">
            <a:extLst>
              <a:ext uri="{FF2B5EF4-FFF2-40B4-BE49-F238E27FC236}">
                <a16:creationId xmlns:a16="http://schemas.microsoft.com/office/drawing/2014/main" id="{5B81CC40-FC5E-EB26-97F6-C9BDA4F3DF9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4820" y="404248"/>
            <a:ext cx="10805160" cy="707886"/>
          </a:xfrm>
        </p:spPr>
        <p:txBody>
          <a:bodyPr vert="horz" lIns="91440" tIns="45720" rIns="91440" bIns="45720" rtlCol="0" anchor="t">
            <a:normAutofit fontScale="9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it-IT" sz="4400" dirty="0"/>
              <a:t>S. Saladino</a:t>
            </a:r>
            <a:endParaRPr lang="it-IT" sz="4000" b="0" kern="1200" cap="all" spc="100" baseline="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389F138-10B2-D9F5-1495-5558E08D32CD}"/>
              </a:ext>
            </a:extLst>
          </p:cNvPr>
          <p:cNvSpPr txBox="1"/>
          <p:nvPr/>
        </p:nvSpPr>
        <p:spPr>
          <a:xfrm>
            <a:off x="548641" y="2319774"/>
            <a:ext cx="5547359" cy="4007873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indent="-342900" algn="ctr" fontAlgn="base">
              <a:buAutoNum type="arabicPeriod"/>
            </a:pPr>
            <a:r>
              <a:rPr lang="en-US" altLang="en-US" sz="2400" b="1"/>
              <a:t>RUOLO</a:t>
            </a:r>
            <a:r>
              <a:rPr lang="en-US" altLang="en-US" sz="2400"/>
              <a:t>: </a:t>
            </a:r>
          </a:p>
          <a:p>
            <a:pPr marL="342900" indent="-342900" algn="ctr" fontAlgn="base">
              <a:buAutoNum type="arabicPeriod"/>
            </a:pPr>
            <a:endParaRPr lang="en-US" altLang="en-US" sz="2400"/>
          </a:p>
          <a:p>
            <a:pPr marL="285750" indent="-285750" algn="ctr" fontAlgn="base">
              <a:buFontTx/>
              <a:buChar char="-"/>
            </a:pPr>
            <a:r>
              <a:rPr lang="it-IT" altLang="en-US" sz="2400"/>
              <a:t>Creazione di una nuova progettualità, un nuovo modo di essere sul mercato come brand e nuovi approcci; </a:t>
            </a:r>
          </a:p>
          <a:p>
            <a:pPr marL="285750" indent="-285750" algn="ctr" fontAlgn="base">
              <a:buFontTx/>
              <a:buChar char="-"/>
            </a:pPr>
            <a:endParaRPr lang="it-IT" altLang="en-US" sz="2400"/>
          </a:p>
          <a:p>
            <a:pPr marL="285750" indent="-285750" algn="ctr" fontAlgn="base">
              <a:buFontTx/>
              <a:buChar char="-"/>
            </a:pPr>
            <a:r>
              <a:rPr lang="it-IT" altLang="en-US" sz="2400"/>
              <a:t>Rinascita Digitale: capacità di interconnettere, creando un sistema che raccoglie e ridistribuisce; </a:t>
            </a:r>
          </a:p>
          <a:p>
            <a:pPr algn="ctr" fontAlgn="base"/>
            <a:endParaRPr lang="it-IT" altLang="en-US" sz="2400"/>
          </a:p>
          <a:p>
            <a:pPr marL="285750" indent="-285750" algn="ctr" fontAlgn="base">
              <a:buFontTx/>
              <a:buChar char="-"/>
            </a:pPr>
            <a:r>
              <a:rPr lang="it-IT" altLang="en-US" sz="2400"/>
              <a:t>Il digital marketing come modo per generare una relazione continua di valore con l’utente.</a:t>
            </a:r>
            <a:endParaRPr lang="it-IT" sz="2100" dirty="0">
              <a:solidFill>
                <a:schemeClr val="tx1"/>
              </a:solidFill>
            </a:endParaRP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BA327E58-D6E7-DC24-32F3-6938EB317F5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64820" y="1200274"/>
            <a:ext cx="14600035" cy="460246"/>
          </a:xfrm>
        </p:spPr>
        <p:txBody>
          <a:bodyPr vert="horz" wrap="square" lIns="91440" tIns="45720" rIns="91440" bIns="45720" rtlCol="0">
            <a:noAutofit/>
          </a:bodyPr>
          <a:lstStyle/>
          <a:p>
            <a:r>
              <a:rPr lang="it-IT" sz="2000" b="1" dirty="0"/>
              <a:t>CEO di </a:t>
            </a:r>
            <a:r>
              <a:rPr lang="it-IT" sz="2000" b="1" dirty="0" err="1"/>
              <a:t>Mashub</a:t>
            </a:r>
            <a:r>
              <a:rPr lang="it-IT" sz="2000" b="1" dirty="0"/>
              <a:t> (cultura digitale in Italia) e</a:t>
            </a:r>
          </a:p>
          <a:p>
            <a:r>
              <a:rPr lang="it-IT" sz="2000" b="1" dirty="0"/>
              <a:t> di Rinascita Digitale </a:t>
            </a:r>
            <a:endParaRPr lang="it-IT" sz="2000" b="1" kern="1200" dirty="0">
              <a:latin typeface="+mn-lt"/>
              <a:ea typeface="+mn-ea"/>
              <a:cs typeface="+mn-cs"/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C441CF9-280C-1127-1FA8-E8A205CE6B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</p:spPr>
        <p:txBody>
          <a:bodyPr vert="horz" lIns="0" tIns="45720" rIns="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it-IT" smtClean="0"/>
              <a:pPr>
                <a:spcAft>
                  <a:spcPts val="600"/>
                </a:spcAft>
              </a:pPr>
              <a:t>54</a:t>
            </a:fld>
            <a:endParaRPr lang="it-IT"/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3C7E5E01-BB70-26D7-9A4C-3A52E68B5A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1" y="541020"/>
            <a:ext cx="5775960" cy="577596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1197360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85444252-541C-EA4A-E426-09E3904A877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54911" y="1976733"/>
            <a:ext cx="5090157" cy="1884265"/>
          </a:xfrm>
        </p:spPr>
        <p:txBody>
          <a:bodyPr>
            <a:noAutofit/>
          </a:bodyPr>
          <a:lstStyle/>
          <a:p>
            <a:pPr marL="285750" indent="-285750" algn="ctr" fontAlgn="base">
              <a:buFontTx/>
              <a:buChar char="-"/>
            </a:pPr>
            <a:r>
              <a:rPr lang="it-IT" altLang="en-US" sz="2400" dirty="0"/>
              <a:t>La pervasività della tecnologia nel mondo del marketing: </a:t>
            </a:r>
            <a:r>
              <a:rPr lang="it-IT" altLang="en-US" sz="2400" i="1" dirty="0"/>
              <a:t>dove mettere un servizio o dove far fare un’esperienza? </a:t>
            </a:r>
          </a:p>
          <a:p>
            <a:pPr marL="285750" indent="-285750" algn="ctr" fontAlgn="base">
              <a:buFontTx/>
              <a:buChar char="-"/>
            </a:pPr>
            <a:endParaRPr lang="it-IT" altLang="en-US" sz="2400" dirty="0"/>
          </a:p>
          <a:p>
            <a:pPr marL="285750" indent="-285750" algn="ctr" fontAlgn="base">
              <a:buFontTx/>
              <a:buChar char="-"/>
            </a:pPr>
            <a:r>
              <a:rPr lang="it-IT" altLang="en-US" sz="2400" dirty="0"/>
              <a:t>Necessità di </a:t>
            </a:r>
            <a:r>
              <a:rPr lang="it-IT" altLang="en-US" sz="2400" b="1" dirty="0"/>
              <a:t>competenze trasversali</a:t>
            </a:r>
            <a:r>
              <a:rPr lang="it-IT" altLang="en-US" sz="2400" dirty="0"/>
              <a:t> e nuove figure in grado di utilizzare, valorizzare e guardare ai dati correttamente.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643011AF-0507-8035-6BBF-BBD0938B7F4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41958" y="602711"/>
            <a:ext cx="6508084" cy="511324"/>
          </a:xfrm>
        </p:spPr>
        <p:txBody>
          <a:bodyPr/>
          <a:lstStyle/>
          <a:p>
            <a:r>
              <a:rPr lang="it-IT" altLang="en-US" sz="3200" b="1"/>
              <a:t>SFIDE</a:t>
            </a:r>
            <a:endParaRPr lang="it-IT" sz="3200"/>
          </a:p>
        </p:txBody>
      </p:sp>
      <p:sp>
        <p:nvSpPr>
          <p:cNvPr id="9" name="Segnaposto contenuto 8">
            <a:extLst>
              <a:ext uri="{FF2B5EF4-FFF2-40B4-BE49-F238E27FC236}">
                <a16:creationId xmlns:a16="http://schemas.microsoft.com/office/drawing/2014/main" id="{631A3B31-5C89-5A0E-9D21-FAD8CB8E577F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291023" y="2241495"/>
            <a:ext cx="5090157" cy="1114320"/>
          </a:xfrm>
        </p:spPr>
        <p:txBody>
          <a:bodyPr>
            <a:noAutofit/>
          </a:bodyPr>
          <a:lstStyle/>
          <a:p>
            <a:pPr marL="285750" indent="-285750" algn="ctr" fontAlgn="base">
              <a:buFontTx/>
              <a:buChar char="-"/>
            </a:pPr>
            <a:r>
              <a:rPr lang="it-IT" altLang="en-US" sz="2400" dirty="0"/>
              <a:t>Non più un’agenzia di comunicazione, ma un </a:t>
            </a:r>
            <a:r>
              <a:rPr lang="it-IT" altLang="en-US" sz="2400" b="1" dirty="0">
                <a:solidFill>
                  <a:schemeClr val="accent2">
                    <a:lumMod val="75000"/>
                  </a:schemeClr>
                </a:solidFill>
              </a:rPr>
              <a:t>partner strategico </a:t>
            </a:r>
            <a:r>
              <a:rPr lang="it-IT" altLang="en-US" sz="2400" dirty="0"/>
              <a:t>nello sviluppo del business; </a:t>
            </a:r>
          </a:p>
          <a:p>
            <a:pPr marL="285750" indent="-285750" algn="ctr" fontAlgn="base">
              <a:buFontTx/>
              <a:buChar char="-"/>
            </a:pPr>
            <a:endParaRPr lang="it-IT" altLang="en-US" sz="2400" dirty="0"/>
          </a:p>
          <a:p>
            <a:pPr marL="285750" indent="-285750" algn="ctr" fontAlgn="base">
              <a:buFontTx/>
              <a:buChar char="-"/>
            </a:pPr>
            <a:r>
              <a:rPr lang="it-IT" altLang="en-US" sz="2400" dirty="0"/>
              <a:t>Andare oltre le richieste dei clienti e integrare le competenze tra interno ed esterno dell’agenzia. </a:t>
            </a:r>
            <a:endParaRPr lang="it-IT" sz="2400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D8C6267-E367-8E4E-90F1-45B0957B96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55</a:t>
            </a:fld>
            <a:endParaRPr lang="it-IT" noProof="0"/>
          </a:p>
        </p:txBody>
      </p:sp>
      <p:sp>
        <p:nvSpPr>
          <p:cNvPr id="12" name="Segnaposto testo 11">
            <a:extLst>
              <a:ext uri="{FF2B5EF4-FFF2-40B4-BE49-F238E27FC236}">
                <a16:creationId xmlns:a16="http://schemas.microsoft.com/office/drawing/2014/main" id="{19E93119-723D-31D3-1D9A-F4EBEA4FF23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101843" y="647272"/>
            <a:ext cx="5090157" cy="1119322"/>
          </a:xfrm>
        </p:spPr>
        <p:txBody>
          <a:bodyPr/>
          <a:lstStyle/>
          <a:p>
            <a:r>
              <a:rPr lang="it-IT" altLang="en-US" sz="3200" b="1"/>
              <a:t>TENDENZE</a:t>
            </a:r>
            <a:r>
              <a:rPr lang="it-IT" altLang="en-US" sz="3200"/>
              <a:t> E </a:t>
            </a:r>
            <a:r>
              <a:rPr lang="it-IT" altLang="en-US" sz="3200" b="1"/>
              <a:t>FUTURO</a:t>
            </a:r>
            <a:r>
              <a:rPr lang="it-IT" altLang="en-US" sz="3200"/>
              <a:t>:</a:t>
            </a:r>
            <a:endParaRPr lang="it-IT" sz="3200"/>
          </a:p>
        </p:txBody>
      </p:sp>
    </p:spTree>
    <p:extLst>
      <p:ext uri="{BB962C8B-B14F-4D97-AF65-F5344CB8AC3E}">
        <p14:creationId xmlns:p14="http://schemas.microsoft.com/office/powerpoint/2010/main" val="9239474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1">
            <a:extLst>
              <a:ext uri="{FF2B5EF4-FFF2-40B4-BE49-F238E27FC236}">
                <a16:creationId xmlns:a16="http://schemas.microsoft.com/office/drawing/2014/main" id="{B4019FDD-F89C-C991-DE7D-6E4B0CBCD03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solidFill>
            <a:schemeClr val="tx2">
              <a:lumMod val="60000"/>
              <a:lumOff val="40000"/>
            </a:schemeClr>
          </a:solidFill>
        </p:spPr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95E49F0-FDE3-525E-7E44-0E6EA19EE9E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2457" y="1371598"/>
            <a:ext cx="6194033" cy="4822437"/>
          </a:xfr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it-IT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6A2C3FBB-D59C-EDC7-506D-87BA0DA8BB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016676"/>
          </a:xfrm>
        </p:spPr>
        <p:txBody>
          <a:bodyPr/>
          <a:lstStyle/>
          <a:p>
            <a:r>
              <a:rPr lang="it-IT" sz="3200" dirty="0"/>
              <a:t>Di cosa vi occupate in </a:t>
            </a:r>
            <a:r>
              <a:rPr lang="it-IT" sz="3200" dirty="0" err="1"/>
              <a:t>mashub</a:t>
            </a:r>
            <a:r>
              <a:rPr lang="it-IT" sz="3200" dirty="0"/>
              <a:t> e in rinascita digitale?</a:t>
            </a:r>
          </a:p>
        </p:txBody>
      </p:sp>
      <p:sp>
        <p:nvSpPr>
          <p:cNvPr id="5" name="Sottotitolo 4">
            <a:extLst>
              <a:ext uri="{FF2B5EF4-FFF2-40B4-BE49-F238E27FC236}">
                <a16:creationId xmlns:a16="http://schemas.microsoft.com/office/drawing/2014/main" id="{3DF10657-0B5E-873A-5291-DA6AB84543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5431" y="3074076"/>
            <a:ext cx="4721979" cy="1671713"/>
          </a:xfrm>
        </p:spPr>
        <p:txBody>
          <a:bodyPr>
            <a:noAutofit/>
          </a:bodyPr>
          <a:lstStyle/>
          <a:p>
            <a:pPr algn="ctr"/>
            <a:r>
              <a:rPr lang="it-IT" sz="2400" dirty="0" err="1"/>
              <a:t>Mashub</a:t>
            </a:r>
            <a:r>
              <a:rPr lang="it-IT" sz="2400" dirty="0"/>
              <a:t> prende ispirazione dai principi della </a:t>
            </a:r>
            <a:r>
              <a:rPr lang="it-IT" sz="2400" b="1" dirty="0"/>
              <a:t>Open </a:t>
            </a:r>
            <a:r>
              <a:rPr lang="it-IT" sz="2400" b="1" dirty="0" err="1"/>
              <a:t>Innovation</a:t>
            </a:r>
            <a:r>
              <a:rPr lang="it-IT" sz="2400" b="1" dirty="0"/>
              <a:t>, </a:t>
            </a:r>
            <a:r>
              <a:rPr lang="it-IT" sz="2400" dirty="0"/>
              <a:t>che partono dall’idea di portare al tavolo competenze diverse.</a:t>
            </a:r>
          </a:p>
          <a:p>
            <a:pPr algn="ctr"/>
            <a:endParaRPr lang="it-IT" sz="2400" dirty="0"/>
          </a:p>
          <a:p>
            <a:pPr algn="ctr"/>
            <a:r>
              <a:rPr lang="it-IT" sz="2400" dirty="0"/>
              <a:t>L’obiettivo è integrare punti di vista diversi per generare progetti innovativi e concreti.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04F8C07-292F-C865-062E-D14D49A99311}"/>
              </a:ext>
            </a:extLst>
          </p:cNvPr>
          <p:cNvSpPr txBox="1"/>
          <p:nvPr/>
        </p:nvSpPr>
        <p:spPr>
          <a:xfrm>
            <a:off x="696578" y="1686340"/>
            <a:ext cx="582579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Arial" panose="020B0604020202020204" pitchFamily="34" charset="0"/>
              <a:buChar char="•"/>
            </a:pPr>
            <a:r>
              <a:rPr lang="it-IT" sz="2400" dirty="0" err="1"/>
              <a:t>Mashub</a:t>
            </a:r>
            <a:r>
              <a:rPr lang="it-IT" sz="2400" dirty="0"/>
              <a:t> nasce dal termine musicale </a:t>
            </a:r>
            <a:r>
              <a:rPr lang="it-IT" sz="2400" b="1" u="sng" dirty="0" err="1">
                <a:solidFill>
                  <a:schemeClr val="tx2">
                    <a:lumMod val="75000"/>
                  </a:schemeClr>
                </a:solidFill>
              </a:rPr>
              <a:t>mash-up</a:t>
            </a:r>
            <a:r>
              <a:rPr lang="it-IT" sz="2400" dirty="0"/>
              <a:t>, che significa </a:t>
            </a:r>
            <a:r>
              <a:rPr lang="it-IT" sz="2400" i="1" dirty="0"/>
              <a:t>unire diverse tracce </a:t>
            </a:r>
            <a:r>
              <a:rPr lang="it-IT" sz="2400" dirty="0"/>
              <a:t>per creare qualcosa di nuovo.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it-IT" sz="2400" dirty="0"/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400" dirty="0"/>
              <a:t>Hub indica un punto di interconnessione; per noi riguarda le competenze.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it-IT" sz="2400" dirty="0"/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400" dirty="0" err="1"/>
              <a:t>Mashub</a:t>
            </a:r>
            <a:r>
              <a:rPr lang="it-IT" sz="2400" dirty="0"/>
              <a:t> rappresenta quindi la </a:t>
            </a:r>
            <a:r>
              <a:rPr lang="it-IT" sz="2400" b="1" u="sng" dirty="0"/>
              <a:t>creazione di una nuova progettualità</a:t>
            </a:r>
            <a:r>
              <a:rPr lang="it-IT" sz="2400" dirty="0"/>
              <a:t>, un nuovo modo di essere sul mercato come brand, innovazione tecnologica e approccio.</a:t>
            </a:r>
          </a:p>
        </p:txBody>
      </p:sp>
    </p:spTree>
    <p:extLst>
      <p:ext uri="{BB962C8B-B14F-4D97-AF65-F5344CB8AC3E}">
        <p14:creationId xmlns:p14="http://schemas.microsoft.com/office/powerpoint/2010/main" val="9950889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immagine 7">
            <a:extLst>
              <a:ext uri="{FF2B5EF4-FFF2-40B4-BE49-F238E27FC236}">
                <a16:creationId xmlns:a16="http://schemas.microsoft.com/office/drawing/2014/main" id="{866E9CB5-4467-237E-49CB-04EB94A3DCD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79767" y="301477"/>
            <a:ext cx="5070135" cy="3127523"/>
          </a:xfr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sp>
        <p:nvSpPr>
          <p:cNvPr id="9" name="Segnaposto immagine 8">
            <a:extLst>
              <a:ext uri="{FF2B5EF4-FFF2-40B4-BE49-F238E27FC236}">
                <a16:creationId xmlns:a16="http://schemas.microsoft.com/office/drawing/2014/main" id="{4EADD234-104D-7615-0F5F-04DCB7B4AA3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79767" y="3826805"/>
            <a:ext cx="11432464" cy="2478024"/>
          </a:xfr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sp>
      <p:sp>
        <p:nvSpPr>
          <p:cNvPr id="10" name="Segnaposto immagine 9">
            <a:extLst>
              <a:ext uri="{FF2B5EF4-FFF2-40B4-BE49-F238E27FC236}">
                <a16:creationId xmlns:a16="http://schemas.microsoft.com/office/drawing/2014/main" id="{A3D446C4-6860-8A9D-9306-EE88A367059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746588" y="301477"/>
            <a:ext cx="6065643" cy="3284502"/>
          </a:xfrm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5BEB79A8-BE5B-6B3C-379F-CC3B8ED1079E}"/>
              </a:ext>
            </a:extLst>
          </p:cNvPr>
          <p:cNvSpPr txBox="1"/>
          <p:nvPr/>
        </p:nvSpPr>
        <p:spPr>
          <a:xfrm>
            <a:off x="379769" y="382012"/>
            <a:ext cx="5070134" cy="3046988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2400" b="1" dirty="0"/>
              <a:t>Rinascita Digitale </a:t>
            </a:r>
            <a:r>
              <a:rPr lang="it-IT" sz="2400" dirty="0"/>
              <a:t>nasce come </a:t>
            </a:r>
            <a:r>
              <a:rPr lang="it-IT" sz="2400" i="1" dirty="0"/>
              <a:t>naturale evoluzione del percorso di </a:t>
            </a:r>
            <a:r>
              <a:rPr lang="it-IT" sz="2400" i="1" dirty="0" err="1"/>
              <a:t>Mashub</a:t>
            </a:r>
            <a:r>
              <a:rPr lang="it-IT" sz="2400" dirty="0"/>
              <a:t>, in risposta a </a:t>
            </a:r>
            <a:r>
              <a:rPr lang="it-IT" sz="2400" u="sng" dirty="0"/>
              <a:t>momenti di complessità</a:t>
            </a:r>
            <a:r>
              <a:rPr lang="it-IT" sz="2400" dirty="0"/>
              <a:t> come la pandemia.</a:t>
            </a:r>
          </a:p>
          <a:p>
            <a:pPr algn="ctr"/>
            <a:endParaRPr lang="it-IT" sz="2400" dirty="0"/>
          </a:p>
          <a:p>
            <a:pPr algn="ctr"/>
            <a:r>
              <a:rPr lang="it-IT" sz="2400" dirty="0"/>
              <a:t>L’obiettivo principale è creare </a:t>
            </a:r>
            <a:r>
              <a:rPr lang="it-IT" sz="2400" b="1" dirty="0">
                <a:solidFill>
                  <a:schemeClr val="tx2">
                    <a:lumMod val="75000"/>
                  </a:schemeClr>
                </a:solidFill>
              </a:rPr>
              <a:t>occasioni</a:t>
            </a:r>
            <a:r>
              <a:rPr lang="it-IT" sz="2400" dirty="0"/>
              <a:t> e </a:t>
            </a:r>
            <a:r>
              <a:rPr lang="it-IT" sz="2400" b="1" dirty="0">
                <a:solidFill>
                  <a:srgbClr val="43467B"/>
                </a:solidFill>
              </a:rPr>
              <a:t>opportunità di ridistribuzione</a:t>
            </a:r>
            <a:r>
              <a:rPr lang="it-IT" sz="2400" dirty="0"/>
              <a:t> della conoscenza.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CACB20B6-0C82-D5C7-6670-292C77BF4EB8}"/>
              </a:ext>
            </a:extLst>
          </p:cNvPr>
          <p:cNvSpPr txBox="1"/>
          <p:nvPr/>
        </p:nvSpPr>
        <p:spPr>
          <a:xfrm>
            <a:off x="5782815" y="382012"/>
            <a:ext cx="602941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Arial" panose="020B0604020202020204" pitchFamily="34" charset="0"/>
              <a:buChar char="•"/>
            </a:pPr>
            <a:r>
              <a:rPr lang="it-IT" sz="2400" dirty="0"/>
              <a:t>Rinascita Digitale incarna </a:t>
            </a:r>
            <a:r>
              <a:rPr lang="it-IT" sz="2400" b="1" dirty="0">
                <a:solidFill>
                  <a:schemeClr val="accent3">
                    <a:lumMod val="75000"/>
                  </a:schemeClr>
                </a:solidFill>
              </a:rPr>
              <a:t>l’idea di hub</a:t>
            </a:r>
            <a:r>
              <a:rPr lang="it-IT" sz="2400" dirty="0"/>
              <a:t>: </a:t>
            </a:r>
            <a:r>
              <a:rPr lang="it-IT" sz="2400" u="sng" dirty="0"/>
              <a:t>capacità di interconnettere competenze</a:t>
            </a:r>
            <a:r>
              <a:rPr lang="it-IT" sz="2400" dirty="0"/>
              <a:t>, </a:t>
            </a:r>
            <a:r>
              <a:rPr lang="it-IT" sz="2400" u="sng" dirty="0"/>
              <a:t>creare sistemi </a:t>
            </a:r>
            <a:r>
              <a:rPr lang="it-IT" sz="2400" dirty="0"/>
              <a:t>e </a:t>
            </a:r>
            <a:r>
              <a:rPr lang="it-IT" sz="2400" u="sng" dirty="0"/>
              <a:t>ridistribuire conoscenza.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it-IT" sz="2400" dirty="0"/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400" dirty="0"/>
              <a:t>A differenza di un’agenzia tradizionale, è stato pensato come </a:t>
            </a:r>
            <a:r>
              <a:rPr lang="it-IT" sz="2400" b="1" dirty="0">
                <a:solidFill>
                  <a:schemeClr val="accent3">
                    <a:lumMod val="75000"/>
                  </a:schemeClr>
                </a:solidFill>
              </a:rPr>
              <a:t>brand indipendente</a:t>
            </a:r>
            <a:r>
              <a:rPr lang="it-IT" sz="2400" dirty="0"/>
              <a:t> e neutrale, capace di aggregare competenze da tutta Italia.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F7B70427-9427-5005-F733-B031FA18FDD2}"/>
              </a:ext>
            </a:extLst>
          </p:cNvPr>
          <p:cNvSpPr txBox="1"/>
          <p:nvPr/>
        </p:nvSpPr>
        <p:spPr>
          <a:xfrm>
            <a:off x="456214" y="3942432"/>
            <a:ext cx="1135601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Arial" panose="020B0604020202020204" pitchFamily="34" charset="0"/>
              <a:buChar char="•"/>
            </a:pPr>
            <a:r>
              <a:rPr lang="it-IT" sz="2000" dirty="0"/>
              <a:t>Il progetto ha generato connessioni virtuose: le persone coinvolte hanno a loro volta creato </a:t>
            </a:r>
            <a:r>
              <a:rPr lang="it-IT" sz="2000" u="sng" dirty="0"/>
              <a:t>nuove connessioni</a:t>
            </a:r>
            <a:r>
              <a:rPr lang="it-IT" sz="2000" dirty="0"/>
              <a:t>.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it-IT" sz="2000" dirty="0"/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000" dirty="0"/>
              <a:t>Sono state unite quasi 1.500 persone competenti, molte al di fuori dei circuiti dei “soliti noti”.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it-IT" sz="2000" dirty="0"/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000" dirty="0"/>
              <a:t>L’iniziativa ha dimostrato che una rete di competenze indipendente può produrre contenuti di valore e innovazione.</a:t>
            </a:r>
          </a:p>
        </p:txBody>
      </p:sp>
    </p:spTree>
    <p:extLst>
      <p:ext uri="{BB962C8B-B14F-4D97-AF65-F5344CB8AC3E}">
        <p14:creationId xmlns:p14="http://schemas.microsoft.com/office/powerpoint/2010/main" val="18427509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1">
            <a:extLst>
              <a:ext uri="{FF2B5EF4-FFF2-40B4-BE49-F238E27FC236}">
                <a16:creationId xmlns:a16="http://schemas.microsoft.com/office/drawing/2014/main" id="{2956D1D9-01BB-7B10-5D75-4DBE93D8FE4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solidFill>
            <a:schemeClr val="tx2">
              <a:lumMod val="60000"/>
              <a:lumOff val="40000"/>
            </a:schemeClr>
          </a:solidFill>
        </p:spPr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836FBD9-EAF7-3C2F-2469-DF913533E34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1296" y="1269999"/>
            <a:ext cx="11971785" cy="5419505"/>
          </a:xfr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it-IT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924BCB6D-0995-81D5-D7F6-3E91D5AA5E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622" y="-70806"/>
            <a:ext cx="11924459" cy="1675380"/>
          </a:xfrm>
        </p:spPr>
        <p:txBody>
          <a:bodyPr/>
          <a:lstStyle/>
          <a:p>
            <a:r>
              <a:rPr lang="it-IT" sz="3200" dirty="0"/>
              <a:t>In questa visione che definizione darebbe al marketing digitale ?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F1AF426A-B0FE-5602-9E43-4BA2C9111AEF}"/>
              </a:ext>
            </a:extLst>
          </p:cNvPr>
          <p:cNvSpPr txBox="1"/>
          <p:nvPr/>
        </p:nvSpPr>
        <p:spPr>
          <a:xfrm>
            <a:off x="421458" y="1577924"/>
            <a:ext cx="10946647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000" dirty="0"/>
              <a:t>Lo vediamo da due prospettive: </a:t>
            </a:r>
            <a:r>
              <a:rPr lang="it-IT" sz="2000" b="1" dirty="0">
                <a:solidFill>
                  <a:schemeClr val="accent2">
                    <a:lumMod val="75000"/>
                  </a:schemeClr>
                </a:solidFill>
              </a:rPr>
              <a:t>agenzia</a:t>
            </a:r>
            <a:r>
              <a:rPr lang="it-IT" sz="2000" dirty="0"/>
              <a:t> e </a:t>
            </a:r>
            <a:r>
              <a:rPr lang="it-IT" sz="2000" b="1" dirty="0">
                <a:solidFill>
                  <a:schemeClr val="accent2">
                    <a:lumMod val="75000"/>
                  </a:schemeClr>
                </a:solidFill>
              </a:rPr>
              <a:t>prodotto</a:t>
            </a:r>
            <a:r>
              <a:rPr lang="it-IT" sz="2000" dirty="0"/>
              <a:t>.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000" dirty="0"/>
              <a:t>Oggi il digital marketing è uno </a:t>
            </a:r>
            <a:r>
              <a:rPr lang="it-IT" sz="2000" u="sng" dirty="0"/>
              <a:t>strumento</a:t>
            </a:r>
            <a:r>
              <a:rPr lang="it-IT" sz="2000" dirty="0"/>
              <a:t>, un </a:t>
            </a:r>
            <a:r>
              <a:rPr lang="it-IT" sz="2000" u="sng" dirty="0"/>
              <a:t>asset dell’agenzia</a:t>
            </a:r>
            <a:r>
              <a:rPr lang="it-IT" sz="2000" dirty="0"/>
              <a:t>, </a:t>
            </a:r>
            <a:r>
              <a:rPr lang="it-IT" sz="2000" dirty="0">
                <a:solidFill>
                  <a:schemeClr val="accent2">
                    <a:lumMod val="75000"/>
                  </a:schemeClr>
                </a:solidFill>
              </a:rPr>
              <a:t>messo a disposizione dei clienti</a:t>
            </a:r>
            <a:r>
              <a:rPr lang="it-IT" sz="2000" dirty="0"/>
              <a:t>.</a:t>
            </a:r>
          </a:p>
          <a:p>
            <a:pPr algn="ctr">
              <a:buNone/>
            </a:pPr>
            <a:br>
              <a:rPr lang="it-IT" sz="2000" dirty="0"/>
            </a:br>
            <a:r>
              <a:rPr lang="it-IT" sz="2000" b="1" dirty="0"/>
              <a:t>Progettualità prima di tutto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000" dirty="0"/>
              <a:t>Lavoriamo primariamente sulla costruzione della progettualità.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000" dirty="0"/>
              <a:t>In questo contesto, il digital marketing diventa un elemento di messa a terra e di conversione.</a:t>
            </a:r>
          </a:p>
          <a:p>
            <a:pPr algn="ctr">
              <a:buNone/>
            </a:pPr>
            <a:br>
              <a:rPr lang="it-IT" sz="2000" dirty="0"/>
            </a:br>
            <a:r>
              <a:rPr lang="it-IT" sz="2000" b="1" dirty="0"/>
              <a:t> Relazione continua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000" dirty="0"/>
              <a:t>Per noi, digital marketing non significa portare l’utente in un percorso chiuso di conversione.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000" dirty="0"/>
              <a:t>È invece un mezzo per generare una relazione continua e di valore con l’utente.</a:t>
            </a:r>
          </a:p>
          <a:p>
            <a:pPr algn="ctr">
              <a:buNone/>
            </a:pPr>
            <a:br>
              <a:rPr lang="it-IT" sz="2000" dirty="0"/>
            </a:br>
            <a:r>
              <a:rPr lang="it-IT" sz="2000" b="1" dirty="0"/>
              <a:t>Intercettare e coinvolgere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000" dirty="0"/>
              <a:t>Serve a intercettare il pubblico e introdurlo in una dimensione </a:t>
            </a:r>
            <a:r>
              <a:rPr lang="it-IT" sz="2000" dirty="0" err="1"/>
              <a:t>valoriale</a:t>
            </a:r>
            <a:r>
              <a:rPr lang="it-IT" sz="2000" dirty="0"/>
              <a:t> di interesse.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000" dirty="0"/>
              <a:t>L’approccio non è un’operazione fine a se stessa, ma a lungo termine.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000" dirty="0"/>
              <a:t>L’obiettivo è generare valore attraverso i contenuti, non solo ottenere conversioni immediate.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29903585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1">
            <a:extLst>
              <a:ext uri="{FF2B5EF4-FFF2-40B4-BE49-F238E27FC236}">
                <a16:creationId xmlns:a16="http://schemas.microsoft.com/office/drawing/2014/main" id="{40465289-F9E3-6CB5-86D9-1ADB207D0C2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solidFill>
            <a:schemeClr val="tx2">
              <a:lumMod val="60000"/>
              <a:lumOff val="40000"/>
            </a:schemeClr>
          </a:solidFill>
        </p:spPr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5B848BF-3E90-3E16-A5E2-EA2EA057DCE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90600" y="1775533"/>
            <a:ext cx="4648200" cy="4648447"/>
          </a:xfr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it-IT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4DEC2141-E51C-5F97-8533-575D839781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8100"/>
            <a:ext cx="12083496" cy="1601803"/>
          </a:xfrm>
        </p:spPr>
        <p:txBody>
          <a:bodyPr/>
          <a:lstStyle/>
          <a:p>
            <a:r>
              <a:rPr lang="it-IT" sz="3200"/>
              <a:t>Il focus di una strategia, quindi, non sono più l'interazione, il contatto, l'attivazione, bensì la costruzione di relazioni?</a:t>
            </a:r>
          </a:p>
        </p:txBody>
      </p:sp>
      <p:sp>
        <p:nvSpPr>
          <p:cNvPr id="5" name="Sottotitolo 4">
            <a:extLst>
              <a:ext uri="{FF2B5EF4-FFF2-40B4-BE49-F238E27FC236}">
                <a16:creationId xmlns:a16="http://schemas.microsoft.com/office/drawing/2014/main" id="{1F1686FF-E82D-B302-07EF-C36EA77FB1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68577" y="3467099"/>
            <a:ext cx="4876800" cy="1371602"/>
          </a:xfrm>
        </p:spPr>
        <p:txBody>
          <a:bodyPr>
            <a:noAutofit/>
          </a:bodyPr>
          <a:lstStyle/>
          <a:p>
            <a:pPr algn="ctr"/>
            <a:r>
              <a:rPr lang="it-IT" sz="2400" dirty="0"/>
              <a:t>Il periodo pandemico ha evidenziato i limiti di un approccio puramente commerciale.</a:t>
            </a:r>
          </a:p>
          <a:p>
            <a:pPr algn="ctr"/>
            <a:endParaRPr lang="it-IT" sz="2400" dirty="0"/>
          </a:p>
          <a:p>
            <a:pPr algn="ctr"/>
            <a:r>
              <a:rPr lang="it-IT" sz="2400" dirty="0"/>
              <a:t>La comunicazione deve basarsi su </a:t>
            </a:r>
            <a:r>
              <a:rPr lang="it-IT" sz="2400" b="1" dirty="0"/>
              <a:t>valori solidi,</a:t>
            </a:r>
            <a:r>
              <a:rPr lang="it-IT" sz="2400" dirty="0"/>
              <a:t> che possono essere declinati in contesti diversi.</a:t>
            </a:r>
          </a:p>
          <a:p>
            <a:pPr algn="ctr"/>
            <a:endParaRPr lang="it-IT" sz="2400" dirty="0"/>
          </a:p>
          <a:p>
            <a:pPr algn="ctr"/>
            <a:r>
              <a:rPr lang="it-IT" sz="2400" dirty="0"/>
              <a:t>Anche le attività commerciali assumono senso solo se inserite in un contesto </a:t>
            </a:r>
            <a:r>
              <a:rPr lang="it-IT" sz="2400" dirty="0" err="1"/>
              <a:t>valoriale</a:t>
            </a:r>
            <a:r>
              <a:rPr lang="it-IT" sz="2400" dirty="0"/>
              <a:t>.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DFFC98D5-F7C5-5A66-13A6-6233614F89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C23536E7-8840-B1BA-2EE2-3F1199BF9C9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32783DCD-85AD-7D25-C394-21CB95C72D87}"/>
              </a:ext>
            </a:extLst>
          </p:cNvPr>
          <p:cNvSpPr txBox="1"/>
          <p:nvPr/>
        </p:nvSpPr>
        <p:spPr>
          <a:xfrm>
            <a:off x="1119776" y="1999943"/>
            <a:ext cx="4293205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Arial" panose="020B0604020202020204" pitchFamily="34" charset="0"/>
              <a:buChar char="•"/>
            </a:pPr>
            <a:r>
              <a:rPr lang="it-IT" sz="2400" dirty="0"/>
              <a:t>Il focus non è più solo interazione, contatto o attivazione.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it-IT" sz="2400" dirty="0"/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400" dirty="0"/>
              <a:t>Oggi la chiave è la costruzione di </a:t>
            </a:r>
            <a:r>
              <a:rPr lang="it-IT" sz="2400" b="1" dirty="0">
                <a:solidFill>
                  <a:schemeClr val="accent2">
                    <a:lumMod val="75000"/>
                  </a:schemeClr>
                </a:solidFill>
              </a:rPr>
              <a:t>relazioni durature</a:t>
            </a:r>
            <a:r>
              <a:rPr lang="it-IT" sz="2400" dirty="0"/>
              <a:t> con il pubblico.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it-IT" sz="2400" dirty="0"/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400" dirty="0"/>
              <a:t>Senza un percorso relazionale strutturato, la sopravvivenza nel medio-lungo periodo è difficile.</a:t>
            </a:r>
          </a:p>
        </p:txBody>
      </p:sp>
    </p:spTree>
    <p:extLst>
      <p:ext uri="{BB962C8B-B14F-4D97-AF65-F5344CB8AC3E}">
        <p14:creationId xmlns:p14="http://schemas.microsoft.com/office/powerpoint/2010/main" val="3095784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4F9000E0-55B6-2A3F-4D39-AD486CE4410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978711" y="937621"/>
            <a:ext cx="4676077" cy="4982758"/>
          </a:xfrm>
          <a:ln w="57150"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8385D02-A8FB-1681-4648-3F31AA67595A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7265558" y="1280942"/>
            <a:ext cx="4102382" cy="3782451"/>
          </a:xfrm>
        </p:spPr>
        <p:txBody>
          <a:bodyPr>
            <a:noAutofit/>
          </a:bodyPr>
          <a:lstStyle/>
          <a:p>
            <a:pPr algn="ctr"/>
            <a:r>
              <a:rPr lang="it-IT" sz="2400" dirty="0"/>
              <a:t>La disponibilità crescente di dati ha reso possibile sviluppare </a:t>
            </a:r>
            <a:r>
              <a:rPr lang="it-IT" sz="2400" b="1" dirty="0"/>
              <a:t>piani</a:t>
            </a:r>
            <a:r>
              <a:rPr lang="it-IT" sz="2400" dirty="0"/>
              <a:t> molto più complessi e accurati.</a:t>
            </a:r>
          </a:p>
          <a:p>
            <a:pPr algn="ctr"/>
            <a:endParaRPr lang="it-IT" sz="2400" dirty="0"/>
          </a:p>
          <a:p>
            <a:pPr algn="ctr"/>
            <a:r>
              <a:rPr lang="it-IT" sz="2400" dirty="0"/>
              <a:t>Oggi i messaggi possono essere pianificati con precisione su segmenti di target specifici e i risultati sono </a:t>
            </a:r>
            <a:r>
              <a:rPr lang="it-IT" sz="2400" dirty="0" err="1"/>
              <a:t>monitorabili</a:t>
            </a:r>
            <a:r>
              <a:rPr lang="it-IT" sz="2400" dirty="0"/>
              <a:t> in tempo reale, consentendo interventi rapidi e ottimizzazioni continue.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FBFC0A8-7CF9-2817-1CF2-0012C2A4FA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6</a:t>
            </a:fld>
            <a:endParaRPr lang="it-IT" noProof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9A8C4D7D-7BB0-3E6C-B1F3-DF64A39E8748}"/>
              </a:ext>
            </a:extLst>
          </p:cNvPr>
          <p:cNvSpPr txBox="1"/>
          <p:nvPr/>
        </p:nvSpPr>
        <p:spPr>
          <a:xfrm>
            <a:off x="369769" y="1720840"/>
            <a:ext cx="609377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it-IT" sz="2400" dirty="0"/>
              <a:t>Grazie all’inserimento dei servizi digitali, le agenzie di diversi settori hanno </a:t>
            </a:r>
            <a:r>
              <a:rPr lang="it-IT" sz="2400" i="1" u="sng" dirty="0"/>
              <a:t>rivisto il loro approccio</a:t>
            </a:r>
            <a:r>
              <a:rPr lang="it-IT" sz="2400" dirty="0"/>
              <a:t>:</a:t>
            </a:r>
          </a:p>
          <a:p>
            <a:pPr algn="ctr">
              <a:buNone/>
            </a:pPr>
            <a:endParaRPr lang="it-IT" sz="2400" dirty="0"/>
          </a:p>
          <a:p>
            <a:pPr marL="514350" indent="-514350" algn="ctr">
              <a:buFont typeface="+mj-lt"/>
              <a:buAutoNum type="romanUcPeriod"/>
            </a:pPr>
            <a:r>
              <a:rPr lang="it-IT" sz="2400" dirty="0"/>
              <a:t>nella progettazione delle strategie,</a:t>
            </a:r>
          </a:p>
          <a:p>
            <a:pPr marL="514350" indent="-514350" algn="ctr">
              <a:buFont typeface="+mj-lt"/>
              <a:buAutoNum type="romanUcPeriod"/>
            </a:pPr>
            <a:r>
              <a:rPr lang="it-IT" sz="2400" dirty="0"/>
              <a:t>nell’organizzazione del lavoro e nei flussi operativi.</a:t>
            </a:r>
          </a:p>
          <a:p>
            <a:pPr marL="514350" indent="-514350" algn="ctr">
              <a:buFont typeface="+mj-lt"/>
              <a:buAutoNum type="romanUcPeriod"/>
            </a:pPr>
            <a:r>
              <a:rPr lang="it-IT" sz="2400" dirty="0"/>
              <a:t>Il digitale non è più un “pezzo aggiuntivo”, ma parte integrante della pianificazione.</a:t>
            </a:r>
          </a:p>
        </p:txBody>
      </p:sp>
    </p:spTree>
    <p:extLst>
      <p:ext uri="{BB962C8B-B14F-4D97-AF65-F5344CB8AC3E}">
        <p14:creationId xmlns:p14="http://schemas.microsoft.com/office/powerpoint/2010/main" val="35692582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>
            <a:extLst>
              <a:ext uri="{FF2B5EF4-FFF2-40B4-BE49-F238E27FC236}">
                <a16:creationId xmlns:a16="http://schemas.microsoft.com/office/drawing/2014/main" id="{D560F852-2725-B7FA-7208-E312C1C5F35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872913" y="655543"/>
            <a:ext cx="9185921" cy="1582573"/>
          </a:xfrm>
        </p:spPr>
        <p:txBody>
          <a:bodyPr/>
          <a:lstStyle/>
          <a:p>
            <a:pPr algn="ctr"/>
            <a:r>
              <a:rPr lang="it-IT" sz="2000"/>
              <a:t>Il digital marketing è uno degli strumenti a disposizione per costruire relazioni.</a:t>
            </a:r>
          </a:p>
          <a:p>
            <a:pPr algn="ctr"/>
            <a:r>
              <a:rPr lang="it-IT" sz="2000"/>
              <a:t>Consente di creare operazioni strutturate, non solo azioni puntuali.</a:t>
            </a:r>
          </a:p>
          <a:p>
            <a:pPr algn="ctr"/>
            <a:r>
              <a:rPr lang="it-IT" sz="2000"/>
              <a:t>Le azioni puntuali hanno senso se integrate in una strategia pianificata, fornendo dati utili per perfezionarla.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860ADA1-B063-1113-F34D-524056CA962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-1899142" y="1002802"/>
            <a:ext cx="4565893" cy="392745"/>
          </a:xfrm>
        </p:spPr>
        <p:txBody>
          <a:bodyPr/>
          <a:lstStyle/>
          <a:p>
            <a:r>
              <a:rPr lang="it-IT" sz="2400" b="1" dirty="0"/>
              <a:t>Digital marketing </a:t>
            </a:r>
          </a:p>
          <a:p>
            <a:r>
              <a:rPr lang="it-IT" sz="2400" b="1" dirty="0"/>
              <a:t>come strumento</a:t>
            </a:r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D8D3E5D9-A319-E7E1-C8CA-D62388D8BC92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2872913" y="2752278"/>
            <a:ext cx="9030518" cy="1080061"/>
          </a:xfrm>
        </p:spPr>
        <p:txBody>
          <a:bodyPr/>
          <a:lstStyle/>
          <a:p>
            <a:pPr algn="ctr"/>
            <a:r>
              <a:rPr lang="it-IT" sz="2000"/>
              <a:t>Dal mercato aperto siamo passati a un mercato concentrato, dominato da pochi player.</a:t>
            </a:r>
          </a:p>
          <a:p>
            <a:pPr algn="ctr"/>
            <a:r>
              <a:rPr lang="it-IT" sz="2000"/>
              <a:t>L’advertising oggi è governato dai dati e dalle piattaforme con tecnologie proprietarie, come soluzioni di Machine Learning.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7CAB1BAD-E6F7-DE2F-6220-854D9631FD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91760" y="2914770"/>
            <a:ext cx="4639176" cy="489742"/>
          </a:xfrm>
        </p:spPr>
        <p:txBody>
          <a:bodyPr/>
          <a:lstStyle/>
          <a:p>
            <a:pPr algn="l"/>
            <a:r>
              <a:rPr lang="it-IT" sz="2400" b="1" dirty="0"/>
              <a:t>Evoluzione del</a:t>
            </a:r>
          </a:p>
          <a:p>
            <a:pPr algn="l"/>
            <a:r>
              <a:rPr lang="it-IT" sz="2400" b="1" dirty="0"/>
              <a:t> panorama digitale</a:t>
            </a:r>
          </a:p>
        </p:txBody>
      </p:sp>
      <p:sp>
        <p:nvSpPr>
          <p:cNvPr id="10" name="Segnaposto contenuto 9">
            <a:extLst>
              <a:ext uri="{FF2B5EF4-FFF2-40B4-BE49-F238E27FC236}">
                <a16:creationId xmlns:a16="http://schemas.microsoft.com/office/drawing/2014/main" id="{4D6D6E88-BACF-C58D-406C-43F07734C207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2330387" y="4432835"/>
            <a:ext cx="9861613" cy="1837453"/>
          </a:xfrm>
        </p:spPr>
        <p:txBody>
          <a:bodyPr/>
          <a:lstStyle/>
          <a:p>
            <a:pPr algn="ctr"/>
            <a:r>
              <a:rPr lang="it-IT" sz="2000" dirty="0"/>
              <a:t>La tecnologia è diventata pervasiva nel marketing, con migliaia di applicazioni e </a:t>
            </a:r>
            <a:r>
              <a:rPr lang="it-IT" sz="2000" b="1" dirty="0"/>
              <a:t>piattaforme MarTech.</a:t>
            </a:r>
          </a:p>
          <a:p>
            <a:pPr algn="ctr"/>
            <a:r>
              <a:rPr lang="it-IT" sz="2000" dirty="0"/>
              <a:t>La marketing </a:t>
            </a:r>
            <a:r>
              <a:rPr lang="it-IT" sz="2000" dirty="0" err="1"/>
              <a:t>automation</a:t>
            </a:r>
            <a:r>
              <a:rPr lang="it-IT" sz="2000" dirty="0"/>
              <a:t> si è democratizzata, consentendo l’integrazione di strumenti diversi.</a:t>
            </a:r>
          </a:p>
          <a:p>
            <a:pPr algn="ctr"/>
            <a:r>
              <a:rPr lang="it-IT" sz="2000" dirty="0"/>
              <a:t>Ma la complessità progettuale e la gestione delle competenze rimangono sfide importanti.</a:t>
            </a: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A6507CE1-AF58-717E-07F9-483DF198732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-370572" y="4480964"/>
            <a:ext cx="2118111" cy="304283"/>
          </a:xfrm>
        </p:spPr>
        <p:txBody>
          <a:bodyPr/>
          <a:lstStyle/>
          <a:p>
            <a:r>
              <a:rPr lang="it-IT" sz="2400" b="1"/>
              <a:t>Ruolo della tecnologia</a:t>
            </a:r>
          </a:p>
        </p:txBody>
      </p:sp>
      <p:pic>
        <p:nvPicPr>
          <p:cNvPr id="14" name="Segnaposto immagine 13">
            <a:extLst>
              <a:ext uri="{FF2B5EF4-FFF2-40B4-BE49-F238E27FC236}">
                <a16:creationId xmlns:a16="http://schemas.microsoft.com/office/drawing/2014/main" id="{81188101-794C-F5C7-2FF4-4663ED7D88A6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>
          <a:blip r:embed="rId2"/>
          <a:srcRect l="39404" t="10093" r="-403" b="1307"/>
          <a:stretch>
            <a:fillRect/>
          </a:stretch>
        </p:blipFill>
        <p:spPr>
          <a:xfrm>
            <a:off x="86310" y="5025005"/>
            <a:ext cx="2244077" cy="166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1952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ADF4F1F-CA6E-E303-4DB5-B20A10129D9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54747" y="597140"/>
            <a:ext cx="7456125" cy="1381296"/>
          </a:xfrm>
        </p:spPr>
        <p:txBody>
          <a:bodyPr/>
          <a:lstStyle/>
          <a:p>
            <a:pPr algn="ctr"/>
            <a:r>
              <a:rPr lang="it-IT" sz="1800" dirty="0"/>
              <a:t>La creatività non è solo talento o inventiva, ma visione strategica:</a:t>
            </a:r>
          </a:p>
          <a:p>
            <a:pPr algn="ctr"/>
            <a:r>
              <a:rPr lang="it-IT" sz="1800" u="sng" dirty="0"/>
              <a:t>Analizzare il </a:t>
            </a:r>
            <a:r>
              <a:rPr lang="it-IT" sz="1800" b="1" u="sng" dirty="0"/>
              <a:t>bisogno</a:t>
            </a:r>
            <a:r>
              <a:rPr lang="it-IT" sz="1800" u="sng" dirty="0"/>
              <a:t> dell’impresa, Eliminare </a:t>
            </a:r>
            <a:r>
              <a:rPr lang="it-IT" sz="1800" b="1" u="sng" dirty="0"/>
              <a:t>punti di frizione,</a:t>
            </a:r>
            <a:r>
              <a:rPr lang="it-IT" sz="1800" u="sng" dirty="0"/>
              <a:t> Decidere </a:t>
            </a:r>
            <a:r>
              <a:rPr lang="it-IT" sz="1800" b="1" u="sng" dirty="0"/>
              <a:t>dove</a:t>
            </a:r>
            <a:r>
              <a:rPr lang="it-IT" sz="1800" u="sng" dirty="0"/>
              <a:t> offrire servizi o esperienze</a:t>
            </a:r>
          </a:p>
          <a:p>
            <a:pPr algn="ctr"/>
            <a:r>
              <a:rPr lang="it-IT" sz="1800" dirty="0"/>
              <a:t>Serve una creatività strutturale ed estesa, integrata con dati e tecnologia.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5080241-ED8B-7500-4BED-93C6F05C9DA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-2143179" y="806741"/>
            <a:ext cx="6148495" cy="528876"/>
          </a:xfrm>
        </p:spPr>
        <p:txBody>
          <a:bodyPr/>
          <a:lstStyle/>
          <a:p>
            <a:r>
              <a:rPr lang="it-IT" sz="2800" b="1"/>
              <a:t>La creatività strutturale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CC493CB3-A898-0332-B993-68B4DC0DF7C0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290707" y="2767379"/>
            <a:ext cx="7620165" cy="1292168"/>
          </a:xfrm>
        </p:spPr>
        <p:txBody>
          <a:bodyPr/>
          <a:lstStyle/>
          <a:p>
            <a:pPr algn="ctr"/>
            <a:r>
              <a:rPr lang="it-IT" sz="1800" dirty="0"/>
              <a:t>Il marketing moderno richiede competenze trasversali.</a:t>
            </a:r>
          </a:p>
          <a:p>
            <a:pPr algn="ctr"/>
            <a:r>
              <a:rPr lang="it-IT" sz="1800" dirty="0"/>
              <a:t>Nuove figure devono saper: </a:t>
            </a:r>
            <a:r>
              <a:rPr lang="it-IT" sz="1800" u="sng" dirty="0"/>
              <a:t>Utilizzare e valorizzare i </a:t>
            </a:r>
            <a:r>
              <a:rPr lang="it-IT" sz="1800" b="1" u="sng" dirty="0"/>
              <a:t>dati</a:t>
            </a:r>
            <a:r>
              <a:rPr lang="it-IT" sz="1800" dirty="0"/>
              <a:t>, </a:t>
            </a:r>
            <a:r>
              <a:rPr lang="it-IT" sz="1800" u="sng" dirty="0"/>
              <a:t>Creare </a:t>
            </a:r>
            <a:r>
              <a:rPr lang="it-IT" sz="1800" b="1" u="sng" dirty="0"/>
              <a:t>momenti di rottura </a:t>
            </a:r>
            <a:r>
              <a:rPr lang="it-IT" sz="1800" u="sng" dirty="0"/>
              <a:t>rispetto alle abitudini</a:t>
            </a:r>
          </a:p>
          <a:p>
            <a:pPr algn="ctr"/>
            <a:r>
              <a:rPr lang="it-IT" sz="1800" dirty="0"/>
              <a:t>Catturare </a:t>
            </a:r>
            <a:r>
              <a:rPr lang="it-IT" sz="1800" b="1" dirty="0"/>
              <a:t>attenzione</a:t>
            </a:r>
            <a:r>
              <a:rPr lang="it-IT" sz="1800" dirty="0"/>
              <a:t> su problemi, prodotti e contenuti</a:t>
            </a: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2D49B3BB-2840-6B2A-52D8-3AD06035B46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113" y="3002996"/>
            <a:ext cx="3888229" cy="410467"/>
          </a:xfrm>
        </p:spPr>
        <p:txBody>
          <a:bodyPr/>
          <a:lstStyle/>
          <a:p>
            <a:r>
              <a:rPr lang="it-IT" sz="2800" b="1"/>
              <a:t>Competenze trasversali e visione di insieme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EB15D7C-33A6-2695-6A9B-E7C7BABDF5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61</a:t>
            </a:fld>
            <a:endParaRPr lang="it-IT" noProof="0"/>
          </a:p>
        </p:txBody>
      </p:sp>
      <p:sp>
        <p:nvSpPr>
          <p:cNvPr id="10" name="Segnaposto contenuto 9">
            <a:extLst>
              <a:ext uri="{FF2B5EF4-FFF2-40B4-BE49-F238E27FC236}">
                <a16:creationId xmlns:a16="http://schemas.microsoft.com/office/drawing/2014/main" id="{5463DBDC-AA4D-6AE1-09F6-3CE45C4A39FC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2252267" y="5036440"/>
            <a:ext cx="9822646" cy="1142692"/>
          </a:xfrm>
        </p:spPr>
        <p:txBody>
          <a:bodyPr/>
          <a:lstStyle/>
          <a:p>
            <a:pPr algn="ctr"/>
            <a:r>
              <a:rPr lang="it-IT" sz="1800" dirty="0"/>
              <a:t>Strumenti come TikTok cambiano il modo di fruire i contenuti.</a:t>
            </a:r>
          </a:p>
          <a:p>
            <a:pPr algn="ctr"/>
            <a:r>
              <a:rPr lang="it-IT" sz="1800" dirty="0"/>
              <a:t>La strategia deve combinare: </a:t>
            </a:r>
            <a:r>
              <a:rPr lang="it-IT" sz="1800" b="1" dirty="0"/>
              <a:t>Continuità</a:t>
            </a:r>
            <a:r>
              <a:rPr lang="it-IT" sz="1800" dirty="0"/>
              <a:t>: costruzione di relazioni nel tempo</a:t>
            </a:r>
          </a:p>
          <a:p>
            <a:pPr algn="ctr"/>
            <a:r>
              <a:rPr lang="it-IT" sz="1800" b="1" dirty="0"/>
              <a:t>Frattura</a:t>
            </a:r>
            <a:r>
              <a:rPr lang="it-IT" sz="1800" dirty="0"/>
              <a:t>: momenti che catturano l’attenzione</a:t>
            </a:r>
          </a:p>
          <a:p>
            <a:pPr algn="ctr"/>
            <a:r>
              <a:rPr lang="it-IT" sz="1800" dirty="0"/>
              <a:t>I contenuti ben strutturati diventano collettori di cultura e community fedele.</a:t>
            </a:r>
          </a:p>
        </p:txBody>
      </p:sp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5E51036A-7EA3-CC36-1655-536FB9B80BC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17087" y="4549806"/>
            <a:ext cx="2956560" cy="854003"/>
          </a:xfrm>
        </p:spPr>
        <p:txBody>
          <a:bodyPr/>
          <a:lstStyle/>
          <a:p>
            <a:r>
              <a:rPr lang="it-IT" sz="2800" b="1"/>
              <a:t>Nuove dinamiche di contenuto</a:t>
            </a:r>
          </a:p>
        </p:txBody>
      </p:sp>
      <p:pic>
        <p:nvPicPr>
          <p:cNvPr id="15" name="Segnaposto immagine 14">
            <a:extLst>
              <a:ext uri="{FF2B5EF4-FFF2-40B4-BE49-F238E27FC236}">
                <a16:creationId xmlns:a16="http://schemas.microsoft.com/office/drawing/2014/main" id="{961B3B9C-290E-27A0-2AA1-313C8FEBBEB8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>
          <a:blip r:embed="rId2"/>
          <a:srcRect l="58" r="58"/>
          <a:stretch/>
        </p:blipFill>
        <p:spPr>
          <a:xfrm>
            <a:off x="1447800" y="5402263"/>
            <a:ext cx="1359322" cy="136048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3333685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1">
            <a:extLst>
              <a:ext uri="{FF2B5EF4-FFF2-40B4-BE49-F238E27FC236}">
                <a16:creationId xmlns:a16="http://schemas.microsoft.com/office/drawing/2014/main" id="{AA530C74-15CD-A834-4C72-0D011E4B202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1" y="0"/>
            <a:ext cx="7200765" cy="6858000"/>
          </a:xfrm>
          <a:solidFill>
            <a:schemeClr val="tx2">
              <a:lumMod val="60000"/>
              <a:lumOff val="40000"/>
            </a:schemeClr>
          </a:solidFill>
        </p:spPr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217BF12-B9EF-77BF-B843-D7EA1B284B9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8835" y="1750875"/>
            <a:ext cx="5178640" cy="4512814"/>
          </a:xfr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it-IT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0633A6F-8955-651A-0442-C1D896E0A0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132793"/>
            <a:ext cx="11951973" cy="1981200"/>
          </a:xfrm>
        </p:spPr>
        <p:txBody>
          <a:bodyPr/>
          <a:lstStyle/>
          <a:p>
            <a:r>
              <a:rPr lang="it-IT" sz="3200" dirty="0"/>
              <a:t>In questo scenario complesso come si stanno muovendo i clienti?</a:t>
            </a:r>
          </a:p>
        </p:txBody>
      </p:sp>
      <p:sp>
        <p:nvSpPr>
          <p:cNvPr id="5" name="Sottotitolo 4">
            <a:extLst>
              <a:ext uri="{FF2B5EF4-FFF2-40B4-BE49-F238E27FC236}">
                <a16:creationId xmlns:a16="http://schemas.microsoft.com/office/drawing/2014/main" id="{A1228F74-D63F-A1F2-7938-D256C26F30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75986" y="3276007"/>
            <a:ext cx="5885567" cy="1532745"/>
          </a:xfrm>
          <a:ln>
            <a:solidFill>
              <a:srgbClr val="E58C09"/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2000" b="1" dirty="0"/>
              <a:t>La maggior parte dei clienti non ha la capacità di governare la complessità </a:t>
            </a:r>
            <a:r>
              <a:rPr lang="it-IT" sz="2000" b="1" dirty="0" err="1">
                <a:solidFill>
                  <a:schemeClr val="tx2">
                    <a:lumMod val="75000"/>
                  </a:schemeClr>
                </a:solidFill>
              </a:rPr>
              <a:t>dell’esternalizzazione</a:t>
            </a:r>
            <a:r>
              <a:rPr lang="it-IT" sz="2000" b="1" dirty="0"/>
              <a:t>.</a:t>
            </a:r>
          </a:p>
          <a:p>
            <a:pPr algn="ctr"/>
            <a:endParaRPr lang="it-IT" sz="2000" b="1" dirty="0"/>
          </a:p>
          <a:p>
            <a:pPr algn="ctr"/>
            <a:r>
              <a:rPr lang="it-IT" sz="2000" dirty="0"/>
              <a:t>Si affidano quindi a una sola agenzia, ma se questa non ha una visione completa non apporta un vero valore strategico.</a:t>
            </a:r>
          </a:p>
          <a:p>
            <a:pPr algn="ctr"/>
            <a:br>
              <a:rPr lang="it-IT" sz="2000" dirty="0"/>
            </a:br>
            <a:endParaRPr lang="it-IT" sz="2000" dirty="0"/>
          </a:p>
          <a:p>
            <a:pPr algn="ctr"/>
            <a:endParaRPr lang="it-IT" sz="2000" b="1" dirty="0"/>
          </a:p>
          <a:p>
            <a:pPr algn="ctr"/>
            <a:r>
              <a:rPr lang="it-IT" sz="2000" dirty="0"/>
              <a:t>L’agenzia non è più solo di comunicazione, ma diventa un </a:t>
            </a:r>
            <a:r>
              <a:rPr lang="it-IT" sz="2000" b="1" dirty="0">
                <a:solidFill>
                  <a:schemeClr val="tx2">
                    <a:lumMod val="75000"/>
                  </a:schemeClr>
                </a:solidFill>
              </a:rPr>
              <a:t>partner strategico</a:t>
            </a:r>
            <a:r>
              <a:rPr lang="it-IT" sz="2000" dirty="0"/>
              <a:t> nello sviluppo del business.</a:t>
            </a:r>
          </a:p>
          <a:p>
            <a:pPr algn="ctr"/>
            <a:r>
              <a:rPr lang="it-IT" sz="2000" dirty="0"/>
              <a:t>Ai tradizionali servizi creativi (art director, </a:t>
            </a:r>
            <a:r>
              <a:rPr lang="it-IT" sz="2000" dirty="0" err="1"/>
              <a:t>copy</a:t>
            </a:r>
            <a:r>
              <a:rPr lang="it-IT" sz="2000" dirty="0"/>
              <a:t>) oggi si aggiungono processi legati al business, come gestione e-commerce e analisi strategica.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8825694B-1CE5-F6FC-61DD-798B22355535}"/>
              </a:ext>
            </a:extLst>
          </p:cNvPr>
          <p:cNvSpPr txBox="1"/>
          <p:nvPr/>
        </p:nvSpPr>
        <p:spPr>
          <a:xfrm>
            <a:off x="789062" y="2295201"/>
            <a:ext cx="4705033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Arial" panose="020B0604020202020204" pitchFamily="34" charset="0"/>
              <a:buChar char="•"/>
            </a:pPr>
            <a:r>
              <a:rPr lang="it-IT" sz="2000" dirty="0"/>
              <a:t>Mercato ideale: </a:t>
            </a:r>
            <a:r>
              <a:rPr lang="it-IT" sz="2000" b="1" dirty="0">
                <a:solidFill>
                  <a:schemeClr val="tx2">
                    <a:lumMod val="75000"/>
                  </a:schemeClr>
                </a:solidFill>
              </a:rPr>
              <a:t>pochi clienti</a:t>
            </a:r>
            <a:r>
              <a:rPr lang="it-IT" sz="2000" dirty="0"/>
              <a:t> e agenzie già abituati ai nuovi paradigmi, </a:t>
            </a:r>
            <a:r>
              <a:rPr lang="it-IT" sz="2000" dirty="0" err="1"/>
              <a:t>early</a:t>
            </a:r>
            <a:r>
              <a:rPr lang="it-IT" sz="2000" dirty="0"/>
              <a:t> </a:t>
            </a:r>
            <a:r>
              <a:rPr lang="it-IT" sz="2000" dirty="0" err="1"/>
              <a:t>adopter</a:t>
            </a:r>
            <a:r>
              <a:rPr lang="it-IT" sz="2000" dirty="0"/>
              <a:t> pronti a innovare.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it-IT" sz="2000" dirty="0"/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000" b="1" dirty="0"/>
              <a:t>Mercato reale</a:t>
            </a:r>
            <a:r>
              <a:rPr lang="it-IT" sz="2000" dirty="0"/>
              <a:t>: </a:t>
            </a:r>
            <a:r>
              <a:rPr lang="it-IT" sz="2000" dirty="0">
                <a:solidFill>
                  <a:schemeClr val="tx2">
                    <a:lumMod val="75000"/>
                  </a:schemeClr>
                </a:solidFill>
              </a:rPr>
              <a:t>complesso</a:t>
            </a:r>
            <a:r>
              <a:rPr lang="it-IT" sz="2000" dirty="0"/>
              <a:t>, </a:t>
            </a:r>
            <a:r>
              <a:rPr lang="it-IT" sz="2000" dirty="0">
                <a:solidFill>
                  <a:schemeClr val="tx2">
                    <a:lumMod val="75000"/>
                  </a:schemeClr>
                </a:solidFill>
              </a:rPr>
              <a:t>frammentato</a:t>
            </a:r>
            <a:r>
              <a:rPr lang="it-IT" sz="2000" dirty="0"/>
              <a:t>, con </a:t>
            </a:r>
            <a:r>
              <a:rPr lang="it-IT" sz="2000" b="1" dirty="0">
                <a:solidFill>
                  <a:schemeClr val="accent2">
                    <a:lumMod val="75000"/>
                  </a:schemeClr>
                </a:solidFill>
              </a:rPr>
              <a:t>molti attori </a:t>
            </a:r>
            <a:r>
              <a:rPr lang="it-IT" sz="2000" dirty="0"/>
              <a:t>in campo.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it-IT" sz="2000" dirty="0"/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000" dirty="0"/>
              <a:t>Per ottenere il meglio in tutte le attività servirebbe lavorare con molti player diversi, ciascuno esperto nel proprio ambito.</a:t>
            </a:r>
          </a:p>
        </p:txBody>
      </p:sp>
      <p:cxnSp>
        <p:nvCxnSpPr>
          <p:cNvPr id="10" name="Connettore diritto con freccia 9">
            <a:extLst>
              <a:ext uri="{FF2B5EF4-FFF2-40B4-BE49-F238E27FC236}">
                <a16:creationId xmlns:a16="http://schemas.microsoft.com/office/drawing/2014/main" id="{915AF8E7-BB58-3366-B8C3-90903E934846}"/>
              </a:ext>
            </a:extLst>
          </p:cNvPr>
          <p:cNvCxnSpPr>
            <a:cxnSpLocks/>
          </p:cNvCxnSpPr>
          <p:nvPr/>
        </p:nvCxnSpPr>
        <p:spPr>
          <a:xfrm>
            <a:off x="9001404" y="3741360"/>
            <a:ext cx="0" cy="60204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54633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>
            <a:extLst>
              <a:ext uri="{FF2B5EF4-FFF2-40B4-BE49-F238E27FC236}">
                <a16:creationId xmlns:a16="http://schemas.microsoft.com/office/drawing/2014/main" id="{622DE3BC-3814-B919-C25B-687D75DA300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52718" y="2083785"/>
            <a:ext cx="3474719" cy="3822127"/>
          </a:xfrm>
        </p:spPr>
        <p:txBody>
          <a:bodyPr>
            <a:noAutofit/>
          </a:bodyPr>
          <a:lstStyle/>
          <a:p>
            <a:pPr algn="ctr"/>
            <a:r>
              <a:rPr lang="it-IT" dirty="0"/>
              <a:t>Spesso le </a:t>
            </a:r>
            <a:r>
              <a:rPr lang="it-IT" b="1" dirty="0">
                <a:solidFill>
                  <a:schemeClr val="tx2">
                    <a:lumMod val="75000"/>
                  </a:schemeClr>
                </a:solidFill>
              </a:rPr>
              <a:t>richieste</a:t>
            </a:r>
            <a:r>
              <a:rPr lang="it-IT" dirty="0"/>
              <a:t> dei clienti sono </a:t>
            </a:r>
            <a:r>
              <a:rPr lang="it-IT" b="1" dirty="0">
                <a:solidFill>
                  <a:srgbClr val="43467B"/>
                </a:solidFill>
              </a:rPr>
              <a:t>vaghe</a:t>
            </a:r>
            <a:r>
              <a:rPr lang="it-IT" dirty="0"/>
              <a:t> e operative, orientate a soluzioni puntuali.</a:t>
            </a:r>
          </a:p>
          <a:p>
            <a:pPr algn="ctr"/>
            <a:r>
              <a:rPr lang="it-IT" dirty="0"/>
              <a:t>Il compito dei professionisti è </a:t>
            </a:r>
            <a:r>
              <a:rPr lang="it-IT" u="sng" dirty="0"/>
              <a:t>elevare la domanda,</a:t>
            </a:r>
            <a:r>
              <a:rPr lang="it-IT" dirty="0"/>
              <a:t> comprendendo il bisogno reale nascosto dietro la richiesta superficiale.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5391C3C-8FF9-2A01-CF17-3F2E5D6AA6B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3106" y="952088"/>
            <a:ext cx="3160253" cy="552656"/>
          </a:xfrm>
        </p:spPr>
        <p:txBody>
          <a:bodyPr/>
          <a:lstStyle/>
          <a:p>
            <a:r>
              <a:rPr lang="it-IT" b="1"/>
              <a:t>Sfida per i clienti</a:t>
            </a:r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70096183-D9FE-1240-299B-3DE039226FC1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062717" y="1787864"/>
            <a:ext cx="3976506" cy="411804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dirty="0"/>
              <a:t>L’agenzia diventa:</a:t>
            </a:r>
          </a:p>
          <a:p>
            <a:pPr algn="ctr"/>
            <a:r>
              <a:rPr lang="it-IT" dirty="0"/>
              <a:t>Consulente strategico</a:t>
            </a:r>
          </a:p>
          <a:p>
            <a:pPr algn="ctr"/>
            <a:r>
              <a:rPr lang="it-IT" dirty="0"/>
              <a:t>Estensione commerciale in ambito digitale</a:t>
            </a:r>
          </a:p>
          <a:p>
            <a:pPr algn="ctr"/>
            <a:r>
              <a:rPr lang="it-IT" dirty="0"/>
              <a:t>Partner per la gestione di parti fondamentali del modello di business</a:t>
            </a:r>
          </a:p>
          <a:p>
            <a:pPr algn="ctr"/>
            <a:r>
              <a:rPr lang="it-IT" dirty="0"/>
              <a:t>La chiave della collaborazione non è la delega, ma la </a:t>
            </a:r>
            <a:r>
              <a:rPr lang="it-IT" b="1" dirty="0">
                <a:solidFill>
                  <a:schemeClr val="accent3">
                    <a:lumMod val="75000"/>
                  </a:schemeClr>
                </a:solidFill>
              </a:rPr>
              <a:t>sinergia</a:t>
            </a:r>
            <a:r>
              <a:rPr lang="it-IT" dirty="0"/>
              <a:t>, integrando competenze interne ed esterne.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5B767384-DE85-3FD7-3200-2CB642777CC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58640" y="599439"/>
            <a:ext cx="3474720" cy="5639157"/>
          </a:xfrm>
        </p:spPr>
        <p:txBody>
          <a:bodyPr/>
          <a:lstStyle/>
          <a:p>
            <a:pPr algn="ctr"/>
            <a:r>
              <a:rPr lang="it-IT" b="1"/>
              <a:t>Il ruolo strategico dell’agenzia</a:t>
            </a:r>
          </a:p>
        </p:txBody>
      </p:sp>
      <p:sp>
        <p:nvSpPr>
          <p:cNvPr id="10" name="Segnaposto contenuto 9">
            <a:extLst>
              <a:ext uri="{FF2B5EF4-FFF2-40B4-BE49-F238E27FC236}">
                <a16:creationId xmlns:a16="http://schemas.microsoft.com/office/drawing/2014/main" id="{05237FBD-791C-E089-3D24-097592B766B3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335146" y="1615244"/>
            <a:ext cx="3489416" cy="4290670"/>
          </a:xfrm>
        </p:spPr>
        <p:txBody>
          <a:bodyPr>
            <a:noAutofit/>
          </a:bodyPr>
          <a:lstStyle/>
          <a:p>
            <a:pPr algn="ctr"/>
            <a:r>
              <a:rPr lang="it-IT" dirty="0"/>
              <a:t>Il mercato dell’offerta ha l’obiettivo di </a:t>
            </a:r>
            <a:r>
              <a:rPr lang="it-IT" u="sng" dirty="0"/>
              <a:t>produrre contenuti che generino </a:t>
            </a:r>
            <a:r>
              <a:rPr lang="it-IT" b="1" u="sng" dirty="0">
                <a:solidFill>
                  <a:schemeClr val="accent2">
                    <a:lumMod val="75000"/>
                  </a:schemeClr>
                </a:solidFill>
              </a:rPr>
              <a:t>cultura</a:t>
            </a:r>
            <a:r>
              <a:rPr lang="it-IT" u="sng" dirty="0"/>
              <a:t>.</a:t>
            </a:r>
          </a:p>
          <a:p>
            <a:pPr algn="ctr"/>
            <a:r>
              <a:rPr lang="it-IT" dirty="0"/>
              <a:t>Questo facilita la modifica dei modelli di business delle aziende.</a:t>
            </a:r>
          </a:p>
          <a:p>
            <a:pPr algn="ctr"/>
            <a:r>
              <a:rPr lang="it-IT" dirty="0"/>
              <a:t>L’agenzia diventa così un </a:t>
            </a:r>
            <a:r>
              <a:rPr lang="it-IT" b="1" dirty="0">
                <a:solidFill>
                  <a:schemeClr val="accent2">
                    <a:lumMod val="75000"/>
                  </a:schemeClr>
                </a:solidFill>
              </a:rPr>
              <a:t>reparto dell’azienda </a:t>
            </a:r>
            <a:r>
              <a:rPr lang="it-IT" b="1" dirty="0" err="1">
                <a:solidFill>
                  <a:schemeClr val="accent2">
                    <a:lumMod val="75000"/>
                  </a:schemeClr>
                </a:solidFill>
              </a:rPr>
              <a:t>delocalizzato</a:t>
            </a:r>
            <a:r>
              <a:rPr lang="it-IT" b="1" dirty="0">
                <a:solidFill>
                  <a:schemeClr val="accent2">
                    <a:lumMod val="75000"/>
                  </a:schemeClr>
                </a:solidFill>
              </a:rPr>
              <a:t>,</a:t>
            </a:r>
            <a:r>
              <a:rPr lang="it-IT" dirty="0"/>
              <a:t> capace di guidare l’innovazione e la trasformazione.</a:t>
            </a: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F636D9E9-5D41-EDD9-0744-298DB83F297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056408" y="675758"/>
            <a:ext cx="3474720" cy="552658"/>
          </a:xfrm>
        </p:spPr>
        <p:txBody>
          <a:bodyPr/>
          <a:lstStyle/>
          <a:p>
            <a:r>
              <a:rPr lang="it-IT" b="1"/>
              <a:t>Contenuti e cultura</a:t>
            </a:r>
          </a:p>
        </p:txBody>
      </p:sp>
    </p:spTree>
    <p:extLst>
      <p:ext uri="{BB962C8B-B14F-4D97-AF65-F5344CB8AC3E}">
        <p14:creationId xmlns:p14="http://schemas.microsoft.com/office/powerpoint/2010/main" val="23823345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1">
            <a:extLst>
              <a:ext uri="{FF2B5EF4-FFF2-40B4-BE49-F238E27FC236}">
                <a16:creationId xmlns:a16="http://schemas.microsoft.com/office/drawing/2014/main" id="{01D997B6-93CF-0B7C-D4FB-4B83805CC4D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1336F34-FA7B-2D54-C065-34F0DF122FF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90600" y="1356311"/>
            <a:ext cx="10503976" cy="4932039"/>
          </a:xfr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it-IT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917D0D63-FA2B-85FB-E9CA-0ED2A99A70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4563" y="190500"/>
            <a:ext cx="11977437" cy="1301442"/>
          </a:xfrm>
        </p:spPr>
        <p:txBody>
          <a:bodyPr/>
          <a:lstStyle/>
          <a:p>
            <a:r>
              <a:rPr lang="it-IT" sz="2400"/>
              <a:t>Se lei dovesse dare un consiglio a un giovane studente che sta cercando di capire come muoversi in questo mondo, cosa gli direbbe?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8662E81-3213-B74A-C74A-DCCE9248EAA4}"/>
              </a:ext>
            </a:extLst>
          </p:cNvPr>
          <p:cNvSpPr txBox="1"/>
          <p:nvPr/>
        </p:nvSpPr>
        <p:spPr>
          <a:xfrm>
            <a:off x="1272171" y="1843432"/>
            <a:ext cx="9862219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Arial" panose="020B0604020202020204" pitchFamily="34" charset="0"/>
              <a:buChar char="•"/>
            </a:pPr>
            <a:r>
              <a:rPr lang="it-IT" sz="2000" dirty="0"/>
              <a:t>Focalizzarsi sul</a:t>
            </a:r>
            <a:r>
              <a:rPr lang="it-IT" sz="2000" b="1" dirty="0"/>
              <a:t> </a:t>
            </a:r>
            <a:r>
              <a:rPr lang="it-IT" sz="2000" b="1" dirty="0" err="1"/>
              <a:t>mindset</a:t>
            </a:r>
            <a:r>
              <a:rPr lang="it-IT" sz="2000" b="1" dirty="0"/>
              <a:t> corretto</a:t>
            </a:r>
            <a:r>
              <a:rPr lang="it-IT" sz="2000" dirty="0"/>
              <a:t>, più importante delle competenze tecniche immediate.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000" dirty="0"/>
              <a:t>Il </a:t>
            </a:r>
            <a:r>
              <a:rPr lang="it-IT" sz="2000" dirty="0" err="1"/>
              <a:t>mindset</a:t>
            </a:r>
            <a:r>
              <a:rPr lang="it-IT" sz="2000" dirty="0"/>
              <a:t> è costruito attraverso soft </a:t>
            </a:r>
            <a:r>
              <a:rPr lang="it-IT" sz="2000" dirty="0" err="1"/>
              <a:t>skill</a:t>
            </a:r>
            <a:r>
              <a:rPr lang="it-IT" sz="2000" dirty="0"/>
              <a:t> complesse, oggi più cruciali che in passato.</a:t>
            </a:r>
          </a:p>
          <a:p>
            <a:pPr algn="ctr">
              <a:buNone/>
            </a:pPr>
            <a:br>
              <a:rPr lang="it-IT" sz="2000" dirty="0"/>
            </a:br>
            <a:r>
              <a:rPr lang="it-IT" sz="2000" dirty="0"/>
              <a:t>Creare un terreno fertile grazie alla contaminazione di conoscenze diverse.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000" dirty="0"/>
              <a:t>Le soft </a:t>
            </a:r>
            <a:r>
              <a:rPr lang="it-IT" sz="2000" dirty="0" err="1"/>
              <a:t>skill</a:t>
            </a:r>
            <a:r>
              <a:rPr lang="it-IT" sz="2000" dirty="0"/>
              <a:t> così sviluppate permettono di innestare competenze verticali, tecniche e settoriali, quando necessario.</a:t>
            </a:r>
          </a:p>
          <a:p>
            <a:pPr algn="ctr">
              <a:buNone/>
            </a:pPr>
            <a:endParaRPr lang="it-IT" sz="2000" dirty="0"/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000" dirty="0"/>
              <a:t>Non partire subito con un ruolo verticale (es. </a:t>
            </a:r>
            <a:r>
              <a:rPr lang="it-IT" sz="2000" b="1" dirty="0"/>
              <a:t>Social Media Manager</a:t>
            </a:r>
            <a:r>
              <a:rPr lang="it-IT" sz="2000" dirty="0"/>
              <a:t>).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000" dirty="0"/>
              <a:t>Prima costruire una solida infrastruttura di conoscenza di base e una forma mentis orientata all’apprendimento continuo: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000" i="1" u="sng" dirty="0"/>
              <a:t>Curiosità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000" i="1" u="sng" dirty="0"/>
              <a:t>Attenzione al cambiamento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000" i="1" u="sng" dirty="0"/>
              <a:t>Capacità di evolversi</a:t>
            </a:r>
          </a:p>
        </p:txBody>
      </p:sp>
    </p:spTree>
    <p:extLst>
      <p:ext uri="{BB962C8B-B14F-4D97-AF65-F5344CB8AC3E}">
        <p14:creationId xmlns:p14="http://schemas.microsoft.com/office/powerpoint/2010/main" val="16912458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1">
            <a:extLst>
              <a:ext uri="{FF2B5EF4-FFF2-40B4-BE49-F238E27FC236}">
                <a16:creationId xmlns:a16="http://schemas.microsoft.com/office/drawing/2014/main" id="{EC908A0E-8DAD-BC80-1B97-4222FC28F43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solidFill>
            <a:schemeClr val="tx2">
              <a:lumMod val="60000"/>
              <a:lumOff val="40000"/>
            </a:schemeClr>
          </a:solidFill>
        </p:spPr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D67B3A6-748D-8B94-191C-2C7E82B3DA9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90600" y="609600"/>
            <a:ext cx="9944100" cy="5728070"/>
          </a:xfr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FCB27FAC-F4C6-9911-5139-C090922FEEF6}"/>
              </a:ext>
            </a:extLst>
          </p:cNvPr>
          <p:cNvSpPr txBox="1"/>
          <p:nvPr/>
        </p:nvSpPr>
        <p:spPr>
          <a:xfrm>
            <a:off x="1465989" y="1026811"/>
            <a:ext cx="8993322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it-IT" sz="2400" b="1" dirty="0"/>
              <a:t>Soft </a:t>
            </a:r>
            <a:r>
              <a:rPr lang="it-IT" sz="2400" b="1" dirty="0" err="1"/>
              <a:t>skill</a:t>
            </a:r>
            <a:r>
              <a:rPr lang="it-IT" sz="2400" b="1" dirty="0"/>
              <a:t> chiave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400" dirty="0"/>
              <a:t>Formarsi in aree trasversali fondamentali: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400" dirty="0"/>
              <a:t>Creatività e innovazione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400" dirty="0" err="1"/>
              <a:t>Autoimprenditorialità</a:t>
            </a:r>
            <a:endParaRPr lang="it-IT" sz="2400" dirty="0"/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400" dirty="0"/>
              <a:t>Leadership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400" dirty="0"/>
              <a:t>Capacità di muoversi orizzontalmente sul processo complessivo</a:t>
            </a:r>
          </a:p>
          <a:p>
            <a:pPr algn="ctr">
              <a:buNone/>
            </a:pPr>
            <a:br>
              <a:rPr lang="it-IT" sz="2400" dirty="0"/>
            </a:br>
            <a:endParaRPr lang="it-IT" sz="2400" dirty="0"/>
          </a:p>
          <a:p>
            <a:pPr algn="ctr">
              <a:buNone/>
            </a:pPr>
            <a:r>
              <a:rPr lang="it-IT" sz="2400" b="1" dirty="0"/>
              <a:t>Importanza per le PMI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400" dirty="0"/>
              <a:t>Le PMI necessitano di persone flessibili e trasversali, capaci di muoversi su più funzioni.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400" dirty="0"/>
              <a:t>Non sempre hanno bisogno di figure verticali altamente specializzate o risorse economiche per molte figure dedicate.</a:t>
            </a:r>
          </a:p>
        </p:txBody>
      </p:sp>
    </p:spTree>
    <p:extLst>
      <p:ext uri="{BB962C8B-B14F-4D97-AF65-F5344CB8AC3E}">
        <p14:creationId xmlns:p14="http://schemas.microsoft.com/office/powerpoint/2010/main" val="30216135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egnaposto testo 7">
            <a:extLst>
              <a:ext uri="{FF2B5EF4-FFF2-40B4-BE49-F238E27FC236}">
                <a16:creationId xmlns:a16="http://schemas.microsoft.com/office/drawing/2014/main" id="{5B81CC40-FC5E-EB26-97F6-C9BDA4F3DF9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4820" y="404248"/>
            <a:ext cx="10805160" cy="707886"/>
          </a:xfrm>
        </p:spPr>
        <p:txBody>
          <a:bodyPr vert="horz" lIns="91440" tIns="45720" rIns="91440" bIns="45720" rtlCol="0" anchor="t">
            <a:normAutofit fontScale="9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it-IT" sz="4800" dirty="0"/>
              <a:t>G. Sampietro</a:t>
            </a:r>
            <a:endParaRPr lang="it-IT" sz="4000" b="0" kern="1200" cap="all" spc="100" baseline="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389F138-10B2-D9F5-1495-5558E08D32CD}"/>
              </a:ext>
            </a:extLst>
          </p:cNvPr>
          <p:cNvSpPr txBox="1"/>
          <p:nvPr/>
        </p:nvSpPr>
        <p:spPr>
          <a:xfrm>
            <a:off x="265022" y="1996243"/>
            <a:ext cx="5254593" cy="4007873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indent="-342900" algn="ctr" fontAlgn="base">
              <a:buAutoNum type="arabicPeriod"/>
            </a:pPr>
            <a:r>
              <a:rPr lang="it-IT" altLang="en-US" sz="2400" b="1" dirty="0"/>
              <a:t>RUOLO</a:t>
            </a:r>
            <a:r>
              <a:rPr lang="it-IT" altLang="en-US" sz="2400" dirty="0"/>
              <a:t>: </a:t>
            </a:r>
          </a:p>
          <a:p>
            <a:pPr marL="342900" indent="-342900" algn="ctr" fontAlgn="base">
              <a:buAutoNum type="arabicPeriod"/>
            </a:pPr>
            <a:endParaRPr lang="it-IT" altLang="en-US" sz="2400" dirty="0"/>
          </a:p>
          <a:p>
            <a:pPr marL="285750" indent="-285750" algn="ctr" fontAlgn="base">
              <a:buFontTx/>
              <a:buChar char="-"/>
            </a:pPr>
            <a:r>
              <a:rPr lang="it-IT" altLang="en-US" sz="2400" dirty="0"/>
              <a:t>Agenzia creativa che </a:t>
            </a:r>
            <a:r>
              <a:rPr lang="it-IT" altLang="en-US" sz="2400" u="sng" dirty="0"/>
              <a:t>accompagna i brand nell’esplorazione di tutte le nuove forme di comunicazione</a:t>
            </a:r>
            <a:r>
              <a:rPr lang="it-IT" altLang="en-US" sz="2400" dirty="0"/>
              <a:t>; </a:t>
            </a:r>
          </a:p>
          <a:p>
            <a:pPr marL="285750" indent="-285750" algn="ctr" fontAlgn="base">
              <a:buFontTx/>
              <a:buChar char="-"/>
            </a:pPr>
            <a:endParaRPr lang="it-IT" altLang="en-US" sz="2400" dirty="0"/>
          </a:p>
          <a:p>
            <a:pPr marL="285750" indent="-285750" algn="ctr" fontAlgn="base">
              <a:buFontTx/>
              <a:buChar char="-"/>
            </a:pPr>
            <a:r>
              <a:rPr lang="it-IT" altLang="en-US" sz="2400" dirty="0"/>
              <a:t>Intercettazione di </a:t>
            </a:r>
            <a:r>
              <a:rPr lang="it-IT" altLang="en-US" sz="2400" dirty="0" err="1"/>
              <a:t>insight</a:t>
            </a:r>
            <a:r>
              <a:rPr lang="it-IT" altLang="en-US" sz="2400" dirty="0"/>
              <a:t>, esigenze e opportunità della marca a partire dai dati;</a:t>
            </a:r>
          </a:p>
          <a:p>
            <a:pPr marL="285750" indent="-285750" algn="ctr" fontAlgn="base">
              <a:buFontTx/>
              <a:buChar char="-"/>
            </a:pPr>
            <a:endParaRPr lang="it-IT" altLang="en-US" sz="2400" dirty="0"/>
          </a:p>
          <a:p>
            <a:pPr marL="285750" indent="-285750" algn="ctr" fontAlgn="base">
              <a:buFontTx/>
              <a:buChar char="-"/>
            </a:pPr>
            <a:r>
              <a:rPr lang="it-IT" altLang="en-US" sz="2400" dirty="0"/>
              <a:t>Strutturazione di competenze multidisciplinari e digital first.</a:t>
            </a:r>
            <a:endParaRPr lang="it-IT" sz="2100" dirty="0">
              <a:solidFill>
                <a:schemeClr val="tx1"/>
              </a:solidFill>
            </a:endParaRP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BA327E58-D6E7-DC24-32F3-6938EB317F5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64820" y="1200274"/>
            <a:ext cx="14600035" cy="460246"/>
          </a:xfrm>
        </p:spPr>
        <p:txBody>
          <a:bodyPr vert="horz" wrap="square" lIns="91440" tIns="45720" rIns="91440" bIns="45720" rtlCol="0">
            <a:noAutofit/>
          </a:bodyPr>
          <a:lstStyle/>
          <a:p>
            <a:r>
              <a:rPr lang="it-IT" sz="2000" b="1" dirty="0"/>
              <a:t>CEO di KIWI</a:t>
            </a:r>
            <a:r>
              <a:rPr lang="it-IT" sz="2000" dirty="0"/>
              <a:t> (start-up nel mondo </a:t>
            </a:r>
            <a:r>
              <a:rPr lang="it-IT" sz="2000" dirty="0" err="1"/>
              <a:t>dell’influencer</a:t>
            </a:r>
            <a:r>
              <a:rPr lang="it-IT" sz="2000" dirty="0"/>
              <a:t> marketing)</a:t>
            </a:r>
            <a:endParaRPr lang="it-IT" sz="2000" b="1" kern="1200" dirty="0">
              <a:latin typeface="+mn-lt"/>
              <a:ea typeface="+mn-ea"/>
              <a:cs typeface="+mn-cs"/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C441CF9-280C-1127-1FA8-E8A205CE6B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</p:spPr>
        <p:txBody>
          <a:bodyPr vert="horz" lIns="0" tIns="45720" rIns="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it-IT" smtClean="0"/>
              <a:pPr>
                <a:spcAft>
                  <a:spcPts val="600"/>
                </a:spcAft>
              </a:pPr>
              <a:t>66</a:t>
            </a:fld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4D8D5D02-E08C-636E-955B-FE7C2682B6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3847" y="975365"/>
            <a:ext cx="6154616" cy="502875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6783286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68D172F8-02CF-6987-640D-7C17C8FC72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ln w="57150">
            <a:solidFill>
              <a:schemeClr val="tx1"/>
            </a:solidFill>
          </a:ln>
        </p:spPr>
        <p:txBody>
          <a:bodyPr/>
          <a:lstStyle/>
          <a:p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66F5ACF-816A-B278-994A-DD7FFBB42B0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03213" y="968644"/>
            <a:ext cx="10997634" cy="5166102"/>
          </a:xfrm>
          <a:solidFill>
            <a:schemeClr val="tx2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/>
          <a:lstStyle/>
          <a:p>
            <a:endParaRPr lang="it-IT"/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0BC8E7E8-4D8A-7273-B4A4-DB103A41AF6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ln w="57150">
            <a:solidFill>
              <a:schemeClr val="tx1"/>
            </a:solidFill>
          </a:ln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F0E48CD-3AEA-C13E-76DA-A00E385768C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40475"/>
            <a:ext cx="303213" cy="365125"/>
          </a:xfrm>
          <a:prstGeom prst="rect">
            <a:avLst/>
          </a:prstGeom>
        </p:spPr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67</a:t>
            </a:fld>
            <a:endParaRPr lang="it-IT" noProof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D7D1DEDC-EFC0-46F9-F7B1-8978A7C41614}"/>
              </a:ext>
            </a:extLst>
          </p:cNvPr>
          <p:cNvSpPr txBox="1"/>
          <p:nvPr/>
        </p:nvSpPr>
        <p:spPr>
          <a:xfrm>
            <a:off x="1432711" y="1325145"/>
            <a:ext cx="8671611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it-IT" altLang="en-US" sz="2400" b="1" dirty="0"/>
              <a:t>SFIDE</a:t>
            </a:r>
            <a:r>
              <a:rPr lang="it-IT" altLang="en-US" sz="2400" dirty="0"/>
              <a:t> e </a:t>
            </a:r>
            <a:r>
              <a:rPr lang="it-IT" altLang="en-US" sz="2400" b="1" dirty="0"/>
              <a:t>FUTURO</a:t>
            </a:r>
            <a:r>
              <a:rPr lang="it-IT" altLang="en-US" sz="2400" dirty="0"/>
              <a:t>:</a:t>
            </a:r>
          </a:p>
          <a:p>
            <a:pPr algn="ctr" fontAlgn="base"/>
            <a:endParaRPr lang="it-IT" altLang="en-US" sz="2400" dirty="0"/>
          </a:p>
          <a:p>
            <a:pPr marL="285750" indent="-285750" algn="ctr" fontAlgn="base">
              <a:buFontTx/>
              <a:buChar char="-"/>
            </a:pPr>
            <a:r>
              <a:rPr lang="it-IT" altLang="en-US" sz="2400" dirty="0"/>
              <a:t>Leadership capace di crescita e valore per i brand;</a:t>
            </a:r>
          </a:p>
          <a:p>
            <a:pPr marL="285750" indent="-285750" algn="ctr" fontAlgn="base">
              <a:buFontTx/>
              <a:buChar char="-"/>
            </a:pPr>
            <a:endParaRPr lang="it-IT" altLang="en-US" sz="2400" dirty="0"/>
          </a:p>
          <a:p>
            <a:pPr marL="285750" indent="-285750" algn="ctr" fontAlgn="base">
              <a:buFontTx/>
              <a:buChar char="-"/>
            </a:pPr>
            <a:r>
              <a:rPr lang="it-IT" altLang="en-US" sz="2400" dirty="0"/>
              <a:t>Non solo consulenti, ma di ispirazione alle aziende a prendere posizione e a mettere in campo nuovi valori; </a:t>
            </a:r>
          </a:p>
          <a:p>
            <a:pPr marL="285750" indent="-285750" algn="ctr" fontAlgn="base">
              <a:buFontTx/>
              <a:buChar char="-"/>
            </a:pPr>
            <a:endParaRPr lang="it-IT" altLang="en-US" sz="2400" dirty="0"/>
          </a:p>
          <a:p>
            <a:pPr marL="285750" indent="-285750" algn="ctr" fontAlgn="base">
              <a:buFontTx/>
              <a:buChar char="-"/>
            </a:pPr>
            <a:r>
              <a:rPr lang="it-IT" altLang="en-US" sz="2400" dirty="0"/>
              <a:t>Essere rilevanti davanti ad una vastissima offerta; </a:t>
            </a:r>
          </a:p>
          <a:p>
            <a:pPr algn="ctr" fontAlgn="base"/>
            <a:endParaRPr lang="it-IT" altLang="en-US" sz="2400" dirty="0"/>
          </a:p>
          <a:p>
            <a:pPr marL="285750" indent="-285750" algn="ctr" fontAlgn="base">
              <a:buFontTx/>
              <a:buChar char="-"/>
            </a:pPr>
            <a:r>
              <a:rPr lang="it-IT" altLang="en-US" sz="2400" dirty="0"/>
              <a:t>Comprendere il ruolo dell’Intelligenza Artificiale e come le tecnologie esponenziali impatteranno sul loro lavoro.</a:t>
            </a:r>
          </a:p>
          <a:p>
            <a:pPr algn="ctr" fontAlgn="base"/>
            <a:endParaRPr lang="it-IT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665655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1">
            <a:extLst>
              <a:ext uri="{FF2B5EF4-FFF2-40B4-BE49-F238E27FC236}">
                <a16:creationId xmlns:a16="http://schemas.microsoft.com/office/drawing/2014/main" id="{9793B7E5-8A1B-B2F5-03FA-A2C6D9A7982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6448641" cy="6858000"/>
          </a:xfrm>
          <a:solidFill>
            <a:schemeClr val="accent2">
              <a:lumMod val="60000"/>
              <a:lumOff val="40000"/>
            </a:schemeClr>
          </a:solidFill>
        </p:spPr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43D205A-004D-CEE5-A9FA-2B70A6CC05B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4951" y="2527671"/>
            <a:ext cx="5333483" cy="2674938"/>
          </a:xfrm>
          <a:ln w="76200">
            <a:solidFill>
              <a:schemeClr val="accent3">
                <a:lumMod val="75000"/>
              </a:schemeClr>
            </a:solidFill>
          </a:ln>
        </p:spPr>
        <p:txBody>
          <a:bodyPr/>
          <a:lstStyle/>
          <a:p>
            <a:endParaRPr lang="it-IT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826545A-BAC4-D1DC-0305-921D6A91BA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7262" y="359487"/>
            <a:ext cx="12192000" cy="1104899"/>
          </a:xfrm>
        </p:spPr>
        <p:txBody>
          <a:bodyPr/>
          <a:lstStyle/>
          <a:p>
            <a:r>
              <a:rPr lang="it-IT" sz="3200"/>
              <a:t>Come si è posizionata l’agenzia nella digitalizzazione della comunicazione?</a:t>
            </a:r>
          </a:p>
        </p:txBody>
      </p:sp>
      <p:sp>
        <p:nvSpPr>
          <p:cNvPr id="5" name="Sottotitolo 4">
            <a:extLst>
              <a:ext uri="{FF2B5EF4-FFF2-40B4-BE49-F238E27FC236}">
                <a16:creationId xmlns:a16="http://schemas.microsoft.com/office/drawing/2014/main" id="{E5F9A920-73C7-A914-3196-A30EF93565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58408" y="3219387"/>
            <a:ext cx="6448641" cy="1810643"/>
          </a:xfrm>
        </p:spPr>
        <p:txBody>
          <a:bodyPr>
            <a:noAutofit/>
          </a:bodyPr>
          <a:lstStyle/>
          <a:p>
            <a:pPr algn="ctr"/>
            <a:r>
              <a:rPr lang="it-IT" sz="2400" dirty="0"/>
              <a:t>Non ci si limita a sviluppare singoli servizi digitali.</a:t>
            </a:r>
          </a:p>
          <a:p>
            <a:pPr algn="ctr"/>
            <a:r>
              <a:rPr lang="it-IT" sz="2400" dirty="0"/>
              <a:t>KIVI ha strutturato un set di competenze multidisciplinari, con approccio digital first.</a:t>
            </a:r>
          </a:p>
          <a:p>
            <a:pPr algn="ctr"/>
            <a:br>
              <a:rPr lang="it-IT" sz="2400" dirty="0"/>
            </a:br>
            <a:endParaRPr lang="it-IT" sz="2400" dirty="0"/>
          </a:p>
          <a:p>
            <a:pPr algn="ctr"/>
            <a:endParaRPr lang="it-IT" sz="2400" b="1" dirty="0"/>
          </a:p>
          <a:p>
            <a:pPr algn="ctr"/>
            <a:r>
              <a:rPr lang="it-IT" sz="2400" dirty="0"/>
              <a:t>KIVI non è solo il partner che fa siti, </a:t>
            </a:r>
            <a:r>
              <a:rPr lang="it-IT" sz="2400" b="1" dirty="0"/>
              <a:t>gestisce social o campagne.</a:t>
            </a:r>
          </a:p>
          <a:p>
            <a:pPr algn="ctr"/>
            <a:r>
              <a:rPr lang="it-IT" sz="2400" dirty="0"/>
              <a:t>L’agenzia guida i brand verso il futuro della comunicazione, sempre più digitale, integrata e innovativa.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890D9B38-2D04-8677-635E-5061E7AF2710}"/>
              </a:ext>
            </a:extLst>
          </p:cNvPr>
          <p:cNvSpPr txBox="1"/>
          <p:nvPr/>
        </p:nvSpPr>
        <p:spPr>
          <a:xfrm>
            <a:off x="415619" y="2864866"/>
            <a:ext cx="4872146" cy="200054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87175F"/>
                </a:solidFill>
              </a:rPr>
              <a:t>KIVI</a:t>
            </a:r>
            <a:r>
              <a:rPr lang="it-IT" sz="2000" dirty="0"/>
              <a:t> non accetta barriere tra digitale e fisico: l’approccio integra tutti i canali senza separazioni nette.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it-IT" sz="2400" dirty="0"/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000" dirty="0"/>
              <a:t>L’identità dell’agenzia è stata affermata come creativa, “</a:t>
            </a:r>
            <a:r>
              <a:rPr lang="it-IT" sz="2000" b="1" dirty="0" err="1"/>
              <a:t>fresh</a:t>
            </a:r>
            <a:r>
              <a:rPr lang="it-IT" sz="2000" dirty="0"/>
              <a:t>” e nativa digitale.</a:t>
            </a:r>
          </a:p>
        </p:txBody>
      </p:sp>
    </p:spTree>
    <p:extLst>
      <p:ext uri="{BB962C8B-B14F-4D97-AF65-F5344CB8AC3E}">
        <p14:creationId xmlns:p14="http://schemas.microsoft.com/office/powerpoint/2010/main" val="21552245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immagine 6">
            <a:extLst>
              <a:ext uri="{FF2B5EF4-FFF2-40B4-BE49-F238E27FC236}">
                <a16:creationId xmlns:a16="http://schemas.microsoft.com/office/drawing/2014/main" id="{E89AB590-72CD-1AC1-470C-1AC7496DA45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6941845" cy="6858000"/>
          </a:xfrm>
          <a:solidFill>
            <a:srgbClr val="E19E6B"/>
          </a:solidFill>
        </p:spPr>
      </p:sp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8A17EE0D-CDFB-F841-8606-1BB186F6B27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9903" y="1985147"/>
            <a:ext cx="5016191" cy="3625048"/>
          </a:xfr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it-IT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AA283ED9-95D1-244F-8FAF-873C00FFF1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50512" y="466568"/>
            <a:ext cx="12434008" cy="905030"/>
          </a:xfrm>
        </p:spPr>
        <p:txBody>
          <a:bodyPr/>
          <a:lstStyle/>
          <a:p>
            <a:r>
              <a:rPr lang="it-IT" sz="3200"/>
              <a:t>Che cos’è oggi, secondo lei, il digital marketing?</a:t>
            </a:r>
          </a:p>
        </p:txBody>
      </p:sp>
      <p:sp>
        <p:nvSpPr>
          <p:cNvPr id="6" name="Sottotitolo 5">
            <a:extLst>
              <a:ext uri="{FF2B5EF4-FFF2-40B4-BE49-F238E27FC236}">
                <a16:creationId xmlns:a16="http://schemas.microsoft.com/office/drawing/2014/main" id="{F6003598-CC5C-8F21-AC8D-8B4A5F3BD7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84261" y="3229004"/>
            <a:ext cx="6111484" cy="1371602"/>
          </a:xfrm>
        </p:spPr>
        <p:txBody>
          <a:bodyPr>
            <a:noAutofit/>
          </a:bodyPr>
          <a:lstStyle/>
          <a:p>
            <a:pPr algn="ctr"/>
            <a:r>
              <a:rPr lang="it-IT" sz="2400" dirty="0"/>
              <a:t>L’offerta delle agenzie creative è molto frammentata:</a:t>
            </a:r>
          </a:p>
          <a:p>
            <a:pPr marL="342900" indent="-342900" algn="ctr">
              <a:buFont typeface="Wingdings" pitchFamily="2" charset="2"/>
              <a:buChar char="v"/>
            </a:pPr>
            <a:r>
              <a:rPr lang="it-IT" sz="2400" b="1" u="sng" dirty="0"/>
              <a:t>Player che coprono molti servizi digitali.</a:t>
            </a:r>
          </a:p>
          <a:p>
            <a:pPr marL="342900" indent="-342900" algn="ctr">
              <a:buFont typeface="Wingdings" pitchFamily="2" charset="2"/>
              <a:buChar char="v"/>
            </a:pPr>
            <a:r>
              <a:rPr lang="it-IT" sz="2400" b="1" u="sng" dirty="0"/>
              <a:t>Player nativi digitali</a:t>
            </a:r>
            <a:r>
              <a:rPr lang="it-IT" sz="2400" b="1" dirty="0"/>
              <a:t> </a:t>
            </a:r>
            <a:r>
              <a:rPr lang="it-IT" sz="2400" dirty="0"/>
              <a:t>con offerta completa e verticale.</a:t>
            </a:r>
          </a:p>
          <a:p>
            <a:pPr marL="342900" indent="-342900" algn="ctr">
              <a:buFont typeface="Wingdings" pitchFamily="2" charset="2"/>
              <a:buChar char="v"/>
            </a:pPr>
            <a:r>
              <a:rPr lang="it-IT" sz="2400" b="1" u="sng" dirty="0"/>
              <a:t>Player specializzati</a:t>
            </a:r>
            <a:r>
              <a:rPr lang="it-IT" sz="2400" dirty="0"/>
              <a:t>, come le agenzie di performance marketing.</a:t>
            </a:r>
          </a:p>
          <a:p>
            <a:pPr marL="342900" indent="-342900" algn="ctr">
              <a:buFont typeface="Wingdings" pitchFamily="2" charset="2"/>
              <a:buChar char="v"/>
            </a:pPr>
            <a:endParaRPr lang="it-IT" sz="2400" dirty="0"/>
          </a:p>
          <a:p>
            <a:pPr algn="ctr"/>
            <a:r>
              <a:rPr lang="it-IT" sz="2400" dirty="0"/>
              <a:t>L’evoluzione rapida del mercato porta a nuove discipline, come </a:t>
            </a:r>
            <a:r>
              <a:rPr lang="it-IT" sz="2400" dirty="0" err="1"/>
              <a:t>l’influencer</a:t>
            </a:r>
            <a:r>
              <a:rPr lang="it-IT" sz="2400" dirty="0"/>
              <a:t> marketing, ormai parte integrante del marketing mix.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D40DBA47-137F-8ACC-7200-720189516C5C}"/>
              </a:ext>
            </a:extLst>
          </p:cNvPr>
          <p:cNvSpPr txBox="1"/>
          <p:nvPr/>
        </p:nvSpPr>
        <p:spPr>
          <a:xfrm>
            <a:off x="496255" y="2268010"/>
            <a:ext cx="476348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Arial" panose="020B0604020202020204" pitchFamily="34" charset="0"/>
              <a:buChar char="•"/>
            </a:pPr>
            <a:r>
              <a:rPr lang="it-IT" sz="2400" dirty="0"/>
              <a:t>Il digital marketing è una disciplina sempre più complessa e in continua evoluzione.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it-IT" sz="2400" dirty="0"/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400" dirty="0"/>
              <a:t>Rappresenta </a:t>
            </a:r>
            <a:r>
              <a:rPr lang="it-IT" sz="2400" i="1" u="sng" dirty="0"/>
              <a:t>l’insieme di leve del marketing digitale</a:t>
            </a:r>
            <a:r>
              <a:rPr lang="it-IT" sz="2400" dirty="0"/>
              <a:t> che aiutano a costruire un progetto di comunicazione integrato.</a:t>
            </a:r>
          </a:p>
        </p:txBody>
      </p:sp>
    </p:spTree>
    <p:extLst>
      <p:ext uri="{BB962C8B-B14F-4D97-AF65-F5344CB8AC3E}">
        <p14:creationId xmlns:p14="http://schemas.microsoft.com/office/powerpoint/2010/main" val="6792984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1">
            <a:extLst>
              <a:ext uri="{FF2B5EF4-FFF2-40B4-BE49-F238E27FC236}">
                <a16:creationId xmlns:a16="http://schemas.microsoft.com/office/drawing/2014/main" id="{ECD7984F-17E9-447E-DF3B-D62820EAEDB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D1E837E-9E85-ADAD-FF55-C8918FD7B43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261801" y="1483762"/>
            <a:ext cx="4389542" cy="4184269"/>
          </a:xfrm>
        </p:spPr>
        <p:txBody>
          <a:bodyPr/>
          <a:lstStyle/>
          <a:p>
            <a:endParaRPr lang="it-IT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F980553-F050-287C-13AD-FA02AF7A1795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7612532" y="1752601"/>
            <a:ext cx="3688080" cy="3915430"/>
          </a:xfrm>
        </p:spPr>
        <p:txBody>
          <a:bodyPr>
            <a:normAutofit/>
          </a:bodyPr>
          <a:lstStyle/>
          <a:p>
            <a:pPr algn="ctr"/>
            <a:r>
              <a:rPr lang="it-IT" sz="2800" dirty="0"/>
              <a:t>I territori di attività si sono allargati.</a:t>
            </a:r>
          </a:p>
          <a:p>
            <a:pPr algn="ctr"/>
            <a:endParaRPr lang="it-IT" sz="2800" dirty="0"/>
          </a:p>
          <a:p>
            <a:pPr algn="ctr"/>
            <a:r>
              <a:rPr lang="it-IT" sz="2800" dirty="0"/>
              <a:t>Le </a:t>
            </a:r>
            <a:r>
              <a:rPr lang="it-IT" sz="2800" b="1" dirty="0">
                <a:solidFill>
                  <a:schemeClr val="tx2">
                    <a:lumMod val="75000"/>
                  </a:schemeClr>
                </a:solidFill>
              </a:rPr>
              <a:t>marche</a:t>
            </a:r>
            <a:r>
              <a:rPr lang="it-IT" sz="2800" dirty="0"/>
              <a:t> possono:</a:t>
            </a:r>
          </a:p>
          <a:p>
            <a:pPr algn="ctr"/>
            <a:r>
              <a:rPr lang="it-IT" sz="2800" dirty="0"/>
              <a:t>coinvolgere il pubblico in modi diversi,</a:t>
            </a:r>
          </a:p>
          <a:p>
            <a:pPr algn="ctr"/>
            <a:r>
              <a:rPr lang="it-IT" sz="2800" dirty="0"/>
              <a:t>costruire relazioni di lungo periodo.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DF89D60-BBE4-2C33-A549-733A37CFA1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7</a:t>
            </a:fld>
            <a:endParaRPr lang="it-IT" noProof="0"/>
          </a:p>
        </p:txBody>
      </p:sp>
      <p:sp>
        <p:nvSpPr>
          <p:cNvPr id="6" name="Titolo 5">
            <a:extLst>
              <a:ext uri="{FF2B5EF4-FFF2-40B4-BE49-F238E27FC236}">
                <a16:creationId xmlns:a16="http://schemas.microsoft.com/office/drawing/2014/main" id="{4CBACD67-52DC-A8EE-EF9B-03A0F4C74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200" b="1"/>
              <a:t>Opportunità e nuove relazioni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4FE0A23A-1983-AAD4-15C4-E58D5F42FF0D}"/>
              </a:ext>
            </a:extLst>
          </p:cNvPr>
          <p:cNvSpPr txBox="1"/>
          <p:nvPr/>
        </p:nvSpPr>
        <p:spPr>
          <a:xfrm>
            <a:off x="779928" y="2167518"/>
            <a:ext cx="5857218" cy="25699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it-IT" sz="2300" b="1" dirty="0"/>
              <a:t>L’allargamento dei territori </a:t>
            </a:r>
            <a:r>
              <a:rPr lang="it-IT" sz="2300" dirty="0"/>
              <a:t>di attività ha aperto nuove opportunità per le marche:</a:t>
            </a:r>
          </a:p>
          <a:p>
            <a:pPr algn="ctr">
              <a:buNone/>
            </a:pPr>
            <a:endParaRPr lang="it-IT" sz="2300" dirty="0"/>
          </a:p>
          <a:p>
            <a:pPr algn="ctr">
              <a:buNone/>
            </a:pPr>
            <a:r>
              <a:rPr lang="it-IT" sz="2300" dirty="0"/>
              <a:t>non solo raggiungere il pubblico in più modi, ma soprattutto costruire relazioni di lungo periodo, basate sul coinvolgimento e sull’interazione costante.</a:t>
            </a:r>
          </a:p>
        </p:txBody>
      </p:sp>
    </p:spTree>
    <p:extLst>
      <p:ext uri="{BB962C8B-B14F-4D97-AF65-F5344CB8AC3E}">
        <p14:creationId xmlns:p14="http://schemas.microsoft.com/office/powerpoint/2010/main" val="24711422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1">
            <a:extLst>
              <a:ext uri="{FF2B5EF4-FFF2-40B4-BE49-F238E27FC236}">
                <a16:creationId xmlns:a16="http://schemas.microsoft.com/office/drawing/2014/main" id="{CF2B866D-37AE-069D-F90E-406FF312D3B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92947" y="641166"/>
            <a:ext cx="3898051" cy="4527957"/>
          </a:xfrm>
          <a:ln w="57150">
            <a:solidFill>
              <a:schemeClr val="tx2">
                <a:lumMod val="75000"/>
              </a:schemeClr>
            </a:solidFill>
          </a:ln>
        </p:spPr>
      </p:sp>
      <p:sp>
        <p:nvSpPr>
          <p:cNvPr id="8" name="Segnaposto immagine 7">
            <a:extLst>
              <a:ext uri="{FF2B5EF4-FFF2-40B4-BE49-F238E27FC236}">
                <a16:creationId xmlns:a16="http://schemas.microsoft.com/office/drawing/2014/main" id="{7EA6D1E0-6647-BB98-D816-B4523B98FEC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172424" y="641166"/>
            <a:ext cx="3828575" cy="4527957"/>
          </a:xfrm>
          <a:ln w="57150">
            <a:solidFill>
              <a:srgbClr val="43467B"/>
            </a:solidFill>
          </a:ln>
        </p:spPr>
      </p:sp>
      <p:sp>
        <p:nvSpPr>
          <p:cNvPr id="9" name="Segnaposto immagine 8">
            <a:extLst>
              <a:ext uri="{FF2B5EF4-FFF2-40B4-BE49-F238E27FC236}">
                <a16:creationId xmlns:a16="http://schemas.microsoft.com/office/drawing/2014/main" id="{8B35D967-1ED8-E0EC-6535-A1FF4325D3F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001000" y="641166"/>
            <a:ext cx="3974253" cy="4527957"/>
          </a:xfrm>
          <a:ln w="57150">
            <a:solidFill>
              <a:schemeClr val="tx2">
                <a:lumMod val="75000"/>
              </a:schemeClr>
            </a:solidFill>
          </a:ln>
        </p:spPr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9B3EF60-7A47-AE36-E6F5-D90A4F0714E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it-IT" b="1"/>
              <a:t>Nuovo approccio alla creatività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A5580415-8452-839B-0CF4-E6DD1811265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it-IT" b="1"/>
              <a:t>Strategia e specialisti</a:t>
            </a: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A0C5C9B0-CF80-3A99-C663-24FCD650FD3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it-IT" b="1"/>
              <a:t>Ruolo dell’agenzia creativa di nuova generazione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0F7B50E1-69C7-07B0-26FC-129DA753D7D1}"/>
              </a:ext>
            </a:extLst>
          </p:cNvPr>
          <p:cNvSpPr txBox="1"/>
          <p:nvPr/>
        </p:nvSpPr>
        <p:spPr>
          <a:xfrm>
            <a:off x="438624" y="890276"/>
            <a:ext cx="3578836" cy="409342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2000" dirty="0"/>
              <a:t>Serve un nuovo modo di fare </a:t>
            </a:r>
            <a:r>
              <a:rPr lang="it-IT" sz="2000" b="1" dirty="0"/>
              <a:t>creatività</a:t>
            </a:r>
            <a:r>
              <a:rPr lang="it-IT" sz="2000" dirty="0"/>
              <a:t>: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000" dirty="0"/>
              <a:t>Saper leggere lo scenario e comprendere trend evolutivi di piattaforme e linguaggi.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it-IT" sz="2000" dirty="0"/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000" dirty="0"/>
              <a:t>Costruire </a:t>
            </a:r>
            <a:r>
              <a:rPr lang="it-IT" sz="2000" b="1" dirty="0"/>
              <a:t>idee forti</a:t>
            </a:r>
            <a:r>
              <a:rPr lang="it-IT" sz="2000" dirty="0"/>
              <a:t>, rilevanti e native digitali.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it-IT" sz="2000" dirty="0"/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000" dirty="0"/>
              <a:t>Produrre creatività con formati scalabili e multipiattaforma, considerando dati e performance.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0C8A26FB-E7FD-B799-BDD2-740D34EBCFA3}"/>
              </a:ext>
            </a:extLst>
          </p:cNvPr>
          <p:cNvSpPr txBox="1"/>
          <p:nvPr/>
        </p:nvSpPr>
        <p:spPr>
          <a:xfrm>
            <a:off x="4345963" y="1412332"/>
            <a:ext cx="342387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Arial" panose="020B0604020202020204" pitchFamily="34" charset="0"/>
              <a:buChar char="•"/>
            </a:pPr>
            <a:r>
              <a:rPr lang="it-IT" sz="2000" dirty="0"/>
              <a:t>Strategia e creatività lavorano in modo coordinato e costante.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it-IT" sz="2000" dirty="0"/>
          </a:p>
          <a:p>
            <a:pPr algn="ctr"/>
            <a:r>
              <a:rPr lang="it-IT" sz="2000" dirty="0"/>
              <a:t>Al </a:t>
            </a:r>
            <a:r>
              <a:rPr lang="it-IT" sz="2000" b="1" dirty="0"/>
              <a:t>brainstorming</a:t>
            </a:r>
            <a:r>
              <a:rPr lang="it-IT" sz="2000" dirty="0"/>
              <a:t> partecipano specialisti come: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000" i="1" u="sng" dirty="0" err="1"/>
              <a:t>Analyst</a:t>
            </a:r>
            <a:endParaRPr lang="it-IT" sz="2000" i="1" u="sng" dirty="0"/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000" i="1" u="sng" dirty="0"/>
              <a:t>Digital Designer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000" i="1" u="sng" dirty="0"/>
              <a:t>Social Media Manager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000" i="1" u="sng" dirty="0"/>
              <a:t>Content </a:t>
            </a:r>
            <a:r>
              <a:rPr lang="it-IT" sz="2000" i="1" u="sng" dirty="0" err="1"/>
              <a:t>Strategist</a:t>
            </a:r>
            <a:endParaRPr lang="it-IT" sz="2000" i="1" u="sng" dirty="0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C2A12EAC-9E9B-A390-929C-F80C894C04FD}"/>
              </a:ext>
            </a:extLst>
          </p:cNvPr>
          <p:cNvSpPr txBox="1"/>
          <p:nvPr/>
        </p:nvSpPr>
        <p:spPr>
          <a:xfrm>
            <a:off x="8039099" y="1012319"/>
            <a:ext cx="389805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Arial" panose="020B0604020202020204" pitchFamily="34" charset="0"/>
              <a:buChar char="•"/>
            </a:pPr>
            <a:r>
              <a:rPr lang="it-IT" sz="2000" dirty="0"/>
              <a:t>L’agenzia creativa oggi è strategica e capace di mappare costantemente lo scenario.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it-IT" sz="2000" dirty="0"/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000" dirty="0"/>
              <a:t>È anche creativa, producendo contenuti rilevanti e nativi per ogni </a:t>
            </a:r>
            <a:r>
              <a:rPr lang="it-IT" sz="2000" dirty="0" err="1"/>
              <a:t>touchpoint</a:t>
            </a:r>
            <a:r>
              <a:rPr lang="it-IT" sz="2000" dirty="0"/>
              <a:t>, fisico o digitale.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it-IT" sz="2000" dirty="0"/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000" dirty="0"/>
              <a:t>La creatività deve essere </a:t>
            </a:r>
            <a:r>
              <a:rPr lang="it-IT" sz="2000" i="1" u="sng" dirty="0"/>
              <a:t>flessibile</a:t>
            </a:r>
            <a:r>
              <a:rPr lang="it-IT" sz="2000" dirty="0"/>
              <a:t>, esplodere in momenti diversi e in molteplici micro-momenti, su tante piattaforme e spazi comunicativi.</a:t>
            </a:r>
          </a:p>
        </p:txBody>
      </p:sp>
    </p:spTree>
    <p:extLst>
      <p:ext uri="{BB962C8B-B14F-4D97-AF65-F5344CB8AC3E}">
        <p14:creationId xmlns:p14="http://schemas.microsoft.com/office/powerpoint/2010/main" val="2801220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1">
            <a:extLst>
              <a:ext uri="{FF2B5EF4-FFF2-40B4-BE49-F238E27FC236}">
                <a16:creationId xmlns:a16="http://schemas.microsoft.com/office/drawing/2014/main" id="{C3469B54-ED75-4402-8F5E-1D3404D53A9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BC8D02E-48DD-FDCA-1999-AB3568C7A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14269" y="1738544"/>
            <a:ext cx="11487261" cy="4636116"/>
          </a:xfr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it-IT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A2F7B0DB-14AB-E622-64BA-441EC9CC7E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4269" y="-38100"/>
            <a:ext cx="11487261" cy="1981200"/>
          </a:xfrm>
        </p:spPr>
        <p:txBody>
          <a:bodyPr/>
          <a:lstStyle/>
          <a:p>
            <a:r>
              <a:rPr lang="it-IT" sz="3200"/>
              <a:t>Come si è evoluta l’agenzia KIWI dalla sua nascita a oggi?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5465DC61-CB7E-5ACC-16CC-ACE5D55207DA}"/>
              </a:ext>
            </a:extLst>
          </p:cNvPr>
          <p:cNvSpPr txBox="1"/>
          <p:nvPr/>
        </p:nvSpPr>
        <p:spPr>
          <a:xfrm>
            <a:off x="553560" y="1981200"/>
            <a:ext cx="11084879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Arial" panose="020B0604020202020204" pitchFamily="34" charset="0"/>
              <a:buChar char="•"/>
            </a:pPr>
            <a:r>
              <a:rPr lang="it-IT" sz="2400" dirty="0"/>
              <a:t>KIWI nasce nel 2013 come </a:t>
            </a:r>
            <a:r>
              <a:rPr lang="it-IT" sz="2400" b="1" dirty="0">
                <a:solidFill>
                  <a:schemeClr val="tx2"/>
                </a:solidFill>
              </a:rPr>
              <a:t>start-up </a:t>
            </a:r>
            <a:r>
              <a:rPr lang="it-IT" sz="2400" b="1" dirty="0" err="1">
                <a:solidFill>
                  <a:schemeClr val="tx2"/>
                </a:solidFill>
              </a:rPr>
              <a:t>lean</a:t>
            </a:r>
            <a:r>
              <a:rPr lang="it-IT" sz="2400" b="1" dirty="0">
                <a:solidFill>
                  <a:schemeClr val="tx2"/>
                </a:solidFill>
              </a:rPr>
              <a:t>.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400" dirty="0"/>
              <a:t>La fase iniziale ha permesso di sperimentare, comprendere e </a:t>
            </a:r>
            <a:r>
              <a:rPr lang="it-IT" sz="2400" u="sng" dirty="0"/>
              <a:t>studiare il mercato</a:t>
            </a:r>
            <a:r>
              <a:rPr lang="it-IT" sz="2400" dirty="0"/>
              <a:t> con i primi clienti.</a:t>
            </a:r>
          </a:p>
          <a:p>
            <a:pPr algn="ctr">
              <a:buNone/>
            </a:pPr>
            <a:endParaRPr lang="it-IT" sz="2400" dirty="0"/>
          </a:p>
          <a:p>
            <a:pPr algn="ctr">
              <a:buNone/>
            </a:pPr>
            <a:r>
              <a:rPr lang="it-IT" sz="2400" b="1" dirty="0"/>
              <a:t> Lancio sul mercato: n</a:t>
            </a:r>
            <a:r>
              <a:rPr lang="it-IT" sz="2400" dirty="0"/>
              <a:t>el 2015 KIWI si lancia ufficialmente sul mercato.</a:t>
            </a:r>
          </a:p>
          <a:p>
            <a:pPr algn="ctr">
              <a:buNone/>
            </a:pPr>
            <a:endParaRPr lang="it-IT" sz="2400" dirty="0"/>
          </a:p>
          <a:p>
            <a:pPr algn="ctr"/>
            <a:r>
              <a:rPr lang="it-IT" sz="2400" dirty="0"/>
              <a:t>Sono stati definiti chiaramente: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400" dirty="0"/>
              <a:t>Posizionamento dell’agenzia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400" dirty="0"/>
              <a:t>Brand </a:t>
            </a:r>
            <a:r>
              <a:rPr lang="it-IT" sz="2400" dirty="0" err="1"/>
              <a:t>identity</a:t>
            </a:r>
            <a:endParaRPr lang="it-IT" sz="2400" dirty="0"/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400" dirty="0"/>
              <a:t>Offerta di competenze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400" dirty="0"/>
              <a:t>L’evoluzione è stata costante, coerente e organica.</a:t>
            </a:r>
          </a:p>
          <a:p>
            <a:pPr algn="ctr">
              <a:buNone/>
            </a:pPr>
            <a:br>
              <a:rPr lang="it-IT" sz="2400" dirty="0"/>
            </a:br>
            <a:endParaRPr lang="it-IT" sz="2400" b="1" dirty="0"/>
          </a:p>
          <a:p>
            <a:pPr algn="ctr">
              <a:buFont typeface="Arial" panose="020B0604020202020204" pitchFamily="34" charset="0"/>
              <a:buChar char="•"/>
            </a:pP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3927239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>
            <a:extLst>
              <a:ext uri="{FF2B5EF4-FFF2-40B4-BE49-F238E27FC236}">
                <a16:creationId xmlns:a16="http://schemas.microsoft.com/office/drawing/2014/main" id="{497816AE-EF65-B200-8158-88F469E4FA8B}"/>
              </a:ext>
            </a:extLst>
          </p:cNvPr>
          <p:cNvSpPr txBox="1"/>
          <p:nvPr/>
        </p:nvSpPr>
        <p:spPr>
          <a:xfrm>
            <a:off x="261315" y="797510"/>
            <a:ext cx="11533337" cy="5632311"/>
          </a:xfrm>
          <a:prstGeom prst="rect">
            <a:avLst/>
          </a:prstGeom>
          <a:noFill/>
          <a:ln w="76200"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2400" dirty="0"/>
              <a:t>Il mondo intorno all’agenzia si è evoluto molto rapidamente.</a:t>
            </a:r>
          </a:p>
          <a:p>
            <a:pPr algn="ctr"/>
            <a:r>
              <a:rPr lang="it-IT" sz="2400" dirty="0"/>
              <a:t>Il periodo del Covid-19 ha accelerato la digitalizzazione, rafforzando la consapevolezza che il digitale è un mezzo necessario per collegare tutti i punti della comunicazione.</a:t>
            </a:r>
          </a:p>
          <a:p>
            <a:pPr algn="ctr"/>
            <a:endParaRPr lang="it-IT" sz="2400" dirty="0"/>
          </a:p>
          <a:p>
            <a:pPr algn="ctr"/>
            <a:r>
              <a:rPr lang="it-IT" sz="2400" dirty="0"/>
              <a:t>KIWI è passata da partner per canali specifici a </a:t>
            </a:r>
            <a:r>
              <a:rPr lang="it-IT" sz="2400" b="1" dirty="0">
                <a:solidFill>
                  <a:schemeClr val="tx2"/>
                </a:solidFill>
              </a:rPr>
              <a:t>partner strategico </a:t>
            </a:r>
            <a:r>
              <a:rPr lang="it-IT" sz="2400" dirty="0"/>
              <a:t>per la definizione della direzione del brand.</a:t>
            </a:r>
          </a:p>
          <a:p>
            <a:pPr algn="ctr"/>
            <a:r>
              <a:rPr lang="it-IT" sz="2400" dirty="0"/>
              <a:t>Si è trasformata in una realtà capace di costruire </a:t>
            </a:r>
            <a:r>
              <a:rPr lang="it-IT" sz="2400" b="1" dirty="0"/>
              <a:t>ecosistemi di comunicazione integrata.</a:t>
            </a:r>
          </a:p>
          <a:p>
            <a:pPr algn="ctr"/>
            <a:br>
              <a:rPr lang="it-IT" sz="2400" dirty="0"/>
            </a:br>
            <a:r>
              <a:rPr lang="it-IT" sz="2400" b="1" dirty="0"/>
              <a:t>Evoluzione strategica</a:t>
            </a:r>
          </a:p>
          <a:p>
            <a:pPr algn="ctr"/>
            <a:r>
              <a:rPr lang="it-IT" sz="2400" dirty="0"/>
              <a:t>Da specialisti in marketing digitale, KIWI guida ora lo sviluppo del brand.</a:t>
            </a:r>
          </a:p>
          <a:p>
            <a:pPr algn="ctr"/>
            <a:endParaRPr lang="it-IT" sz="2400" dirty="0"/>
          </a:p>
          <a:p>
            <a:pPr marL="342900" indent="-342900" algn="ctr">
              <a:buFont typeface="Wingdings" pitchFamily="2" charset="2"/>
              <a:buChar char="Ø"/>
            </a:pPr>
            <a:r>
              <a:rPr lang="it-IT" sz="2400" u="sng" dirty="0"/>
              <a:t>Prima</a:t>
            </a:r>
            <a:r>
              <a:rPr lang="it-IT" sz="2400" dirty="0"/>
              <a:t>: agenzia verticale focalizzata sui social media.</a:t>
            </a:r>
          </a:p>
          <a:p>
            <a:pPr marL="342900" indent="-342900" algn="ctr">
              <a:buFont typeface="Wingdings" pitchFamily="2" charset="2"/>
              <a:buChar char="Ø"/>
            </a:pPr>
            <a:r>
              <a:rPr lang="it-IT" sz="2400" u="sng" dirty="0"/>
              <a:t>Oggi</a:t>
            </a:r>
            <a:r>
              <a:rPr lang="it-IT" sz="2400" dirty="0"/>
              <a:t>: tra le prime agenzie nella progettazione strategica e creativa, con un ruolo centrale nel percorso del brand.</a:t>
            </a:r>
          </a:p>
          <a:p>
            <a:pPr algn="ctr"/>
            <a:r>
              <a:rPr lang="it-IT" sz="2400" dirty="0"/>
              <a:t>La relazione con i clienti è cambiata: </a:t>
            </a:r>
            <a:r>
              <a:rPr lang="it-IT" sz="2400" b="1" dirty="0"/>
              <a:t>più strategica e integrata.</a:t>
            </a:r>
          </a:p>
        </p:txBody>
      </p:sp>
    </p:spTree>
    <p:extLst>
      <p:ext uri="{BB962C8B-B14F-4D97-AF65-F5344CB8AC3E}">
        <p14:creationId xmlns:p14="http://schemas.microsoft.com/office/powerpoint/2010/main" val="28080995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1">
            <a:extLst>
              <a:ext uri="{FF2B5EF4-FFF2-40B4-BE49-F238E27FC236}">
                <a16:creationId xmlns:a16="http://schemas.microsoft.com/office/drawing/2014/main" id="{874F074B-166E-9C19-C49C-7A6E08A5342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AAAA305-CFDE-3D4F-1764-02324C00294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83690" y="1720840"/>
            <a:ext cx="9913398" cy="4473195"/>
          </a:xfr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endParaRPr lang="it-IT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CB0C656A-2215-0414-4D7E-5CB86671C8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83954"/>
            <a:ext cx="12192000" cy="1436884"/>
          </a:xfrm>
        </p:spPr>
        <p:txBody>
          <a:bodyPr/>
          <a:lstStyle/>
          <a:p>
            <a:r>
              <a:rPr lang="it-IT" sz="3200"/>
              <a:t>Quanto è aumentato l’interesse dei clienti nei confronti delle agenzie native digitali?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7D6EA5EB-6810-81E3-FF47-848CBB1D7656}"/>
              </a:ext>
            </a:extLst>
          </p:cNvPr>
          <p:cNvSpPr txBox="1"/>
          <p:nvPr/>
        </p:nvSpPr>
        <p:spPr>
          <a:xfrm>
            <a:off x="1324797" y="2064611"/>
            <a:ext cx="9683513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Arial" panose="020B0604020202020204" pitchFamily="34" charset="0"/>
              <a:buChar char="•"/>
            </a:pPr>
            <a:r>
              <a:rPr lang="it-IT" sz="2400" dirty="0"/>
              <a:t>L’interesse è aumentato molto, evidente dalla curiosità e dal coinvolgimento delle aziende.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400" dirty="0"/>
              <a:t>Le aziende cercano ora un partner completo e digital </a:t>
            </a:r>
            <a:r>
              <a:rPr lang="it-IT" sz="2400" dirty="0" err="1"/>
              <a:t>oriented</a:t>
            </a:r>
            <a:r>
              <a:rPr lang="it-IT" sz="2400" dirty="0"/>
              <a:t>, non più un’agenzia tradizionale con integrazione successiva.</a:t>
            </a:r>
          </a:p>
          <a:p>
            <a:pPr algn="ctr">
              <a:buNone/>
            </a:pPr>
            <a:endParaRPr lang="it-IT" sz="2400" dirty="0"/>
          </a:p>
          <a:p>
            <a:pPr algn="ctr">
              <a:buNone/>
            </a:pPr>
            <a:r>
              <a:rPr lang="it-IT" sz="2400" b="1" dirty="0"/>
              <a:t>Cambiamento nelle strutture e competenze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400" dirty="0"/>
              <a:t>Sta scomparendo la vecchia divisione tra agenzie tradizionali e digitali.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400" dirty="0"/>
              <a:t>I referenti aziendali hanno una cultura più digitale.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400" dirty="0"/>
              <a:t>Si richiede sempre più la presenza di </a:t>
            </a:r>
            <a:r>
              <a:rPr lang="it-IT" sz="2400" b="1" dirty="0"/>
              <a:t>manager</a:t>
            </a:r>
            <a:r>
              <a:rPr lang="it-IT" sz="2400" dirty="0"/>
              <a:t> preparati in discipline digitali come competenze principali.</a:t>
            </a:r>
          </a:p>
        </p:txBody>
      </p:sp>
    </p:spTree>
    <p:extLst>
      <p:ext uri="{BB962C8B-B14F-4D97-AF65-F5344CB8AC3E}">
        <p14:creationId xmlns:p14="http://schemas.microsoft.com/office/powerpoint/2010/main" val="4652259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1">
            <a:extLst>
              <a:ext uri="{FF2B5EF4-FFF2-40B4-BE49-F238E27FC236}">
                <a16:creationId xmlns:a16="http://schemas.microsoft.com/office/drawing/2014/main" id="{AF06494A-AF33-83AD-857D-C7BA03B1F2A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E5C43FF-E01B-2976-55CA-B7EFD6EAED3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4015" y="1286564"/>
            <a:ext cx="4648201" cy="2498288"/>
          </a:xfrm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endParaRPr lang="it-IT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6B5714C2-1A34-D621-91E5-9C2F9832FD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4758"/>
            <a:ext cx="11932875" cy="1336840"/>
          </a:xfrm>
        </p:spPr>
        <p:txBody>
          <a:bodyPr/>
          <a:lstStyle/>
          <a:p>
            <a:r>
              <a:rPr lang="it-IT" sz="2400"/>
              <a:t>Che ruolo assume l’agenzia nativa digitale KIWI all’interno di un progetto ampio di comunicazione?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B7C12012-6517-5067-DAE2-E488B6DE12BB}"/>
              </a:ext>
            </a:extLst>
          </p:cNvPr>
          <p:cNvSpPr txBox="1"/>
          <p:nvPr/>
        </p:nvSpPr>
        <p:spPr>
          <a:xfrm>
            <a:off x="530072" y="1362472"/>
            <a:ext cx="461214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dirty="0"/>
              <a:t>Ruolo dello </a:t>
            </a:r>
            <a:r>
              <a:rPr lang="it-IT" sz="2400" b="1" dirty="0">
                <a:solidFill>
                  <a:srgbClr val="43467B"/>
                </a:solidFill>
              </a:rPr>
              <a:t>specialista</a:t>
            </a:r>
            <a:r>
              <a:rPr lang="it-IT" sz="2400" dirty="0"/>
              <a:t>: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400" dirty="0"/>
              <a:t>Tradurre e reinterpretare messaggi pensati per TV, stampa o OOH.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it-IT" sz="2400" dirty="0"/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400" dirty="0"/>
              <a:t>Adattarli a mezzi innovativi, garantendo efficacia e interazione.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30D9153F-0DDD-3AB5-8592-9CF539D9E9DB}"/>
              </a:ext>
            </a:extLst>
          </p:cNvPr>
          <p:cNvSpPr txBox="1"/>
          <p:nvPr/>
        </p:nvSpPr>
        <p:spPr>
          <a:xfrm>
            <a:off x="7284674" y="1720840"/>
            <a:ext cx="4648201" cy="3416320"/>
          </a:xfrm>
          <a:prstGeom prst="rect">
            <a:avLst/>
          </a:prstGeom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2400" dirty="0"/>
              <a:t>Ruolo di guida creativo-strategica: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400" dirty="0"/>
              <a:t>Sviluppare idee creative innovative.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it-IT" sz="2400" dirty="0"/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400" dirty="0"/>
              <a:t>Diffondere i contenuti attraverso tutti i </a:t>
            </a:r>
            <a:r>
              <a:rPr lang="it-IT" sz="2400" b="1" dirty="0"/>
              <a:t>media</a:t>
            </a:r>
            <a:r>
              <a:rPr lang="it-IT" sz="2400" dirty="0"/>
              <a:t>, incluso il </a:t>
            </a:r>
            <a:r>
              <a:rPr lang="it-IT" sz="2400" u="sng" dirty="0"/>
              <a:t>territorio</a:t>
            </a:r>
            <a:r>
              <a:rPr lang="it-IT" sz="2400" dirty="0"/>
              <a:t>.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it-IT" sz="2400" dirty="0"/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400" dirty="0"/>
              <a:t>Coordinare partner e specialisti per una comunicazione integrata e coerente.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40859F13-D505-E780-1C23-ACF502B15C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9286" y="3860760"/>
            <a:ext cx="3850317" cy="276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0743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D85DA8AD-76E2-2267-3035-6A6DFEEC2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36066"/>
            <a:ext cx="12192000" cy="1123736"/>
          </a:xfrm>
        </p:spPr>
        <p:txBody>
          <a:bodyPr anchor="ctr">
            <a:normAutofit/>
          </a:bodyPr>
          <a:lstStyle/>
          <a:p>
            <a:pPr algn="ctr"/>
            <a:r>
              <a:rPr lang="it-IT" sz="2400"/>
              <a:t>Kiwi si definisce un’agenzia nativa digitale e composta da nativi digitali. Com’è strutturata l’agenzia?</a:t>
            </a:r>
          </a:p>
        </p:txBody>
      </p:sp>
      <p:sp>
        <p:nvSpPr>
          <p:cNvPr id="17" name="Slide Number Placeholder 2">
            <a:extLst>
              <a:ext uri="{FF2B5EF4-FFF2-40B4-BE49-F238E27FC236}">
                <a16:creationId xmlns:a16="http://schemas.microsoft.com/office/drawing/2014/main" id="{4AB3F004-5DDA-9BC4-0B7A-22A80422B9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4FAB73BC-B049-4115-A692-8D63A059BFB8}" type="slidenum">
              <a:rPr lang="it-IT" noProof="0" smtClean="0"/>
              <a:pPr rtl="0">
                <a:spcAft>
                  <a:spcPts val="600"/>
                </a:spcAft>
              </a:pPr>
              <a:t>75</a:t>
            </a:fld>
            <a:endParaRPr lang="it-IT" noProof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39D8A5A9-92D3-6510-65D6-EE5463196E9A}"/>
              </a:ext>
            </a:extLst>
          </p:cNvPr>
          <p:cNvSpPr txBox="1"/>
          <p:nvPr/>
        </p:nvSpPr>
        <p:spPr>
          <a:xfrm>
            <a:off x="436617" y="2716578"/>
            <a:ext cx="5362575" cy="4352544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US" sz="2000" kern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La </a:t>
            </a:r>
            <a:r>
              <a:rPr lang="en-US" sz="2000" kern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struttura</a:t>
            </a:r>
            <a:r>
              <a:rPr lang="en-US" sz="2000" kern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segue il </a:t>
            </a:r>
            <a:r>
              <a:rPr lang="en-US" sz="2000" kern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modello</a:t>
            </a:r>
            <a:r>
              <a:rPr lang="en-US" sz="2000" kern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kern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</a:t>
            </a:r>
            <a:r>
              <a:rPr lang="en-US" sz="2000" kern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kern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una</a:t>
            </a:r>
            <a:r>
              <a:rPr lang="en-US" sz="2000" kern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kern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classica</a:t>
            </a:r>
            <a:r>
              <a:rPr lang="en-US" sz="2000" kern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kern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agenzia</a:t>
            </a:r>
            <a:r>
              <a:rPr lang="en-US" sz="2000" kern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kern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pubblicitaria</a:t>
            </a:r>
            <a:r>
              <a:rPr lang="en-US" sz="2000" kern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</a:p>
          <a:p>
            <a:pPr algn="ctr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u="sng" kern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Area </a:t>
            </a:r>
            <a:r>
              <a:rPr lang="en-US" sz="2000" b="1" u="sng" kern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creativa</a:t>
            </a:r>
            <a:endParaRPr lang="en-US" sz="2000" b="1" u="sng" kern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u="sng" kern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Area </a:t>
            </a:r>
            <a:r>
              <a:rPr lang="en-US" sz="2000" b="1" u="sng" kern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strategica</a:t>
            </a:r>
            <a:endParaRPr lang="en-US" sz="2000" b="1" u="sng" kern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u="sng" kern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Accounting</a:t>
            </a:r>
          </a:p>
          <a:p>
            <a:pPr algn="ctr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u="sng" kern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Project managemen</a:t>
            </a:r>
            <a:r>
              <a:rPr lang="en-US" sz="2000" kern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47D75EA3-AD70-ABA5-C922-131489A7153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13" r="1747" b="2"/>
          <a:stretch>
            <a:fillRect/>
          </a:stretch>
        </p:blipFill>
        <p:spPr>
          <a:xfrm>
            <a:off x="6392809" y="1861528"/>
            <a:ext cx="5362575" cy="43525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65750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1">
            <a:extLst>
              <a:ext uri="{FF2B5EF4-FFF2-40B4-BE49-F238E27FC236}">
                <a16:creationId xmlns:a16="http://schemas.microsoft.com/office/drawing/2014/main" id="{A1A25DF0-18EF-CF42-0FF3-01E8A42BE75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33401" y="579298"/>
            <a:ext cx="3657599" cy="4827633"/>
          </a:xfrm>
          <a:ln w="76200">
            <a:solidFill>
              <a:schemeClr val="accent2">
                <a:lumMod val="50000"/>
              </a:schemeClr>
            </a:solidFill>
          </a:ln>
        </p:spPr>
      </p:sp>
      <p:sp>
        <p:nvSpPr>
          <p:cNvPr id="8" name="Segnaposto immagine 7">
            <a:extLst>
              <a:ext uri="{FF2B5EF4-FFF2-40B4-BE49-F238E27FC236}">
                <a16:creationId xmlns:a16="http://schemas.microsoft.com/office/drawing/2014/main" id="{B91D8EAA-EBA9-30E0-9B8C-206F5275DF6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267200" y="579298"/>
            <a:ext cx="3657599" cy="4827633"/>
          </a:xfrm>
          <a:ln w="76200">
            <a:solidFill>
              <a:schemeClr val="accent6">
                <a:lumMod val="75000"/>
              </a:schemeClr>
            </a:solidFill>
          </a:ln>
        </p:spPr>
      </p:sp>
      <p:sp>
        <p:nvSpPr>
          <p:cNvPr id="9" name="Segnaposto immagine 8">
            <a:extLst>
              <a:ext uri="{FF2B5EF4-FFF2-40B4-BE49-F238E27FC236}">
                <a16:creationId xmlns:a16="http://schemas.microsoft.com/office/drawing/2014/main" id="{1196FD03-19CB-351B-FC75-28AEA8F6A28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001000" y="579298"/>
            <a:ext cx="3657599" cy="4827633"/>
          </a:xfrm>
          <a:ln w="76200">
            <a:solidFill>
              <a:schemeClr val="accent3">
                <a:lumMod val="50000"/>
              </a:schemeClr>
            </a:solidFill>
          </a:ln>
        </p:spPr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5129448-C0B7-E66D-6F65-F6A9BE1A148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it-IT" b="1"/>
              <a:t>Specializzazioni nell’area strategica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5A544ACF-5983-5D50-BBDF-E5878065973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it-IT" b="1"/>
              <a:t>Specializzazioni nell’area creativa</a:t>
            </a: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444E4FB9-8C19-2A67-BA43-8A1D12D35A8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it-IT" b="1"/>
              <a:t>Evoluzione della figura dell’account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3423BB60-2EBC-6EF2-489B-32615FB0B980}"/>
              </a:ext>
            </a:extLst>
          </p:cNvPr>
          <p:cNvSpPr txBox="1"/>
          <p:nvPr/>
        </p:nvSpPr>
        <p:spPr>
          <a:xfrm>
            <a:off x="1006252" y="1100288"/>
            <a:ext cx="2686718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Arial" panose="020B0604020202020204" pitchFamily="34" charset="0"/>
              <a:buChar char="•"/>
            </a:pPr>
            <a:endParaRPr lang="it-IT" sz="2000" dirty="0"/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000" dirty="0" err="1"/>
              <a:t>Analyst</a:t>
            </a:r>
            <a:endParaRPr lang="it-IT" sz="2000" dirty="0"/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000" dirty="0"/>
              <a:t>Social Media Manager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000" dirty="0"/>
              <a:t>Creative </a:t>
            </a:r>
            <a:r>
              <a:rPr lang="it-IT" sz="2000" dirty="0" err="1"/>
              <a:t>Strategist</a:t>
            </a:r>
            <a:endParaRPr lang="it-IT" sz="2000" dirty="0"/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000" dirty="0"/>
              <a:t>Content </a:t>
            </a:r>
            <a:r>
              <a:rPr lang="it-IT" sz="2000" dirty="0" err="1"/>
              <a:t>Strategist</a:t>
            </a:r>
            <a:endParaRPr lang="it-IT" sz="2000" dirty="0"/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000" dirty="0"/>
              <a:t>Media </a:t>
            </a:r>
            <a:r>
              <a:rPr lang="it-IT" sz="2000" dirty="0" err="1"/>
              <a:t>Planner</a:t>
            </a:r>
            <a:endParaRPr lang="it-IT" sz="2000" dirty="0"/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000" dirty="0"/>
              <a:t>La strategia ha oggi un ruolo guida, con una struttura forte che consente alla creatività di essere </a:t>
            </a:r>
            <a:r>
              <a:rPr lang="it-IT" sz="2000" dirty="0" err="1"/>
              <a:t>data-driven</a:t>
            </a:r>
            <a:r>
              <a:rPr lang="it-IT" sz="2000" dirty="0"/>
              <a:t> e misurabile.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EA625A69-DF96-A4E1-027F-706CD48DE921}"/>
              </a:ext>
            </a:extLst>
          </p:cNvPr>
          <p:cNvSpPr txBox="1"/>
          <p:nvPr/>
        </p:nvSpPr>
        <p:spPr>
          <a:xfrm>
            <a:off x="4251960" y="1806361"/>
            <a:ext cx="3657599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Arial" panose="020B0604020202020204" pitchFamily="34" charset="0"/>
              <a:buChar char="•"/>
            </a:pPr>
            <a:r>
              <a:rPr lang="it-IT" sz="2400" dirty="0"/>
              <a:t>Design tecnologico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400" dirty="0"/>
              <a:t>Design multimediale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400" dirty="0"/>
              <a:t>Queste figure si occupano di modellare e disegnare esperienze, creando contenuti innovativi e integrati.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C7817470-D5CB-0FF1-392F-99E07E47A7F2}"/>
              </a:ext>
            </a:extLst>
          </p:cNvPr>
          <p:cNvSpPr txBox="1"/>
          <p:nvPr/>
        </p:nvSpPr>
        <p:spPr>
          <a:xfrm>
            <a:off x="8198211" y="1254176"/>
            <a:ext cx="3247936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Arial" panose="020B0604020202020204" pitchFamily="34" charset="0"/>
              <a:buChar char="•"/>
            </a:pPr>
            <a:r>
              <a:rPr lang="it-IT" sz="2000" dirty="0"/>
              <a:t>L’account non è più un semplice “passacarte”.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000" dirty="0"/>
              <a:t>Deve avere </a:t>
            </a:r>
            <a:r>
              <a:rPr lang="it-IT" sz="2000" b="1" dirty="0">
                <a:solidFill>
                  <a:schemeClr val="accent3">
                    <a:lumMod val="50000"/>
                  </a:schemeClr>
                </a:solidFill>
              </a:rPr>
              <a:t>forti competenze digitali</a:t>
            </a:r>
            <a:r>
              <a:rPr lang="it-IT" sz="2000" dirty="0"/>
              <a:t> e agire come guida per il cliente.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it-IT" sz="2000" dirty="0"/>
          </a:p>
          <a:p>
            <a:pPr algn="ctr"/>
            <a:r>
              <a:rPr lang="it-IT" sz="2000" dirty="0"/>
              <a:t>Aiuta a comprendere: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000" dirty="0"/>
              <a:t>Nuovi media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000" dirty="0"/>
              <a:t>Nuove tecnologie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000" dirty="0"/>
              <a:t>Approcci differenti nella comunicazione</a:t>
            </a:r>
          </a:p>
        </p:txBody>
      </p:sp>
    </p:spTree>
    <p:extLst>
      <p:ext uri="{BB962C8B-B14F-4D97-AF65-F5344CB8AC3E}">
        <p14:creationId xmlns:p14="http://schemas.microsoft.com/office/powerpoint/2010/main" val="32670730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immagine 3">
            <a:extLst>
              <a:ext uri="{FF2B5EF4-FFF2-40B4-BE49-F238E27FC236}">
                <a16:creationId xmlns:a16="http://schemas.microsoft.com/office/drawing/2014/main" id="{76EF3EDB-C47B-A3E5-4F74-722C95028E3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55D83279-1D9E-CD39-643B-C4321EC8428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2134" y="1341436"/>
            <a:ext cx="11059351" cy="2707475"/>
          </a:xfr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D25E2B4-6FD4-E666-6B6D-B9F7E7FA20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"/>
            <a:ext cx="12207708" cy="1371597"/>
          </a:xfrm>
        </p:spPr>
        <p:txBody>
          <a:bodyPr/>
          <a:lstStyle/>
          <a:p>
            <a:r>
              <a:rPr lang="it-IT" sz="2800"/>
              <a:t>Quali sono oggi le più grandi sfide del settore per le agenzie creative di comunicazione?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937C61C4-CDFD-362F-F0BE-0252772AAA6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40475"/>
            <a:ext cx="303213" cy="365125"/>
          </a:xfrm>
          <a:prstGeom prst="rect">
            <a:avLst/>
          </a:prstGeom>
        </p:spPr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77</a:t>
            </a:fld>
            <a:endParaRPr lang="it-IT" noProof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DC713C7D-73D4-9E30-5543-FCDB9A3E184B}"/>
              </a:ext>
            </a:extLst>
          </p:cNvPr>
          <p:cNvSpPr txBox="1"/>
          <p:nvPr/>
        </p:nvSpPr>
        <p:spPr>
          <a:xfrm>
            <a:off x="622134" y="1555064"/>
            <a:ext cx="1094773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Arial" panose="020B0604020202020204" pitchFamily="34" charset="0"/>
              <a:buChar char="•"/>
            </a:pPr>
            <a:r>
              <a:rPr lang="it-IT" sz="2000" dirty="0"/>
              <a:t>Le agenzie devono costruire una leadership nel far crescere i brand e diventare veri partner strategici.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000" dirty="0"/>
              <a:t>Generare valore significa non diventare </a:t>
            </a:r>
            <a:r>
              <a:rPr lang="it-IT" sz="2000" dirty="0" err="1"/>
              <a:t>commodity</a:t>
            </a:r>
            <a:r>
              <a:rPr lang="it-IT" sz="2000" dirty="0"/>
              <a:t> e resistere a un mercato frammentato e sovraffollato.</a:t>
            </a:r>
          </a:p>
          <a:p>
            <a:pPr algn="ctr"/>
            <a:endParaRPr lang="it-IT" sz="2000" dirty="0"/>
          </a:p>
          <a:p>
            <a:pPr algn="ctr"/>
            <a:r>
              <a:rPr lang="it-IT" sz="2000" dirty="0"/>
              <a:t>La </a:t>
            </a:r>
            <a:r>
              <a:rPr lang="it-IT" sz="2000" b="1" dirty="0">
                <a:solidFill>
                  <a:srgbClr val="E58C09"/>
                </a:solidFill>
              </a:rPr>
              <a:t>leadership</a:t>
            </a:r>
            <a:r>
              <a:rPr lang="it-IT" sz="2000" dirty="0"/>
              <a:t> richiede anche essere </a:t>
            </a:r>
            <a:r>
              <a:rPr lang="it-IT" sz="2000" dirty="0" err="1"/>
              <a:t>role</a:t>
            </a:r>
            <a:r>
              <a:rPr lang="it-IT" sz="2000" dirty="0"/>
              <a:t> </a:t>
            </a:r>
            <a:r>
              <a:rPr lang="it-IT" sz="2000" dirty="0" err="1"/>
              <a:t>model</a:t>
            </a:r>
            <a:r>
              <a:rPr lang="it-IT" sz="2000" dirty="0"/>
              <a:t>, ispirando le aziende a: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000" dirty="0"/>
              <a:t>Prendere posizione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000" dirty="0"/>
              <a:t>Sposare cause importanti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000" dirty="0"/>
              <a:t>Diffondere nuovi valori con impatto positivo sulla società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DA2C179A-FB82-5BCE-BBA1-8BF38D8E9A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4299" y="4232377"/>
            <a:ext cx="8739109" cy="2513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2403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1">
            <a:extLst>
              <a:ext uri="{FF2B5EF4-FFF2-40B4-BE49-F238E27FC236}">
                <a16:creationId xmlns:a16="http://schemas.microsoft.com/office/drawing/2014/main" id="{82B52011-E3A9-3AA0-5BF8-E5C97A991CB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62872" y="0"/>
            <a:ext cx="8329286" cy="6858000"/>
          </a:xfrm>
          <a:solidFill>
            <a:schemeClr val="accent2">
              <a:lumMod val="60000"/>
              <a:lumOff val="40000"/>
            </a:schemeClr>
          </a:solidFill>
        </p:spPr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2FC9A12-32B4-75F1-A87F-B452AAB8A2C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27727" y="1617942"/>
            <a:ext cx="10492195" cy="4832652"/>
          </a:xfr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endParaRPr lang="it-IT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AF5944BE-BDE6-1AFC-DE03-694B592D13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7643" y="123170"/>
            <a:ext cx="11656714" cy="1371602"/>
          </a:xfrm>
        </p:spPr>
        <p:txBody>
          <a:bodyPr/>
          <a:lstStyle/>
          <a:p>
            <a:r>
              <a:rPr lang="it-IT" sz="2800"/>
              <a:t>Cosa consiglierebbe a un giovane studente che vuole inserirsi nel settore delle agenzie creative e di comunicazione?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3875EA7A-25E3-AD79-E1A6-CAAF5DB71225}"/>
              </a:ext>
            </a:extLst>
          </p:cNvPr>
          <p:cNvSpPr txBox="1"/>
          <p:nvPr/>
        </p:nvSpPr>
        <p:spPr>
          <a:xfrm>
            <a:off x="1017211" y="1956776"/>
            <a:ext cx="10492195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Arial" panose="020B0604020202020204" pitchFamily="34" charset="0"/>
              <a:buChar char="•"/>
            </a:pPr>
            <a:r>
              <a:rPr lang="it-IT" sz="2400" dirty="0"/>
              <a:t>Sporcarsi le mani: iniziare in realtà verticali sull’innovazione e sui nuovi trend.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400" dirty="0"/>
              <a:t>Costruire competenze sulle nuove piattaforme e specializzarsi in alcune aree per differenziarsi.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it-IT" sz="2400" dirty="0"/>
          </a:p>
          <a:p>
            <a:pPr algn="ctr"/>
            <a:r>
              <a:rPr lang="it-IT" sz="2400" dirty="0"/>
              <a:t>Mantenere un approccio trasversale, </a:t>
            </a:r>
            <a:r>
              <a:rPr lang="it-IT" sz="2400" i="1" u="sng" dirty="0"/>
              <a:t>aggiornandosi costantemente</a:t>
            </a:r>
            <a:r>
              <a:rPr lang="it-IT" sz="2400" dirty="0"/>
              <a:t>: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400" dirty="0"/>
              <a:t>Analisi dei dati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400" dirty="0"/>
              <a:t>Realtà virtuale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400" dirty="0"/>
              <a:t>Intelligenza artificiale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400" dirty="0"/>
              <a:t>Orientamento in base al profilo: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400" dirty="0"/>
              <a:t>Creativo → </a:t>
            </a:r>
            <a:r>
              <a:rPr lang="it-IT" sz="2400" b="1" dirty="0" err="1"/>
              <a:t>gaming</a:t>
            </a:r>
            <a:r>
              <a:rPr lang="it-IT" sz="2400" dirty="0"/>
              <a:t> o </a:t>
            </a:r>
            <a:r>
              <a:rPr lang="it-IT" sz="2400" b="1" dirty="0"/>
              <a:t>audio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400" dirty="0"/>
              <a:t>Strategico → analisi dati e nuove tecnologie</a:t>
            </a:r>
          </a:p>
        </p:txBody>
      </p:sp>
    </p:spTree>
    <p:extLst>
      <p:ext uri="{BB962C8B-B14F-4D97-AF65-F5344CB8AC3E}">
        <p14:creationId xmlns:p14="http://schemas.microsoft.com/office/powerpoint/2010/main" val="19530192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1">
            <a:extLst>
              <a:ext uri="{FF2B5EF4-FFF2-40B4-BE49-F238E27FC236}">
                <a16:creationId xmlns:a16="http://schemas.microsoft.com/office/drawing/2014/main" id="{32B29AFA-E008-A345-DFEC-A9A41705537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6670583" cy="6858000"/>
          </a:xfrm>
        </p:spPr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665F593-28E7-02CA-DE1C-8D13BE226A6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4653" y="1592378"/>
            <a:ext cx="5731346" cy="2821797"/>
          </a:xfrm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endParaRPr lang="it-IT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93CC0E76-E96E-2A1C-DD4A-5790893F2C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2652" y="-2609"/>
            <a:ext cx="11090495" cy="1594986"/>
          </a:xfrm>
        </p:spPr>
        <p:txBody>
          <a:bodyPr/>
          <a:lstStyle/>
          <a:p>
            <a:r>
              <a:rPr lang="it-IT" sz="3200"/>
              <a:t>Quali saranno i probabili scenari futuri e le sfide per il mondo della comunicazione?</a:t>
            </a:r>
          </a:p>
        </p:txBody>
      </p:sp>
      <p:sp>
        <p:nvSpPr>
          <p:cNvPr id="5" name="Sottotitolo 4">
            <a:extLst>
              <a:ext uri="{FF2B5EF4-FFF2-40B4-BE49-F238E27FC236}">
                <a16:creationId xmlns:a16="http://schemas.microsoft.com/office/drawing/2014/main" id="{F66DD8D8-5FE4-C679-B99C-CACB1FC3F4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9" y="2903783"/>
            <a:ext cx="5731347" cy="1371602"/>
          </a:xfrm>
        </p:spPr>
        <p:txBody>
          <a:bodyPr>
            <a:noAutofit/>
          </a:bodyPr>
          <a:lstStyle/>
          <a:p>
            <a:pPr algn="ctr"/>
            <a:r>
              <a:rPr lang="it-IT" sz="2400" b="1" dirty="0"/>
              <a:t>Impatto dell’intelligenza artificiale</a:t>
            </a:r>
          </a:p>
          <a:p>
            <a:pPr algn="ctr"/>
            <a:r>
              <a:rPr lang="it-IT" sz="2400" dirty="0"/>
              <a:t>Sarà necessario comprendere il ruolo dell’intelligenza artificiale quando diventerà parte integrante dei tool di lavoro.</a:t>
            </a:r>
          </a:p>
          <a:p>
            <a:pPr algn="ctr"/>
            <a:endParaRPr lang="it-IT" sz="2400" dirty="0"/>
          </a:p>
          <a:p>
            <a:pPr algn="ctr"/>
            <a:r>
              <a:rPr lang="it-IT" sz="2400" dirty="0"/>
              <a:t>Tutto ciò che oggi è “</a:t>
            </a:r>
            <a:r>
              <a:rPr lang="it-IT" sz="2400" b="1" u="sng" dirty="0" err="1"/>
              <a:t>commodity</a:t>
            </a:r>
            <a:r>
              <a:rPr lang="it-IT" sz="2400" dirty="0"/>
              <a:t>” potrebbe essere gestito dall’IA.</a:t>
            </a:r>
          </a:p>
          <a:p>
            <a:pPr algn="ctr"/>
            <a:r>
              <a:rPr lang="it-IT" sz="2400" dirty="0"/>
              <a:t>Aziende e agenzie devono capire come le tecnologie esponenziali impatteranno sul lavoro, migliorandolo e rendendolo più umano.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B440942E-D936-613A-8DB9-A0610998E79A}"/>
              </a:ext>
            </a:extLst>
          </p:cNvPr>
          <p:cNvSpPr txBox="1"/>
          <p:nvPr/>
        </p:nvSpPr>
        <p:spPr>
          <a:xfrm>
            <a:off x="364653" y="1720840"/>
            <a:ext cx="573134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000" dirty="0"/>
              <a:t>Prima sfida per i brand: </a:t>
            </a:r>
            <a:r>
              <a:rPr lang="it-IT" sz="2000" i="1" u="sng" dirty="0"/>
              <a:t>essere rilevanti in un’offerta sconfinata.</a:t>
            </a:r>
          </a:p>
          <a:p>
            <a:pPr algn="ctr"/>
            <a:endParaRPr lang="it-IT" sz="2000" dirty="0"/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000" dirty="0"/>
              <a:t>Costruire un ruolo chiaro nel mondo, definire la </a:t>
            </a:r>
            <a:r>
              <a:rPr lang="it-IT" sz="2000" dirty="0" err="1"/>
              <a:t>purpose</a:t>
            </a:r>
            <a:r>
              <a:rPr lang="it-IT" sz="2000" dirty="0"/>
              <a:t> e orientare le scelte in coerenza con l’identità del brand.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000" dirty="0"/>
              <a:t>Essere rilevanti è complesso in una dieta mediatica diversificata, ma è fondamentale.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BCA3D0C5-3A93-F628-019B-3660CCB12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427" y="4698102"/>
            <a:ext cx="4800598" cy="187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9117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>
            <a:extLst>
              <a:ext uri="{FF2B5EF4-FFF2-40B4-BE49-F238E27FC236}">
                <a16:creationId xmlns:a16="http://schemas.microsoft.com/office/drawing/2014/main" id="{D8F7E8E6-EFA1-1BFF-0129-44853ECA57A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8065"/>
          <a:stretch>
            <a:fillRect/>
          </a:stretch>
        </p:blipFill>
        <p:spPr>
          <a:xfrm>
            <a:off x="435476" y="1985010"/>
            <a:ext cx="5323533" cy="2887979"/>
          </a:xfrm>
          <a:prstGeom prst="rect">
            <a:avLst/>
          </a:prstGeom>
          <a:noFill/>
        </p:spPr>
      </p:pic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B0CEAB0-E6C7-A223-D252-29E42301CD2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0" y="1195696"/>
            <a:ext cx="5808900" cy="354355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it-IT" sz="2600" dirty="0"/>
              <a:t>Il periodo della </a:t>
            </a:r>
            <a:r>
              <a:rPr lang="it-IT" sz="2600" b="1" dirty="0"/>
              <a:t>pandemia Covid-19</a:t>
            </a:r>
            <a:r>
              <a:rPr lang="it-IT" sz="2600" dirty="0"/>
              <a:t> ha rappresentato una svolta decisiva.</a:t>
            </a:r>
          </a:p>
          <a:p>
            <a:pPr algn="ctr">
              <a:buNone/>
            </a:pPr>
            <a:endParaRPr lang="it-IT" sz="2600" dirty="0"/>
          </a:p>
          <a:p>
            <a:pPr algn="ctr">
              <a:buNone/>
            </a:pPr>
            <a:r>
              <a:rPr lang="it-IT" sz="2600" dirty="0"/>
              <a:t>I </a:t>
            </a:r>
            <a:r>
              <a:rPr lang="it-IT" sz="2600" b="1" dirty="0"/>
              <a:t>media digitali</a:t>
            </a:r>
            <a:r>
              <a:rPr lang="it-IT" sz="2600" dirty="0"/>
              <a:t> si sono imposti come unica vera soluzione di comunicazione, dimostrandone l’efficacia. </a:t>
            </a:r>
          </a:p>
          <a:p>
            <a:pPr algn="ctr">
              <a:buNone/>
            </a:pPr>
            <a:endParaRPr lang="it-IT" sz="2600" dirty="0"/>
          </a:p>
          <a:p>
            <a:pPr algn="ctr">
              <a:buNone/>
            </a:pPr>
            <a:r>
              <a:rPr lang="it-IT" sz="2600" dirty="0"/>
              <a:t>Questo ha spinto i player del settore ad aprirsi a nuovi progetti e possibilità, che in precedenza erano considerate secondarie rispetto ai mezzi tradizionali.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1D5C2AC-AE99-C56F-F975-0264BD7796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4FAB73BC-B049-4115-A692-8D63A059BFB8}" type="slidenum">
              <a:rPr lang="it-IT" noProof="0" smtClean="0"/>
              <a:pPr rtl="0">
                <a:spcAft>
                  <a:spcPts val="600"/>
                </a:spcAft>
              </a:pPr>
              <a:t>8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7083297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egnaposto testo 7">
            <a:extLst>
              <a:ext uri="{FF2B5EF4-FFF2-40B4-BE49-F238E27FC236}">
                <a16:creationId xmlns:a16="http://schemas.microsoft.com/office/drawing/2014/main" id="{5B81CC40-FC5E-EB26-97F6-C9BDA4F3DF9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4820" y="404248"/>
            <a:ext cx="10805160" cy="707886"/>
          </a:xfrm>
        </p:spPr>
        <p:txBody>
          <a:bodyPr vert="horz" lIns="91440" tIns="45720" rIns="91440" bIns="45720" rtlCol="0" anchor="t">
            <a:normAutofit fontScale="9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it-IT" sz="5400" dirty="0"/>
              <a:t>C. Tonini </a:t>
            </a:r>
            <a:endParaRPr lang="it-IT" sz="4000" b="0" kern="1200" cap="all" spc="100" baseline="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389F138-10B2-D9F5-1495-5558E08D32CD}"/>
              </a:ext>
            </a:extLst>
          </p:cNvPr>
          <p:cNvSpPr txBox="1"/>
          <p:nvPr/>
        </p:nvSpPr>
        <p:spPr>
          <a:xfrm>
            <a:off x="326931" y="2319774"/>
            <a:ext cx="5769069" cy="4007873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indent="-342900" algn="ctr" fontAlgn="base">
              <a:buAutoNum type="arabicPeriod"/>
            </a:pPr>
            <a:r>
              <a:rPr lang="it-IT" altLang="en-US" sz="2000" b="1"/>
              <a:t>RUOLO</a:t>
            </a:r>
            <a:r>
              <a:rPr lang="it-IT" altLang="en-US" sz="2000"/>
              <a:t>: </a:t>
            </a:r>
          </a:p>
          <a:p>
            <a:pPr marL="342900" indent="-342900" algn="ctr" fontAlgn="base">
              <a:buAutoNum type="arabicPeriod"/>
            </a:pPr>
            <a:endParaRPr lang="it-IT" altLang="en-US" sz="2000"/>
          </a:p>
          <a:p>
            <a:pPr marL="285750" indent="-285750" algn="ctr" fontAlgn="base">
              <a:buFontTx/>
              <a:buChar char="-"/>
            </a:pPr>
            <a:r>
              <a:rPr lang="it-IT" altLang="en-US" sz="2000"/>
              <a:t>Ruolo di </a:t>
            </a:r>
            <a:r>
              <a:rPr lang="it-IT" altLang="en-US" sz="2000" i="1"/>
              <a:t>advisor</a:t>
            </a:r>
            <a:r>
              <a:rPr lang="it-IT" altLang="en-US" sz="2000"/>
              <a:t> a fianco di un’organizzazione; </a:t>
            </a:r>
          </a:p>
          <a:p>
            <a:pPr marL="342900" indent="-342900" algn="ctr" fontAlgn="base">
              <a:buAutoNum type="arabicPeriod"/>
            </a:pPr>
            <a:endParaRPr lang="it-IT" altLang="en-US" sz="2000"/>
          </a:p>
          <a:p>
            <a:pPr marL="285750" indent="-285750" algn="ctr" fontAlgn="base">
              <a:buFontTx/>
              <a:buChar char="-"/>
            </a:pPr>
            <a:r>
              <a:rPr lang="it-IT" altLang="en-US" sz="2000"/>
              <a:t>Approccio </a:t>
            </a:r>
            <a:r>
              <a:rPr lang="it-IT" altLang="en-US" sz="2000" i="1"/>
              <a:t>reputation driven</a:t>
            </a:r>
            <a:r>
              <a:rPr lang="it-IT" altLang="en-US" sz="2000"/>
              <a:t>: reputazione d’impresa e di brand; </a:t>
            </a:r>
          </a:p>
          <a:p>
            <a:pPr marL="285750" indent="-285750" algn="ctr" fontAlgn="base">
              <a:buFontTx/>
              <a:buChar char="-"/>
            </a:pPr>
            <a:endParaRPr lang="it-IT" altLang="en-US" sz="2000"/>
          </a:p>
          <a:p>
            <a:pPr marL="285750" indent="-285750" algn="ctr" fontAlgn="base">
              <a:buFontTx/>
              <a:buChar char="-"/>
            </a:pPr>
            <a:r>
              <a:rPr lang="it-IT" altLang="en-US" sz="2000"/>
              <a:t>Sviluppo di piani di comunicazione integrata; </a:t>
            </a:r>
          </a:p>
          <a:p>
            <a:pPr marL="285750" indent="-285750" algn="ctr" fontAlgn="base">
              <a:buFontTx/>
              <a:buChar char="-"/>
            </a:pPr>
            <a:endParaRPr lang="it-IT" altLang="en-US" sz="2000"/>
          </a:p>
          <a:p>
            <a:pPr marL="285750" indent="-285750" algn="ctr" fontAlgn="base">
              <a:buFontTx/>
              <a:buChar char="-"/>
            </a:pPr>
            <a:r>
              <a:rPr lang="it-IT" altLang="en-US" sz="2000"/>
              <a:t>Aiuto alle aziende con la loro </a:t>
            </a:r>
            <a:r>
              <a:rPr lang="it-IT" altLang="en-US" sz="2000" i="1"/>
              <a:t>purpose</a:t>
            </a:r>
            <a:r>
              <a:rPr lang="it-IT" altLang="en-US" sz="2000"/>
              <a:t> aziendale; </a:t>
            </a:r>
          </a:p>
          <a:p>
            <a:pPr marL="285750" indent="-285750" algn="ctr" fontAlgn="base">
              <a:buFontTx/>
              <a:buChar char="-"/>
            </a:pPr>
            <a:endParaRPr lang="it-IT" altLang="en-US" sz="2000"/>
          </a:p>
          <a:p>
            <a:pPr marL="285750" indent="-285750" algn="ctr" fontAlgn="base">
              <a:buFontTx/>
              <a:buChar char="-"/>
            </a:pPr>
            <a:r>
              <a:rPr lang="it-IT" altLang="en-US" sz="2000"/>
              <a:t>Creazione di valore attraverso il mezzo digitale.</a:t>
            </a:r>
          </a:p>
          <a:p>
            <a:pPr marL="285750" indent="-285750" algn="ctr" fontAlgn="base">
              <a:buFontTx/>
              <a:buChar char="-"/>
            </a:pPr>
            <a:endParaRPr lang="it-IT" altLang="en-US" sz="2000"/>
          </a:p>
          <a:p>
            <a:pPr marL="285750" indent="-285750" algn="ctr" fontAlgn="base">
              <a:buFontTx/>
              <a:buChar char="-"/>
            </a:pPr>
            <a:endParaRPr lang="it-IT" altLang="en-US" sz="2000"/>
          </a:p>
          <a:p>
            <a:pPr algn="ctr" fontAlgn="base"/>
            <a:endParaRPr lang="it-IT" altLang="en-US" sz="2000"/>
          </a:p>
          <a:p>
            <a:pPr marL="285750" indent="-285750" algn="ctr" fontAlgn="base">
              <a:buFontTx/>
              <a:buChar char="-"/>
            </a:pPr>
            <a:endParaRPr lang="it-IT" altLang="en-US" sz="2000" dirty="0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BA327E58-D6E7-DC24-32F3-6938EB317F5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64820" y="1200274"/>
            <a:ext cx="14600035" cy="460246"/>
          </a:xfrm>
        </p:spPr>
        <p:txBody>
          <a:bodyPr vert="horz" wrap="square" lIns="91440" tIns="45720" rIns="91440" bIns="45720" rtlCol="0">
            <a:noAutofit/>
          </a:bodyPr>
          <a:lstStyle/>
          <a:p>
            <a:r>
              <a:rPr lang="it-IT" b="1"/>
              <a:t>CEO di Havas PR Milano </a:t>
            </a:r>
            <a:endParaRPr lang="it-IT" b="1" kern="1200" dirty="0">
              <a:latin typeface="+mn-lt"/>
              <a:ea typeface="+mn-ea"/>
              <a:cs typeface="+mn-cs"/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C441CF9-280C-1127-1FA8-E8A205CE6B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</p:spPr>
        <p:txBody>
          <a:bodyPr vert="horz" lIns="0" tIns="45720" rIns="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it-IT" smtClean="0"/>
              <a:pPr>
                <a:spcAft>
                  <a:spcPts val="600"/>
                </a:spcAft>
              </a:pPr>
              <a:t>80</a:t>
            </a:fld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667A495D-DD17-2682-FB1F-69F46BE9C1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4614" y="1018514"/>
            <a:ext cx="5907386" cy="452974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7705460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D4D2E869-8082-1218-38B7-E2AD609940A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8788" y="1167291"/>
            <a:ext cx="5090157" cy="1884265"/>
          </a:xfrm>
        </p:spPr>
        <p:txBody>
          <a:bodyPr>
            <a:noAutofit/>
          </a:bodyPr>
          <a:lstStyle/>
          <a:p>
            <a:pPr marL="285750" indent="-285750" fontAlgn="base">
              <a:buFontTx/>
              <a:buChar char="-"/>
            </a:pPr>
            <a:r>
              <a:rPr lang="it-IT" altLang="en-US" sz="2800"/>
              <a:t>Il digitale come nuova forma per la profilazione dell’interlocutore; </a:t>
            </a:r>
          </a:p>
          <a:p>
            <a:pPr marL="285750" indent="-285750" fontAlgn="base">
              <a:buFontTx/>
              <a:buChar char="-"/>
            </a:pPr>
            <a:endParaRPr lang="it-IT" altLang="en-US" sz="2800"/>
          </a:p>
          <a:p>
            <a:pPr marL="285750" indent="-285750" fontAlgn="base">
              <a:buFontTx/>
              <a:buChar char="-"/>
            </a:pPr>
            <a:r>
              <a:rPr lang="it-IT" altLang="en-US" sz="2800"/>
              <a:t>Mantenere il valore della consulenza e lo sviluppo di progetti di reputazione;</a:t>
            </a:r>
          </a:p>
          <a:p>
            <a:pPr marL="285750" indent="-285750" fontAlgn="base">
              <a:buFontTx/>
              <a:buChar char="-"/>
            </a:pPr>
            <a:endParaRPr lang="it-IT" altLang="en-US" sz="2800"/>
          </a:p>
          <a:p>
            <a:pPr marL="285750" indent="-285750" fontAlgn="base">
              <a:buFontTx/>
              <a:buChar char="-"/>
            </a:pPr>
            <a:r>
              <a:rPr lang="it-IT" altLang="en-US" sz="2800"/>
              <a:t>Intercettazione ed individuazione di nuovi touchpoint; </a:t>
            </a:r>
          </a:p>
          <a:p>
            <a:pPr marL="285750" indent="-285750" fontAlgn="base">
              <a:buFontTx/>
              <a:buChar char="-"/>
            </a:pPr>
            <a:endParaRPr lang="it-IT" altLang="en-US" sz="2800"/>
          </a:p>
          <a:p>
            <a:pPr marL="285750" indent="-285750" fontAlgn="base">
              <a:buFontTx/>
              <a:buChar char="-"/>
            </a:pPr>
            <a:r>
              <a:rPr lang="it-IT" altLang="en-US" sz="2800"/>
              <a:t>Posizionamento come partner aziendali per la comunicazione.  </a:t>
            </a:r>
          </a:p>
          <a:p>
            <a:pPr marL="285750" indent="-285750" fontAlgn="base">
              <a:buFontTx/>
              <a:buChar char="-"/>
            </a:pPr>
            <a:endParaRPr lang="it-IT" altLang="en-US" sz="2800"/>
          </a:p>
          <a:p>
            <a:pPr marL="285750" indent="-285750" fontAlgn="base">
              <a:buFontTx/>
              <a:buChar char="-"/>
            </a:pPr>
            <a:endParaRPr lang="it-IT" altLang="en-US" sz="2800" dirty="0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70AB57B1-3F56-B361-6D6C-6779459727B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79928" y="471956"/>
            <a:ext cx="5090157" cy="480131"/>
          </a:xfrm>
        </p:spPr>
        <p:txBody>
          <a:bodyPr/>
          <a:lstStyle/>
          <a:p>
            <a:r>
              <a:rPr lang="it-IT" altLang="en-US" sz="2800" b="1"/>
              <a:t>SFIDE</a:t>
            </a:r>
            <a:endParaRPr lang="it-IT" sz="2800"/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D69806A9-B504-24AC-B8A7-94F6494F222A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314040" y="1418777"/>
            <a:ext cx="5090157" cy="1884265"/>
          </a:xfrm>
        </p:spPr>
        <p:txBody>
          <a:bodyPr>
            <a:noAutofit/>
          </a:bodyPr>
          <a:lstStyle/>
          <a:p>
            <a:pPr marL="285750" indent="-285750" fontAlgn="base">
              <a:buFontTx/>
              <a:buChar char="-"/>
            </a:pPr>
            <a:r>
              <a:rPr lang="it-IT" altLang="en-US" sz="2800"/>
              <a:t>Innovazioni di prodotto e di servizio; </a:t>
            </a:r>
          </a:p>
          <a:p>
            <a:pPr marL="285750" indent="-285750" fontAlgn="base">
              <a:buFontTx/>
              <a:buChar char="-"/>
            </a:pPr>
            <a:endParaRPr lang="it-IT" altLang="en-US" sz="2800"/>
          </a:p>
          <a:p>
            <a:pPr marL="285750" indent="-285750" fontAlgn="base">
              <a:buFontTx/>
              <a:buChar char="-"/>
            </a:pPr>
            <a:r>
              <a:rPr lang="it-IT" altLang="en-US" sz="2800"/>
              <a:t>Attirare talenti capaci; </a:t>
            </a:r>
          </a:p>
          <a:p>
            <a:pPr marL="285750" indent="-285750" fontAlgn="base">
              <a:buFontTx/>
              <a:buChar char="-"/>
            </a:pPr>
            <a:endParaRPr lang="it-IT" altLang="en-US" sz="2800"/>
          </a:p>
          <a:p>
            <a:pPr marL="285750" indent="-285750" fontAlgn="base">
              <a:buFontTx/>
              <a:buChar char="-"/>
            </a:pPr>
            <a:r>
              <a:rPr lang="it-IT" altLang="en-US" sz="2800"/>
              <a:t>Stringere alleanza con il mondo dei media e dei canali di contatto sul target finale. </a:t>
            </a:r>
          </a:p>
          <a:p>
            <a:pPr marL="285750" indent="-285750" fontAlgn="base">
              <a:buFontTx/>
              <a:buChar char="-"/>
            </a:pPr>
            <a:endParaRPr lang="it-IT" altLang="en-US" sz="2800"/>
          </a:p>
          <a:p>
            <a:pPr fontAlgn="base"/>
            <a:endParaRPr lang="it-IT" altLang="en-US" sz="2800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DC046DE-051C-2652-EE63-3045734DB68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527803" y="471956"/>
            <a:ext cx="5090157" cy="480131"/>
          </a:xfrm>
        </p:spPr>
        <p:txBody>
          <a:bodyPr/>
          <a:lstStyle/>
          <a:p>
            <a:pPr fontAlgn="base"/>
            <a:r>
              <a:rPr lang="it-IT" altLang="en-US" sz="2800" b="1"/>
              <a:t>TENDENZE E FUTURO</a:t>
            </a:r>
            <a:r>
              <a:rPr lang="it-IT" altLang="en-US" sz="2800"/>
              <a:t>: </a:t>
            </a:r>
            <a:endParaRPr lang="it-IT" altLang="en-US" sz="2800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E4940E6-AFCD-A36C-C47B-2CD88B38B5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81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6471225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02C27719-6284-63D4-D387-EDD422CB252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94765" y="640605"/>
            <a:ext cx="11202469" cy="3660648"/>
          </a:xfrm>
        </p:spPr>
        <p:txBody>
          <a:bodyPr>
            <a:noAutofit/>
          </a:bodyPr>
          <a:lstStyle/>
          <a:p>
            <a:pPr algn="ctr" fontAlgn="base"/>
            <a:r>
              <a:rPr lang="it-IT" altLang="en-US" sz="2400" b="1"/>
              <a:t>SFIDE</a:t>
            </a:r>
            <a:r>
              <a:rPr lang="it-IT" altLang="en-US" sz="2400"/>
              <a:t> e </a:t>
            </a:r>
            <a:r>
              <a:rPr lang="it-IT" altLang="en-US" sz="2400" b="1"/>
              <a:t>FUTURO</a:t>
            </a:r>
            <a:r>
              <a:rPr lang="it-IT" altLang="en-US" sz="2400"/>
              <a:t>:</a:t>
            </a:r>
          </a:p>
          <a:p>
            <a:pPr algn="ctr" fontAlgn="base"/>
            <a:endParaRPr lang="it-IT" altLang="en-US" sz="2400"/>
          </a:p>
          <a:p>
            <a:pPr marL="285750" indent="-285750" algn="ctr" fontAlgn="base">
              <a:buFontTx/>
              <a:buChar char="-"/>
            </a:pPr>
            <a:r>
              <a:rPr lang="it-IT" altLang="en-US" sz="2400"/>
              <a:t>Leadership capace di crescita e valore per i brand;</a:t>
            </a:r>
          </a:p>
          <a:p>
            <a:pPr marL="285750" indent="-285750" algn="ctr" fontAlgn="base">
              <a:buFontTx/>
              <a:buChar char="-"/>
            </a:pPr>
            <a:endParaRPr lang="it-IT" altLang="en-US" sz="2400"/>
          </a:p>
          <a:p>
            <a:pPr marL="285750" indent="-285750" algn="ctr" fontAlgn="base">
              <a:buFontTx/>
              <a:buChar char="-"/>
            </a:pPr>
            <a:r>
              <a:rPr lang="it-IT" altLang="en-US" sz="2400"/>
              <a:t>Non solo consulenti, ma di ispirazione alle aziende a prendere posizione e a mettere in campo nuovi valori; </a:t>
            </a:r>
          </a:p>
          <a:p>
            <a:pPr marL="285750" indent="-285750" algn="ctr" fontAlgn="base">
              <a:buFontTx/>
              <a:buChar char="-"/>
            </a:pPr>
            <a:endParaRPr lang="it-IT" altLang="en-US" sz="2400"/>
          </a:p>
          <a:p>
            <a:pPr marL="285750" indent="-285750" algn="ctr" fontAlgn="base">
              <a:buFontTx/>
              <a:buChar char="-"/>
            </a:pPr>
            <a:r>
              <a:rPr lang="it-IT" altLang="en-US" sz="2400"/>
              <a:t>Essere rilevanti davanti ad una vastissima offerta; </a:t>
            </a:r>
          </a:p>
          <a:p>
            <a:pPr algn="ctr" fontAlgn="base"/>
            <a:endParaRPr lang="it-IT" altLang="en-US" sz="2400"/>
          </a:p>
          <a:p>
            <a:pPr marL="285750" indent="-285750" algn="ctr" fontAlgn="base">
              <a:buFontTx/>
              <a:buChar char="-"/>
            </a:pPr>
            <a:r>
              <a:rPr lang="it-IT" altLang="en-US" sz="2400"/>
              <a:t>Comprendere il ruolo dell’Intelligenza Artificiale e come le tecnologie esponenziali impatteranno sul loro lavoro.</a:t>
            </a:r>
          </a:p>
          <a:p>
            <a:pPr algn="ctr" fontAlgn="base"/>
            <a:endParaRPr lang="it-IT" altLang="en-US" sz="2400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273B9B6-CCFE-DD21-4096-1FCA868B48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82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5889870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1">
            <a:extLst>
              <a:ext uri="{FF2B5EF4-FFF2-40B4-BE49-F238E27FC236}">
                <a16:creationId xmlns:a16="http://schemas.microsoft.com/office/drawing/2014/main" id="{AF58AC1F-C415-1BD4-D2BE-E33DE584C23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53F3CAA-1FF5-271D-54F6-69711EE4351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84047" y="2339474"/>
            <a:ext cx="10365074" cy="4188771"/>
          </a:xfr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it-IT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ABEADD03-AECA-A6C7-CAC0-9CB7D86DD7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465" y="295294"/>
            <a:ext cx="11795070" cy="1322143"/>
          </a:xfrm>
        </p:spPr>
        <p:txBody>
          <a:bodyPr/>
          <a:lstStyle/>
          <a:p>
            <a:r>
              <a:rPr lang="it-IT" sz="3200" b="1"/>
              <a:t>Cosa si occupa l’agenzia Havas PR e come si distingue nel mercato?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4500B12-1EF0-767F-7297-9E5625813879}"/>
              </a:ext>
            </a:extLst>
          </p:cNvPr>
          <p:cNvSpPr txBox="1"/>
          <p:nvPr/>
        </p:nvSpPr>
        <p:spPr>
          <a:xfrm>
            <a:off x="286575" y="1282634"/>
            <a:ext cx="117069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it-IT" sz="2400" dirty="0" err="1"/>
              <a:t>Havas</a:t>
            </a:r>
            <a:r>
              <a:rPr lang="it-IT" sz="2400" dirty="0"/>
              <a:t> PR ha un approccio “</a:t>
            </a:r>
            <a:r>
              <a:rPr lang="it-IT" sz="2400" b="1" dirty="0" err="1">
                <a:solidFill>
                  <a:srgbClr val="43467B"/>
                </a:solidFill>
              </a:rPr>
              <a:t>reputation</a:t>
            </a:r>
            <a:r>
              <a:rPr lang="it-IT" sz="2400" b="1" dirty="0">
                <a:solidFill>
                  <a:srgbClr val="43467B"/>
                </a:solidFill>
              </a:rPr>
              <a:t> </a:t>
            </a:r>
            <a:r>
              <a:rPr lang="it-IT" sz="2400" b="1" dirty="0" err="1">
                <a:solidFill>
                  <a:srgbClr val="43467B"/>
                </a:solidFill>
              </a:rPr>
              <a:t>driven</a:t>
            </a:r>
            <a:r>
              <a:rPr lang="it-IT" sz="2400" dirty="0"/>
              <a:t>”: il suo obiettivo principale è </a:t>
            </a:r>
            <a:r>
              <a:rPr lang="it-IT" sz="2400" i="1" dirty="0"/>
              <a:t>aiutare i clienti a costruire, sviluppare, sostenere e proteggere la reputazione d’impresa e di brand.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F704199-A423-14A3-D36C-C5C36DFE1BEF}"/>
              </a:ext>
            </a:extLst>
          </p:cNvPr>
          <p:cNvSpPr txBox="1"/>
          <p:nvPr/>
        </p:nvSpPr>
        <p:spPr>
          <a:xfrm>
            <a:off x="1115407" y="2624131"/>
            <a:ext cx="1009254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it-IT" sz="2400" dirty="0"/>
              <a:t>Lo fa supportando le aziende nella gestione delle relazioni con tutti gli stakeholder, utilizzando diversi strumenti:</a:t>
            </a:r>
          </a:p>
          <a:p>
            <a:pPr algn="ctr">
              <a:buNone/>
            </a:pPr>
            <a:endParaRPr lang="it-IT" sz="2400" dirty="0"/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400" dirty="0"/>
              <a:t>Narrativa aziendale e content: per trasformare le aziende in vere e proprie </a:t>
            </a:r>
            <a:r>
              <a:rPr lang="it-IT" sz="2400" b="1" dirty="0">
                <a:solidFill>
                  <a:srgbClr val="43467B"/>
                </a:solidFill>
              </a:rPr>
              <a:t>media company.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rgbClr val="43467B"/>
                </a:solidFill>
              </a:rPr>
              <a:t>Progetti di comunicazione integrata</a:t>
            </a:r>
            <a:r>
              <a:rPr lang="it-IT" sz="2400" dirty="0"/>
              <a:t>: dalla comunicazione interna </a:t>
            </a:r>
            <a:r>
              <a:rPr lang="it-IT" sz="2400" dirty="0" err="1"/>
              <a:t>all’employer</a:t>
            </a:r>
            <a:r>
              <a:rPr lang="it-IT" sz="2400" dirty="0"/>
              <a:t> branding, fino agli ambiti più tradizionali.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400" dirty="0" err="1"/>
              <a:t>Purpose</a:t>
            </a:r>
            <a:r>
              <a:rPr lang="it-IT" sz="2400" dirty="0"/>
              <a:t> e sostenibilità: aiutare le imprese – dai grandi gruppi internazionali alle PMI del made in Italy – a tradurre la loro </a:t>
            </a:r>
            <a:r>
              <a:rPr lang="it-IT" sz="2400" dirty="0" err="1"/>
              <a:t>purpose</a:t>
            </a:r>
            <a:r>
              <a:rPr lang="it-IT" sz="2400" dirty="0"/>
              <a:t> in progetti concreti.</a:t>
            </a:r>
          </a:p>
        </p:txBody>
      </p:sp>
    </p:spTree>
    <p:extLst>
      <p:ext uri="{BB962C8B-B14F-4D97-AF65-F5344CB8AC3E}">
        <p14:creationId xmlns:p14="http://schemas.microsoft.com/office/powerpoint/2010/main" val="36808403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12964E4-429A-A697-A7EE-150E4527C9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A4BDBB81-60B4-1CC9-A11F-85F382CD80A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85750" y="423332"/>
            <a:ext cx="11620500" cy="6167967"/>
          </a:xfrm>
          <a:ln w="571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it-IT"/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565EF736-8369-873A-5837-95374FCD550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4820C716-7146-49E0-5EBF-DACED0556CF3}"/>
              </a:ext>
            </a:extLst>
          </p:cNvPr>
          <p:cNvSpPr txBox="1"/>
          <p:nvPr/>
        </p:nvSpPr>
        <p:spPr>
          <a:xfrm>
            <a:off x="599139" y="1874728"/>
            <a:ext cx="11208089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it-IT" sz="2800" dirty="0"/>
              <a:t>Ciò che distingue </a:t>
            </a:r>
            <a:r>
              <a:rPr lang="it-IT" sz="2800" dirty="0" err="1"/>
              <a:t>Havas</a:t>
            </a:r>
            <a:r>
              <a:rPr lang="it-IT" sz="2800" dirty="0"/>
              <a:t> PR nel mercato è un approccio fortemente qualitativo, che integra le tecniche delle relazioni pubbliche classiche con le nuove tecnologie e con l’analisi delle dinamiche relazionali che nascono in rete.</a:t>
            </a:r>
          </a:p>
          <a:p>
            <a:pPr algn="ctr">
              <a:buNone/>
            </a:pPr>
            <a:endParaRPr lang="it-IT" sz="2800" dirty="0"/>
          </a:p>
          <a:p>
            <a:pPr algn="ctr">
              <a:buNone/>
            </a:pPr>
            <a:r>
              <a:rPr lang="it-IT" sz="2800" dirty="0"/>
              <a:t>Per l’agenzia, il digitale non è solo un canale, ma un </a:t>
            </a:r>
            <a:r>
              <a:rPr lang="it-IT" sz="2800" b="1" dirty="0">
                <a:solidFill>
                  <a:srgbClr val="43467B"/>
                </a:solidFill>
              </a:rPr>
              <a:t>mezzo per generare valore </a:t>
            </a:r>
            <a:r>
              <a:rPr lang="it-IT" sz="2800" dirty="0"/>
              <a:t>nelle relazioni.</a:t>
            </a:r>
          </a:p>
        </p:txBody>
      </p:sp>
    </p:spTree>
    <p:extLst>
      <p:ext uri="{BB962C8B-B14F-4D97-AF65-F5344CB8AC3E}">
        <p14:creationId xmlns:p14="http://schemas.microsoft.com/office/powerpoint/2010/main" val="24913873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immagine 6">
            <a:extLst>
              <a:ext uri="{FF2B5EF4-FFF2-40B4-BE49-F238E27FC236}">
                <a16:creationId xmlns:a16="http://schemas.microsoft.com/office/drawing/2014/main" id="{0E83ECB9-3FFE-0C36-9565-9F70FA9C78D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1" y="0"/>
            <a:ext cx="9201931" cy="6858000"/>
          </a:xfrm>
          <a:solidFill>
            <a:schemeClr val="accent2">
              <a:lumMod val="60000"/>
              <a:lumOff val="40000"/>
            </a:schemeClr>
          </a:solidFill>
        </p:spPr>
      </p:sp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7B07EA6F-B776-313E-403C-7058D56D7B9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2736" y="2228070"/>
            <a:ext cx="6188911" cy="4260599"/>
          </a:xfr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it-IT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316BC97C-D9D0-CB99-9C34-CCD24352D6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594" y="-18306"/>
            <a:ext cx="12192000" cy="1519535"/>
          </a:xfrm>
        </p:spPr>
        <p:txBody>
          <a:bodyPr/>
          <a:lstStyle/>
          <a:p>
            <a:r>
              <a:rPr lang="it-IT" sz="3200"/>
              <a:t>Come si è posizionata l’agenzia nella digitalizzazione della comunicazione?</a:t>
            </a:r>
          </a:p>
        </p:txBody>
      </p:sp>
      <p:sp>
        <p:nvSpPr>
          <p:cNvPr id="6" name="Sottotitolo 5">
            <a:extLst>
              <a:ext uri="{FF2B5EF4-FFF2-40B4-BE49-F238E27FC236}">
                <a16:creationId xmlns:a16="http://schemas.microsoft.com/office/drawing/2014/main" id="{39B5BEA9-407B-DE3B-D538-CF7CACD05E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32227" y="3797999"/>
            <a:ext cx="4524880" cy="311085"/>
          </a:xfrm>
        </p:spPr>
        <p:txBody>
          <a:bodyPr>
            <a:noAutofit/>
          </a:bodyPr>
          <a:lstStyle/>
          <a:p>
            <a:pPr algn="ctr"/>
            <a:r>
              <a:rPr lang="it-IT" sz="2000"/>
              <a:t>Il digitale rafforza così le ricadute positive di business e consente di coinvolgere stakeholder molto diversi, a partire dalla popolazione aziendale, considerata il target più importante.</a:t>
            </a:r>
          </a:p>
          <a:p>
            <a:pPr algn="ctr"/>
            <a:br>
              <a:rPr lang="it-IT" sz="2000"/>
            </a:br>
            <a:endParaRPr lang="it-IT" sz="2000"/>
          </a:p>
          <a:p>
            <a:pPr algn="ctr"/>
            <a:r>
              <a:rPr lang="it-IT" sz="2000"/>
              <a:t>Grazie alla digitalizzazione, Havas PR può monitorare e ascoltare opinioni e pensieri, costruendo relazioni di win-win tra azienda e stakeholder, con un impatto diretto e concreto sulla reputazione.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B29BA32D-84F2-DEE6-C214-F5BA43FE568D}"/>
              </a:ext>
            </a:extLst>
          </p:cNvPr>
          <p:cNvSpPr txBox="1"/>
          <p:nvPr/>
        </p:nvSpPr>
        <p:spPr>
          <a:xfrm>
            <a:off x="0" y="1226345"/>
            <a:ext cx="779336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it-IT" sz="2000" dirty="0"/>
              <a:t>La </a:t>
            </a:r>
            <a:r>
              <a:rPr lang="it-IT" sz="2000" b="1" dirty="0">
                <a:solidFill>
                  <a:schemeClr val="tx2">
                    <a:lumMod val="50000"/>
                  </a:schemeClr>
                </a:solidFill>
              </a:rPr>
              <a:t>digitalizzazione</a:t>
            </a:r>
            <a:r>
              <a:rPr lang="it-IT" sz="2000" dirty="0"/>
              <a:t> è parte integrante del modello </a:t>
            </a:r>
            <a:r>
              <a:rPr lang="it-IT" sz="2000" dirty="0" err="1"/>
              <a:t>Havas</a:t>
            </a:r>
            <a:r>
              <a:rPr lang="it-IT" sz="2000" dirty="0"/>
              <a:t> PR, perché la reputazione passa sempre più dall’identità digitale di aziende e manager.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10E06202-BF3D-B9E4-E051-3F3F7F246ED2}"/>
              </a:ext>
            </a:extLst>
          </p:cNvPr>
          <p:cNvSpPr txBox="1"/>
          <p:nvPr/>
        </p:nvSpPr>
        <p:spPr>
          <a:xfrm>
            <a:off x="492736" y="2688591"/>
            <a:ext cx="6188911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it-IT" sz="2400" dirty="0"/>
              <a:t>L’agenzia accompagna i brand nella definizione di </a:t>
            </a:r>
            <a:r>
              <a:rPr lang="it-IT" sz="2400" b="1" dirty="0"/>
              <a:t>percorsi digitali funzionali </a:t>
            </a:r>
            <a:r>
              <a:rPr lang="it-IT" sz="2400" dirty="0"/>
              <a:t>alla costruzione della reputazione, attraverso:</a:t>
            </a:r>
          </a:p>
          <a:p>
            <a:pPr algn="ctr">
              <a:buNone/>
            </a:pPr>
            <a:endParaRPr lang="it-IT" sz="2400" dirty="0"/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400" dirty="0"/>
              <a:t>Una </a:t>
            </a:r>
            <a:r>
              <a:rPr lang="it-IT" sz="2400" u="sng" dirty="0">
                <a:solidFill>
                  <a:schemeClr val="tx2">
                    <a:lumMod val="50000"/>
                  </a:schemeClr>
                </a:solidFill>
              </a:rPr>
              <a:t>fase di ascolto e monitoraggio </a:t>
            </a:r>
            <a:r>
              <a:rPr lang="it-IT" sz="2400" dirty="0"/>
              <a:t>costante di rappresentatività, percezione e concorrenza.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400" dirty="0"/>
              <a:t>Una </a:t>
            </a:r>
            <a:r>
              <a:rPr lang="it-IT" sz="2400" u="sng" dirty="0"/>
              <a:t>fase di intervento</a:t>
            </a:r>
            <a:r>
              <a:rPr lang="it-IT" sz="2400" dirty="0"/>
              <a:t>, che sfrutta il digitale come vera bussola strategica per la reputazione.</a:t>
            </a:r>
          </a:p>
        </p:txBody>
      </p:sp>
    </p:spTree>
    <p:extLst>
      <p:ext uri="{BB962C8B-B14F-4D97-AF65-F5344CB8AC3E}">
        <p14:creationId xmlns:p14="http://schemas.microsoft.com/office/powerpoint/2010/main" val="40963136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1">
            <a:extLst>
              <a:ext uri="{FF2B5EF4-FFF2-40B4-BE49-F238E27FC236}">
                <a16:creationId xmlns:a16="http://schemas.microsoft.com/office/drawing/2014/main" id="{530F5D56-50A1-C00B-D211-6CB059ABA2E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052B086-8AE8-9AE4-57A4-8174FC4F00A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90599" y="2057399"/>
            <a:ext cx="10489698" cy="4292601"/>
          </a:xfr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endParaRPr lang="it-IT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FCFB7AA3-060E-F504-6AB4-7933822345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2178" y="38100"/>
            <a:ext cx="10901881" cy="1981200"/>
          </a:xfrm>
        </p:spPr>
        <p:txBody>
          <a:bodyPr/>
          <a:lstStyle/>
          <a:p>
            <a:r>
              <a:rPr lang="it-IT" sz="2800"/>
              <a:t>Come si è evoluto il mondo delle agenzie PR negli ultimi dieci anni?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BD036477-8357-D237-8A1D-CB159B4CA9B3}"/>
              </a:ext>
            </a:extLst>
          </p:cNvPr>
          <p:cNvSpPr txBox="1"/>
          <p:nvPr/>
        </p:nvSpPr>
        <p:spPr>
          <a:xfrm>
            <a:off x="1535543" y="2310874"/>
            <a:ext cx="9120913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it-IT" sz="2400" dirty="0"/>
              <a:t>L’evoluzione è stata una naturale estensione del lavoro tradizionale: cambiano i mezzi, gli strumenti e i </a:t>
            </a:r>
            <a:r>
              <a:rPr lang="it-IT" sz="2400" dirty="0" err="1"/>
              <a:t>touchpoint</a:t>
            </a:r>
            <a:r>
              <a:rPr lang="it-IT" sz="2400" dirty="0"/>
              <a:t>, ma resta invariata la </a:t>
            </a:r>
            <a:r>
              <a:rPr lang="it-IT" sz="2400" b="1" dirty="0">
                <a:solidFill>
                  <a:schemeClr val="accent3">
                    <a:lumMod val="75000"/>
                  </a:schemeClr>
                </a:solidFill>
              </a:rPr>
              <a:t>necessità di governare le relazioni.</a:t>
            </a:r>
          </a:p>
          <a:p>
            <a:pPr algn="ctr">
              <a:buNone/>
            </a:pPr>
            <a:endParaRPr lang="it-IT" sz="2400" dirty="0"/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400" dirty="0"/>
              <a:t>Oggi anche le relazioni digitali devono essere gestite in funzione degli obiettivi aziendali.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400" dirty="0"/>
              <a:t>Le competenze acquisite nel mondo fisico si applicano ora anche nel digitale.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400" dirty="0"/>
              <a:t>Una relazione di valore passa anche attraverso i canali digitali, come parte di una integrazione naturale.</a:t>
            </a:r>
          </a:p>
        </p:txBody>
      </p:sp>
    </p:spTree>
    <p:extLst>
      <p:ext uri="{BB962C8B-B14F-4D97-AF65-F5344CB8AC3E}">
        <p14:creationId xmlns:p14="http://schemas.microsoft.com/office/powerpoint/2010/main" val="29142007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>
            <a:extLst>
              <a:ext uri="{FF2B5EF4-FFF2-40B4-BE49-F238E27FC236}">
                <a16:creationId xmlns:a16="http://schemas.microsoft.com/office/drawing/2014/main" id="{B450B3FA-12FF-FAB8-314C-8848D621EBD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" y="2061288"/>
            <a:ext cx="11995842" cy="1195179"/>
          </a:xfrm>
        </p:spPr>
        <p:txBody>
          <a:bodyPr>
            <a:normAutofit/>
          </a:bodyPr>
          <a:lstStyle/>
          <a:p>
            <a:pPr algn="ctr"/>
            <a:r>
              <a:rPr lang="it-IT" sz="2400"/>
              <a:t>Consente di profilare l’interlocutore: capire desideri, bisogni, comportamenti.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7A28463-4853-A414-04FE-CEF24BE3A20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04541" y="305998"/>
            <a:ext cx="10374567" cy="1056284"/>
          </a:xfrm>
        </p:spPr>
        <p:txBody>
          <a:bodyPr/>
          <a:lstStyle/>
          <a:p>
            <a:pPr algn="ctr"/>
            <a:r>
              <a:rPr lang="it-IT" sz="2800"/>
              <a:t>La vera rivoluzione è che il digitale non è più solo un canale, ma una modalità evoluta di relazione.</a:t>
            </a:r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FC85D93A-B680-F179-0254-8E6980D10549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100594" y="3084617"/>
            <a:ext cx="12091403" cy="1336520"/>
          </a:xfrm>
        </p:spPr>
        <p:txBody>
          <a:bodyPr>
            <a:normAutofit/>
          </a:bodyPr>
          <a:lstStyle/>
          <a:p>
            <a:pPr algn="ctr"/>
            <a:r>
              <a:rPr lang="it-IT" sz="2400"/>
              <a:t>I dati permettono di sviluppare piani integrati e molto più efficienti.</a:t>
            </a:r>
          </a:p>
        </p:txBody>
      </p:sp>
      <p:sp>
        <p:nvSpPr>
          <p:cNvPr id="10" name="Segnaposto contenuto 9">
            <a:extLst>
              <a:ext uri="{FF2B5EF4-FFF2-40B4-BE49-F238E27FC236}">
                <a16:creationId xmlns:a16="http://schemas.microsoft.com/office/drawing/2014/main" id="{1C8C909B-926D-E3F5-0C3C-59FC0433C0B7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100596" y="4349290"/>
            <a:ext cx="12091404" cy="1686822"/>
          </a:xfrm>
        </p:spPr>
        <p:txBody>
          <a:bodyPr>
            <a:noAutofit/>
          </a:bodyPr>
          <a:lstStyle/>
          <a:p>
            <a:pPr algn="ctr"/>
            <a:r>
              <a:rPr lang="it-IT" sz="2400"/>
              <a:t>La pandemia ha accelerato questa dinamica, spostando il focus dall’awareness e dalla share of voice a connessioni più profonde, con interlocutori che sposano l’identità di marca e contribuiscono a valorizzarne la reputazione.</a:t>
            </a:r>
          </a:p>
        </p:txBody>
      </p:sp>
    </p:spTree>
    <p:extLst>
      <p:ext uri="{BB962C8B-B14F-4D97-AF65-F5344CB8AC3E}">
        <p14:creationId xmlns:p14="http://schemas.microsoft.com/office/powerpoint/2010/main" val="22773812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1">
            <a:extLst>
              <a:ext uri="{FF2B5EF4-FFF2-40B4-BE49-F238E27FC236}">
                <a16:creationId xmlns:a16="http://schemas.microsoft.com/office/drawing/2014/main" id="{ED6B836F-FAD7-BA35-7EAF-F26085A929E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E624C1A-2997-31A7-9C2F-8142F783838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4737" y="1647228"/>
            <a:ext cx="6421489" cy="2211211"/>
          </a:xfrm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endParaRPr lang="it-IT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B0AC8929-D603-A6C7-A45E-64349B0394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702" y="441907"/>
            <a:ext cx="12009298" cy="760202"/>
          </a:xfrm>
        </p:spPr>
        <p:txBody>
          <a:bodyPr/>
          <a:lstStyle/>
          <a:p>
            <a:r>
              <a:rPr lang="it-IT" sz="2800"/>
              <a:t>Il digitale, come strumento di lavoro, cosa ha comportato nei flussi di agenzia?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5A7D6866-22E7-BC90-B291-FE1E0AF166EB}"/>
              </a:ext>
            </a:extLst>
          </p:cNvPr>
          <p:cNvSpPr txBox="1"/>
          <p:nvPr/>
        </p:nvSpPr>
        <p:spPr>
          <a:xfrm>
            <a:off x="673070" y="1760175"/>
            <a:ext cx="628315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dirty="0"/>
              <a:t>Ha cambiato la modalità di interazione tra cliente e consulente: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400" i="1" dirty="0"/>
              <a:t>Maggior controllo puntuale della relazione.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400" i="1" dirty="0"/>
              <a:t>Possibilità di monitorare costantemente connessioni e bisogni.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A1E14196-B955-1D68-DF31-F290CAA8A55A}"/>
              </a:ext>
            </a:extLst>
          </p:cNvPr>
          <p:cNvSpPr txBox="1"/>
          <p:nvPr/>
        </p:nvSpPr>
        <p:spPr>
          <a:xfrm>
            <a:off x="534737" y="4573389"/>
            <a:ext cx="7061661" cy="1569660"/>
          </a:xfrm>
          <a:prstGeom prst="rect">
            <a:avLst/>
          </a:prstGeo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2400" dirty="0"/>
              <a:t>Ha trasformato la tipologia di emissione del messaggio: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400" dirty="0"/>
              <a:t>I canali digitali hanno logiche e meccaniche di interazione proprie.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400" dirty="0"/>
              <a:t>Sono nate nuove tecniche e strumenti di comunicazione.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04D01888-73C4-EFF2-8F34-622A7C1A6036}"/>
              </a:ext>
            </a:extLst>
          </p:cNvPr>
          <p:cNvSpPr txBox="1"/>
          <p:nvPr/>
        </p:nvSpPr>
        <p:spPr>
          <a:xfrm>
            <a:off x="8152807" y="2236359"/>
            <a:ext cx="3366123" cy="3416320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2400" dirty="0"/>
              <a:t>Il digitale è oggi un territorio di relazione:</a:t>
            </a:r>
          </a:p>
          <a:p>
            <a:pPr algn="ctr"/>
            <a:endParaRPr lang="it-IT" sz="2400" dirty="0"/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400" dirty="0"/>
              <a:t>Prima si deve catturare l’attenzione.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it-IT" sz="2400" dirty="0"/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400" dirty="0"/>
              <a:t>Poi si consolida la connessione costante con il target.</a:t>
            </a:r>
          </a:p>
        </p:txBody>
      </p:sp>
    </p:spTree>
    <p:extLst>
      <p:ext uri="{BB962C8B-B14F-4D97-AF65-F5344CB8AC3E}">
        <p14:creationId xmlns:p14="http://schemas.microsoft.com/office/powerpoint/2010/main" val="31201320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1">
            <a:extLst>
              <a:ext uri="{FF2B5EF4-FFF2-40B4-BE49-F238E27FC236}">
                <a16:creationId xmlns:a16="http://schemas.microsoft.com/office/drawing/2014/main" id="{CB8929D1-2BAA-BE27-65DD-6B7EBAFA926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7091881" cy="6858000"/>
          </a:xfrm>
        </p:spPr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9203BAC-6204-8D29-622A-44F9EAA5A8B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76824" y="1895705"/>
            <a:ext cx="5517645" cy="3473504"/>
          </a:xfrm>
          <a:ln w="762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endParaRPr lang="it-IT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DFDAFF49-B352-8C12-A171-64331169C3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062" y="76200"/>
            <a:ext cx="12195062" cy="1514677"/>
          </a:xfrm>
        </p:spPr>
        <p:txBody>
          <a:bodyPr/>
          <a:lstStyle/>
          <a:p>
            <a:r>
              <a:rPr lang="it-IT" sz="2800"/>
              <a:t>Come sono cambiate le richieste e le relazioni con i clienti con l’arrivo del digitale?</a:t>
            </a:r>
          </a:p>
        </p:txBody>
      </p:sp>
      <p:sp>
        <p:nvSpPr>
          <p:cNvPr id="5" name="Sottotitolo 4">
            <a:extLst>
              <a:ext uri="{FF2B5EF4-FFF2-40B4-BE49-F238E27FC236}">
                <a16:creationId xmlns:a16="http://schemas.microsoft.com/office/drawing/2014/main" id="{83204277-069B-E83F-5D53-23C81681A1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54687" y="3160418"/>
            <a:ext cx="5060489" cy="1371602"/>
          </a:xfrm>
        </p:spPr>
        <p:txBody>
          <a:bodyPr>
            <a:noAutofit/>
          </a:bodyPr>
          <a:lstStyle/>
          <a:p>
            <a:pPr algn="ctr"/>
            <a:r>
              <a:rPr lang="it-IT" sz="2400" dirty="0"/>
              <a:t>La grande differenza rispetto al passato è nella richiesta di innovazione:</a:t>
            </a:r>
          </a:p>
          <a:p>
            <a:pPr algn="ctr"/>
            <a:r>
              <a:rPr lang="it-IT" sz="2400" dirty="0"/>
              <a:t>Servizi e strumenti devono sostenere i contenuti, vero fattore differenziante.</a:t>
            </a:r>
          </a:p>
          <a:p>
            <a:pPr algn="ctr"/>
            <a:endParaRPr lang="it-IT" sz="2400" dirty="0"/>
          </a:p>
          <a:p>
            <a:pPr algn="ctr"/>
            <a:r>
              <a:rPr lang="it-IT" sz="2400" dirty="0"/>
              <a:t>Non essere innovativi significa rischiare di diventare irrilevanti.</a:t>
            </a:r>
          </a:p>
          <a:p>
            <a:pPr algn="ctr"/>
            <a:r>
              <a:rPr lang="it-IT" sz="2400" dirty="0"/>
              <a:t>Le aziende cercano agenzie aggiornate e capaci di integrare il digitale in tutte le relazioni con stakeholder e interlocutori.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42CA60BB-9EFA-E1FC-05AA-82F7C52D2A67}"/>
              </a:ext>
            </a:extLst>
          </p:cNvPr>
          <p:cNvSpPr txBox="1"/>
          <p:nvPr/>
        </p:nvSpPr>
        <p:spPr>
          <a:xfrm>
            <a:off x="885085" y="2077630"/>
            <a:ext cx="48768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it-IT" sz="2400" dirty="0"/>
              <a:t>Le aziende hanno ormai compreso che presidiare il digitale è essenziale.</a:t>
            </a:r>
          </a:p>
          <a:p>
            <a:pPr algn="ctr">
              <a:buNone/>
            </a:pPr>
            <a:endParaRPr lang="it-IT" sz="2400" dirty="0"/>
          </a:p>
          <a:p>
            <a:pPr algn="ctr">
              <a:buNone/>
            </a:pPr>
            <a:r>
              <a:rPr lang="it-IT" sz="2400" dirty="0"/>
              <a:t>Per questo chiedono progetti che: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400" dirty="0"/>
              <a:t>abbiano solidità di reputazione e risultati concreti;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400" dirty="0"/>
              <a:t>siano però vissuti anche sulla rete, come parte integrante della strategia.</a:t>
            </a:r>
          </a:p>
        </p:txBody>
      </p:sp>
    </p:spTree>
    <p:extLst>
      <p:ext uri="{BB962C8B-B14F-4D97-AF65-F5344CB8AC3E}">
        <p14:creationId xmlns:p14="http://schemas.microsoft.com/office/powerpoint/2010/main" val="31131921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5232B2F-B51A-F8A3-99B4-6F5B6BF67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403" y="530353"/>
            <a:ext cx="11969193" cy="751978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it-IT" sz="2800" b="1"/>
              <a:t>3.2 Il punto di vista dei player sulla trasformazione digitale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49D674A-6A89-0626-E5A8-DD610B75C4D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2765" y="1779094"/>
            <a:ext cx="11006467" cy="366064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2400" dirty="0"/>
              <a:t>In questo capitolo vengono presentate interviste a leader del settore.</a:t>
            </a:r>
          </a:p>
          <a:p>
            <a:pPr marL="0" indent="0" algn="ctr">
              <a:buNone/>
            </a:pPr>
            <a:endParaRPr lang="it-IT" sz="2400" dirty="0"/>
          </a:p>
          <a:p>
            <a:pPr marL="0" indent="0" algn="ctr">
              <a:buNone/>
            </a:pPr>
            <a:r>
              <a:rPr lang="it-IT" sz="2400" dirty="0"/>
              <a:t>Si tratta di </a:t>
            </a:r>
            <a:r>
              <a:rPr lang="it-IT" sz="2400" b="1" dirty="0"/>
              <a:t>responsabili</a:t>
            </a:r>
            <a:r>
              <a:rPr lang="it-IT" sz="2400" dirty="0"/>
              <a:t> di agenzie che hanno:</a:t>
            </a:r>
          </a:p>
          <a:p>
            <a:pPr algn="ctr"/>
            <a:r>
              <a:rPr lang="it-IT" sz="2400" dirty="0"/>
              <a:t>cambiato direzione di business, oppure</a:t>
            </a:r>
          </a:p>
          <a:p>
            <a:pPr algn="ctr"/>
            <a:r>
              <a:rPr lang="it-IT" sz="2400" dirty="0"/>
              <a:t>sviluppato nuove linee, seguendo l’evoluzione del mercato.</a:t>
            </a:r>
          </a:p>
          <a:p>
            <a:pPr marL="0" indent="0" algn="ctr">
              <a:buNone/>
            </a:pPr>
            <a:endParaRPr lang="it-IT" sz="2400" dirty="0"/>
          </a:p>
          <a:p>
            <a:pPr marL="0" indent="0" algn="ctr">
              <a:buNone/>
            </a:pPr>
            <a:r>
              <a:rPr lang="it-IT" sz="2400" dirty="0"/>
              <a:t>Attraverso il loro punto di vista è possibile avere una visione completa di:</a:t>
            </a:r>
          </a:p>
          <a:p>
            <a:pPr algn="ctr"/>
            <a:r>
              <a:rPr lang="it-IT" sz="2400" u="sng" dirty="0"/>
              <a:t>ciò che sta accadendo oggi</a:t>
            </a:r>
            <a:r>
              <a:rPr lang="it-IT" sz="2400" dirty="0"/>
              <a:t>,</a:t>
            </a:r>
          </a:p>
          <a:p>
            <a:pPr algn="ctr"/>
            <a:r>
              <a:rPr lang="it-IT" sz="2400" dirty="0"/>
              <a:t>come il </a:t>
            </a:r>
            <a:r>
              <a:rPr lang="it-IT" sz="2400" u="sng" dirty="0"/>
              <a:t>settore potrà evolversi nei prossimi anni.</a:t>
            </a:r>
          </a:p>
        </p:txBody>
      </p:sp>
      <p:sp>
        <p:nvSpPr>
          <p:cNvPr id="4" name="Segnaposto immagine 3">
            <a:extLst>
              <a:ext uri="{FF2B5EF4-FFF2-40B4-BE49-F238E27FC236}">
                <a16:creationId xmlns:a16="http://schemas.microsoft.com/office/drawing/2014/main" id="{1CBC90D1-FB34-4BED-6E2D-4030C1DA235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8329286" cy="382233"/>
          </a:xfrm>
          <a:solidFill>
            <a:schemeClr val="accent2">
              <a:lumMod val="40000"/>
              <a:lumOff val="60000"/>
            </a:schemeClr>
          </a:solidFill>
        </p:spPr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2A04520-4657-CAC2-CB7E-4FE8C2DFE3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9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8672579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>
            <a:extLst>
              <a:ext uri="{FF2B5EF4-FFF2-40B4-BE49-F238E27FC236}">
                <a16:creationId xmlns:a16="http://schemas.microsoft.com/office/drawing/2014/main" id="{186A45E0-3FF1-8DEA-A9C8-0FB34961754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798932" y="2035302"/>
            <a:ext cx="8665126" cy="841045"/>
          </a:xfrm>
        </p:spPr>
        <p:txBody>
          <a:bodyPr/>
          <a:lstStyle/>
          <a:p>
            <a:pPr algn="ctr"/>
            <a:r>
              <a:rPr lang="it-IT" sz="2400" dirty="0"/>
              <a:t>Nessuno stakeholder può più essere escluso dall’attenzione digitale.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C69EB79-CCFC-FB2A-D034-4AD7A47E07A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3303" y="568454"/>
            <a:ext cx="10070641" cy="866248"/>
          </a:xfrm>
        </p:spPr>
        <p:txBody>
          <a:bodyPr/>
          <a:lstStyle/>
          <a:p>
            <a:r>
              <a:rPr lang="it-IT" sz="4000"/>
              <a:t>Il digitale è oggi centrale in ogni relazione:</a:t>
            </a:r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14C7A120-38B2-1929-3946-5354A39753AD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2623744" y="3352304"/>
            <a:ext cx="9108493" cy="629350"/>
          </a:xfrm>
        </p:spPr>
        <p:txBody>
          <a:bodyPr/>
          <a:lstStyle/>
          <a:p>
            <a:pPr algn="ctr"/>
            <a:r>
              <a:rPr lang="it-IT" sz="2400" dirty="0"/>
              <a:t>Anche i canali social dei singoli dipendenti diventano veicolo di reputazione.</a:t>
            </a:r>
          </a:p>
        </p:txBody>
      </p:sp>
      <p:sp>
        <p:nvSpPr>
          <p:cNvPr id="10" name="Segnaposto contenuto 9">
            <a:extLst>
              <a:ext uri="{FF2B5EF4-FFF2-40B4-BE49-F238E27FC236}">
                <a16:creationId xmlns:a16="http://schemas.microsoft.com/office/drawing/2014/main" id="{DD873746-FA34-8505-8B01-AACC2AA7DD05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2712619" y="5104635"/>
            <a:ext cx="8905995" cy="794621"/>
          </a:xfrm>
        </p:spPr>
        <p:txBody>
          <a:bodyPr/>
          <a:lstStyle/>
          <a:p>
            <a:pPr algn="ctr"/>
            <a:r>
              <a:rPr lang="it-IT" sz="2400" dirty="0"/>
              <a:t>I dipendenti possono trasformarsi in ambasciatori autentici del brand, aumentando credibilità, valore e qualità della narrazione.</a:t>
            </a: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3BD8E386-6CBE-24D8-46C2-5563287F6B8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7159"/>
          <a:stretch>
            <a:fillRect/>
          </a:stretch>
        </p:blipFill>
        <p:spPr>
          <a:xfrm>
            <a:off x="548637" y="1434702"/>
            <a:ext cx="2163982" cy="1320075"/>
          </a:xfrm>
          <a:prstGeom prst="ellipse">
            <a:avLst/>
          </a:prstGeom>
        </p:spPr>
      </p:pic>
      <p:pic>
        <p:nvPicPr>
          <p:cNvPr id="23" name="Immagine 22">
            <a:extLst>
              <a:ext uri="{FF2B5EF4-FFF2-40B4-BE49-F238E27FC236}">
                <a16:creationId xmlns:a16="http://schemas.microsoft.com/office/drawing/2014/main" id="{F4F758E3-2351-C5D2-A141-BD4B8AF153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763" y="2934136"/>
            <a:ext cx="2163981" cy="1373777"/>
          </a:xfrm>
          <a:prstGeom prst="ellipse">
            <a:avLst/>
          </a:prstGeom>
        </p:spPr>
      </p:pic>
      <p:pic>
        <p:nvPicPr>
          <p:cNvPr id="26" name="Immagine 25">
            <a:extLst>
              <a:ext uri="{FF2B5EF4-FFF2-40B4-BE49-F238E27FC236}">
                <a16:creationId xmlns:a16="http://schemas.microsoft.com/office/drawing/2014/main" id="{8FB18E83-35A9-00B0-42CD-4C01CFD37CE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" t="3005" r="43474" b="12599"/>
          <a:stretch>
            <a:fillRect/>
          </a:stretch>
        </p:blipFill>
        <p:spPr>
          <a:xfrm>
            <a:off x="459763" y="4594765"/>
            <a:ext cx="2118263" cy="159315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9242496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immagine 4">
            <a:extLst>
              <a:ext uri="{FF2B5EF4-FFF2-40B4-BE49-F238E27FC236}">
                <a16:creationId xmlns:a16="http://schemas.microsoft.com/office/drawing/2014/main" id="{1142D59A-4C08-4C0C-5A5B-FEE21A50BB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solidFill>
            <a:schemeClr val="accent2">
              <a:lumMod val="60000"/>
              <a:lumOff val="40000"/>
            </a:schemeClr>
          </a:solidFill>
        </p:spPr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AA3319E-3F70-2A95-794C-9739FAA1FAD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1412" y="1602914"/>
            <a:ext cx="5103781" cy="4300200"/>
          </a:xfrm>
          <a:ln w="5715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C02E74D-E55E-E4B0-D2CF-4FEDECC193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76200"/>
            <a:ext cx="12192000" cy="1156810"/>
          </a:xfrm>
        </p:spPr>
        <p:txBody>
          <a:bodyPr/>
          <a:lstStyle/>
          <a:p>
            <a:r>
              <a:rPr lang="it-IT" sz="3200"/>
              <a:t>Che ruolo assume Havas PR all’interno di un progetto di digital marketing?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D88C9EB4-7506-4393-FCFB-46A6E250603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40475"/>
            <a:ext cx="303213" cy="365125"/>
          </a:xfrm>
          <a:prstGeom prst="rect">
            <a:avLst/>
          </a:prstGeom>
        </p:spPr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91</a:t>
            </a:fld>
            <a:endParaRPr lang="it-IT" noProof="0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A19B2708-6A7D-BA7B-07B0-C12893052C0D}"/>
              </a:ext>
            </a:extLst>
          </p:cNvPr>
          <p:cNvSpPr txBox="1"/>
          <p:nvPr/>
        </p:nvSpPr>
        <p:spPr>
          <a:xfrm>
            <a:off x="854902" y="1748129"/>
            <a:ext cx="487680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it-IT" sz="2400" dirty="0" err="1"/>
              <a:t>Havas</a:t>
            </a:r>
            <a:r>
              <a:rPr lang="it-IT" sz="2400" dirty="0"/>
              <a:t> PR si posiziona come </a:t>
            </a:r>
            <a:r>
              <a:rPr lang="it-IT" sz="2400" dirty="0" err="1"/>
              <a:t>advisor</a:t>
            </a:r>
            <a:r>
              <a:rPr lang="it-IT" sz="2400" dirty="0"/>
              <a:t> strategico accanto alle imprese, con l’obiettivo di:</a:t>
            </a:r>
          </a:p>
          <a:p>
            <a:pPr algn="ctr">
              <a:buNone/>
            </a:pPr>
            <a:endParaRPr lang="it-IT" sz="2400" dirty="0"/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400" dirty="0"/>
              <a:t>Mettere a terra la </a:t>
            </a:r>
            <a:r>
              <a:rPr lang="it-IT" sz="2400" dirty="0" err="1"/>
              <a:t>purpose</a:t>
            </a:r>
            <a:r>
              <a:rPr lang="it-IT" sz="2400" dirty="0"/>
              <a:t> aziendale, traducendola in progetti concreti e integrati.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400" dirty="0"/>
              <a:t>Guidare le opinioni degli stakeholder fino al consumatore finale, influenzando anche le scelte d’acquisto.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BDA4C03B-4CF0-578B-6EB6-C07E7E41F931}"/>
              </a:ext>
            </a:extLst>
          </p:cNvPr>
          <p:cNvSpPr txBox="1"/>
          <p:nvPr/>
        </p:nvSpPr>
        <p:spPr>
          <a:xfrm>
            <a:off x="6072174" y="1155253"/>
            <a:ext cx="5625799" cy="5262979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it-IT" sz="2400" dirty="0"/>
              <a:t>Il lavoro si sviluppa attraverso un approccio integrato e </a:t>
            </a:r>
            <a:r>
              <a:rPr lang="it-IT" sz="2400" dirty="0" err="1"/>
              <a:t>multicanale</a:t>
            </a:r>
            <a:r>
              <a:rPr lang="it-IT" sz="2400" dirty="0"/>
              <a:t>: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400" dirty="0"/>
              <a:t>Definizione di </a:t>
            </a:r>
            <a:r>
              <a:rPr lang="it-IT" sz="2400" b="1" dirty="0">
                <a:solidFill>
                  <a:schemeClr val="accent2">
                    <a:lumMod val="75000"/>
                  </a:schemeClr>
                </a:solidFill>
              </a:rPr>
              <a:t>stakeholder</a:t>
            </a:r>
            <a:r>
              <a:rPr lang="it-IT" sz="2400" dirty="0"/>
              <a:t>, strumenti e canali.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400" dirty="0"/>
              <a:t>Costruzione di un piano di comunicazione coerente e a 360°.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it-IT" sz="2400" dirty="0"/>
          </a:p>
          <a:p>
            <a:pPr algn="ctr"/>
            <a:r>
              <a:rPr lang="it-IT" sz="2400" dirty="0"/>
              <a:t>Supporto di una content </a:t>
            </a:r>
            <a:r>
              <a:rPr lang="it-IT" sz="2400" dirty="0" err="1"/>
              <a:t>factory</a:t>
            </a:r>
            <a:r>
              <a:rPr lang="it-IT" sz="2400" dirty="0"/>
              <a:t> interna che produce e distribuisce contenuti sui </a:t>
            </a:r>
            <a:r>
              <a:rPr lang="it-IT" sz="2400" dirty="0" err="1"/>
              <a:t>touchpoint</a:t>
            </a:r>
            <a:r>
              <a:rPr lang="it-IT" sz="2400" dirty="0"/>
              <a:t> più efficaci: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400" u="sng" dirty="0"/>
              <a:t>PR tradizionali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400" u="sng" dirty="0"/>
              <a:t>podcast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400" u="sng" dirty="0"/>
              <a:t>video di storytelling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400" u="sng" dirty="0"/>
              <a:t>campagne </a:t>
            </a:r>
            <a:r>
              <a:rPr lang="it-IT" sz="2400" u="sng" dirty="0" err="1"/>
              <a:t>educational</a:t>
            </a:r>
            <a:r>
              <a:rPr lang="it-IT" sz="2400" u="sng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542040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10F20498-B040-6C7D-C286-3031C255B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777" y="545572"/>
            <a:ext cx="12192000" cy="798743"/>
          </a:xfrm>
        </p:spPr>
        <p:txBody>
          <a:bodyPr>
            <a:normAutofit/>
          </a:bodyPr>
          <a:lstStyle/>
          <a:p>
            <a:r>
              <a:rPr lang="it-IT" sz="3200"/>
              <a:t>Quali sono oggi le più grandi sfide del settore PR?</a:t>
            </a:r>
          </a:p>
        </p:txBody>
      </p:sp>
      <p:sp>
        <p:nvSpPr>
          <p:cNvPr id="5" name="Sottotitolo 4">
            <a:extLst>
              <a:ext uri="{FF2B5EF4-FFF2-40B4-BE49-F238E27FC236}">
                <a16:creationId xmlns:a16="http://schemas.microsoft.com/office/drawing/2014/main" id="{2FA4EB58-01C8-4672-13C9-93DC985D661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298540" y="1964454"/>
            <a:ext cx="6514359" cy="288026"/>
          </a:xfrm>
        </p:spPr>
        <p:txBody>
          <a:bodyPr/>
          <a:lstStyle/>
          <a:p>
            <a:pPr algn="ctr"/>
            <a:r>
              <a:rPr lang="it-IT" sz="2000"/>
              <a:t>Non appiattirsi su mode di mercato (campagne a performance, social senza sostanza).</a:t>
            </a:r>
          </a:p>
          <a:p>
            <a:pPr algn="ctr"/>
            <a:r>
              <a:rPr lang="it-IT" sz="2000"/>
              <a:t>Difendere la reputazione come driver strategico.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29D8C18-C5F9-4D00-17BD-7E940EFA66F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63465" y="1787248"/>
            <a:ext cx="5248244" cy="451439"/>
          </a:xfrm>
        </p:spPr>
        <p:txBody>
          <a:bodyPr/>
          <a:lstStyle/>
          <a:p>
            <a:r>
              <a:rPr lang="it-IT" sz="2400"/>
              <a:t>Mantenere il valore della consulenza: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0CD53D20-50B2-0AAC-4E33-724A70D9450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-721361" y="3513399"/>
            <a:ext cx="5248245" cy="554039"/>
          </a:xfrm>
        </p:spPr>
        <p:txBody>
          <a:bodyPr/>
          <a:lstStyle/>
          <a:p>
            <a:r>
              <a:rPr lang="it-IT" sz="2800"/>
              <a:t>Integrare nuovi touchpoint:</a:t>
            </a:r>
          </a:p>
        </p:txBody>
      </p:sp>
      <p:sp>
        <p:nvSpPr>
          <p:cNvPr id="10" name="Segnaposto contenuto 9">
            <a:extLst>
              <a:ext uri="{FF2B5EF4-FFF2-40B4-BE49-F238E27FC236}">
                <a16:creationId xmlns:a16="http://schemas.microsoft.com/office/drawing/2014/main" id="{1C2368D2-A151-CB4D-8C2D-EE2580A7F77D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3986040" y="5342150"/>
            <a:ext cx="8205960" cy="1151958"/>
          </a:xfrm>
        </p:spPr>
        <p:txBody>
          <a:bodyPr/>
          <a:lstStyle/>
          <a:p>
            <a:pPr algn="ctr"/>
            <a:r>
              <a:rPr lang="it-IT" sz="2000"/>
              <a:t>Il mercato sarà sempre più frammentato tra agenzie verticali e specializzate.</a:t>
            </a:r>
          </a:p>
          <a:p>
            <a:pPr algn="ctr"/>
            <a:r>
              <a:rPr lang="it-IT" sz="2000"/>
              <a:t>La sfida è posizionarsi come partner a 360°, capace di guidare il brand nella reputazione e consideration.</a:t>
            </a: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87EE7FD4-23DD-0734-E262-51737A748A6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-2695519" y="5264795"/>
            <a:ext cx="6404925" cy="920115"/>
          </a:xfrm>
        </p:spPr>
        <p:txBody>
          <a:bodyPr/>
          <a:lstStyle/>
          <a:p>
            <a:r>
              <a:rPr lang="it-IT" sz="2400"/>
              <a:t>Competizione crescente:</a:t>
            </a:r>
          </a:p>
        </p:txBody>
      </p:sp>
      <p:sp>
        <p:nvSpPr>
          <p:cNvPr id="15" name="Segnaposto contenuto 7">
            <a:extLst>
              <a:ext uri="{FF2B5EF4-FFF2-40B4-BE49-F238E27FC236}">
                <a16:creationId xmlns:a16="http://schemas.microsoft.com/office/drawing/2014/main" id="{F7931605-0D88-4D74-78D0-6D37A5EEE1F7}"/>
              </a:ext>
            </a:extLst>
          </p:cNvPr>
          <p:cNvSpPr txBox="1">
            <a:spLocks noGrp="1"/>
          </p:cNvSpPr>
          <p:nvPr>
            <p:ph sz="quarter" idx="22"/>
          </p:nvPr>
        </p:nvSpPr>
        <p:spPr>
          <a:xfrm>
            <a:off x="4763410" y="3513399"/>
            <a:ext cx="7049489" cy="9205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000" dirty="0"/>
              <a:t>Saper leggere i settori vicini al target.</a:t>
            </a:r>
          </a:p>
          <a:p>
            <a:pPr algn="ctr"/>
            <a:r>
              <a:rPr lang="it-IT" sz="2000" dirty="0"/>
              <a:t>Evitare compartimenti stagni (consumer, </a:t>
            </a:r>
            <a:r>
              <a:rPr lang="it-IT" sz="2000" dirty="0" err="1"/>
              <a:t>corporate</a:t>
            </a:r>
            <a:r>
              <a:rPr lang="it-IT" sz="2000" dirty="0"/>
              <a:t>, </a:t>
            </a:r>
            <a:r>
              <a:rPr lang="it-IT" sz="2000" dirty="0" err="1"/>
              <a:t>healthcare</a:t>
            </a:r>
            <a:r>
              <a:rPr lang="it-IT" sz="2000" dirty="0"/>
              <a:t>, </a:t>
            </a:r>
            <a:r>
              <a:rPr lang="it-IT" sz="2000" dirty="0" err="1"/>
              <a:t>employer</a:t>
            </a:r>
            <a:r>
              <a:rPr lang="it-IT" sz="2000" dirty="0"/>
              <a:t> branding).</a:t>
            </a:r>
          </a:p>
          <a:p>
            <a:pPr algn="ctr"/>
            <a:r>
              <a:rPr lang="it-IT" sz="2000" dirty="0"/>
              <a:t>Costruire attività sempre più connesse e trasversali.</a:t>
            </a:r>
          </a:p>
        </p:txBody>
      </p:sp>
    </p:spTree>
    <p:extLst>
      <p:ext uri="{BB962C8B-B14F-4D97-AF65-F5344CB8AC3E}">
        <p14:creationId xmlns:p14="http://schemas.microsoft.com/office/powerpoint/2010/main" val="8808729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6D755F-0CFF-EE03-3789-459F5F8A4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104" y="602018"/>
            <a:ext cx="11332953" cy="469161"/>
          </a:xfrm>
        </p:spPr>
        <p:txBody>
          <a:bodyPr>
            <a:noAutofit/>
          </a:bodyPr>
          <a:lstStyle/>
          <a:p>
            <a:pPr algn="ctr"/>
            <a:r>
              <a:rPr lang="it-IT" sz="2800"/>
              <a:t>– Cosa consiglierebbe a un giovane studente che vuole inserirsi nel settore PR?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8D48711-042F-90EA-1E25-05DD8C3DA42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61570" y="1364380"/>
            <a:ext cx="5893280" cy="1089937"/>
          </a:xfrm>
        </p:spPr>
        <p:txBody>
          <a:bodyPr/>
          <a:lstStyle/>
          <a:p>
            <a:r>
              <a:rPr lang="it-IT" sz="2000"/>
              <a:t>attitudine chiave per conoscere e anticipare i trend.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5F9DAAF-0B88-9D09-E2C4-484444D9DC7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09752" y="1732475"/>
            <a:ext cx="4937760" cy="424732"/>
          </a:xfrm>
        </p:spPr>
        <p:txBody>
          <a:bodyPr/>
          <a:lstStyle/>
          <a:p>
            <a:r>
              <a:rPr lang="it-IT" sz="2400"/>
              <a:t>Coltivare la curiosità:</a:t>
            </a:r>
          </a:p>
        </p:txBody>
      </p:sp>
      <p:sp>
        <p:nvSpPr>
          <p:cNvPr id="13" name="Segnaposto contenuto 12">
            <a:extLst>
              <a:ext uri="{FF2B5EF4-FFF2-40B4-BE49-F238E27FC236}">
                <a16:creationId xmlns:a16="http://schemas.microsoft.com/office/drawing/2014/main" id="{00994A59-F0AF-7DDB-6C6E-96B79B1BD534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5931440" y="3260232"/>
            <a:ext cx="5392925" cy="914490"/>
          </a:xfrm>
        </p:spPr>
        <p:txBody>
          <a:bodyPr/>
          <a:lstStyle/>
          <a:p>
            <a:r>
              <a:rPr lang="it-IT"/>
              <a:t>Laurea triennale</a:t>
            </a:r>
          </a:p>
          <a:p>
            <a:r>
              <a:rPr lang="it-IT"/>
              <a:t>Master verticale in comunicazione</a:t>
            </a:r>
          </a:p>
          <a:p>
            <a:r>
              <a:rPr lang="it-IT"/>
              <a:t>Esperienza all’estero, se possibile.</a:t>
            </a: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E12AD9AD-EF9F-B564-4D00-3DB51C4578B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28788" y="3388050"/>
            <a:ext cx="4937759" cy="521262"/>
          </a:xfrm>
        </p:spPr>
        <p:txBody>
          <a:bodyPr>
            <a:normAutofit/>
          </a:bodyPr>
          <a:lstStyle/>
          <a:p>
            <a:r>
              <a:rPr lang="it-IT" sz="2400"/>
              <a:t>Formazione consigliata: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F2D2744D-AFE7-E1B1-19E7-D4F6C5D431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93</a:t>
            </a:fld>
            <a:endParaRPr lang="it-IT" noProof="0"/>
          </a:p>
        </p:txBody>
      </p:sp>
      <p:sp>
        <p:nvSpPr>
          <p:cNvPr id="15" name="Segnaposto contenuto 14">
            <a:extLst>
              <a:ext uri="{FF2B5EF4-FFF2-40B4-BE49-F238E27FC236}">
                <a16:creationId xmlns:a16="http://schemas.microsoft.com/office/drawing/2014/main" id="{CAD235B7-5F4D-180B-7D5F-54387090B175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4367512" y="4722337"/>
            <a:ext cx="7587338" cy="1065115"/>
          </a:xfrm>
        </p:spPr>
        <p:txBody>
          <a:bodyPr/>
          <a:lstStyle/>
          <a:p>
            <a:r>
              <a:rPr lang="it-IT" sz="2000" dirty="0"/>
              <a:t>Leggere molto e scrivere bene.</a:t>
            </a:r>
          </a:p>
          <a:p>
            <a:r>
              <a:rPr lang="it-IT" sz="2000" dirty="0"/>
              <a:t>Capacità di storytelling di marca.</a:t>
            </a:r>
          </a:p>
          <a:p>
            <a:r>
              <a:rPr lang="it-IT" sz="2000" dirty="0"/>
              <a:t>Unire innovazione e formazione classica, che resta un punto di forza della cultura italiana.</a:t>
            </a:r>
          </a:p>
        </p:txBody>
      </p:sp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0294B7FC-4EF3-35A2-99DC-4B34413F1EC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28788" y="4818717"/>
            <a:ext cx="3110468" cy="446842"/>
          </a:xfrm>
        </p:spPr>
        <p:txBody>
          <a:bodyPr>
            <a:normAutofit/>
          </a:bodyPr>
          <a:lstStyle/>
          <a:p>
            <a:r>
              <a:rPr lang="it-IT"/>
              <a:t>Competenze da sviluppare: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A348A207-AE3E-E392-8042-B7AE5DFD87C2}"/>
              </a:ext>
            </a:extLst>
          </p:cNvPr>
          <p:cNvSpPr txBox="1"/>
          <p:nvPr/>
        </p:nvSpPr>
        <p:spPr>
          <a:xfrm>
            <a:off x="2723777" y="2442787"/>
            <a:ext cx="77436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chemeClr val="accent4">
                    <a:lumMod val="75000"/>
                  </a:schemeClr>
                </a:solidFill>
              </a:rPr>
              <a:t>Conoscere il mercato e restare sempre aggiornati.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8001EAE7-A102-C7A8-7888-49BB14D43248}"/>
              </a:ext>
            </a:extLst>
          </p:cNvPr>
          <p:cNvSpPr txBox="1"/>
          <p:nvPr/>
        </p:nvSpPr>
        <p:spPr>
          <a:xfrm>
            <a:off x="2560320" y="6270419"/>
            <a:ext cx="75873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it-IT" sz="2000" dirty="0"/>
              <a:t>👉 Il giusto mix è tra apertura al nuovo e solide basi culturali.</a:t>
            </a:r>
          </a:p>
        </p:txBody>
      </p:sp>
      <p:cxnSp>
        <p:nvCxnSpPr>
          <p:cNvPr id="5" name="Connettore diritto con freccia 4">
            <a:extLst>
              <a:ext uri="{FF2B5EF4-FFF2-40B4-BE49-F238E27FC236}">
                <a16:creationId xmlns:a16="http://schemas.microsoft.com/office/drawing/2014/main" id="{4C85D94B-CFC4-E2DB-C854-503D05E709B3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5566547" y="3388050"/>
            <a:ext cx="391638" cy="26063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diritto con freccia 9">
            <a:extLst>
              <a:ext uri="{FF2B5EF4-FFF2-40B4-BE49-F238E27FC236}">
                <a16:creationId xmlns:a16="http://schemas.microsoft.com/office/drawing/2014/main" id="{2D73414C-F6BE-DE23-70E2-11CAFAD51EAB}"/>
              </a:ext>
            </a:extLst>
          </p:cNvPr>
          <p:cNvCxnSpPr>
            <a:cxnSpLocks/>
            <a:stCxn id="7" idx="3"/>
            <a:endCxn id="13" idx="1"/>
          </p:cNvCxnSpPr>
          <p:nvPr/>
        </p:nvCxnSpPr>
        <p:spPr>
          <a:xfrm>
            <a:off x="5566547" y="3648681"/>
            <a:ext cx="364893" cy="6879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diritto con freccia 13">
            <a:extLst>
              <a:ext uri="{FF2B5EF4-FFF2-40B4-BE49-F238E27FC236}">
                <a16:creationId xmlns:a16="http://schemas.microsoft.com/office/drawing/2014/main" id="{7E2C5EBF-2A3A-F076-7E8A-09280C791337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5566547" y="3648681"/>
            <a:ext cx="391638" cy="48661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diritto con freccia 24">
            <a:extLst>
              <a:ext uri="{FF2B5EF4-FFF2-40B4-BE49-F238E27FC236}">
                <a16:creationId xmlns:a16="http://schemas.microsoft.com/office/drawing/2014/main" id="{660526B4-B361-F3AC-1FB4-DFD449A4E1C1}"/>
              </a:ext>
            </a:extLst>
          </p:cNvPr>
          <p:cNvCxnSpPr>
            <a:cxnSpLocks/>
            <a:stCxn id="11" idx="3"/>
          </p:cNvCxnSpPr>
          <p:nvPr/>
        </p:nvCxnSpPr>
        <p:spPr>
          <a:xfrm flipV="1">
            <a:off x="3739256" y="4700794"/>
            <a:ext cx="679613" cy="34134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diritto con freccia 26">
            <a:extLst>
              <a:ext uri="{FF2B5EF4-FFF2-40B4-BE49-F238E27FC236}">
                <a16:creationId xmlns:a16="http://schemas.microsoft.com/office/drawing/2014/main" id="{EA271EAF-F29B-9DC5-E999-0F307F9E4AB5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3739256" y="5042138"/>
            <a:ext cx="679613" cy="70638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diritto con freccia 28">
            <a:extLst>
              <a:ext uri="{FF2B5EF4-FFF2-40B4-BE49-F238E27FC236}">
                <a16:creationId xmlns:a16="http://schemas.microsoft.com/office/drawing/2014/main" id="{357308E8-FD05-865A-0D7B-A597EA029FED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3739256" y="5042138"/>
            <a:ext cx="628256" cy="7507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diritto con freccia 36">
            <a:extLst>
              <a:ext uri="{FF2B5EF4-FFF2-40B4-BE49-F238E27FC236}">
                <a16:creationId xmlns:a16="http://schemas.microsoft.com/office/drawing/2014/main" id="{A9342BC3-B6C6-4007-9E47-740A801A5D7F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5247512" y="1944841"/>
            <a:ext cx="683928" cy="1133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537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18E1B1E-FB0C-9702-9E62-742248BEE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21693"/>
            <a:ext cx="12192000" cy="798743"/>
          </a:xfrm>
        </p:spPr>
        <p:txBody>
          <a:bodyPr>
            <a:noAutofit/>
          </a:bodyPr>
          <a:lstStyle/>
          <a:p>
            <a:pPr algn="ctr"/>
            <a:r>
              <a:rPr lang="it-IT" sz="2800"/>
              <a:t>Quali saranno, secondo lei, i probabili scenari futuri delle agenzie PR?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88486B2-7F91-D72C-E240-98082D46C02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29188" y="1049733"/>
            <a:ext cx="6378039" cy="1342039"/>
          </a:xfrm>
        </p:spPr>
        <p:txBody>
          <a:bodyPr/>
          <a:lstStyle/>
          <a:p>
            <a:r>
              <a:rPr lang="it-IT" sz="2000" dirty="0"/>
              <a:t>indispensabili per restare competitivi e supportare i clienti.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3EE256D-47E5-71E2-FB64-1B7DBF3FB94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0" y="1533489"/>
            <a:ext cx="4937760" cy="424732"/>
          </a:xfrm>
        </p:spPr>
        <p:txBody>
          <a:bodyPr/>
          <a:lstStyle/>
          <a:p>
            <a:r>
              <a:rPr lang="it-IT" sz="2400"/>
              <a:t>Innovazioni di prodotto e servizio 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9DE18C4F-4420-077B-56CB-FA06D0E59A34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616494" y="1900181"/>
            <a:ext cx="8496100" cy="1723536"/>
          </a:xfrm>
        </p:spPr>
        <p:txBody>
          <a:bodyPr/>
          <a:lstStyle/>
          <a:p>
            <a:r>
              <a:rPr lang="it-IT" sz="1800" dirty="0"/>
              <a:t>Le agenzie dovranno sviluppare strategie </a:t>
            </a:r>
            <a:r>
              <a:rPr lang="it-IT" sz="1800" dirty="0" err="1"/>
              <a:t>people</a:t>
            </a:r>
            <a:r>
              <a:rPr lang="it-IT" sz="1800" dirty="0"/>
              <a:t> </a:t>
            </a:r>
            <a:r>
              <a:rPr lang="it-IT" sz="1800" dirty="0" err="1"/>
              <a:t>attraction</a:t>
            </a:r>
            <a:r>
              <a:rPr lang="it-IT" sz="1800" dirty="0"/>
              <a:t> sia per sé stesse e per i clienti.</a:t>
            </a:r>
          </a:p>
          <a:p>
            <a:r>
              <a:rPr lang="it-IT" sz="1800" dirty="0"/>
              <a:t>Integrare risorse provenienti da mondi diversi, arricchendo i progetti con competenze verticali specifiche.</a:t>
            </a: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29DF5A2B-ECA9-8C19-1D6B-B2D812E464D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-4503319" y="2307133"/>
            <a:ext cx="7735039" cy="816561"/>
          </a:xfrm>
        </p:spPr>
        <p:txBody>
          <a:bodyPr/>
          <a:lstStyle/>
          <a:p>
            <a:r>
              <a:rPr lang="it-IT"/>
              <a:t>Attrarre e trattenere talenti: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54CF93FA-9595-AF92-1980-12947422DE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94</a:t>
            </a:fld>
            <a:endParaRPr lang="it-IT" noProof="0"/>
          </a:p>
        </p:txBody>
      </p:sp>
      <p:sp>
        <p:nvSpPr>
          <p:cNvPr id="10" name="Segnaposto contenuto 9">
            <a:extLst>
              <a:ext uri="{FF2B5EF4-FFF2-40B4-BE49-F238E27FC236}">
                <a16:creationId xmlns:a16="http://schemas.microsoft.com/office/drawing/2014/main" id="{4FE4912B-7F68-A23E-BB90-6EF0B23FD3F7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4170051" y="3429000"/>
            <a:ext cx="7126816" cy="1000467"/>
          </a:xfrm>
        </p:spPr>
        <p:txBody>
          <a:bodyPr/>
          <a:lstStyle/>
          <a:p>
            <a:r>
              <a:rPr lang="it-IT" sz="1800"/>
              <a:t>Partnership con media e piattaforme di contatto.</a:t>
            </a:r>
          </a:p>
          <a:p>
            <a:r>
              <a:rPr lang="it-IT" sz="1800"/>
              <a:t>Collaborazioni non solo sul lato consumer ma anche B2B.</a:t>
            </a:r>
          </a:p>
        </p:txBody>
      </p:sp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CEE55FAD-6E1B-5FF9-C106-E30F052E190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-1754357" y="3572296"/>
            <a:ext cx="5370851" cy="771563"/>
          </a:xfrm>
        </p:spPr>
        <p:txBody>
          <a:bodyPr/>
          <a:lstStyle/>
          <a:p>
            <a:r>
              <a:rPr lang="it-IT"/>
              <a:t>Nuove alleanze strategiche: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1FD385CB-A11E-16A6-B7C4-4664EB79F5C0}"/>
              </a:ext>
            </a:extLst>
          </p:cNvPr>
          <p:cNvSpPr txBox="1"/>
          <p:nvPr/>
        </p:nvSpPr>
        <p:spPr>
          <a:xfrm>
            <a:off x="481597" y="4889174"/>
            <a:ext cx="81366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chemeClr val="accent2">
                    <a:lumMod val="75000"/>
                  </a:schemeClr>
                </a:solidFill>
              </a:rPr>
              <a:t>Ruolo centrale dei contenuti: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36784B9E-DBB8-EB52-797D-6A8B28DF1743}"/>
              </a:ext>
            </a:extLst>
          </p:cNvPr>
          <p:cNvSpPr txBox="1"/>
          <p:nvPr/>
        </p:nvSpPr>
        <p:spPr>
          <a:xfrm>
            <a:off x="3975984" y="4827718"/>
            <a:ext cx="813661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it-IT" dirty="0"/>
              <a:t>Le PR continueranno a gestire i contenuti come leva di reputazione.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dirty="0"/>
              <a:t>Ma diventerà fondamentale avere alleati capaci di amplificarli e portarli al target finale.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F085C27D-6A6E-29AD-A0A6-FD863301780E}"/>
              </a:ext>
            </a:extLst>
          </p:cNvPr>
          <p:cNvSpPr txBox="1"/>
          <p:nvPr/>
        </p:nvSpPr>
        <p:spPr>
          <a:xfrm>
            <a:off x="931068" y="5900246"/>
            <a:ext cx="1075171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it-IT" sz="2000" dirty="0"/>
              <a:t>👉 In futuro le agenzie PR dovranno essere hub di contenuti e relazioni, sempre più integrate con i media e con i talenti.</a:t>
            </a:r>
          </a:p>
        </p:txBody>
      </p:sp>
      <p:cxnSp>
        <p:nvCxnSpPr>
          <p:cNvPr id="8" name="Connettore diritto con freccia 7">
            <a:extLst>
              <a:ext uri="{FF2B5EF4-FFF2-40B4-BE49-F238E27FC236}">
                <a16:creationId xmlns:a16="http://schemas.microsoft.com/office/drawing/2014/main" id="{CD4A52D0-1EAB-7990-2FCA-32010194A6D9}"/>
              </a:ext>
            </a:extLst>
          </p:cNvPr>
          <p:cNvCxnSpPr>
            <a:cxnSpLocks/>
          </p:cNvCxnSpPr>
          <p:nvPr/>
        </p:nvCxnSpPr>
        <p:spPr>
          <a:xfrm>
            <a:off x="4869527" y="1747822"/>
            <a:ext cx="60681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diritto con freccia 12">
            <a:extLst>
              <a:ext uri="{FF2B5EF4-FFF2-40B4-BE49-F238E27FC236}">
                <a16:creationId xmlns:a16="http://schemas.microsoft.com/office/drawing/2014/main" id="{400DA6D8-23CD-92C2-61C0-8848A330FF5C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3231720" y="2454430"/>
            <a:ext cx="384774" cy="26098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diritto con freccia 16">
            <a:extLst>
              <a:ext uri="{FF2B5EF4-FFF2-40B4-BE49-F238E27FC236}">
                <a16:creationId xmlns:a16="http://schemas.microsoft.com/office/drawing/2014/main" id="{65E0E1D2-AA30-02C8-3881-86F5CC2693D3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3231720" y="2715414"/>
            <a:ext cx="384774" cy="23610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diritto con freccia 19">
            <a:extLst>
              <a:ext uri="{FF2B5EF4-FFF2-40B4-BE49-F238E27FC236}">
                <a16:creationId xmlns:a16="http://schemas.microsoft.com/office/drawing/2014/main" id="{7BD8926A-BC2C-FC23-2194-D6A2FE12BB48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3616494" y="3958078"/>
            <a:ext cx="553557" cy="21920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diritto con freccia 27">
            <a:extLst>
              <a:ext uri="{FF2B5EF4-FFF2-40B4-BE49-F238E27FC236}">
                <a16:creationId xmlns:a16="http://schemas.microsoft.com/office/drawing/2014/main" id="{E0BE222F-967D-6310-0380-09A383547415}"/>
              </a:ext>
            </a:extLst>
          </p:cNvPr>
          <p:cNvCxnSpPr>
            <a:cxnSpLocks/>
            <a:stCxn id="11" idx="3"/>
          </p:cNvCxnSpPr>
          <p:nvPr/>
        </p:nvCxnSpPr>
        <p:spPr>
          <a:xfrm flipV="1">
            <a:off x="3616494" y="3729398"/>
            <a:ext cx="553557" cy="22868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diritto con freccia 37">
            <a:extLst>
              <a:ext uri="{FF2B5EF4-FFF2-40B4-BE49-F238E27FC236}">
                <a16:creationId xmlns:a16="http://schemas.microsoft.com/office/drawing/2014/main" id="{F527B880-D136-CCD2-6B5F-1A6FE59D2982}"/>
              </a:ext>
            </a:extLst>
          </p:cNvPr>
          <p:cNvCxnSpPr>
            <a:cxnSpLocks/>
            <a:endCxn id="16" idx="1"/>
          </p:cNvCxnSpPr>
          <p:nvPr/>
        </p:nvCxnSpPr>
        <p:spPr>
          <a:xfrm>
            <a:off x="3723148" y="5152536"/>
            <a:ext cx="252836" cy="13684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diritto con freccia 39">
            <a:extLst>
              <a:ext uri="{FF2B5EF4-FFF2-40B4-BE49-F238E27FC236}">
                <a16:creationId xmlns:a16="http://schemas.microsoft.com/office/drawing/2014/main" id="{2E020183-A46A-34F0-02ED-3DF861F6CE4B}"/>
              </a:ext>
            </a:extLst>
          </p:cNvPr>
          <p:cNvCxnSpPr>
            <a:cxnSpLocks/>
          </p:cNvCxnSpPr>
          <p:nvPr/>
        </p:nvCxnSpPr>
        <p:spPr>
          <a:xfrm flipV="1">
            <a:off x="3723148" y="4991980"/>
            <a:ext cx="384774" cy="14937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2930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ernClassicBlock-3">
  <a:themeElements>
    <a:clrScheme name="MSFT_ELT_ModernClassicBlock_03">
      <a:dk1>
        <a:sysClr val="windowText" lastClr="000000"/>
      </a:dk1>
      <a:lt1>
        <a:sysClr val="window" lastClr="FFFFFF"/>
      </a:lt1>
      <a:dk2>
        <a:srgbClr val="43467B"/>
      </a:dk2>
      <a:lt2>
        <a:srgbClr val="DFE3E5"/>
      </a:lt2>
      <a:accent1>
        <a:srgbClr val="43467B"/>
      </a:accent1>
      <a:accent2>
        <a:srgbClr val="E58C09"/>
      </a:accent2>
      <a:accent3>
        <a:srgbClr val="2683C6"/>
      </a:accent3>
      <a:accent4>
        <a:srgbClr val="EEC621"/>
      </a:accent4>
      <a:accent5>
        <a:srgbClr val="1D9BA1"/>
      </a:accent5>
      <a:accent6>
        <a:srgbClr val="87175F"/>
      </a:accent6>
      <a:hlink>
        <a:srgbClr val="0070C0"/>
      </a:hlink>
      <a:folHlink>
        <a:srgbClr val="C00000"/>
      </a:folHlink>
    </a:clrScheme>
    <a:fontScheme name="MSFT_ELT_ModernClassicBlock_03">
      <a:majorFont>
        <a:latin typeface="Tw Cen MT Condensed"/>
        <a:ea typeface=""/>
        <a:cs typeface=""/>
      </a:majorFont>
      <a:minorFont>
        <a:latin typeface="Tw Cen MT"/>
        <a:ea typeface=""/>
        <a:cs typeface="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LT_Template_ModernClassicBlockLT_v4" id="{30DDF308-B484-4DB0-8959-4BA762476498}" vid="{49FD44A8-5F40-4E6E-BC83-04BD3C4DB240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6e0ad8bcb937777a496f4378509b82b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3afd91b9dddacb5807afd727ccca0e2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AEB3614-7362-40D8-972D-09A1979DDD6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3DFBB65-1452-40E8-AE26-DB6A4D9AC261}">
  <ds:schemaRefs>
    <ds:schemaRef ds:uri="http://schemas.microsoft.com/office/2006/metadata/properties"/>
    <ds:schemaRef ds:uri="http://www.w3.org/2000/xmlns/"/>
    <ds:schemaRef ds:uri="71af3243-3dd4-4a8d-8c0d-dd76da1f02a5"/>
    <ds:schemaRef ds:uri="http://www.w3.org/2001/XMLSchema-instance"/>
  </ds:schemaRefs>
</ds:datastoreItem>
</file>

<file path=customXml/itemProps3.xml><?xml version="1.0" encoding="utf-8"?>
<ds:datastoreItem xmlns:ds="http://schemas.openxmlformats.org/officeDocument/2006/customXml" ds:itemID="{3F38F8D2-BD9B-46ED-B6DA-C4D6B9B98B93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71af3243-3dd4-4a8d-8c0d-dd76da1f02a5"/>
    <ds:schemaRef ds:uri="16c05727-aa75-4e4a-9b5f-8a80a116589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94</Slides>
  <Notes>3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94</vt:i4>
      </vt:variant>
    </vt:vector>
  </HeadingPairs>
  <TitlesOfParts>
    <vt:vector size="95" baseType="lpstr">
      <vt:lpstr>ModernClassicBlock-3</vt:lpstr>
      <vt:lpstr>Presentazione standard di PowerPoint</vt:lpstr>
      <vt:lpstr>Digital Marketing Strategy</vt:lpstr>
      <vt:lpstr>Capitolo 3</vt:lpstr>
      <vt:lpstr>3.1 Il cambiamento dei servizi</vt:lpstr>
      <vt:lpstr>Presentazione standard di PowerPoint</vt:lpstr>
      <vt:lpstr>Presentazione standard di PowerPoint</vt:lpstr>
      <vt:lpstr>Opportunità e nuove relazioni</vt:lpstr>
      <vt:lpstr>Presentazione standard di PowerPoint</vt:lpstr>
      <vt:lpstr>3.2 Il punto di vista dei player sulla trasformazione digitale</vt:lpstr>
      <vt:lpstr>Cosa emerge dalle interviste:</vt:lpstr>
      <vt:lpstr>Lorenzo Brufani</vt:lpstr>
      <vt:lpstr>Presentazione standard di PowerPoint</vt:lpstr>
      <vt:lpstr>Di cosa si occupa l’agenzia Competence e come si distingue nel mercato?</vt:lpstr>
      <vt:lpstr>Presentazione standard di PowerPoint</vt:lpstr>
      <vt:lpstr>Com’è cambiata l’agenzia con l’accelerazione digitale?</vt:lpstr>
      <vt:lpstr>Impatto del Covid-19</vt:lpstr>
      <vt:lpstr>Come si è evoluta Competence con l’aumento dei touchpoint digitali?</vt:lpstr>
      <vt:lpstr>Quanto è importante oggi il personal branding?</vt:lpstr>
      <vt:lpstr>Metodo di lavoro</vt:lpstr>
      <vt:lpstr>ESEMPIO – Mappatura degli stakeholder interni</vt:lpstr>
      <vt:lpstr>ESEMPIO – Definizione dei messaggi strategici </vt:lpstr>
      <vt:lpstr>ESEMPIO - Assegnazione ai manager </vt:lpstr>
      <vt:lpstr> Come si è evoluto il mondo della comunicazione corporate negli ultimi dieci anni?</vt:lpstr>
      <vt:lpstr>Qual è il ruolo del digitale nel corporate communication e personal branding?</vt:lpstr>
      <vt:lpstr>Presentazione standard di PowerPoint</vt:lpstr>
      <vt:lpstr>Come sono cambiate le relazioni con i clienti con l’arrivo del digitale?</vt:lpstr>
      <vt:lpstr>Presentazione standard di PowerPoint</vt:lpstr>
      <vt:lpstr>Che ruolo assume Competence in un progetto di digital marketing?</vt:lpstr>
      <vt:lpstr>Come è cambiata la gestione del crisis management con la digitalizzazione e quali sono le nuove sfide?</vt:lpstr>
      <vt:lpstr>Presentazione standard di PowerPoint</vt:lpstr>
      <vt:lpstr>Presentazione standard di PowerPoint</vt:lpstr>
      <vt:lpstr>Quali sono le figure coinvolte nella gestione di una crisi reputazionale?</vt:lpstr>
      <vt:lpstr>Figure chiave aziendali coinvolte</vt:lpstr>
      <vt:lpstr>Figure specialistiche indispensabili</vt:lpstr>
      <vt:lpstr>Presentazione standard di PowerPoint</vt:lpstr>
      <vt:lpstr>Cosa consiglierebbe a un giovane studente che vuole inserirsi nel settore di corporate communication e personal branding?</vt:lpstr>
      <vt:lpstr>Presentazione standard di PowerPoint</vt:lpstr>
      <vt:lpstr>Quali saranno, secondo lei, i probabili scenari futuri e le sfide per le agenzie che gestiscono la comunicazione corporate?</vt:lpstr>
      <vt:lpstr>Scenari evolutivi</vt:lpstr>
      <vt:lpstr>M. Magnaghi </vt:lpstr>
      <vt:lpstr>Presentazione standard di PowerPoint</vt:lpstr>
      <vt:lpstr>Di cosa si occupa l’agenzia Wavemaker e come si distingue nel mercato?</vt:lpstr>
      <vt:lpstr>Il nostro approccio integrato</vt:lpstr>
      <vt:lpstr>Quali sono oggi le più grandi sfide del settore per le agenzie creative e di comunicazione?</vt:lpstr>
      <vt:lpstr>Presentazione standard di PowerPoint</vt:lpstr>
      <vt:lpstr>Come state affrontando queste sfide?</vt:lpstr>
      <vt:lpstr>Presentazione standard di PowerPoint</vt:lpstr>
      <vt:lpstr>Se lei oggi dovesse definire il digital marketing per uno studente, cosa direbbe?</vt:lpstr>
      <vt:lpstr>Il tema dell’identificazione dei target è particolarmente importante oggi, soprattutto alla luce delle varie discussioni sul concetto di privacy.</vt:lpstr>
      <vt:lpstr>Come si evolveranno le agenzie di marketing, secondo lei?</vt:lpstr>
      <vt:lpstr>Cosa consiglierebbe a un giovane studente che vuole inserirsi nel settore delle agenzie?</vt:lpstr>
      <vt:lpstr>Un’azienda che volesse sfruttare le leve digitali da qui ai prossimi 5 anni, che sfide dovrà affrontare?</vt:lpstr>
      <vt:lpstr>Quali sono secondo lei le tendenze principali, nel marketing oggi?</vt:lpstr>
      <vt:lpstr>S. Saladino</vt:lpstr>
      <vt:lpstr>Presentazione standard di PowerPoint</vt:lpstr>
      <vt:lpstr>Di cosa vi occupate in mashub e in rinascita digitale?</vt:lpstr>
      <vt:lpstr>Presentazione standard di PowerPoint</vt:lpstr>
      <vt:lpstr>In questa visione che definizione darebbe al marketing digitale ?</vt:lpstr>
      <vt:lpstr>Il focus di una strategia, quindi, non sono più l'interazione, il contatto, l'attivazione, bensì la costruzione di relazioni?</vt:lpstr>
      <vt:lpstr>Presentazione standard di PowerPoint</vt:lpstr>
      <vt:lpstr>Presentazione standard di PowerPoint</vt:lpstr>
      <vt:lpstr>In questo scenario complesso come si stanno muovendo i clienti?</vt:lpstr>
      <vt:lpstr>Presentazione standard di PowerPoint</vt:lpstr>
      <vt:lpstr>Se lei dovesse dare un consiglio a un giovane studente che sta cercando di capire come muoversi in questo mondo, cosa gli direbbe?</vt:lpstr>
      <vt:lpstr>Presentazione standard di PowerPoint</vt:lpstr>
      <vt:lpstr>G. Sampietro</vt:lpstr>
      <vt:lpstr>Presentazione standard di PowerPoint</vt:lpstr>
      <vt:lpstr>Come si è posizionata l’agenzia nella digitalizzazione della comunicazione?</vt:lpstr>
      <vt:lpstr>Che cos’è oggi, secondo lei, il digital marketing?</vt:lpstr>
      <vt:lpstr>Presentazione standard di PowerPoint</vt:lpstr>
      <vt:lpstr>Come si è evoluta l’agenzia KIWI dalla sua nascita a oggi?</vt:lpstr>
      <vt:lpstr>Presentazione standard di PowerPoint</vt:lpstr>
      <vt:lpstr>Quanto è aumentato l’interesse dei clienti nei confronti delle agenzie native digitali?</vt:lpstr>
      <vt:lpstr>Che ruolo assume l’agenzia nativa digitale KIWI all’interno di un progetto ampio di comunicazione?</vt:lpstr>
      <vt:lpstr>Kiwi si definisce un’agenzia nativa digitale e composta da nativi digitali. Com’è strutturata l’agenzia?</vt:lpstr>
      <vt:lpstr>Presentazione standard di PowerPoint</vt:lpstr>
      <vt:lpstr>Quali sono oggi le più grandi sfide del settore per le agenzie creative di comunicazione?</vt:lpstr>
      <vt:lpstr>Cosa consiglierebbe a un giovane studente che vuole inserirsi nel settore delle agenzie creative e di comunicazione?</vt:lpstr>
      <vt:lpstr>Quali saranno i probabili scenari futuri e le sfide per il mondo della comunicazione?</vt:lpstr>
      <vt:lpstr>C. Tonini </vt:lpstr>
      <vt:lpstr>Presentazione standard di PowerPoint</vt:lpstr>
      <vt:lpstr>Presentazione standard di PowerPoint</vt:lpstr>
      <vt:lpstr>Cosa si occupa l’agenzia Havas PR e come si distingue nel mercato?</vt:lpstr>
      <vt:lpstr>Presentazione standard di PowerPoint</vt:lpstr>
      <vt:lpstr>Come si è posizionata l’agenzia nella digitalizzazione della comunicazione?</vt:lpstr>
      <vt:lpstr>Come si è evoluto il mondo delle agenzie PR negli ultimi dieci anni?</vt:lpstr>
      <vt:lpstr>Presentazione standard di PowerPoint</vt:lpstr>
      <vt:lpstr>Il digitale, come strumento di lavoro, cosa ha comportato nei flussi di agenzia?</vt:lpstr>
      <vt:lpstr>Come sono cambiate le richieste e le relazioni con i clienti con l’arrivo del digitale?</vt:lpstr>
      <vt:lpstr>Presentazione standard di PowerPoint</vt:lpstr>
      <vt:lpstr>Che ruolo assume Havas PR all’interno di un progetto di digital marketing?</vt:lpstr>
      <vt:lpstr>Quali sono oggi le più grandi sfide del settore PR?</vt:lpstr>
      <vt:lpstr>– Cosa consiglierebbe a un giovane studente che vuole inserirsi nel settore PR?</vt:lpstr>
      <vt:lpstr>Quali saranno, secondo lei, i probabili scenari futuri delle agenzie PR?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AGGIUNGERE IL TITOLO </dc:title>
  <dc:creator>Giulia Santinelli</dc:creator>
  <cp:lastModifiedBy>Giulia Santinelli</cp:lastModifiedBy>
  <cp:revision>21</cp:revision>
  <dcterms:created xsi:type="dcterms:W3CDTF">2025-08-13T16:22:50Z</dcterms:created>
  <dcterms:modified xsi:type="dcterms:W3CDTF">2025-09-08T09:28:05Z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