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88" r:id="rId3"/>
    <p:sldId id="289" r:id="rId4"/>
    <p:sldId id="294" r:id="rId5"/>
    <p:sldId id="295" r:id="rId6"/>
    <p:sldId id="290" r:id="rId7"/>
    <p:sldId id="291" r:id="rId8"/>
    <p:sldId id="267" r:id="rId9"/>
    <p:sldId id="268" r:id="rId10"/>
    <p:sldId id="269" r:id="rId11"/>
    <p:sldId id="273" r:id="rId12"/>
    <p:sldId id="274" r:id="rId13"/>
    <p:sldId id="275" r:id="rId14"/>
    <p:sldId id="276" r:id="rId15"/>
    <p:sldId id="271" r:id="rId16"/>
    <p:sldId id="272" r:id="rId17"/>
    <p:sldId id="277" r:id="rId18"/>
    <p:sldId id="278" r:id="rId19"/>
    <p:sldId id="270" r:id="rId20"/>
    <p:sldId id="292" r:id="rId21"/>
    <p:sldId id="293" r:id="rId22"/>
    <p:sldId id="279" r:id="rId23"/>
    <p:sldId id="280" r:id="rId24"/>
    <p:sldId id="281" r:id="rId25"/>
    <p:sldId id="283" r:id="rId26"/>
    <p:sldId id="296" r:id="rId27"/>
    <p:sldId id="284" r:id="rId28"/>
    <p:sldId id="285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71"/>
    <p:restoredTop sz="85259"/>
  </p:normalViewPr>
  <p:slideViewPr>
    <p:cSldViewPr snapToGrid="0">
      <p:cViewPr varScale="1">
        <p:scale>
          <a:sx n="71" d="100"/>
          <a:sy n="71" d="100"/>
        </p:scale>
        <p:origin x="133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7961FE-D3F5-DF47-902E-258A06C0CD95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ED706-8395-2444-BA13-7487288E49F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399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338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Brief (obiettivo di ricerca) : 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documento di sintesi che raccoglie le informazioni, gli obiettivi e le richieste del cliente per avviare un progetto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9725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b="1" spc="-10" dirty="0">
                <a:latin typeface="Arial"/>
                <a:cs typeface="Arial"/>
              </a:rPr>
              <a:t>Scenario Realistico</a:t>
            </a:r>
            <a:r>
              <a:rPr lang="it-IT" sz="1200" spc="-10" dirty="0">
                <a:latin typeface="Tahoma"/>
                <a:cs typeface="Tahoma"/>
              </a:rPr>
              <a:t>: </a:t>
            </a:r>
            <a:r>
              <a:rPr lang="it-IT" sz="1200" dirty="0">
                <a:latin typeface="Tahoma"/>
                <a:cs typeface="Tahoma"/>
              </a:rPr>
              <a:t>Studio</a:t>
            </a:r>
            <a:r>
              <a:rPr lang="it-IT" sz="1200" spc="-220" dirty="0">
                <a:latin typeface="Tahoma"/>
                <a:cs typeface="Tahoma"/>
              </a:rPr>
              <a:t> </a:t>
            </a:r>
            <a:r>
              <a:rPr lang="it-IT" sz="1200" spc="-25" dirty="0">
                <a:latin typeface="Tahoma"/>
                <a:cs typeface="Tahoma"/>
              </a:rPr>
              <a:t>di </a:t>
            </a:r>
            <a:r>
              <a:rPr lang="it-IT" sz="1200" spc="-10">
                <a:latin typeface="Tahoma"/>
                <a:cs typeface="Tahoma"/>
              </a:rPr>
              <a:t>customer Satisfiction </a:t>
            </a:r>
            <a:r>
              <a:rPr lang="it-IT" sz="1200" spc="-20" dirty="0">
                <a:latin typeface="Tahoma"/>
                <a:cs typeface="Tahoma"/>
              </a:rPr>
              <a:t>per</a:t>
            </a:r>
            <a:r>
              <a:rPr lang="it-IT" sz="1200" spc="-190" dirty="0">
                <a:latin typeface="Tahoma"/>
                <a:cs typeface="Tahoma"/>
              </a:rPr>
              <a:t> </a:t>
            </a:r>
            <a:r>
              <a:rPr lang="it-IT" sz="1200" spc="-25" dirty="0">
                <a:latin typeface="Tahoma"/>
                <a:cs typeface="Tahoma"/>
              </a:rPr>
              <a:t>una </a:t>
            </a:r>
            <a:r>
              <a:rPr lang="it-IT" sz="1200" spc="-10" dirty="0">
                <a:latin typeface="Tahoma"/>
                <a:cs typeface="Tahoma"/>
              </a:rPr>
              <a:t>banca </a:t>
            </a:r>
            <a:r>
              <a:rPr lang="it-IT" sz="1200" dirty="0">
                <a:latin typeface="Tahoma"/>
                <a:cs typeface="Tahoma"/>
              </a:rPr>
              <a:t>online</a:t>
            </a:r>
            <a:r>
              <a:rPr lang="it-IT" sz="1200" spc="-200" dirty="0">
                <a:latin typeface="Tahoma"/>
                <a:cs typeface="Tahoma"/>
              </a:rPr>
              <a:t> </a:t>
            </a:r>
            <a:r>
              <a:rPr lang="it-IT" sz="1200" spc="-25" dirty="0">
                <a:latin typeface="Tahoma"/>
                <a:cs typeface="Tahoma"/>
              </a:rPr>
              <a:t>con </a:t>
            </a:r>
            <a:r>
              <a:rPr lang="it-IT" sz="1200" spc="-10" dirty="0">
                <a:latin typeface="Tahoma"/>
                <a:cs typeface="Tahoma"/>
              </a:rPr>
              <a:t>obiettivo, variabili</a:t>
            </a:r>
            <a:r>
              <a:rPr lang="it-IT" sz="1200" spc="-200" dirty="0">
                <a:latin typeface="Tahoma"/>
                <a:cs typeface="Tahoma"/>
              </a:rPr>
              <a:t> </a:t>
            </a:r>
            <a:r>
              <a:rPr lang="it-IT" sz="1200" spc="-50" dirty="0">
                <a:latin typeface="Tahoma"/>
                <a:cs typeface="Tahoma"/>
              </a:rPr>
              <a:t>e </a:t>
            </a:r>
            <a:r>
              <a:rPr lang="it-IT" sz="1200" spc="-10" dirty="0">
                <a:latin typeface="Tahoma"/>
                <a:cs typeface="Tahoma"/>
              </a:rPr>
              <a:t>stakeholder concreti</a:t>
            </a:r>
            <a:endParaRPr lang="it-IT" sz="1200" dirty="0">
              <a:latin typeface="Tahoma"/>
              <a:cs typeface="Tahoma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199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6001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 </a:t>
            </a:r>
            <a:r>
              <a:rPr lang="it-IT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concept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nella ricerca di mercato è una  </a:t>
            </a:r>
            <a:r>
              <a:rPr lang="it-IT" b="0" dirty="0">
                <a:effectLst/>
              </a:rPr>
              <a:t>descrizione sintetica dell'idea principale di un nuovo prodotto, servizio o campagna pubblicitaria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È una sintesi che racchiude l'essenza del progetto e serve a valutarne il potenziale e l'accettazione da parte del pubblico prima della sua realizzazione concreta. In sostanza, è il primo pensiero che definisce l'identità, i valori e la proposta unica di vendita di un brand</a:t>
            </a:r>
          </a:p>
          <a:p>
            <a:r>
              <a:rPr lang="it-IT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Net promoter score 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fedeltà clienti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5648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/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Indicatori Chiave di Prestazione (KPI) . I KPI (Indicatori Chiave di Prestazione) nella ricerca di mercato sono  </a:t>
            </a:r>
            <a:r>
              <a:rPr lang="it-IT" dirty="0"/>
              <a:t>metriche misurabili che valutano l'efficacia delle strategie di marketing, consentendo di monitorare i progressi verso specifici obiettivi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Servono a trasformare i dati in </a:t>
            </a:r>
            <a:r>
              <a:rPr lang="it-IT" sz="1200" b="0" i="1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insight </a:t>
            </a:r>
            <a:r>
              <a:rPr lang="it-IT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 prendere decisioni mirate, analizzando sia le performance di una campagna specifica che quelle complessive delle attività. Esempio è il ritorno sull'investimento (ROI) 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3525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Churm</a:t>
            </a:r>
            <a:r>
              <a:rPr lang="it-IT" dirty="0"/>
              <a:t> rate (tasso abbandono)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4ED706-8395-2444-BA13-7487288E49F5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056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3A3F5A-D188-7F53-136C-911B560598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ADB9E9A-E7A1-E510-F7DB-EAB6623EE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4972037-D9C8-6695-CCD4-6D2E9956C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E2522C-F038-FB16-09BE-87DB1B920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191F73F-4D4E-8770-559B-916F37DCB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1298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5DF825-5F9B-234F-0A84-0B32BD6D7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F0C3115-5738-B8C8-0D31-9921D90AB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28522E-2581-E113-F752-C5CF77049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E59EA8-D79F-0CB1-E874-3F9608C83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D4422A-C544-9E43-A908-15C3E955B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703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051C4B4-024D-4720-03F9-9D126024E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34AD559-4F14-A94E-F8A9-38DD9DA35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E3E1E0-3B0C-ADF6-5BF0-7DD2A4910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EB546E-A7AC-7A4F-396F-3ED6D7573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2614B8-FD84-7274-2328-644A76D12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5458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82981" y="1125474"/>
            <a:ext cx="3283585" cy="443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11873" y="1185163"/>
            <a:ext cx="5468620" cy="4643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0650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8186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7ADCAE3-D6C1-87C3-2F35-2CEBF9D5E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412B96-7F3B-2D38-DDF1-32B759ECE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3B8FB7-8FFC-52A6-B5D0-E73266102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DFBE44-6E4D-ADAD-A6F6-61D7FE753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B8A611-EC10-D68F-0DC6-D88057F88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3991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2D9093-BE88-4A1B-490C-D38F94BF4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C207153-1D79-CCD4-A169-DF4FC243F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A355D0-A86A-A6DB-8678-ADD1828B8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CFCE2B-0010-13E2-E9BB-DF2976CDB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3ABC30-0A03-D998-FBE6-4BA85CB7F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50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4D1C94-F34A-137B-78D0-166DD766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467ECF-71A2-CC9E-6F95-39D303E1C1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8C4401-285A-D998-96E8-99188A3492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FC4B48-BA83-A4B5-3656-29DB36D2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8B988AE-A304-3482-8345-E212AF2DC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DD34FE-7FE8-8E16-040F-3DA2F4491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14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ED5771-DB76-1719-14D6-5602BC962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2710FA-6436-C39E-D491-8CBFC4E46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39CCBA7-27EC-CC46-1959-BFDA960A3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1349B41-D708-7A2D-2D9F-13FBA9DBD3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055773E-9254-999D-AF23-FD46A134A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CDA51C0-B64F-7E9E-4EB5-E1758308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08D5E7F-FCE6-8E14-1ADF-22AA1A1EC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7EF7EAD-34E0-892B-FBF0-43429738E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63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A5FF16-C4A9-C52C-3832-D81A823B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1D23BC-0880-89DA-98C8-80762C634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BE36B9B-70C0-A5A8-A233-E22B491D1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F9FBBC7-DDB7-F781-0D51-FC0487200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900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ADBBC59-F172-32EE-555D-05A66FE95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D940EC4-7E53-EBBD-83D3-ED992C927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2A08E2F-A1C1-2730-4918-555FD85D7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614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EE7C691-9397-36CC-4938-44F65268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B9EC74-C08F-CB04-C20C-03752EF73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6158BD-5372-CBDF-284D-CEE6810577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29DE45F-160A-F01C-8E39-259F04A5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61E2FC0-3DC0-C0B0-5D50-2FB69355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440EB19-5222-2FC5-4C1D-2B5FBA81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4106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67950A-5B0F-12B5-A802-374237686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F244EE8-7FDA-C704-0C13-6C3B7577FF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25D83C-F67B-F31E-6C0C-96A01511C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3474C3D-A905-D667-C5AB-A9877F234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4902847-1E32-B726-FFFD-945339B4F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F5367F-377A-CBF8-DBDD-7BA98C32C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1973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4B97A02-C77B-B1A0-3ACB-6C57C4B0D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F26BC67-11D4-3547-6566-84FDD0960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EB66F21-3823-7D59-AC85-6BEC748184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54B820-3EF5-734B-A379-B4A3EFBDFFDC}" type="datetimeFigureOut">
              <a:rPr lang="it-IT" smtClean="0"/>
              <a:t>03/12/25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AC748C-E9F8-EF2A-B2B3-F22F6E841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80C9F15-CE0D-6FD8-6EB5-3C57626C14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BFF32-2A8E-FF4D-9F27-77C6AE53DC2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1884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client=firefox-b-d&amp;sca_esv=9232de137bb07cb7&amp;cs=0&amp;sxsrf=AE3TifNktzBbBTlpD92Y4WSq5gOSZbFwtQ%3A1754382926630&amp;q=costruzione%2Bsociale%2Bdella%2Brealt%C3%A0&amp;sa=X&amp;ved=2ahUKEwim4I7ZofOOAxUthf0HHW6vDtkQxccNegQIAhAB&amp;mstk=AUtExfAprV9dX0DNVndP84cWhKcqwL8yt8vfl66yvtEr3S9ROhW0-80EENIQLT_8a5aQGsD7J1ntPcJEE97ENI2a6z3nvENAGmJ-OGrJbcz_DeJ1yThlKGNV77mrTYPSfVyxZQ5qxuMh6SyOKNkRFWD0-vkq3dwZjeq49zgz7hiMKWLOZll_okZGrrSKPs8wdVUj9wJUgUq0YrMdj7qOURx9P0_rbBkflTLc3bqWAWnwOB-5g2zbVtHNOQcrxA5MpW2W13rQ9OaMcTVkqvXRLyq_lgPbDGKWjYJmtEB2YyTUBbbjjA&amp;csui=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EAD6C3-CAA7-6501-9FAD-0367AD985C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Mappa concettuale e strumenti di ricerca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68193E2-D5C2-F020-25AC-B31B094E9E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Come fondamento della ricerca</a:t>
            </a:r>
          </a:p>
        </p:txBody>
      </p:sp>
    </p:spTree>
    <p:extLst>
      <p:ext uri="{BB962C8B-B14F-4D97-AF65-F5344CB8AC3E}">
        <p14:creationId xmlns:p14="http://schemas.microsoft.com/office/powerpoint/2010/main" val="568877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85946" y="86964"/>
            <a:ext cx="7488121" cy="5178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90" dirty="0">
                <a:solidFill>
                  <a:srgbClr val="FF0000"/>
                </a:solidFill>
              </a:rPr>
              <a:t>RICERCA</a:t>
            </a:r>
            <a:r>
              <a:rPr sz="3300" spc="-335" dirty="0">
                <a:solidFill>
                  <a:srgbClr val="FF0000"/>
                </a:solidFill>
              </a:rPr>
              <a:t> </a:t>
            </a:r>
            <a:r>
              <a:rPr sz="3300" spc="-245" dirty="0">
                <a:solidFill>
                  <a:srgbClr val="FF0000"/>
                </a:solidFill>
              </a:rPr>
              <a:t>QUALITATIVA</a:t>
            </a:r>
            <a:r>
              <a:rPr sz="3300" spc="-330" dirty="0">
                <a:solidFill>
                  <a:srgbClr val="FF0000"/>
                </a:solidFill>
              </a:rPr>
              <a:t> </a:t>
            </a:r>
            <a:r>
              <a:rPr sz="3300" spc="-105" dirty="0">
                <a:solidFill>
                  <a:srgbClr val="FF0000"/>
                </a:solidFill>
              </a:rPr>
              <a:t>VS</a:t>
            </a:r>
            <a:r>
              <a:rPr sz="3300" spc="-350" dirty="0">
                <a:solidFill>
                  <a:srgbClr val="FF0000"/>
                </a:solidFill>
              </a:rPr>
              <a:t> </a:t>
            </a:r>
            <a:r>
              <a:rPr sz="3300" spc="-204" dirty="0">
                <a:solidFill>
                  <a:srgbClr val="FF0000"/>
                </a:solidFill>
              </a:rPr>
              <a:t>QUANTITATIVA</a:t>
            </a:r>
            <a:endParaRPr sz="33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0984" y="679830"/>
            <a:ext cx="4204970" cy="6122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10080">
              <a:lnSpc>
                <a:spcPct val="100000"/>
              </a:lnSpc>
              <a:spcBef>
                <a:spcPts val="95"/>
              </a:spcBef>
            </a:pPr>
            <a:r>
              <a:rPr sz="1600" b="1" spc="-105" dirty="0">
                <a:latin typeface="Arial"/>
                <a:cs typeface="Arial"/>
              </a:rPr>
              <a:t>RICERCA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120" dirty="0">
                <a:solidFill>
                  <a:srgbClr val="FF0000"/>
                </a:solidFill>
                <a:latin typeface="Arial"/>
                <a:cs typeface="Arial"/>
              </a:rPr>
              <a:t>QUANTITATIVA</a:t>
            </a:r>
            <a:r>
              <a:rPr sz="1600" b="1" spc="-120" dirty="0">
                <a:latin typeface="Arial"/>
                <a:cs typeface="Arial"/>
              </a:rPr>
              <a:t>: </a:t>
            </a:r>
            <a:r>
              <a:rPr sz="1600" b="1" spc="-55" dirty="0">
                <a:latin typeface="Arial"/>
                <a:cs typeface="Arial"/>
              </a:rPr>
              <a:t>CARATTERISTICHE: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40" dirty="0">
                <a:latin typeface="Arial"/>
                <a:cs typeface="Arial"/>
              </a:rPr>
              <a:t>Campione:</a:t>
            </a:r>
            <a:r>
              <a:rPr sz="1600" b="1" spc="-65" dirty="0">
                <a:latin typeface="Arial"/>
                <a:cs typeface="Arial"/>
              </a:rPr>
              <a:t> </a:t>
            </a:r>
            <a:r>
              <a:rPr sz="1600" spc="-10" dirty="0">
                <a:latin typeface="Tahoma"/>
                <a:cs typeface="Tahoma"/>
              </a:rPr>
              <a:t>Grande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65" dirty="0">
                <a:latin typeface="Tahoma"/>
                <a:cs typeface="Tahoma"/>
              </a:rPr>
              <a:t>(300-</a:t>
            </a:r>
            <a:r>
              <a:rPr sz="1600" spc="-95" dirty="0">
                <a:latin typeface="Tahoma"/>
                <a:cs typeface="Tahoma"/>
              </a:rPr>
              <a:t>2000+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unità)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45" dirty="0">
                <a:latin typeface="Arial"/>
                <a:cs typeface="Arial"/>
              </a:rPr>
              <a:t>Metodo: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spc="-40" dirty="0">
                <a:latin typeface="Tahoma"/>
                <a:cs typeface="Tahoma"/>
              </a:rPr>
              <a:t>Strutturato,</a:t>
            </a:r>
            <a:r>
              <a:rPr sz="1600" spc="-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standardizzato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30" dirty="0">
                <a:latin typeface="Arial"/>
                <a:cs typeface="Arial"/>
              </a:rPr>
              <a:t>Dati:</a:t>
            </a:r>
            <a:r>
              <a:rPr sz="1600" b="1" spc="-50" dirty="0">
                <a:latin typeface="Arial"/>
                <a:cs typeface="Arial"/>
              </a:rPr>
              <a:t> </a:t>
            </a:r>
            <a:r>
              <a:rPr sz="1600" dirty="0">
                <a:latin typeface="Tahoma"/>
                <a:cs typeface="Tahoma"/>
              </a:rPr>
              <a:t>Numerici,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misurabili</a:t>
            </a:r>
            <a:endParaRPr sz="1600" dirty="0">
              <a:latin typeface="Tahoma"/>
              <a:cs typeface="Tahoma"/>
            </a:endParaRPr>
          </a:p>
          <a:p>
            <a:pPr marL="83185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185" algn="l"/>
              </a:tabLst>
            </a:pPr>
            <a:r>
              <a:rPr sz="1600" b="1" spc="-55" dirty="0">
                <a:latin typeface="Arial"/>
                <a:cs typeface="Arial"/>
              </a:rPr>
              <a:t>Analisi: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dirty="0">
                <a:latin typeface="Tahoma"/>
                <a:cs typeface="Tahoma"/>
              </a:rPr>
              <a:t>Statistica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descrittiva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inferenziale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45" dirty="0">
                <a:latin typeface="Arial"/>
                <a:cs typeface="Arial"/>
              </a:rPr>
              <a:t>Obiettivo: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spc="-25" dirty="0">
                <a:latin typeface="Tahoma"/>
                <a:cs typeface="Tahoma"/>
              </a:rPr>
              <a:t>Misurare,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quantificare,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generalizzare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20" dirty="0">
                <a:latin typeface="Arial"/>
                <a:cs typeface="Arial"/>
              </a:rPr>
              <a:t>VANTAGGI: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0" dirty="0">
                <a:latin typeface="Tahoma"/>
                <a:cs typeface="Tahoma"/>
              </a:rPr>
              <a:t>Rappresentatività</a:t>
            </a:r>
            <a:r>
              <a:rPr sz="1600" spc="-10" dirty="0">
                <a:latin typeface="Tahoma"/>
                <a:cs typeface="Tahoma"/>
              </a:rPr>
              <a:t> statistica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Comparabilità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dei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risultati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Costi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per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intervista</a:t>
            </a:r>
            <a:r>
              <a:rPr sz="1600" spc="-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contenuti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Automazione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dell'analisi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30" dirty="0">
                <a:latin typeface="Arial"/>
                <a:cs typeface="Arial"/>
              </a:rPr>
              <a:t>SVANTAGGI: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Superficialità</a:t>
            </a:r>
            <a:r>
              <a:rPr sz="1600" spc="-4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delle</a:t>
            </a:r>
            <a:r>
              <a:rPr sz="1600" spc="-9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risposte</a:t>
            </a:r>
            <a:endParaRPr sz="1600" dirty="0">
              <a:latin typeface="Tahoma"/>
              <a:cs typeface="Tahoma"/>
            </a:endParaRPr>
          </a:p>
          <a:p>
            <a:pPr marL="83185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185" algn="l"/>
              </a:tabLst>
            </a:pPr>
            <a:r>
              <a:rPr sz="1600" spc="-20" dirty="0">
                <a:latin typeface="Tahoma"/>
                <a:cs typeface="Tahoma"/>
              </a:rPr>
              <a:t>Rigidità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</a:t>
            </a:r>
            <a:r>
              <a:rPr sz="1600" spc="-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questionario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Difficoltà</a:t>
            </a:r>
            <a:r>
              <a:rPr sz="1600" spc="-6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nell'esplorare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spc="-30" dirty="0">
                <a:latin typeface="Tahoma"/>
                <a:cs typeface="Tahoma"/>
              </a:rPr>
              <a:t>nuovi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temi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Rischio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6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bias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nelle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domande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80" dirty="0">
                <a:solidFill>
                  <a:srgbClr val="FF0000"/>
                </a:solidFill>
                <a:latin typeface="Arial"/>
                <a:cs typeface="Arial"/>
              </a:rPr>
              <a:t>QUANDO</a:t>
            </a:r>
            <a:r>
              <a:rPr sz="16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0000"/>
                </a:solidFill>
                <a:latin typeface="Arial"/>
                <a:cs typeface="Arial"/>
              </a:rPr>
              <a:t>USARLA</a:t>
            </a:r>
            <a:r>
              <a:rPr sz="1600" b="1" spc="-10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0" dirty="0">
                <a:latin typeface="Tahoma"/>
                <a:cs typeface="Tahoma"/>
              </a:rPr>
              <a:t>Misurare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performance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(NPS,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soddisfazione)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Quantificare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mercati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segmenti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0" dirty="0">
                <a:latin typeface="Tahoma"/>
                <a:cs typeface="Tahoma"/>
              </a:rPr>
              <a:t>Validare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ipotesi</a:t>
            </a:r>
            <a:r>
              <a:rPr sz="1600" spc="-9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esistenti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0" dirty="0">
                <a:latin typeface="Tahoma"/>
                <a:cs typeface="Tahoma"/>
              </a:rPr>
              <a:t>Seguire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30" dirty="0">
                <a:latin typeface="Tahoma"/>
                <a:cs typeface="Tahoma"/>
              </a:rPr>
              <a:t>trend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nel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tempo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953125" y="1050797"/>
            <a:ext cx="0" cy="5563870"/>
          </a:xfrm>
          <a:custGeom>
            <a:avLst/>
            <a:gdLst/>
            <a:ahLst/>
            <a:cxnLst/>
            <a:rect l="l" t="t" r="r" b="b"/>
            <a:pathLst>
              <a:path h="5563870">
                <a:moveTo>
                  <a:pt x="0" y="0"/>
                </a:moveTo>
                <a:lnTo>
                  <a:pt x="0" y="5563362"/>
                </a:lnTo>
              </a:path>
            </a:pathLst>
          </a:custGeom>
          <a:ln w="1270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577075" y="772031"/>
            <a:ext cx="4438751" cy="6122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45945">
              <a:lnSpc>
                <a:spcPct val="100000"/>
              </a:lnSpc>
              <a:spcBef>
                <a:spcPts val="95"/>
              </a:spcBef>
            </a:pPr>
            <a:r>
              <a:rPr sz="1600" b="1" spc="-105" dirty="0">
                <a:latin typeface="Arial"/>
                <a:cs typeface="Arial"/>
              </a:rPr>
              <a:t>RICERCA</a:t>
            </a:r>
            <a:r>
              <a:rPr sz="1600" b="1" spc="-80" dirty="0">
                <a:latin typeface="Arial"/>
                <a:cs typeface="Arial"/>
              </a:rPr>
              <a:t> </a:t>
            </a:r>
            <a:r>
              <a:rPr sz="1600" b="1" spc="-130" dirty="0">
                <a:solidFill>
                  <a:srgbClr val="00B0F0"/>
                </a:solidFill>
                <a:latin typeface="Arial"/>
                <a:cs typeface="Arial"/>
              </a:rPr>
              <a:t>QUALITATIVA</a:t>
            </a:r>
            <a:r>
              <a:rPr sz="1600" b="1" spc="-130" dirty="0">
                <a:latin typeface="Arial"/>
                <a:cs typeface="Arial"/>
              </a:rPr>
              <a:t>: </a:t>
            </a:r>
            <a:r>
              <a:rPr sz="1600" b="1" spc="-55" dirty="0">
                <a:latin typeface="Arial"/>
                <a:cs typeface="Arial"/>
              </a:rPr>
              <a:t>CARATTERISTICHE: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40" dirty="0">
                <a:latin typeface="Arial"/>
                <a:cs typeface="Arial"/>
              </a:rPr>
              <a:t>Campione: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dirty="0">
                <a:latin typeface="Tahoma"/>
                <a:cs typeface="Tahoma"/>
              </a:rPr>
              <a:t>Piccolo</a:t>
            </a:r>
            <a:r>
              <a:rPr sz="1600" spc="-35" dirty="0">
                <a:latin typeface="Tahoma"/>
                <a:cs typeface="Tahoma"/>
              </a:rPr>
              <a:t> </a:t>
            </a:r>
            <a:r>
              <a:rPr sz="1600" spc="-85" dirty="0">
                <a:latin typeface="Tahoma"/>
                <a:cs typeface="Tahoma"/>
              </a:rPr>
              <a:t>(8-</a:t>
            </a:r>
            <a:r>
              <a:rPr sz="1600" spc="-35" dirty="0">
                <a:latin typeface="Tahoma"/>
                <a:cs typeface="Tahoma"/>
              </a:rPr>
              <a:t>50</a:t>
            </a:r>
            <a:r>
              <a:rPr sz="1600" spc="-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unità)</a:t>
            </a:r>
            <a:endParaRPr sz="1600" dirty="0">
              <a:latin typeface="Tahoma"/>
              <a:cs typeface="Tahoma"/>
            </a:endParaRPr>
          </a:p>
          <a:p>
            <a:pPr marL="83185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185" algn="l"/>
              </a:tabLst>
            </a:pPr>
            <a:r>
              <a:rPr sz="1600" b="1" spc="-50" dirty="0">
                <a:latin typeface="Arial"/>
                <a:cs typeface="Arial"/>
              </a:rPr>
              <a:t>Metodo: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dirty="0">
                <a:latin typeface="Tahoma"/>
                <a:cs typeface="Tahoma"/>
              </a:rPr>
              <a:t>Flessibile,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esplorativo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30" dirty="0">
                <a:latin typeface="Arial"/>
                <a:cs typeface="Arial"/>
              </a:rPr>
              <a:t>Dati:</a:t>
            </a:r>
            <a:r>
              <a:rPr sz="1600" b="1" spc="-70" dirty="0">
                <a:latin typeface="Arial"/>
                <a:cs typeface="Arial"/>
              </a:rPr>
              <a:t> </a:t>
            </a:r>
            <a:r>
              <a:rPr sz="1600" spc="-35" dirty="0">
                <a:latin typeface="Tahoma"/>
                <a:cs typeface="Tahoma"/>
              </a:rPr>
              <a:t>Testuali,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comportamentali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60" dirty="0">
                <a:latin typeface="Arial"/>
                <a:cs typeface="Arial"/>
              </a:rPr>
              <a:t>Analisi: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sz="1600" spc="-45" dirty="0">
                <a:latin typeface="Tahoma"/>
                <a:cs typeface="Tahoma"/>
              </a:rPr>
              <a:t>Interpretativa,</a:t>
            </a:r>
            <a:r>
              <a:rPr sz="1600" spc="-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tematica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45" dirty="0">
                <a:latin typeface="Arial"/>
                <a:cs typeface="Arial"/>
              </a:rPr>
              <a:t>Obiettivo:</a:t>
            </a:r>
            <a:r>
              <a:rPr sz="1600" b="1" spc="-75" dirty="0">
                <a:latin typeface="Arial"/>
                <a:cs typeface="Arial"/>
              </a:rPr>
              <a:t> </a:t>
            </a:r>
            <a:r>
              <a:rPr sz="1600" spc="-10" dirty="0">
                <a:latin typeface="Tahoma"/>
                <a:cs typeface="Tahoma"/>
              </a:rPr>
              <a:t>Comprendere,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esplorare,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scoprire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20" dirty="0">
                <a:latin typeface="Arial"/>
                <a:cs typeface="Arial"/>
              </a:rPr>
              <a:t>VANTAGGI: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5" dirty="0">
                <a:latin typeface="Tahoma"/>
                <a:cs typeface="Tahoma"/>
              </a:rPr>
              <a:t>Profondità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2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analisi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Flessibilità</a:t>
            </a:r>
            <a:r>
              <a:rPr sz="1600" spc="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nell'esplorazione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Comprensione</a:t>
            </a:r>
            <a:r>
              <a:rPr sz="1600" spc="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delle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motivazioni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Generazione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spc="-35" dirty="0">
                <a:latin typeface="Tahoma"/>
                <a:cs typeface="Tahoma"/>
              </a:rPr>
              <a:t>nuove</a:t>
            </a:r>
            <a:r>
              <a:rPr sz="1600" spc="-12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ipotesi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30" dirty="0">
                <a:latin typeface="Arial"/>
                <a:cs typeface="Arial"/>
              </a:rPr>
              <a:t>SVANTAGGI: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spcBef>
                <a:spcPts val="5"/>
              </a:spcBef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Non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rappresentativa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statisticamente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0" dirty="0">
                <a:latin typeface="Tahoma"/>
                <a:cs typeface="Tahoma"/>
              </a:rPr>
              <a:t>Soggettività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nell'interpretazione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Costi</a:t>
            </a:r>
            <a:r>
              <a:rPr sz="1600" spc="-65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per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intervista</a:t>
            </a:r>
            <a:r>
              <a:rPr sz="1600" spc="-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elevati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65" dirty="0">
                <a:latin typeface="Tahoma"/>
                <a:cs typeface="Tahoma"/>
              </a:rPr>
              <a:t>Tempi</a:t>
            </a:r>
            <a:r>
              <a:rPr sz="1600" spc="-9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analisi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lunghi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80" dirty="0">
                <a:solidFill>
                  <a:srgbClr val="00B0F0"/>
                </a:solidFill>
                <a:latin typeface="Arial"/>
                <a:cs typeface="Arial"/>
              </a:rPr>
              <a:t>QUANDO</a:t>
            </a:r>
            <a:r>
              <a:rPr sz="1600" b="1" spc="-65" dirty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00B0F0"/>
                </a:solidFill>
                <a:latin typeface="Arial"/>
                <a:cs typeface="Arial"/>
              </a:rPr>
              <a:t>USARLA</a:t>
            </a:r>
            <a:r>
              <a:rPr sz="1600" b="1" spc="-10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Esplorare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30" dirty="0">
                <a:latin typeface="Tahoma"/>
                <a:cs typeface="Tahoma"/>
              </a:rPr>
              <a:t>nuovi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mercati/opportunità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Comprendere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motivazioni</a:t>
            </a:r>
            <a:r>
              <a:rPr sz="1600" spc="-9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d'acquisto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5" dirty="0">
                <a:latin typeface="Tahoma"/>
                <a:cs typeface="Tahoma"/>
              </a:rPr>
              <a:t>Sviluppare/testare</a:t>
            </a:r>
            <a:r>
              <a:rPr sz="1600" spc="-1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concept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0" dirty="0">
                <a:latin typeface="Tahoma"/>
                <a:cs typeface="Tahoma"/>
              </a:rPr>
              <a:t>Analizzare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customer</a:t>
            </a:r>
            <a:r>
              <a:rPr sz="1600" spc="-7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journey</a:t>
            </a:r>
            <a:endParaRPr sz="16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77005" y="23389"/>
            <a:ext cx="10515600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985">
              <a:lnSpc>
                <a:spcPct val="100000"/>
              </a:lnSpc>
              <a:spcBef>
                <a:spcPts val="100"/>
              </a:spcBef>
            </a:pPr>
            <a:r>
              <a:rPr sz="3300" b="1" spc="-95" dirty="0"/>
              <a:t>TECNICHE</a:t>
            </a:r>
            <a:r>
              <a:rPr sz="3300" b="1" spc="-340" dirty="0"/>
              <a:t> </a:t>
            </a:r>
            <a:r>
              <a:rPr sz="3300" b="1" spc="-280" dirty="0"/>
              <a:t>DI</a:t>
            </a:r>
            <a:r>
              <a:rPr sz="3300" b="1" spc="-340" dirty="0"/>
              <a:t> </a:t>
            </a:r>
            <a:r>
              <a:rPr sz="3300" b="1" spc="-85" dirty="0"/>
              <a:t>RICERCA:</a:t>
            </a:r>
            <a:r>
              <a:rPr lang="it-IT" sz="3300" b="1" spc="-85" dirty="0"/>
              <a:t> </a:t>
            </a:r>
            <a:r>
              <a:rPr sz="3300" b="1" spc="-85" dirty="0"/>
              <a:t>FOCUS</a:t>
            </a:r>
            <a:r>
              <a:rPr sz="3300" b="1" spc="-335" dirty="0"/>
              <a:t> </a:t>
            </a:r>
            <a:r>
              <a:rPr sz="3300" b="1" spc="-10" dirty="0"/>
              <a:t>GROUP</a:t>
            </a:r>
            <a:endParaRPr sz="33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318617" y="532638"/>
            <a:ext cx="5704840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Arial"/>
                <a:cs typeface="Arial"/>
              </a:rPr>
              <a:t>DEFINIZIONE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180" dirty="0">
                <a:latin typeface="Arial"/>
                <a:cs typeface="Arial"/>
              </a:rPr>
              <a:t>E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STRUTTURA:</a:t>
            </a:r>
            <a:endParaRPr sz="1800" dirty="0">
              <a:latin typeface="Arial"/>
              <a:cs typeface="Arial"/>
            </a:endParaRPr>
          </a:p>
          <a:p>
            <a:pPr marL="12700" marR="5080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5" dirty="0">
                <a:latin typeface="Arial"/>
                <a:cs typeface="Arial"/>
              </a:rPr>
              <a:t>	Partecipanti: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spc="-110" dirty="0">
                <a:latin typeface="Tahoma"/>
                <a:cs typeface="Tahoma"/>
              </a:rPr>
              <a:t>6-</a:t>
            </a:r>
            <a:r>
              <a:rPr sz="1800" spc="-40" dirty="0">
                <a:latin typeface="Tahoma"/>
                <a:cs typeface="Tahoma"/>
              </a:rPr>
              <a:t>12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persone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omogenee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per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caratteristiche rilevanti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5" dirty="0">
                <a:latin typeface="Arial"/>
                <a:cs typeface="Arial"/>
              </a:rPr>
              <a:t>Durata: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spc="-90" dirty="0">
                <a:latin typeface="Tahoma"/>
                <a:cs typeface="Tahoma"/>
              </a:rPr>
              <a:t>90-</a:t>
            </a:r>
            <a:r>
              <a:rPr sz="1800" spc="-40" dirty="0">
                <a:latin typeface="Tahoma"/>
                <a:cs typeface="Tahoma"/>
              </a:rPr>
              <a:t>120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minuti</a:t>
            </a:r>
            <a:endParaRPr sz="1800" dirty="0">
              <a:latin typeface="Tahoma"/>
              <a:cs typeface="Tahoma"/>
            </a:endParaRPr>
          </a:p>
          <a:p>
            <a:pPr marL="12700" marR="541655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5" dirty="0">
                <a:latin typeface="Arial"/>
                <a:cs typeface="Arial"/>
              </a:rPr>
              <a:t>	Moderatore: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Professionista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esperto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in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dinamiche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di </a:t>
            </a:r>
            <a:r>
              <a:rPr sz="1800" spc="-10" dirty="0">
                <a:latin typeface="Tahoma"/>
                <a:cs typeface="Tahoma"/>
              </a:rPr>
              <a:t>gruppo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5" dirty="0">
                <a:latin typeface="Arial"/>
                <a:cs typeface="Arial"/>
              </a:rPr>
              <a:t>Ambiente: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spc="-20" dirty="0">
                <a:latin typeface="Tahoma"/>
                <a:cs typeface="Tahoma"/>
              </a:rPr>
              <a:t>Neutrale,</a:t>
            </a:r>
            <a:r>
              <a:rPr sz="1800" spc="-10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confortevole,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con</a:t>
            </a:r>
            <a:r>
              <a:rPr sz="1800" spc="-12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sala</a:t>
            </a:r>
            <a:r>
              <a:rPr sz="1800" spc="-10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specchio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18617" y="2727147"/>
            <a:ext cx="5521960" cy="1946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35" dirty="0">
                <a:latin typeface="Arial"/>
                <a:cs typeface="Arial"/>
              </a:rPr>
              <a:t>FASI</a:t>
            </a:r>
            <a:r>
              <a:rPr sz="1800" b="1" spc="-125" dirty="0">
                <a:latin typeface="Arial"/>
                <a:cs typeface="Arial"/>
              </a:rPr>
              <a:t> </a:t>
            </a:r>
            <a:r>
              <a:rPr sz="1800" b="1" spc="-140" dirty="0">
                <a:latin typeface="Arial"/>
                <a:cs typeface="Arial"/>
              </a:rPr>
              <a:t>DEL</a:t>
            </a:r>
            <a:r>
              <a:rPr sz="1800" b="1" spc="-105" dirty="0">
                <a:latin typeface="Arial"/>
                <a:cs typeface="Arial"/>
              </a:rPr>
              <a:t> FOCUS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GROUP:</a:t>
            </a:r>
            <a:endParaRPr sz="1800">
              <a:latin typeface="Arial"/>
              <a:cs typeface="Arial"/>
            </a:endParaRPr>
          </a:p>
          <a:p>
            <a:pPr marL="201930" indent="-193675">
              <a:lnSpc>
                <a:spcPct val="100000"/>
              </a:lnSpc>
              <a:spcBef>
                <a:spcPts val="5"/>
              </a:spcBef>
              <a:buSzPct val="94444"/>
              <a:buAutoNum type="arabicPeriod"/>
              <a:tabLst>
                <a:tab pos="201930" algn="l"/>
              </a:tabLst>
            </a:pPr>
            <a:r>
              <a:rPr sz="1800" b="1" spc="-45" dirty="0">
                <a:latin typeface="Arial"/>
                <a:cs typeface="Arial"/>
              </a:rPr>
              <a:t>Warm-</a:t>
            </a:r>
            <a:r>
              <a:rPr sz="1800" b="1" spc="-65" dirty="0">
                <a:latin typeface="Arial"/>
                <a:cs typeface="Arial"/>
              </a:rPr>
              <a:t>up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65" dirty="0">
                <a:latin typeface="Arial"/>
                <a:cs typeface="Arial"/>
              </a:rPr>
              <a:t>(10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min):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spc="-35" dirty="0">
                <a:latin typeface="Tahoma"/>
                <a:cs typeface="Tahoma"/>
              </a:rPr>
              <a:t>Introduzioni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rompighiaccio</a:t>
            </a:r>
            <a:endParaRPr sz="1800">
              <a:latin typeface="Tahoma"/>
              <a:cs typeface="Tahoma"/>
            </a:endParaRPr>
          </a:p>
          <a:p>
            <a:pPr marL="201930" indent="-193675">
              <a:lnSpc>
                <a:spcPct val="100000"/>
              </a:lnSpc>
              <a:buSzPct val="94444"/>
              <a:buAutoNum type="arabicPeriod"/>
              <a:tabLst>
                <a:tab pos="201930" algn="l"/>
              </a:tabLst>
            </a:pPr>
            <a:r>
              <a:rPr sz="1800" b="1" spc="-50" dirty="0">
                <a:latin typeface="Arial"/>
                <a:cs typeface="Arial"/>
              </a:rPr>
              <a:t>Introduzione</a:t>
            </a:r>
            <a:r>
              <a:rPr sz="1800" b="1" spc="-65" dirty="0">
                <a:latin typeface="Arial"/>
                <a:cs typeface="Arial"/>
              </a:rPr>
              <a:t> (15 </a:t>
            </a:r>
            <a:r>
              <a:rPr sz="1800" b="1" spc="-50" dirty="0">
                <a:latin typeface="Arial"/>
                <a:cs typeface="Arial"/>
              </a:rPr>
              <a:t>min):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Presentazione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topic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generale</a:t>
            </a:r>
            <a:endParaRPr sz="1800">
              <a:latin typeface="Tahoma"/>
              <a:cs typeface="Tahoma"/>
            </a:endParaRPr>
          </a:p>
          <a:p>
            <a:pPr marL="12700" marR="159385" indent="-4445">
              <a:lnSpc>
                <a:spcPct val="100000"/>
              </a:lnSpc>
              <a:buSzPct val="94444"/>
              <a:buAutoNum type="arabicPeriod"/>
              <a:tabLst>
                <a:tab pos="201930" algn="l"/>
              </a:tabLst>
            </a:pPr>
            <a:r>
              <a:rPr sz="1800" b="1" spc="-65" dirty="0">
                <a:latin typeface="Arial"/>
                <a:cs typeface="Arial"/>
              </a:rPr>
              <a:t>	Esplorazione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60" dirty="0">
                <a:latin typeface="Arial"/>
                <a:cs typeface="Arial"/>
              </a:rPr>
              <a:t>(60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min):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Discussione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guidata</a:t>
            </a:r>
            <a:r>
              <a:rPr sz="1800" spc="-8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sui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temi </a:t>
            </a:r>
            <a:r>
              <a:rPr sz="1800" spc="-10" dirty="0">
                <a:latin typeface="Tahoma"/>
                <a:cs typeface="Tahoma"/>
              </a:rPr>
              <a:t>chiave</a:t>
            </a:r>
            <a:endParaRPr sz="1800">
              <a:latin typeface="Tahoma"/>
              <a:cs typeface="Tahoma"/>
            </a:endParaRPr>
          </a:p>
          <a:p>
            <a:pPr marL="201930" indent="-193675">
              <a:lnSpc>
                <a:spcPct val="100000"/>
              </a:lnSpc>
              <a:buSzPct val="94444"/>
              <a:buAutoNum type="arabicPeriod"/>
              <a:tabLst>
                <a:tab pos="201930" algn="l"/>
              </a:tabLst>
            </a:pPr>
            <a:r>
              <a:rPr sz="1800" b="1" spc="-60" dirty="0">
                <a:latin typeface="Arial"/>
                <a:cs typeface="Arial"/>
              </a:rPr>
              <a:t>Approfondimento</a:t>
            </a:r>
            <a:r>
              <a:rPr sz="1800" b="1" spc="-65" dirty="0">
                <a:latin typeface="Arial"/>
                <a:cs typeface="Arial"/>
              </a:rPr>
              <a:t> (20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min):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Focus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su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aspetti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specifici</a:t>
            </a:r>
            <a:endParaRPr sz="1800">
              <a:latin typeface="Tahoma"/>
              <a:cs typeface="Tahoma"/>
            </a:endParaRPr>
          </a:p>
          <a:p>
            <a:pPr marL="201930" indent="-193675">
              <a:lnSpc>
                <a:spcPct val="100000"/>
              </a:lnSpc>
              <a:buSzPct val="94444"/>
              <a:buAutoNum type="arabicPeriod"/>
              <a:tabLst>
                <a:tab pos="201930" algn="l"/>
              </a:tabLst>
            </a:pPr>
            <a:r>
              <a:rPr sz="1800" b="1" spc="-60" dirty="0">
                <a:latin typeface="Arial"/>
                <a:cs typeface="Arial"/>
              </a:rPr>
              <a:t>Chiusura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spc="-65" dirty="0">
                <a:latin typeface="Arial"/>
                <a:cs typeface="Arial"/>
              </a:rPr>
              <a:t>(15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min):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Sintesi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ringraziamenti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8617" y="4922646"/>
            <a:ext cx="551497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85" dirty="0">
                <a:latin typeface="Arial"/>
                <a:cs typeface="Arial"/>
              </a:rPr>
              <a:t>TECNICHE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</a:t>
            </a:r>
            <a:r>
              <a:rPr sz="1800" b="1" spc="-1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MODERAZIONE:</a:t>
            </a:r>
            <a:endParaRPr sz="1800">
              <a:latin typeface="Arial"/>
              <a:cs typeface="Arial"/>
            </a:endParaRPr>
          </a:p>
          <a:p>
            <a:pPr marL="12700" marR="531495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75" dirty="0">
                <a:latin typeface="Arial"/>
                <a:cs typeface="Arial"/>
              </a:rPr>
              <a:t>	Laddering: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spc="-30" dirty="0">
                <a:latin typeface="Tahoma"/>
                <a:cs typeface="Tahoma"/>
              </a:rPr>
              <a:t>Approfondire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le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motivazioni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("Perché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è </a:t>
            </a:r>
            <a:r>
              <a:rPr sz="1800" spc="-10" dirty="0">
                <a:latin typeface="Tahoma"/>
                <a:cs typeface="Tahoma"/>
              </a:rPr>
              <a:t>importante?")</a:t>
            </a:r>
            <a:endParaRPr sz="1800">
              <a:latin typeface="Tahoma"/>
              <a:cs typeface="Tahoma"/>
            </a:endParaRPr>
          </a:p>
          <a:p>
            <a:pPr marL="12700" marR="5080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65" dirty="0">
                <a:latin typeface="Arial"/>
                <a:cs typeface="Arial"/>
              </a:rPr>
              <a:t>	Proiezione: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Usare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terze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persone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("Cosa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penserebbe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un </a:t>
            </a:r>
            <a:r>
              <a:rPr sz="1800" spc="-10" dirty="0">
                <a:latin typeface="Tahoma"/>
                <a:cs typeface="Tahoma"/>
              </a:rPr>
              <a:t>amico?")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65" dirty="0">
                <a:latin typeface="Arial"/>
                <a:cs typeface="Arial"/>
              </a:rPr>
              <a:t>Associazione: </a:t>
            </a:r>
            <a:r>
              <a:rPr sz="1800" spc="-25" dirty="0">
                <a:latin typeface="Tahoma"/>
                <a:cs typeface="Tahoma"/>
              </a:rPr>
              <a:t>Tecniche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creative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(collage,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metafore)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60" dirty="0">
                <a:latin typeface="Arial"/>
                <a:cs typeface="Arial"/>
              </a:rPr>
              <a:t>Role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70" dirty="0">
                <a:latin typeface="Arial"/>
                <a:cs typeface="Arial"/>
              </a:rPr>
              <a:t>playing: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Simulare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situazioni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d'uso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616572" y="601726"/>
            <a:ext cx="0" cy="5998210"/>
          </a:xfrm>
          <a:custGeom>
            <a:avLst/>
            <a:gdLst/>
            <a:ahLst/>
            <a:cxnLst/>
            <a:rect l="l" t="t" r="r" b="b"/>
            <a:pathLst>
              <a:path h="5998209">
                <a:moveTo>
                  <a:pt x="0" y="0"/>
                </a:moveTo>
                <a:lnTo>
                  <a:pt x="0" y="5997727"/>
                </a:lnTo>
              </a:path>
            </a:pathLst>
          </a:custGeom>
          <a:ln w="1270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088505" y="705103"/>
            <a:ext cx="24149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Arial"/>
                <a:cs typeface="Arial"/>
              </a:rPr>
              <a:t>VANTAGGI: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800" dirty="0">
                <a:latin typeface="Tahoma"/>
                <a:cs typeface="Tahoma"/>
              </a:rPr>
              <a:t>Dinamiche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di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gruppo</a:t>
            </a:r>
            <a:endParaRPr sz="1800" dirty="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stimolanti</a:t>
            </a:r>
            <a:endParaRPr sz="1800" dirty="0">
              <a:latin typeface="Tahoma"/>
              <a:cs typeface="Tahoma"/>
            </a:endParaRPr>
          </a:p>
          <a:p>
            <a:pPr marL="355600" marR="107950" indent="-342900">
              <a:lnSpc>
                <a:spcPct val="100000"/>
              </a:lnSpc>
              <a:buAutoNum type="arabicPeriod" startAt="2"/>
              <a:tabLst>
                <a:tab pos="355600" algn="l"/>
              </a:tabLst>
            </a:pPr>
            <a:r>
              <a:rPr sz="1800" spc="-10" dirty="0">
                <a:latin typeface="Tahoma"/>
                <a:cs typeface="Tahoma"/>
              </a:rPr>
              <a:t>Generazione</a:t>
            </a:r>
            <a:r>
              <a:rPr sz="1800" spc="-2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di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idee </a:t>
            </a:r>
            <a:r>
              <a:rPr sz="1800" spc="-10" dirty="0">
                <a:latin typeface="Tahoma"/>
                <a:cs typeface="Tahoma"/>
              </a:rPr>
              <a:t>creative</a:t>
            </a:r>
            <a:endParaRPr sz="1800" dirty="0">
              <a:latin typeface="Tahoma"/>
              <a:cs typeface="Tahoma"/>
            </a:endParaRPr>
          </a:p>
          <a:p>
            <a:pPr marL="355600" marR="233679" indent="-342900">
              <a:lnSpc>
                <a:spcPct val="100000"/>
              </a:lnSpc>
              <a:buAutoNum type="arabicPeriod" startAt="2"/>
              <a:tabLst>
                <a:tab pos="355600" algn="l"/>
              </a:tabLst>
            </a:pPr>
            <a:r>
              <a:rPr sz="1800" dirty="0">
                <a:latin typeface="Tahoma"/>
                <a:cs typeface="Tahoma"/>
              </a:rPr>
              <a:t>Comprensione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del </a:t>
            </a:r>
            <a:r>
              <a:rPr sz="1800" spc="-40" dirty="0">
                <a:latin typeface="Tahoma"/>
                <a:cs typeface="Tahoma"/>
              </a:rPr>
              <a:t>linguaggio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dei </a:t>
            </a:r>
            <a:r>
              <a:rPr sz="1800" spc="-10" dirty="0">
                <a:latin typeface="Tahoma"/>
                <a:cs typeface="Tahoma"/>
              </a:rPr>
              <a:t>consumatori</a:t>
            </a:r>
            <a:endParaRPr sz="1800" dirty="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88505" y="3174619"/>
            <a:ext cx="2458720" cy="3043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5" dirty="0">
                <a:latin typeface="Arial"/>
                <a:cs typeface="Arial"/>
              </a:rPr>
              <a:t>SVANTAGGI:</a:t>
            </a:r>
            <a:endParaRPr sz="1800">
              <a:latin typeface="Arial"/>
              <a:cs typeface="Arial"/>
            </a:endParaRPr>
          </a:p>
          <a:p>
            <a:pPr marL="354330" marR="5080" indent="-34163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Tahoma"/>
                <a:cs typeface="Tahoma"/>
              </a:rPr>
              <a:t>Rischio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di</a:t>
            </a:r>
            <a:r>
              <a:rPr sz="1800" spc="-4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pensiero</a:t>
            </a:r>
            <a:r>
              <a:rPr sz="1800" spc="-6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di 	</a:t>
            </a:r>
            <a:r>
              <a:rPr sz="1800" spc="-10" dirty="0">
                <a:latin typeface="Tahoma"/>
                <a:cs typeface="Tahoma"/>
              </a:rPr>
              <a:t>gruppo</a:t>
            </a:r>
            <a:endParaRPr sz="1800">
              <a:latin typeface="Tahoma"/>
              <a:cs typeface="Tahoma"/>
            </a:endParaRPr>
          </a:p>
          <a:p>
            <a:pPr marL="354330" marR="840105" indent="-34163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spc="-50" dirty="0">
                <a:latin typeface="Tahoma"/>
                <a:cs typeface="Tahoma"/>
              </a:rPr>
              <a:t>Influenza</a:t>
            </a:r>
            <a:r>
              <a:rPr sz="1800" spc="-6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dei 	</a:t>
            </a:r>
            <a:r>
              <a:rPr sz="1800" spc="-10" dirty="0">
                <a:latin typeface="Tahoma"/>
                <a:cs typeface="Tahoma"/>
              </a:rPr>
              <a:t>partecipanti 	dominanti</a:t>
            </a:r>
            <a:endParaRPr sz="1800">
              <a:latin typeface="Tahoma"/>
              <a:cs typeface="Tahoma"/>
            </a:endParaRPr>
          </a:p>
          <a:p>
            <a:pPr marL="354330" marR="465455" indent="-341630" algn="just">
              <a:lnSpc>
                <a:spcPct val="100000"/>
              </a:lnSpc>
              <a:buAutoNum type="arabicPeriod"/>
              <a:tabLst>
                <a:tab pos="355600" algn="l"/>
              </a:tabLst>
            </a:pPr>
            <a:r>
              <a:rPr sz="1800" dirty="0">
                <a:latin typeface="Tahoma"/>
                <a:cs typeface="Tahoma"/>
              </a:rPr>
              <a:t>Difficoltà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nella 	</a:t>
            </a:r>
            <a:r>
              <a:rPr sz="1800" spc="-20" dirty="0">
                <a:latin typeface="Tahoma"/>
                <a:cs typeface="Tahoma"/>
              </a:rPr>
              <a:t>generalizzazione</a:t>
            </a:r>
            <a:endParaRPr sz="1800">
              <a:latin typeface="Tahoma"/>
              <a:cs typeface="Tahoma"/>
            </a:endParaRPr>
          </a:p>
          <a:p>
            <a:pPr marL="354330" indent="-341630" algn="just">
              <a:lnSpc>
                <a:spcPct val="100000"/>
              </a:lnSpc>
              <a:buAutoNum type="arabicPeriod"/>
              <a:tabLst>
                <a:tab pos="354330" algn="l"/>
              </a:tabLst>
            </a:pPr>
            <a:r>
              <a:rPr sz="1800" dirty="0">
                <a:latin typeface="Tahoma"/>
                <a:cs typeface="Tahoma"/>
              </a:rPr>
              <a:t>Necessità</a:t>
            </a:r>
            <a:r>
              <a:rPr sz="1800" spc="8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di</a:t>
            </a:r>
            <a:endParaRPr sz="1800">
              <a:latin typeface="Tahoma"/>
              <a:cs typeface="Tahoma"/>
            </a:endParaRPr>
          </a:p>
          <a:p>
            <a:pPr marL="355600" algn="just">
              <a:lnSpc>
                <a:spcPct val="100000"/>
              </a:lnSpc>
              <a:spcBef>
                <a:spcPts val="5"/>
              </a:spcBef>
            </a:pPr>
            <a:r>
              <a:rPr sz="1800" spc="-20" dirty="0">
                <a:latin typeface="Tahoma"/>
                <a:cs typeface="Tahoma"/>
              </a:rPr>
              <a:t>moderatori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esperti</a:t>
            </a:r>
            <a:endParaRPr sz="1800">
              <a:latin typeface="Tahoma"/>
              <a:cs typeface="Tahoma"/>
            </a:endParaRPr>
          </a:p>
          <a:p>
            <a:pPr marL="354330" indent="-341630" algn="just">
              <a:lnSpc>
                <a:spcPct val="100000"/>
              </a:lnSpc>
              <a:buAutoNum type="arabicPeriod" startAt="5"/>
              <a:tabLst>
                <a:tab pos="354330" algn="l"/>
              </a:tabLst>
            </a:pPr>
            <a:r>
              <a:rPr sz="1800" spc="-25" dirty="0">
                <a:latin typeface="Tahoma"/>
                <a:cs typeface="Tahoma"/>
              </a:rPr>
              <a:t>Elevato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costo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9666731" y="2424938"/>
            <a:ext cx="638810" cy="2162810"/>
            <a:chOff x="9666731" y="2424938"/>
            <a:chExt cx="638810" cy="2162810"/>
          </a:xfrm>
        </p:grpSpPr>
        <p:sp>
          <p:nvSpPr>
            <p:cNvPr id="10" name="object 10"/>
            <p:cNvSpPr/>
            <p:nvPr/>
          </p:nvSpPr>
          <p:spPr>
            <a:xfrm>
              <a:off x="9676256" y="2434463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59" h="2143760">
                  <a:moveTo>
                    <a:pt x="0" y="0"/>
                  </a:moveTo>
                  <a:lnTo>
                    <a:pt x="0" y="2143760"/>
                  </a:lnTo>
                  <a:lnTo>
                    <a:pt x="619760" y="10718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9676256" y="2434463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59" h="2143760">
                  <a:moveTo>
                    <a:pt x="0" y="0"/>
                  </a:moveTo>
                  <a:lnTo>
                    <a:pt x="619760" y="1071879"/>
                  </a:lnTo>
                  <a:lnTo>
                    <a:pt x="0" y="214376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478769" y="1312925"/>
            <a:ext cx="1584960" cy="4658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i="1" spc="-20" dirty="0">
                <a:latin typeface="Arial"/>
                <a:cs typeface="Arial"/>
              </a:rPr>
              <a:t>Idealmente</a:t>
            </a:r>
            <a:r>
              <a:rPr sz="1600" i="1" spc="-35" dirty="0">
                <a:latin typeface="Arial"/>
                <a:cs typeface="Arial"/>
              </a:rPr>
              <a:t> </a:t>
            </a:r>
            <a:r>
              <a:rPr sz="1600" i="1" spc="-20" dirty="0">
                <a:latin typeface="Arial"/>
                <a:cs typeface="Arial"/>
              </a:rPr>
              <a:t>nella </a:t>
            </a:r>
            <a:r>
              <a:rPr sz="1600" i="1" spc="-10" dirty="0">
                <a:latin typeface="Arial"/>
                <a:cs typeface="Arial"/>
              </a:rPr>
              <a:t>ricerca</a:t>
            </a:r>
            <a:r>
              <a:rPr sz="1600" i="1" spc="-75" dirty="0">
                <a:latin typeface="Arial"/>
                <a:cs typeface="Arial"/>
              </a:rPr>
              <a:t> </a:t>
            </a:r>
            <a:r>
              <a:rPr sz="1600" i="1" spc="-50" dirty="0">
                <a:latin typeface="Arial"/>
                <a:cs typeface="Arial"/>
              </a:rPr>
              <a:t>è</a:t>
            </a:r>
            <a:r>
              <a:rPr sz="1600" i="1" spc="-114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sempre </a:t>
            </a:r>
            <a:r>
              <a:rPr sz="1600" i="1" spc="-20" dirty="0">
                <a:latin typeface="Arial"/>
                <a:cs typeface="Arial"/>
              </a:rPr>
              <a:t>meglio</a:t>
            </a:r>
            <a:r>
              <a:rPr sz="1600" i="1" spc="-85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partire</a:t>
            </a:r>
            <a:r>
              <a:rPr sz="1600" i="1" spc="-7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da </a:t>
            </a:r>
            <a:r>
              <a:rPr sz="1600" i="1" spc="-35" dirty="0">
                <a:latin typeface="Arial"/>
                <a:cs typeface="Arial"/>
              </a:rPr>
              <a:t>una</a:t>
            </a:r>
            <a:r>
              <a:rPr sz="1600" i="1" spc="-7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tecnica qualitativa</a:t>
            </a:r>
            <a:r>
              <a:rPr sz="1600" i="1" spc="-8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per</a:t>
            </a:r>
            <a:r>
              <a:rPr sz="1600" i="1" spc="-60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poi </a:t>
            </a:r>
            <a:r>
              <a:rPr sz="1600" i="1" spc="-20" dirty="0">
                <a:latin typeface="Arial"/>
                <a:cs typeface="Arial"/>
              </a:rPr>
              <a:t>confermare</a:t>
            </a:r>
            <a:r>
              <a:rPr sz="1600" i="1" spc="-35" dirty="0">
                <a:latin typeface="Arial"/>
                <a:cs typeface="Arial"/>
              </a:rPr>
              <a:t> </a:t>
            </a:r>
            <a:r>
              <a:rPr sz="1600" i="1" spc="-25" dirty="0">
                <a:latin typeface="Arial"/>
                <a:cs typeface="Arial"/>
              </a:rPr>
              <a:t>le risultanze</a:t>
            </a:r>
            <a:r>
              <a:rPr sz="1600" i="1" spc="-80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in</a:t>
            </a:r>
            <a:r>
              <a:rPr sz="1600" i="1" spc="-70" dirty="0">
                <a:latin typeface="Arial"/>
                <a:cs typeface="Arial"/>
              </a:rPr>
              <a:t> </a:t>
            </a:r>
            <a:r>
              <a:rPr sz="1600" i="1" spc="-20" dirty="0">
                <a:latin typeface="Arial"/>
                <a:cs typeface="Arial"/>
              </a:rPr>
              <a:t>fase </a:t>
            </a:r>
            <a:r>
              <a:rPr sz="1600" i="1" spc="-10" dirty="0">
                <a:latin typeface="Arial"/>
                <a:cs typeface="Arial"/>
              </a:rPr>
              <a:t>quantitativa, </a:t>
            </a:r>
            <a:r>
              <a:rPr sz="1600" i="1" spc="-20" dirty="0">
                <a:latin typeface="Arial"/>
                <a:cs typeface="Arial"/>
              </a:rPr>
              <a:t>specie</a:t>
            </a:r>
            <a:r>
              <a:rPr sz="1600" i="1" spc="-95" dirty="0">
                <a:latin typeface="Arial"/>
                <a:cs typeface="Arial"/>
              </a:rPr>
              <a:t> </a:t>
            </a:r>
            <a:r>
              <a:rPr sz="1600" i="1" spc="-45" dirty="0">
                <a:latin typeface="Arial"/>
                <a:cs typeface="Arial"/>
              </a:rPr>
              <a:t>se</a:t>
            </a:r>
            <a:r>
              <a:rPr sz="1600" i="1" spc="-95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si</a:t>
            </a:r>
            <a:r>
              <a:rPr sz="1600" i="1" spc="-100" dirty="0">
                <a:latin typeface="Arial"/>
                <a:cs typeface="Arial"/>
              </a:rPr>
              <a:t> </a:t>
            </a:r>
            <a:r>
              <a:rPr sz="1600" i="1" spc="-20" dirty="0">
                <a:latin typeface="Arial"/>
                <a:cs typeface="Arial"/>
              </a:rPr>
              <a:t>parte </a:t>
            </a:r>
            <a:r>
              <a:rPr sz="1600" i="1" spc="-25" dirty="0">
                <a:latin typeface="Arial"/>
                <a:cs typeface="Arial"/>
              </a:rPr>
              <a:t>da</a:t>
            </a:r>
            <a:r>
              <a:rPr sz="1600" i="1" spc="-100" dirty="0">
                <a:latin typeface="Arial"/>
                <a:cs typeface="Arial"/>
              </a:rPr>
              <a:t> </a:t>
            </a:r>
            <a:r>
              <a:rPr sz="1600" i="1" spc="-20" dirty="0">
                <a:latin typeface="Arial"/>
                <a:cs typeface="Arial"/>
              </a:rPr>
              <a:t>un</a:t>
            </a:r>
            <a:r>
              <a:rPr sz="1600" i="1" spc="-9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foglio </a:t>
            </a:r>
            <a:r>
              <a:rPr sz="1600" i="1" dirty="0">
                <a:latin typeface="Arial"/>
                <a:cs typeface="Arial"/>
              </a:rPr>
              <a:t>bianco</a:t>
            </a:r>
            <a:r>
              <a:rPr sz="1600" i="1" spc="-11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(ricerca esplorativa) </a:t>
            </a:r>
            <a:r>
              <a:rPr sz="1600" i="1" spc="-40" dirty="0">
                <a:latin typeface="Arial"/>
                <a:cs typeface="Arial"/>
              </a:rPr>
              <a:t>Diverso</a:t>
            </a:r>
            <a:r>
              <a:rPr sz="1600" i="1" spc="-65" dirty="0">
                <a:latin typeface="Arial"/>
                <a:cs typeface="Arial"/>
              </a:rPr>
              <a:t> </a:t>
            </a:r>
            <a:r>
              <a:rPr sz="1600" i="1" spc="-50" dirty="0">
                <a:latin typeface="Arial"/>
                <a:cs typeface="Arial"/>
              </a:rPr>
              <a:t>è</a:t>
            </a:r>
            <a:r>
              <a:rPr sz="1600" i="1" spc="-85" dirty="0">
                <a:latin typeface="Arial"/>
                <a:cs typeface="Arial"/>
              </a:rPr>
              <a:t> </a:t>
            </a:r>
            <a:r>
              <a:rPr sz="1600" i="1" dirty="0">
                <a:latin typeface="Arial"/>
                <a:cs typeface="Arial"/>
              </a:rPr>
              <a:t>il</a:t>
            </a:r>
            <a:r>
              <a:rPr sz="1600" i="1" spc="-75" dirty="0">
                <a:latin typeface="Arial"/>
                <a:cs typeface="Arial"/>
              </a:rPr>
              <a:t> </a:t>
            </a:r>
            <a:r>
              <a:rPr sz="1600" i="1" spc="-20" dirty="0">
                <a:latin typeface="Arial"/>
                <a:cs typeface="Arial"/>
              </a:rPr>
              <a:t>caso </a:t>
            </a:r>
            <a:r>
              <a:rPr sz="1600" i="1" dirty="0">
                <a:latin typeface="Arial"/>
                <a:cs typeface="Arial"/>
              </a:rPr>
              <a:t>di</a:t>
            </a:r>
            <a:r>
              <a:rPr sz="1600" i="1" spc="-10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indagini</a:t>
            </a:r>
            <a:endParaRPr sz="1600">
              <a:latin typeface="Arial"/>
              <a:cs typeface="Arial"/>
            </a:endParaRPr>
          </a:p>
          <a:p>
            <a:pPr marL="12700" marR="7620">
              <a:lnSpc>
                <a:spcPct val="100000"/>
              </a:lnSpc>
              <a:spcBef>
                <a:spcPts val="5"/>
              </a:spcBef>
            </a:pPr>
            <a:r>
              <a:rPr sz="1600" i="1" spc="-10" dirty="0">
                <a:latin typeface="Arial"/>
                <a:cs typeface="Arial"/>
              </a:rPr>
              <a:t>«confermative» </a:t>
            </a:r>
            <a:r>
              <a:rPr sz="1600" i="1" spc="-20" dirty="0">
                <a:latin typeface="Arial"/>
                <a:cs typeface="Arial"/>
              </a:rPr>
              <a:t>(pricing</a:t>
            </a:r>
            <a:r>
              <a:rPr sz="1600" i="1" spc="-75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test, </a:t>
            </a:r>
            <a:r>
              <a:rPr sz="1600" i="1" dirty="0">
                <a:latin typeface="Arial"/>
                <a:cs typeface="Arial"/>
              </a:rPr>
              <a:t>product</a:t>
            </a:r>
            <a:r>
              <a:rPr sz="1600" i="1" spc="-4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test, </a:t>
            </a:r>
            <a:r>
              <a:rPr sz="1600" i="1" spc="-25" dirty="0">
                <a:latin typeface="Arial"/>
                <a:cs typeface="Arial"/>
              </a:rPr>
              <a:t>brand</a:t>
            </a:r>
            <a:r>
              <a:rPr sz="1600" i="1" spc="-80" dirty="0">
                <a:latin typeface="Arial"/>
                <a:cs typeface="Arial"/>
              </a:rPr>
              <a:t> </a:t>
            </a:r>
            <a:r>
              <a:rPr sz="1600" i="1" spc="-35" dirty="0">
                <a:latin typeface="Arial"/>
                <a:cs typeface="Arial"/>
              </a:rPr>
              <a:t>awareness, </a:t>
            </a:r>
            <a:r>
              <a:rPr sz="1600" i="1" spc="-125" dirty="0">
                <a:latin typeface="Arial"/>
                <a:cs typeface="Arial"/>
              </a:rPr>
              <a:t>ADV</a:t>
            </a:r>
            <a:r>
              <a:rPr sz="1600" i="1" spc="-100" dirty="0">
                <a:latin typeface="Arial"/>
                <a:cs typeface="Arial"/>
              </a:rPr>
              <a:t> </a:t>
            </a:r>
            <a:r>
              <a:rPr sz="1600" i="1" spc="-10" dirty="0">
                <a:latin typeface="Arial"/>
                <a:cs typeface="Arial"/>
              </a:rPr>
              <a:t>test)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0786816" y="328210"/>
            <a:ext cx="822960" cy="726440"/>
            <a:chOff x="10786816" y="328210"/>
            <a:chExt cx="822960" cy="726440"/>
          </a:xfrm>
        </p:grpSpPr>
        <p:sp>
          <p:nvSpPr>
            <p:cNvPr id="14" name="object 14"/>
            <p:cNvSpPr/>
            <p:nvPr/>
          </p:nvSpPr>
          <p:spPr>
            <a:xfrm>
              <a:off x="10792307" y="333700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4">
                  <a:moveTo>
                    <a:pt x="402068" y="0"/>
                  </a:move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739" y="18717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079" y="687322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773599" y="715395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5639" y="696672"/>
                  </a:lnTo>
                  <a:lnTo>
                    <a:pt x="30908" y="696672"/>
                  </a:lnTo>
                  <a:lnTo>
                    <a:pt x="24654" y="693142"/>
                  </a:lnTo>
                  <a:lnTo>
                    <a:pt x="21271" y="687322"/>
                  </a:lnTo>
                  <a:lnTo>
                    <a:pt x="17755" y="681494"/>
                  </a:lnTo>
                  <a:lnTo>
                    <a:pt x="17775" y="674019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38464" y="18717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close/>
                </a:path>
                <a:path w="812165" h="715644">
                  <a:moveTo>
                    <a:pt x="438464" y="18717"/>
                  </a:move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3601" y="674019"/>
                  </a:lnTo>
                  <a:lnTo>
                    <a:pt x="793540" y="681494"/>
                  </a:lnTo>
                  <a:lnTo>
                    <a:pt x="790071" y="687322"/>
                  </a:lnTo>
                  <a:lnTo>
                    <a:pt x="786698" y="693142"/>
                  </a:lnTo>
                  <a:lnTo>
                    <a:pt x="780424" y="696672"/>
                  </a:lnTo>
                  <a:lnTo>
                    <a:pt x="805639" y="696672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438597" y="18873"/>
                  </a:lnTo>
                  <a:lnTo>
                    <a:pt x="438464" y="187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792307" y="333700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4">
                  <a:moveTo>
                    <a:pt x="806621" y="658904"/>
                  </a:moveTo>
                  <a:lnTo>
                    <a:pt x="438597" y="18873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652" y="18873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37630" y="715380"/>
                  </a:lnTo>
                  <a:lnTo>
                    <a:pt x="773678" y="715380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806621" y="658904"/>
                  </a:lnTo>
                  <a:close/>
                </a:path>
                <a:path w="812165" h="715644">
                  <a:moveTo>
                    <a:pt x="790071" y="687322"/>
                  </a:moveTo>
                  <a:lnTo>
                    <a:pt x="786698" y="693142"/>
                  </a:lnTo>
                  <a:lnTo>
                    <a:pt x="780424" y="696672"/>
                  </a:lnTo>
                  <a:lnTo>
                    <a:pt x="773678" y="696554"/>
                  </a:lnTo>
                  <a:lnTo>
                    <a:pt x="37630" y="696554"/>
                  </a:lnTo>
                  <a:lnTo>
                    <a:pt x="30908" y="696672"/>
                  </a:lnTo>
                  <a:lnTo>
                    <a:pt x="24640" y="693134"/>
                  </a:lnTo>
                  <a:lnTo>
                    <a:pt x="21266" y="687314"/>
                  </a:lnTo>
                  <a:lnTo>
                    <a:pt x="17755" y="681494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0150" y="668042"/>
                  </a:lnTo>
                  <a:lnTo>
                    <a:pt x="793601" y="674019"/>
                  </a:lnTo>
                  <a:lnTo>
                    <a:pt x="793601" y="681392"/>
                  </a:lnTo>
                  <a:lnTo>
                    <a:pt x="790071" y="687322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176501" y="892995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27240" y="31"/>
                  </a:moveTo>
                  <a:lnTo>
                    <a:pt x="21460" y="172"/>
                  </a:lnTo>
                  <a:lnTo>
                    <a:pt x="15804" y="0"/>
                  </a:lnTo>
                  <a:lnTo>
                    <a:pt x="10314" y="2149"/>
                  </a:lnTo>
                  <a:lnTo>
                    <a:pt x="2196" y="10134"/>
                  </a:lnTo>
                  <a:lnTo>
                    <a:pt x="0" y="15679"/>
                  </a:lnTo>
                  <a:lnTo>
                    <a:pt x="227" y="21398"/>
                  </a:lnTo>
                  <a:lnTo>
                    <a:pt x="70" y="27139"/>
                  </a:lnTo>
                  <a:lnTo>
                    <a:pt x="2282" y="32685"/>
                  </a:lnTo>
                  <a:lnTo>
                    <a:pt x="6345" y="36732"/>
                  </a:lnTo>
                  <a:lnTo>
                    <a:pt x="10275" y="40851"/>
                  </a:lnTo>
                  <a:lnTo>
                    <a:pt x="15773" y="43110"/>
                  </a:lnTo>
                  <a:lnTo>
                    <a:pt x="21460" y="42945"/>
                  </a:lnTo>
                  <a:lnTo>
                    <a:pt x="27272" y="43070"/>
                  </a:lnTo>
                  <a:lnTo>
                    <a:pt x="32872" y="40803"/>
                  </a:lnTo>
                  <a:lnTo>
                    <a:pt x="36959" y="36678"/>
                  </a:lnTo>
                  <a:lnTo>
                    <a:pt x="41147" y="32716"/>
                  </a:lnTo>
                  <a:lnTo>
                    <a:pt x="43453" y="27163"/>
                  </a:lnTo>
                  <a:lnTo>
                    <a:pt x="43320" y="21398"/>
                  </a:lnTo>
                  <a:lnTo>
                    <a:pt x="43532" y="15648"/>
                  </a:lnTo>
                  <a:lnTo>
                    <a:pt x="41226" y="10095"/>
                  </a:lnTo>
                  <a:lnTo>
                    <a:pt x="32833" y="2196"/>
                  </a:lnTo>
                  <a:lnTo>
                    <a:pt x="27240" y="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1176501" y="892995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21460" y="42945"/>
                  </a:moveTo>
                  <a:lnTo>
                    <a:pt x="15773" y="43110"/>
                  </a:lnTo>
                  <a:lnTo>
                    <a:pt x="10275" y="40851"/>
                  </a:lnTo>
                  <a:lnTo>
                    <a:pt x="6345" y="36732"/>
                  </a:lnTo>
                  <a:lnTo>
                    <a:pt x="2282" y="32685"/>
                  </a:lnTo>
                  <a:lnTo>
                    <a:pt x="70" y="27139"/>
                  </a:lnTo>
                  <a:lnTo>
                    <a:pt x="227" y="21398"/>
                  </a:lnTo>
                  <a:lnTo>
                    <a:pt x="0" y="15679"/>
                  </a:lnTo>
                  <a:lnTo>
                    <a:pt x="2196" y="10134"/>
                  </a:lnTo>
                  <a:lnTo>
                    <a:pt x="6282" y="6126"/>
                  </a:lnTo>
                  <a:lnTo>
                    <a:pt x="10314" y="2149"/>
                  </a:lnTo>
                  <a:lnTo>
                    <a:pt x="15804" y="0"/>
                  </a:lnTo>
                  <a:lnTo>
                    <a:pt x="21460" y="172"/>
                  </a:lnTo>
                  <a:lnTo>
                    <a:pt x="27240" y="31"/>
                  </a:lnTo>
                  <a:lnTo>
                    <a:pt x="32833" y="2196"/>
                  </a:lnTo>
                  <a:lnTo>
                    <a:pt x="37014" y="6180"/>
                  </a:lnTo>
                  <a:lnTo>
                    <a:pt x="41226" y="10095"/>
                  </a:lnTo>
                  <a:lnTo>
                    <a:pt x="43532" y="15648"/>
                  </a:lnTo>
                  <a:lnTo>
                    <a:pt x="43320" y="21398"/>
                  </a:lnTo>
                  <a:lnTo>
                    <a:pt x="43453" y="27163"/>
                  </a:lnTo>
                  <a:lnTo>
                    <a:pt x="41147" y="32716"/>
                  </a:lnTo>
                  <a:lnTo>
                    <a:pt x="36959" y="36678"/>
                  </a:lnTo>
                  <a:lnTo>
                    <a:pt x="32872" y="40803"/>
                  </a:lnTo>
                  <a:lnTo>
                    <a:pt x="27272" y="43070"/>
                  </a:lnTo>
                  <a:lnTo>
                    <a:pt x="21460" y="42945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1184580" y="529383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19">
                  <a:moveTo>
                    <a:pt x="25515" y="0"/>
                  </a:moveTo>
                  <a:lnTo>
                    <a:pt x="0" y="0"/>
                  </a:lnTo>
                  <a:lnTo>
                    <a:pt x="3043" y="299440"/>
                  </a:lnTo>
                  <a:lnTo>
                    <a:pt x="22479" y="299440"/>
                  </a:lnTo>
                  <a:lnTo>
                    <a:pt x="255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1184580" y="529383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19">
                  <a:moveTo>
                    <a:pt x="3043" y="299440"/>
                  </a:moveTo>
                  <a:lnTo>
                    <a:pt x="0" y="0"/>
                  </a:lnTo>
                  <a:lnTo>
                    <a:pt x="25515" y="0"/>
                  </a:lnTo>
                  <a:lnTo>
                    <a:pt x="22479" y="299440"/>
                  </a:lnTo>
                  <a:lnTo>
                    <a:pt x="3043" y="299440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0620" y="287996"/>
            <a:ext cx="9073179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100"/>
              </a:spcBef>
            </a:pPr>
            <a:r>
              <a:rPr sz="3300" spc="-165" dirty="0"/>
              <a:t>MYSTERY</a:t>
            </a:r>
            <a:r>
              <a:rPr sz="3300" spc="-355" dirty="0"/>
              <a:t> </a:t>
            </a:r>
            <a:r>
              <a:rPr sz="3300" spc="-70" dirty="0"/>
              <a:t>SHOPPING</a:t>
            </a:r>
            <a:r>
              <a:rPr sz="3300" spc="-330" dirty="0"/>
              <a:t> </a:t>
            </a:r>
            <a:r>
              <a:rPr sz="3300" spc="-60" dirty="0"/>
              <a:t>-</a:t>
            </a:r>
            <a:r>
              <a:rPr sz="3300" spc="-355" dirty="0"/>
              <a:t> </a:t>
            </a:r>
            <a:r>
              <a:rPr sz="3300" spc="-140" dirty="0"/>
              <a:t>METODOLOGIA</a:t>
            </a:r>
            <a:r>
              <a:rPr sz="3300" spc="-345" dirty="0"/>
              <a:t> </a:t>
            </a:r>
            <a:r>
              <a:rPr sz="3300" spc="-145" dirty="0"/>
              <a:t>OPERATIVA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40765" y="1070813"/>
            <a:ext cx="4396740" cy="5395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Arial"/>
                <a:cs typeface="Arial"/>
              </a:rPr>
              <a:t>DEFINIZIONE: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spc="-85" dirty="0">
                <a:latin typeface="Tahoma"/>
                <a:cs typeface="Tahoma"/>
              </a:rPr>
              <a:t>Il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mystery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shopping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è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una </a:t>
            </a:r>
            <a:r>
              <a:rPr sz="1800" dirty="0">
                <a:latin typeface="Tahoma"/>
                <a:cs typeface="Tahoma"/>
              </a:rPr>
              <a:t>tecnica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di</a:t>
            </a:r>
            <a:r>
              <a:rPr sz="1800" spc="-12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ricerca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che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utilizza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"clienti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segreti" </a:t>
            </a:r>
            <a:r>
              <a:rPr sz="1800" spc="-30" dirty="0">
                <a:latin typeface="Tahoma"/>
                <a:cs typeface="Tahoma"/>
              </a:rPr>
              <a:t>per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valutare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la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qualità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del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servizio,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la </a:t>
            </a:r>
            <a:r>
              <a:rPr sz="1800" spc="-10" dirty="0">
                <a:latin typeface="Tahoma"/>
                <a:cs typeface="Tahoma"/>
              </a:rPr>
              <a:t>conformità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ai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standard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aziendali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e </a:t>
            </a:r>
            <a:r>
              <a:rPr sz="1800" dirty="0">
                <a:latin typeface="Tahoma"/>
                <a:cs typeface="Tahoma"/>
              </a:rPr>
              <a:t>l'esperienza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del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cliente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in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condizioni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reali.</a:t>
            </a:r>
            <a:endParaRPr sz="18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800" dirty="0">
              <a:latin typeface="Tahoma"/>
              <a:cs typeface="Tahoma"/>
            </a:endParaRPr>
          </a:p>
          <a:p>
            <a:pPr marL="221615" indent="-208915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21615" algn="l"/>
              </a:tabLst>
            </a:pPr>
            <a:r>
              <a:rPr sz="1600" b="1" spc="-50" dirty="0">
                <a:latin typeface="Arial"/>
                <a:cs typeface="Arial"/>
              </a:rPr>
              <a:t>PROGETTAZIONE:</a:t>
            </a:r>
            <a:endParaRPr sz="1600" dirty="0">
              <a:latin typeface="Arial"/>
              <a:cs typeface="Arial"/>
            </a:endParaRPr>
          </a:p>
          <a:p>
            <a:pPr marL="83820" lvl="1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Definizione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degli</a:t>
            </a:r>
            <a:r>
              <a:rPr sz="1600" spc="-16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obiettivi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valutazione</a:t>
            </a:r>
            <a:endParaRPr sz="1600" dirty="0">
              <a:latin typeface="Tahoma"/>
              <a:cs typeface="Tahoma"/>
            </a:endParaRPr>
          </a:p>
          <a:p>
            <a:pPr marL="83820" lvl="1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Creazione</a:t>
            </a:r>
            <a:r>
              <a:rPr sz="1600" spc="-5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della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scheda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rilevazione</a:t>
            </a:r>
            <a:endParaRPr sz="1600" dirty="0">
              <a:latin typeface="Tahoma"/>
              <a:cs typeface="Tahoma"/>
            </a:endParaRPr>
          </a:p>
          <a:p>
            <a:pPr marL="83820" lvl="1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Selezione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165" dirty="0">
                <a:latin typeface="Tahoma"/>
                <a:cs typeface="Tahoma"/>
              </a:rPr>
              <a:t> </a:t>
            </a:r>
            <a:r>
              <a:rPr sz="1600" spc="-35" dirty="0">
                <a:latin typeface="Tahoma"/>
                <a:cs typeface="Tahoma"/>
              </a:rPr>
              <a:t>training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dei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40" dirty="0">
                <a:latin typeface="Tahoma"/>
                <a:cs typeface="Tahoma"/>
              </a:rPr>
              <a:t>mystery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shopper</a:t>
            </a:r>
            <a:endParaRPr sz="1600" dirty="0">
              <a:latin typeface="Tahoma"/>
              <a:cs typeface="Tahoma"/>
            </a:endParaRPr>
          </a:p>
          <a:p>
            <a:pPr marL="83185" lvl="1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185" algn="l"/>
              </a:tabLst>
            </a:pPr>
            <a:r>
              <a:rPr sz="1600" dirty="0">
                <a:latin typeface="Tahoma"/>
                <a:cs typeface="Tahoma"/>
              </a:rPr>
              <a:t>Pianificazione</a:t>
            </a:r>
            <a:r>
              <a:rPr sz="1600" spc="-1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delle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visite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600" b="1" spc="-10" dirty="0">
                <a:latin typeface="Arial"/>
                <a:cs typeface="Arial"/>
              </a:rPr>
              <a:t>2.</a:t>
            </a:r>
            <a:r>
              <a:rPr sz="1600" b="1" spc="-130" dirty="0">
                <a:latin typeface="Arial"/>
                <a:cs typeface="Arial"/>
              </a:rPr>
              <a:t> </a:t>
            </a:r>
            <a:r>
              <a:rPr sz="1600" b="1" spc="-35" dirty="0">
                <a:latin typeface="Arial"/>
                <a:cs typeface="Arial"/>
              </a:rPr>
              <a:t>IMPLEMENTAZIONE: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Visite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40" dirty="0">
                <a:latin typeface="Tahoma"/>
                <a:cs typeface="Tahoma"/>
              </a:rPr>
              <a:t>programmate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in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45" dirty="0">
                <a:latin typeface="Tahoma"/>
                <a:cs typeface="Tahoma"/>
              </a:rPr>
              <a:t>orari/giorni</a:t>
            </a:r>
            <a:r>
              <a:rPr sz="1600" spc="-5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diversi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0" dirty="0">
                <a:latin typeface="Tahoma"/>
                <a:cs typeface="Tahoma"/>
              </a:rPr>
              <a:t>Interazione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naturale</a:t>
            </a:r>
            <a:r>
              <a:rPr sz="1600" spc="-8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con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il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personale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Compilazione</a:t>
            </a:r>
            <a:r>
              <a:rPr sz="1600" spc="-1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immediata</a:t>
            </a:r>
            <a:r>
              <a:rPr sz="1600" spc="-5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della</a:t>
            </a:r>
            <a:r>
              <a:rPr sz="1600" spc="-7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scheda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20" dirty="0">
                <a:latin typeface="Tahoma"/>
                <a:cs typeface="Tahoma"/>
              </a:rPr>
              <a:t>Eventuale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documentazione</a:t>
            </a:r>
            <a:r>
              <a:rPr sz="1600" spc="-9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fotografica/video</a:t>
            </a:r>
            <a:endParaRPr sz="16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10" dirty="0">
                <a:latin typeface="Arial"/>
                <a:cs typeface="Arial"/>
              </a:rPr>
              <a:t>3.</a:t>
            </a:r>
            <a:r>
              <a:rPr sz="1600" b="1" spc="-1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ANALISI:</a:t>
            </a:r>
            <a:endParaRPr sz="1600" dirty="0">
              <a:latin typeface="Arial"/>
              <a:cs typeface="Arial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5" dirty="0">
                <a:latin typeface="Tahoma"/>
                <a:cs typeface="Tahoma"/>
              </a:rPr>
              <a:t>Aggregazione</a:t>
            </a:r>
            <a:r>
              <a:rPr sz="1600" spc="-10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dei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dati</a:t>
            </a:r>
            <a:r>
              <a:rPr sz="1600" spc="-16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raccolti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45" dirty="0">
                <a:latin typeface="Tahoma"/>
                <a:cs typeface="Tahoma"/>
              </a:rPr>
              <a:t>Calcolo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75" dirty="0">
                <a:latin typeface="Tahoma"/>
                <a:cs typeface="Tahoma"/>
              </a:rPr>
              <a:t>KPI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specifici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10" dirty="0">
                <a:latin typeface="Tahoma"/>
                <a:cs typeface="Tahoma"/>
              </a:rPr>
              <a:t>Identificazione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di</a:t>
            </a:r>
            <a:r>
              <a:rPr sz="1600" spc="-140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pattern</a:t>
            </a:r>
            <a:r>
              <a:rPr sz="1600" spc="-155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e</a:t>
            </a:r>
            <a:r>
              <a:rPr sz="1600" spc="-16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criticità</a:t>
            </a:r>
            <a:endParaRPr sz="1600" dirty="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dirty="0">
                <a:latin typeface="Tahoma"/>
                <a:cs typeface="Tahoma"/>
              </a:rPr>
              <a:t>Benchmark</a:t>
            </a:r>
            <a:r>
              <a:rPr sz="1600" spc="-110" dirty="0">
                <a:latin typeface="Tahoma"/>
                <a:cs typeface="Tahoma"/>
              </a:rPr>
              <a:t> </a:t>
            </a:r>
            <a:r>
              <a:rPr sz="1600" dirty="0">
                <a:latin typeface="Tahoma"/>
                <a:cs typeface="Tahoma"/>
              </a:rPr>
              <a:t>con</a:t>
            </a:r>
            <a:r>
              <a:rPr sz="1600" spc="-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standard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aziendali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3689" y="2586227"/>
            <a:ext cx="5029200" cy="0"/>
          </a:xfrm>
          <a:custGeom>
            <a:avLst/>
            <a:gdLst/>
            <a:ahLst/>
            <a:cxnLst/>
            <a:rect l="l" t="t" r="r" b="b"/>
            <a:pathLst>
              <a:path w="5029200">
                <a:moveTo>
                  <a:pt x="0" y="0"/>
                </a:moveTo>
                <a:lnTo>
                  <a:pt x="5029187" y="0"/>
                </a:lnTo>
              </a:path>
            </a:pathLst>
          </a:custGeom>
          <a:ln w="1270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7120508" y="1090421"/>
            <a:ext cx="4126865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0" dirty="0">
                <a:latin typeface="Arial"/>
                <a:cs typeface="Arial"/>
              </a:rPr>
              <a:t>KPI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TIPICI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MISURATI:</a:t>
            </a:r>
            <a:endParaRPr sz="180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5" dirty="0">
                <a:latin typeface="Arial"/>
                <a:cs typeface="Arial"/>
              </a:rPr>
              <a:t>Tempo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40" dirty="0">
                <a:latin typeface="Arial"/>
                <a:cs typeface="Arial"/>
              </a:rPr>
              <a:t>di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attesa: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Medio,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massimo,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per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ahoma"/>
                <a:cs typeface="Tahoma"/>
              </a:rPr>
              <a:t>fascia</a:t>
            </a:r>
            <a:r>
              <a:rPr sz="1800" spc="-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oraria</a:t>
            </a:r>
            <a:endParaRPr sz="1800">
              <a:latin typeface="Tahoma"/>
              <a:cs typeface="Tahoma"/>
            </a:endParaRPr>
          </a:p>
          <a:p>
            <a:pPr marL="12700" marR="862965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0" dirty="0">
                <a:latin typeface="Arial"/>
                <a:cs typeface="Arial"/>
              </a:rPr>
              <a:t>	Cortesia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del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personale: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Saluto, </a:t>
            </a:r>
            <a:r>
              <a:rPr sz="1800" dirty="0">
                <a:latin typeface="Tahoma"/>
                <a:cs typeface="Tahoma"/>
              </a:rPr>
              <a:t>disponibilità,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professionalità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0" dirty="0">
                <a:latin typeface="Arial"/>
                <a:cs typeface="Arial"/>
              </a:rPr>
              <a:t>Competenza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35" dirty="0">
                <a:latin typeface="Arial"/>
                <a:cs typeface="Arial"/>
              </a:rPr>
              <a:t>tecnica: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Conoscenza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spc="-25" dirty="0">
                <a:latin typeface="Tahoma"/>
                <a:cs typeface="Tahoma"/>
              </a:rPr>
              <a:t>prodotti,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problem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solving</a:t>
            </a:r>
            <a:endParaRPr sz="1800">
              <a:latin typeface="Tahoma"/>
              <a:cs typeface="Tahoma"/>
            </a:endParaRPr>
          </a:p>
          <a:p>
            <a:pPr marL="12700" marR="638175" indent="-10160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5" dirty="0">
                <a:latin typeface="Arial"/>
                <a:cs typeface="Arial"/>
              </a:rPr>
              <a:t>	Ambiente: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Pulizia,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organizzazione, </a:t>
            </a:r>
            <a:r>
              <a:rPr sz="1800" spc="-10" dirty="0">
                <a:latin typeface="Tahoma"/>
                <a:cs typeface="Tahoma"/>
              </a:rPr>
              <a:t>segnaletica</a:t>
            </a:r>
            <a:endParaRPr sz="1800">
              <a:latin typeface="Tahoma"/>
              <a:cs typeface="Tahoma"/>
            </a:endParaRPr>
          </a:p>
          <a:p>
            <a:pPr marL="12700" marR="5080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0" dirty="0">
                <a:latin typeface="Arial"/>
                <a:cs typeface="Arial"/>
              </a:rPr>
              <a:t>	Compliance: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Rispetto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procedure,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norme sicurezza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b="1" spc="-145" dirty="0">
                <a:latin typeface="Arial"/>
                <a:cs typeface="Arial"/>
              </a:rPr>
              <a:t>SETTORI</a:t>
            </a:r>
            <a:r>
              <a:rPr sz="1800" b="1" spc="-1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DI</a:t>
            </a:r>
            <a:r>
              <a:rPr sz="1800" b="1" spc="-120" dirty="0">
                <a:latin typeface="Arial"/>
                <a:cs typeface="Arial"/>
              </a:rPr>
              <a:t> </a:t>
            </a:r>
            <a:r>
              <a:rPr sz="1800" b="1" spc="-20" dirty="0">
                <a:latin typeface="Arial"/>
                <a:cs typeface="Arial"/>
              </a:rPr>
              <a:t>APPLICAZIONE:</a:t>
            </a:r>
            <a:endParaRPr sz="180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0" dirty="0">
                <a:latin typeface="Arial"/>
                <a:cs typeface="Arial"/>
              </a:rPr>
              <a:t>Retail: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spc="-25" dirty="0">
                <a:latin typeface="Tahoma"/>
                <a:cs typeface="Tahoma"/>
              </a:rPr>
              <a:t>Negozi,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grande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distribuzione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35" dirty="0">
                <a:latin typeface="Arial"/>
                <a:cs typeface="Arial"/>
              </a:rPr>
              <a:t>Hospitality: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Hotel,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ristoranti,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bar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90" dirty="0">
                <a:latin typeface="Arial"/>
                <a:cs typeface="Arial"/>
              </a:rPr>
              <a:t>Banking: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Filiali,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consulenza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finanziaria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65" dirty="0">
                <a:latin typeface="Arial"/>
                <a:cs typeface="Arial"/>
              </a:rPr>
              <a:t>Automotive:</a:t>
            </a:r>
            <a:r>
              <a:rPr sz="1800" b="1" spc="125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Concessionari,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officine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30" dirty="0">
                <a:latin typeface="Arial"/>
                <a:cs typeface="Arial"/>
              </a:rPr>
              <a:t>Healthcare:</a:t>
            </a:r>
            <a:r>
              <a:rPr sz="1800" b="1" spc="30" dirty="0">
                <a:latin typeface="Arial"/>
                <a:cs typeface="Arial"/>
              </a:rPr>
              <a:t> </a:t>
            </a:r>
            <a:r>
              <a:rPr sz="1800" dirty="0">
                <a:latin typeface="Tahoma"/>
                <a:cs typeface="Tahoma"/>
              </a:rPr>
              <a:t>Cliniche,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farmacie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5987293" y="2586227"/>
            <a:ext cx="638810" cy="2162810"/>
            <a:chOff x="6233795" y="2576702"/>
            <a:chExt cx="638810" cy="2162810"/>
          </a:xfrm>
        </p:grpSpPr>
        <p:sp>
          <p:nvSpPr>
            <p:cNvPr id="7" name="object 7"/>
            <p:cNvSpPr/>
            <p:nvPr/>
          </p:nvSpPr>
          <p:spPr>
            <a:xfrm>
              <a:off x="6243320" y="2586227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59" h="2143760">
                  <a:moveTo>
                    <a:pt x="0" y="0"/>
                  </a:moveTo>
                  <a:lnTo>
                    <a:pt x="0" y="2143760"/>
                  </a:lnTo>
                  <a:lnTo>
                    <a:pt x="619759" y="1071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6243320" y="2586227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59" h="2143760">
                  <a:moveTo>
                    <a:pt x="0" y="0"/>
                  </a:moveTo>
                  <a:lnTo>
                    <a:pt x="619759" y="1071880"/>
                  </a:lnTo>
                  <a:lnTo>
                    <a:pt x="0" y="2143760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772" y="-16687"/>
            <a:ext cx="11004550" cy="98171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12700" marR="5080">
              <a:lnSpc>
                <a:spcPts val="3570"/>
              </a:lnSpc>
              <a:spcBef>
                <a:spcPts val="545"/>
              </a:spcBef>
            </a:pPr>
            <a:r>
              <a:rPr sz="3300" spc="-114" dirty="0"/>
              <a:t>OSSERVAZIONE</a:t>
            </a:r>
            <a:r>
              <a:rPr sz="3300" spc="-320" dirty="0"/>
              <a:t> </a:t>
            </a:r>
            <a:r>
              <a:rPr sz="3300" spc="-155" dirty="0"/>
              <a:t>PARTECIPANTE-</a:t>
            </a:r>
            <a:r>
              <a:rPr sz="3300" spc="-305" dirty="0"/>
              <a:t> </a:t>
            </a:r>
            <a:r>
              <a:rPr sz="3300" spc="-135" dirty="0"/>
              <a:t>IMMERSIONE</a:t>
            </a:r>
            <a:r>
              <a:rPr sz="3300" spc="-320" dirty="0"/>
              <a:t> </a:t>
            </a:r>
            <a:r>
              <a:rPr sz="3300" spc="-30" dirty="0"/>
              <a:t>NEL</a:t>
            </a:r>
            <a:r>
              <a:rPr sz="3300" spc="-310" dirty="0"/>
              <a:t> </a:t>
            </a:r>
            <a:r>
              <a:rPr sz="3300" spc="-75" dirty="0"/>
              <a:t>CONTESTO </a:t>
            </a:r>
            <a:r>
              <a:rPr sz="3300" spc="-85" dirty="0"/>
              <a:t>DEL</a:t>
            </a:r>
            <a:r>
              <a:rPr sz="3300" spc="-375" dirty="0"/>
              <a:t> </a:t>
            </a:r>
            <a:r>
              <a:rPr sz="3300" spc="-10" dirty="0"/>
              <a:t>CLIENTE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210413" y="1302258"/>
            <a:ext cx="4343400" cy="4663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306705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latin typeface="Trebuchet MS"/>
                <a:cs typeface="Trebuchet MS"/>
              </a:rPr>
              <a:t>DEFINIZIONE: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ahoma"/>
                <a:cs typeface="Tahoma"/>
              </a:rPr>
              <a:t>Metodo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di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ricerca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qualitativa </a:t>
            </a:r>
            <a:r>
              <a:rPr sz="1800" spc="-95" dirty="0">
                <a:latin typeface="Tahoma"/>
                <a:cs typeface="Tahoma"/>
              </a:rPr>
              <a:t>dove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il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ricercatore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partecipa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attivamente </a:t>
            </a:r>
            <a:r>
              <a:rPr sz="1800" spc="-70" dirty="0">
                <a:latin typeface="Tahoma"/>
                <a:cs typeface="Tahoma"/>
              </a:rPr>
              <a:t>all'ambiente/attività</a:t>
            </a:r>
            <a:r>
              <a:rPr sz="1800" spc="-204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del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100" dirty="0">
                <a:latin typeface="Tahoma"/>
                <a:cs typeface="Tahoma"/>
              </a:rPr>
              <a:t>soggetto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studiato, </a:t>
            </a:r>
            <a:r>
              <a:rPr sz="1800" spc="-65" dirty="0">
                <a:latin typeface="Tahoma"/>
                <a:cs typeface="Tahoma"/>
              </a:rPr>
              <a:t>osservando</a:t>
            </a:r>
            <a:r>
              <a:rPr sz="1800" spc="-12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comportamenti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80" dirty="0">
                <a:latin typeface="Tahoma"/>
                <a:cs typeface="Tahoma"/>
              </a:rPr>
              <a:t>naturali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e </a:t>
            </a:r>
            <a:r>
              <a:rPr sz="1800" spc="-10" dirty="0">
                <a:latin typeface="Tahoma"/>
                <a:cs typeface="Tahoma"/>
              </a:rPr>
              <a:t>spontanei.</a:t>
            </a:r>
            <a:endParaRPr sz="1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600" b="1" spc="-85" dirty="0">
                <a:latin typeface="Trebuchet MS"/>
                <a:cs typeface="Trebuchet MS"/>
              </a:rPr>
              <a:t>Caratteristiche</a:t>
            </a:r>
            <a:r>
              <a:rPr sz="1600" b="1" spc="-20" dirty="0">
                <a:latin typeface="Trebuchet MS"/>
                <a:cs typeface="Trebuchet MS"/>
              </a:rPr>
              <a:t> </a:t>
            </a:r>
            <a:r>
              <a:rPr sz="1600" b="1" spc="-10" dirty="0">
                <a:latin typeface="Trebuchet MS"/>
                <a:cs typeface="Trebuchet MS"/>
              </a:rPr>
              <a:t>Distintive:</a:t>
            </a:r>
            <a:endParaRPr sz="1600">
              <a:latin typeface="Trebuchet MS"/>
              <a:cs typeface="Trebuchet MS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75" dirty="0">
                <a:latin typeface="Trebuchet MS"/>
                <a:cs typeface="Trebuchet MS"/>
              </a:rPr>
              <a:t>Immersione</a:t>
            </a:r>
            <a:r>
              <a:rPr sz="1600" b="1" spc="-95" dirty="0">
                <a:latin typeface="Trebuchet MS"/>
                <a:cs typeface="Trebuchet MS"/>
              </a:rPr>
              <a:t> </a:t>
            </a:r>
            <a:r>
              <a:rPr sz="1600" b="1" spc="-90" dirty="0">
                <a:latin typeface="Trebuchet MS"/>
                <a:cs typeface="Trebuchet MS"/>
              </a:rPr>
              <a:t>totale</a:t>
            </a:r>
            <a:r>
              <a:rPr sz="1600" b="1" spc="-65" dirty="0">
                <a:latin typeface="Trebuchet MS"/>
                <a:cs typeface="Trebuchet MS"/>
              </a:rPr>
              <a:t> </a:t>
            </a:r>
            <a:r>
              <a:rPr sz="1600" spc="-40" dirty="0">
                <a:latin typeface="Tahoma"/>
                <a:cs typeface="Tahoma"/>
              </a:rPr>
              <a:t>nel</a:t>
            </a:r>
            <a:r>
              <a:rPr sz="1600" spc="-155" dirty="0">
                <a:latin typeface="Tahoma"/>
                <a:cs typeface="Tahoma"/>
              </a:rPr>
              <a:t> </a:t>
            </a:r>
            <a:r>
              <a:rPr sz="1600" spc="-50" dirty="0">
                <a:latin typeface="Tahoma"/>
                <a:cs typeface="Tahoma"/>
              </a:rPr>
              <a:t>contesto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naturale</a:t>
            </a:r>
            <a:endParaRPr sz="160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70" dirty="0">
                <a:latin typeface="Trebuchet MS"/>
                <a:cs typeface="Trebuchet MS"/>
              </a:rPr>
              <a:t>Osservazione</a:t>
            </a:r>
            <a:r>
              <a:rPr sz="1600" b="1" spc="-80" dirty="0">
                <a:latin typeface="Trebuchet MS"/>
                <a:cs typeface="Trebuchet MS"/>
              </a:rPr>
              <a:t> </a:t>
            </a:r>
            <a:r>
              <a:rPr sz="1600" b="1" spc="-105" dirty="0">
                <a:latin typeface="Trebuchet MS"/>
                <a:cs typeface="Trebuchet MS"/>
              </a:rPr>
              <a:t>non</a:t>
            </a:r>
            <a:r>
              <a:rPr sz="1600" b="1" spc="-110" dirty="0">
                <a:latin typeface="Trebuchet MS"/>
                <a:cs typeface="Trebuchet MS"/>
              </a:rPr>
              <a:t> </a:t>
            </a:r>
            <a:r>
              <a:rPr sz="1600" b="1" spc="-105" dirty="0">
                <a:latin typeface="Trebuchet MS"/>
                <a:cs typeface="Trebuchet MS"/>
              </a:rPr>
              <a:t>strutturata</a:t>
            </a:r>
            <a:r>
              <a:rPr sz="1600" b="1" spc="-55" dirty="0">
                <a:latin typeface="Trebuchet MS"/>
                <a:cs typeface="Trebuchet MS"/>
              </a:rPr>
              <a:t> </a:t>
            </a:r>
            <a:r>
              <a:rPr sz="1600" spc="-60" dirty="0">
                <a:latin typeface="Tahoma"/>
                <a:cs typeface="Tahoma"/>
              </a:rPr>
              <a:t>e</a:t>
            </a:r>
            <a:r>
              <a:rPr sz="1600" spc="-140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flessibile</a:t>
            </a:r>
            <a:endParaRPr sz="160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50" dirty="0">
                <a:latin typeface="Trebuchet MS"/>
                <a:cs typeface="Trebuchet MS"/>
              </a:rPr>
              <a:t>Raccolta</a:t>
            </a:r>
            <a:r>
              <a:rPr sz="1600" b="1" spc="-125" dirty="0">
                <a:latin typeface="Trebuchet MS"/>
                <a:cs typeface="Trebuchet MS"/>
              </a:rPr>
              <a:t> </a:t>
            </a:r>
            <a:r>
              <a:rPr sz="1600" b="1" spc="-90" dirty="0">
                <a:latin typeface="Trebuchet MS"/>
                <a:cs typeface="Trebuchet MS"/>
              </a:rPr>
              <a:t>dati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spc="-110" dirty="0">
                <a:latin typeface="Trebuchet MS"/>
                <a:cs typeface="Trebuchet MS"/>
              </a:rPr>
              <a:t>in</a:t>
            </a:r>
            <a:r>
              <a:rPr sz="1600" b="1" spc="-140" dirty="0">
                <a:latin typeface="Trebuchet MS"/>
                <a:cs typeface="Trebuchet MS"/>
              </a:rPr>
              <a:t> </a:t>
            </a:r>
            <a:r>
              <a:rPr sz="1600" b="1" spc="-95" dirty="0">
                <a:latin typeface="Trebuchet MS"/>
                <a:cs typeface="Trebuchet MS"/>
              </a:rPr>
              <a:t>tempo</a:t>
            </a:r>
            <a:r>
              <a:rPr sz="1600" b="1" spc="-100" dirty="0">
                <a:latin typeface="Trebuchet MS"/>
                <a:cs typeface="Trebuchet MS"/>
              </a:rPr>
              <a:t> reale</a:t>
            </a:r>
            <a:r>
              <a:rPr sz="1600" b="1" spc="-95" dirty="0">
                <a:latin typeface="Trebuchet MS"/>
                <a:cs typeface="Trebuchet MS"/>
              </a:rPr>
              <a:t> </a:t>
            </a:r>
            <a:r>
              <a:rPr sz="1600" spc="-90" dirty="0">
                <a:latin typeface="Tahoma"/>
                <a:cs typeface="Tahoma"/>
              </a:rPr>
              <a:t>durante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l'esperienza</a:t>
            </a:r>
            <a:endParaRPr sz="1600">
              <a:latin typeface="Tahoma"/>
              <a:cs typeface="Tahoma"/>
            </a:endParaRPr>
          </a:p>
          <a:p>
            <a:pPr marL="12700" marR="104775" indent="-825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b="1" spc="-70" dirty="0">
                <a:latin typeface="Trebuchet MS"/>
                <a:cs typeface="Trebuchet MS"/>
              </a:rPr>
              <a:t>	Comprensione</a:t>
            </a:r>
            <a:r>
              <a:rPr sz="1600" b="1" spc="-80" dirty="0">
                <a:latin typeface="Trebuchet MS"/>
                <a:cs typeface="Trebuchet MS"/>
              </a:rPr>
              <a:t> </a:t>
            </a:r>
            <a:r>
              <a:rPr sz="1600" b="1" spc="-95" dirty="0">
                <a:latin typeface="Trebuchet MS"/>
                <a:cs typeface="Trebuchet MS"/>
              </a:rPr>
              <a:t>profonda</a:t>
            </a:r>
            <a:r>
              <a:rPr sz="1600" b="1" spc="-80" dirty="0">
                <a:latin typeface="Trebuchet MS"/>
                <a:cs typeface="Trebuchet MS"/>
              </a:rPr>
              <a:t> </a:t>
            </a:r>
            <a:r>
              <a:rPr sz="1600" spc="-35" dirty="0">
                <a:latin typeface="Tahoma"/>
                <a:cs typeface="Tahoma"/>
              </a:rPr>
              <a:t>delle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dinamiche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sociali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50" dirty="0">
                <a:latin typeface="Tahoma"/>
                <a:cs typeface="Tahoma"/>
              </a:rPr>
              <a:t>e </a:t>
            </a:r>
            <a:r>
              <a:rPr sz="1600" spc="-10" dirty="0">
                <a:latin typeface="Tahoma"/>
                <a:cs typeface="Tahoma"/>
              </a:rPr>
              <a:t>culturali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920"/>
              </a:spcBef>
            </a:pPr>
            <a:r>
              <a:rPr sz="1600" b="1" spc="-75" dirty="0">
                <a:latin typeface="Trebuchet MS"/>
                <a:cs typeface="Trebuchet MS"/>
              </a:rPr>
              <a:t>Quando</a:t>
            </a:r>
            <a:r>
              <a:rPr sz="1600" b="1" spc="-120" dirty="0">
                <a:latin typeface="Trebuchet MS"/>
                <a:cs typeface="Trebuchet MS"/>
              </a:rPr>
              <a:t> </a:t>
            </a:r>
            <a:r>
              <a:rPr sz="1600" b="1" spc="-10" dirty="0">
                <a:latin typeface="Trebuchet MS"/>
                <a:cs typeface="Trebuchet MS"/>
              </a:rPr>
              <a:t>Utilizzarla:</a:t>
            </a:r>
            <a:endParaRPr sz="1600">
              <a:latin typeface="Trebuchet MS"/>
              <a:cs typeface="Trebuchet MS"/>
            </a:endParaRPr>
          </a:p>
          <a:p>
            <a:pPr marL="83185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185" algn="l"/>
              </a:tabLst>
            </a:pPr>
            <a:r>
              <a:rPr sz="1600" spc="-60" dirty="0">
                <a:latin typeface="Tahoma"/>
                <a:cs typeface="Tahoma"/>
              </a:rPr>
              <a:t>Studio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di</a:t>
            </a:r>
            <a:r>
              <a:rPr sz="1600" spc="-160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culture</a:t>
            </a:r>
            <a:r>
              <a:rPr sz="1600" spc="-120" dirty="0">
                <a:latin typeface="Tahoma"/>
                <a:cs typeface="Tahoma"/>
              </a:rPr>
              <a:t> </a:t>
            </a:r>
            <a:r>
              <a:rPr sz="1600" spc="-85" dirty="0">
                <a:latin typeface="Tahoma"/>
                <a:cs typeface="Tahoma"/>
              </a:rPr>
              <a:t>organizzative</a:t>
            </a:r>
            <a:r>
              <a:rPr sz="1600" spc="-95" dirty="0">
                <a:latin typeface="Tahoma"/>
                <a:cs typeface="Tahoma"/>
              </a:rPr>
              <a:t> </a:t>
            </a:r>
            <a:r>
              <a:rPr sz="1600" spc="-60" dirty="0">
                <a:latin typeface="Tahoma"/>
                <a:cs typeface="Tahoma"/>
              </a:rPr>
              <a:t>e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70" dirty="0">
                <a:latin typeface="Tahoma"/>
                <a:cs typeface="Tahoma"/>
              </a:rPr>
              <a:t>tribù</a:t>
            </a:r>
            <a:r>
              <a:rPr sz="1600" spc="-140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di</a:t>
            </a:r>
            <a:r>
              <a:rPr sz="1600" spc="-160" dirty="0">
                <a:latin typeface="Tahoma"/>
                <a:cs typeface="Tahoma"/>
              </a:rPr>
              <a:t> </a:t>
            </a:r>
            <a:r>
              <a:rPr sz="1600" spc="-35" dirty="0">
                <a:latin typeface="Tahoma"/>
                <a:cs typeface="Tahoma"/>
              </a:rPr>
              <a:t>consumatori</a:t>
            </a:r>
            <a:endParaRPr sz="160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0" dirty="0">
                <a:latin typeface="Tahoma"/>
                <a:cs typeface="Tahoma"/>
              </a:rPr>
              <a:t>Analisi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di</a:t>
            </a:r>
            <a:r>
              <a:rPr sz="1600" spc="-150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customer</a:t>
            </a:r>
            <a:r>
              <a:rPr sz="1600" spc="-100" dirty="0">
                <a:latin typeface="Tahoma"/>
                <a:cs typeface="Tahoma"/>
              </a:rPr>
              <a:t> </a:t>
            </a:r>
            <a:r>
              <a:rPr sz="1600" spc="-95" dirty="0">
                <a:latin typeface="Tahoma"/>
                <a:cs typeface="Tahoma"/>
              </a:rPr>
              <a:t>journey</a:t>
            </a:r>
            <a:r>
              <a:rPr sz="1600" spc="-12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complessi</a:t>
            </a:r>
            <a:endParaRPr sz="160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40" dirty="0">
                <a:latin typeface="Tahoma"/>
                <a:cs typeface="Tahoma"/>
              </a:rPr>
              <a:t>Ricerca</a:t>
            </a:r>
            <a:r>
              <a:rPr sz="1600" spc="-140" dirty="0">
                <a:latin typeface="Tahoma"/>
                <a:cs typeface="Tahoma"/>
              </a:rPr>
              <a:t> </a:t>
            </a:r>
            <a:r>
              <a:rPr sz="1600" spc="-40" dirty="0">
                <a:latin typeface="Tahoma"/>
                <a:cs typeface="Tahoma"/>
              </a:rPr>
              <a:t>su</a:t>
            </a:r>
            <a:r>
              <a:rPr sz="1600" spc="-155" dirty="0">
                <a:latin typeface="Tahoma"/>
                <a:cs typeface="Tahoma"/>
              </a:rPr>
              <a:t> </a:t>
            </a:r>
            <a:r>
              <a:rPr sz="1600" spc="-65" dirty="0">
                <a:latin typeface="Tahoma"/>
                <a:cs typeface="Tahoma"/>
              </a:rPr>
              <a:t>comportamenti</a:t>
            </a:r>
            <a:r>
              <a:rPr sz="1600" spc="-85" dirty="0">
                <a:latin typeface="Tahoma"/>
                <a:cs typeface="Tahoma"/>
              </a:rPr>
              <a:t> </a:t>
            </a:r>
            <a:r>
              <a:rPr sz="1600" spc="-30" dirty="0">
                <a:latin typeface="Tahoma"/>
                <a:cs typeface="Tahoma"/>
              </a:rPr>
              <a:t>inconsci</a:t>
            </a:r>
            <a:r>
              <a:rPr sz="1600" spc="-135" dirty="0">
                <a:latin typeface="Tahoma"/>
                <a:cs typeface="Tahoma"/>
              </a:rPr>
              <a:t> </a:t>
            </a:r>
            <a:r>
              <a:rPr sz="1600" spc="-70" dirty="0">
                <a:latin typeface="Tahoma"/>
                <a:cs typeface="Tahoma"/>
              </a:rPr>
              <a:t>o</a:t>
            </a:r>
            <a:r>
              <a:rPr sz="1600" spc="-145" dirty="0">
                <a:latin typeface="Tahoma"/>
                <a:cs typeface="Tahoma"/>
              </a:rPr>
              <a:t> </a:t>
            </a:r>
            <a:r>
              <a:rPr sz="1600" spc="-20" dirty="0">
                <a:latin typeface="Tahoma"/>
                <a:cs typeface="Tahoma"/>
              </a:rPr>
              <a:t>tabù</a:t>
            </a:r>
            <a:endParaRPr sz="1600">
              <a:latin typeface="Tahoma"/>
              <a:cs typeface="Tahoma"/>
            </a:endParaRPr>
          </a:p>
          <a:p>
            <a:pPr marL="83820" indent="-79375">
              <a:lnSpc>
                <a:spcPct val="100000"/>
              </a:lnSpc>
              <a:buSzPct val="93750"/>
              <a:buFont typeface="Arial MT"/>
              <a:buChar char="•"/>
              <a:tabLst>
                <a:tab pos="83820" algn="l"/>
              </a:tabLst>
            </a:pPr>
            <a:r>
              <a:rPr sz="1600" spc="-55" dirty="0">
                <a:latin typeface="Tahoma"/>
                <a:cs typeface="Tahoma"/>
              </a:rPr>
              <a:t>Esplorazione</a:t>
            </a:r>
            <a:r>
              <a:rPr sz="1600" spc="-114" dirty="0">
                <a:latin typeface="Tahoma"/>
                <a:cs typeface="Tahoma"/>
              </a:rPr>
              <a:t> </a:t>
            </a:r>
            <a:r>
              <a:rPr sz="1600" spc="-55" dirty="0">
                <a:latin typeface="Tahoma"/>
                <a:cs typeface="Tahoma"/>
              </a:rPr>
              <a:t>di</a:t>
            </a:r>
            <a:r>
              <a:rPr sz="1600" spc="-155" dirty="0">
                <a:latin typeface="Tahoma"/>
                <a:cs typeface="Tahoma"/>
              </a:rPr>
              <a:t> </a:t>
            </a:r>
            <a:r>
              <a:rPr sz="1600" spc="-60" dirty="0">
                <a:latin typeface="Tahoma"/>
                <a:cs typeface="Tahoma"/>
              </a:rPr>
              <a:t>mercati</a:t>
            </a:r>
            <a:r>
              <a:rPr sz="1600" spc="-130" dirty="0">
                <a:latin typeface="Tahoma"/>
                <a:cs typeface="Tahoma"/>
              </a:rPr>
              <a:t> </a:t>
            </a:r>
            <a:r>
              <a:rPr sz="1600" spc="-90" dirty="0">
                <a:latin typeface="Tahoma"/>
                <a:cs typeface="Tahoma"/>
              </a:rPr>
              <a:t>emergenti</a:t>
            </a:r>
            <a:r>
              <a:rPr sz="1600" spc="-140" dirty="0">
                <a:latin typeface="Tahoma"/>
                <a:cs typeface="Tahoma"/>
              </a:rPr>
              <a:t> </a:t>
            </a:r>
            <a:r>
              <a:rPr sz="1600" spc="-70" dirty="0">
                <a:latin typeface="Tahoma"/>
                <a:cs typeface="Tahoma"/>
              </a:rPr>
              <a:t>o</a:t>
            </a:r>
            <a:r>
              <a:rPr sz="1600" spc="-145" dirty="0">
                <a:latin typeface="Tahoma"/>
                <a:cs typeface="Tahoma"/>
              </a:rPr>
              <a:t> </a:t>
            </a:r>
            <a:r>
              <a:rPr sz="1600" spc="-10" dirty="0">
                <a:latin typeface="Tahoma"/>
                <a:cs typeface="Tahoma"/>
              </a:rPr>
              <a:t>nicchia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2810636"/>
            <a:ext cx="4963160" cy="12700"/>
          </a:xfrm>
          <a:custGeom>
            <a:avLst/>
            <a:gdLst/>
            <a:ahLst/>
            <a:cxnLst/>
            <a:rect l="l" t="t" r="r" b="b"/>
            <a:pathLst>
              <a:path w="4963160" h="12700">
                <a:moveTo>
                  <a:pt x="4962652" y="0"/>
                </a:moveTo>
                <a:lnTo>
                  <a:pt x="0" y="0"/>
                </a:lnTo>
                <a:lnTo>
                  <a:pt x="0" y="12700"/>
                </a:lnTo>
                <a:lnTo>
                  <a:pt x="4962652" y="12700"/>
                </a:lnTo>
                <a:lnTo>
                  <a:pt x="4962652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50279" y="1208532"/>
            <a:ext cx="584453" cy="48082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57369" y="2676296"/>
            <a:ext cx="179477" cy="228962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38961" y="4349691"/>
            <a:ext cx="220895" cy="174011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175628" y="982217"/>
            <a:ext cx="5930265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5" dirty="0">
                <a:latin typeface="Trebuchet MS"/>
                <a:cs typeface="Trebuchet MS"/>
              </a:rPr>
              <a:t>CONFRONTO</a:t>
            </a:r>
            <a:r>
              <a:rPr sz="1800" b="1" spc="-175" dirty="0">
                <a:latin typeface="Trebuchet MS"/>
                <a:cs typeface="Trebuchet MS"/>
              </a:rPr>
              <a:t> </a:t>
            </a:r>
            <a:r>
              <a:rPr sz="1800" b="1" spc="-70" dirty="0">
                <a:latin typeface="Trebuchet MS"/>
                <a:cs typeface="Trebuchet MS"/>
              </a:rPr>
              <a:t>FRA</a:t>
            </a:r>
            <a:r>
              <a:rPr sz="1800" b="1" spc="-155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TECNICHE:</a:t>
            </a:r>
            <a:endParaRPr sz="1800">
              <a:latin typeface="Trebuchet MS"/>
              <a:cs typeface="Trebuchet MS"/>
            </a:endParaRPr>
          </a:p>
          <a:p>
            <a:pPr marL="364490">
              <a:lnSpc>
                <a:spcPts val="2150"/>
              </a:lnSpc>
              <a:spcBef>
                <a:spcPts val="20"/>
              </a:spcBef>
            </a:pPr>
            <a:r>
              <a:rPr sz="1800" b="1" spc="-75" dirty="0">
                <a:latin typeface="Trebuchet MS"/>
                <a:cs typeface="Trebuchet MS"/>
              </a:rPr>
              <a:t>Osservazione</a:t>
            </a:r>
            <a:r>
              <a:rPr sz="1800" b="1" spc="-80" dirty="0">
                <a:latin typeface="Trebuchet MS"/>
                <a:cs typeface="Trebuchet MS"/>
              </a:rPr>
              <a:t> </a:t>
            </a:r>
            <a:r>
              <a:rPr sz="1800" b="1" spc="-35" dirty="0">
                <a:latin typeface="Trebuchet MS"/>
                <a:cs typeface="Trebuchet MS"/>
              </a:rPr>
              <a:t>Partecipante:</a:t>
            </a:r>
            <a:endParaRPr sz="1800">
              <a:latin typeface="Trebuchet MS"/>
              <a:cs typeface="Trebuchet MS"/>
            </a:endParaRPr>
          </a:p>
          <a:p>
            <a:pPr marL="91440" indent="-88900">
              <a:lnSpc>
                <a:spcPts val="215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25" dirty="0">
                <a:latin typeface="Trebuchet MS"/>
                <a:cs typeface="Trebuchet MS"/>
              </a:rPr>
              <a:t>Pro</a:t>
            </a:r>
            <a:r>
              <a:rPr sz="1800" spc="-125" dirty="0">
                <a:latin typeface="Tahoma"/>
                <a:cs typeface="Tahoma"/>
              </a:rPr>
              <a:t>: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Insights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autentici,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comportamenti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reali,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contesto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ricco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0" dirty="0">
                <a:latin typeface="Trebuchet MS"/>
                <a:cs typeface="Trebuchet MS"/>
              </a:rPr>
              <a:t>Contro</a:t>
            </a:r>
            <a:r>
              <a:rPr sz="1800" spc="-100" dirty="0">
                <a:latin typeface="Tahoma"/>
                <a:cs typeface="Tahoma"/>
              </a:rPr>
              <a:t>: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Time-</a:t>
            </a:r>
            <a:r>
              <a:rPr sz="1800" spc="-85" dirty="0">
                <a:latin typeface="Tahoma"/>
                <a:cs typeface="Tahoma"/>
              </a:rPr>
              <a:t>intensive,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campione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limitato,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bias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del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ricercatore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85" dirty="0">
                <a:latin typeface="Trebuchet MS"/>
                <a:cs typeface="Trebuchet MS"/>
              </a:rPr>
              <a:t>Esempio</a:t>
            </a:r>
            <a:r>
              <a:rPr sz="1800" spc="-85" dirty="0">
                <a:latin typeface="Tahoma"/>
                <a:cs typeface="Tahoma"/>
              </a:rPr>
              <a:t>: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85" dirty="0">
                <a:latin typeface="Tahoma"/>
                <a:cs typeface="Tahoma"/>
              </a:rPr>
              <a:t>Vivere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con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una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85" dirty="0">
                <a:latin typeface="Tahoma"/>
                <a:cs typeface="Tahoma"/>
              </a:rPr>
              <a:t>famiglia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per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capire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abitudini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alimentari</a:t>
            </a:r>
            <a:endParaRPr sz="1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800">
              <a:latin typeface="Tahoma"/>
              <a:cs typeface="Tahoma"/>
            </a:endParaRPr>
          </a:p>
          <a:p>
            <a:pPr marL="364490">
              <a:lnSpc>
                <a:spcPts val="2150"/>
              </a:lnSpc>
            </a:pPr>
            <a:r>
              <a:rPr sz="1800" b="1" spc="-40" dirty="0">
                <a:latin typeface="Trebuchet MS"/>
                <a:cs typeface="Trebuchet MS"/>
              </a:rPr>
              <a:t>Survey/Questionari:</a:t>
            </a:r>
            <a:endParaRPr sz="1800">
              <a:latin typeface="Trebuchet MS"/>
              <a:cs typeface="Trebuchet MS"/>
            </a:endParaRPr>
          </a:p>
          <a:p>
            <a:pPr marL="91440" indent="-88900">
              <a:lnSpc>
                <a:spcPts val="215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25" dirty="0">
                <a:latin typeface="Trebuchet MS"/>
                <a:cs typeface="Trebuchet MS"/>
              </a:rPr>
              <a:t>Pro</a:t>
            </a:r>
            <a:r>
              <a:rPr sz="1800" spc="-125" dirty="0">
                <a:latin typeface="Tahoma"/>
                <a:cs typeface="Tahoma"/>
              </a:rPr>
              <a:t>: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Campione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ampio,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dati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quantificabili,</a:t>
            </a:r>
            <a:r>
              <a:rPr sz="1800" spc="-204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costi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contenuti</a:t>
            </a:r>
            <a:endParaRPr sz="1800">
              <a:latin typeface="Tahoma"/>
              <a:cs typeface="Tahoma"/>
            </a:endParaRPr>
          </a:p>
          <a:p>
            <a:pPr marL="12700" marR="352425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0" dirty="0">
                <a:latin typeface="Trebuchet MS"/>
                <a:cs typeface="Trebuchet MS"/>
              </a:rPr>
              <a:t>	Contro</a:t>
            </a:r>
            <a:r>
              <a:rPr sz="1800" spc="-100" dirty="0">
                <a:latin typeface="Tahoma"/>
                <a:cs typeface="Tahoma"/>
              </a:rPr>
              <a:t>: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Social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desirability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bias,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comportamenti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dichiarati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vs </a:t>
            </a:r>
            <a:r>
              <a:rPr sz="1800" spc="-10" dirty="0">
                <a:latin typeface="Tahoma"/>
                <a:cs typeface="Tahoma"/>
              </a:rPr>
              <a:t>reali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85" dirty="0">
                <a:latin typeface="Trebuchet MS"/>
                <a:cs typeface="Trebuchet MS"/>
              </a:rPr>
              <a:t>Esempio</a:t>
            </a:r>
            <a:r>
              <a:rPr sz="1800" spc="-85" dirty="0">
                <a:latin typeface="Tahoma"/>
                <a:cs typeface="Tahoma"/>
              </a:rPr>
              <a:t>: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Questionario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online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su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abitudini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alimentari</a:t>
            </a:r>
            <a:endParaRPr sz="18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1800">
              <a:latin typeface="Tahoma"/>
              <a:cs typeface="Tahoma"/>
            </a:endParaRPr>
          </a:p>
          <a:p>
            <a:pPr marL="364490">
              <a:lnSpc>
                <a:spcPts val="2150"/>
              </a:lnSpc>
              <a:spcBef>
                <a:spcPts val="5"/>
              </a:spcBef>
            </a:pPr>
            <a:r>
              <a:rPr sz="1800" b="1" spc="-55" dirty="0">
                <a:latin typeface="Trebuchet MS"/>
                <a:cs typeface="Trebuchet MS"/>
              </a:rPr>
              <a:t>Focus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Group:</a:t>
            </a:r>
            <a:endParaRPr sz="1800">
              <a:latin typeface="Trebuchet MS"/>
              <a:cs typeface="Trebuchet MS"/>
            </a:endParaRPr>
          </a:p>
          <a:p>
            <a:pPr marL="91440" indent="-88900">
              <a:lnSpc>
                <a:spcPts val="215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25" dirty="0">
                <a:latin typeface="Trebuchet MS"/>
                <a:cs typeface="Trebuchet MS"/>
              </a:rPr>
              <a:t>Pro</a:t>
            </a:r>
            <a:r>
              <a:rPr sz="1800" spc="-125" dirty="0">
                <a:latin typeface="Tahoma"/>
                <a:cs typeface="Tahoma"/>
              </a:rPr>
              <a:t>: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Dinamiche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di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114" dirty="0">
                <a:latin typeface="Tahoma"/>
                <a:cs typeface="Tahoma"/>
              </a:rPr>
              <a:t>gruppo,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generazione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idee,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25" dirty="0">
                <a:latin typeface="Tahoma"/>
                <a:cs typeface="Tahoma"/>
              </a:rPr>
              <a:t>costi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medi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0" dirty="0">
                <a:latin typeface="Trebuchet MS"/>
                <a:cs typeface="Trebuchet MS"/>
              </a:rPr>
              <a:t>Contro</a:t>
            </a:r>
            <a:r>
              <a:rPr sz="1800" spc="-100" dirty="0">
                <a:latin typeface="Tahoma"/>
                <a:cs typeface="Tahoma"/>
              </a:rPr>
              <a:t>: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Influenza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reciproca,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ambiente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artificiale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85" dirty="0">
                <a:latin typeface="Trebuchet MS"/>
                <a:cs typeface="Trebuchet MS"/>
              </a:rPr>
              <a:t>Esempio</a:t>
            </a:r>
            <a:r>
              <a:rPr sz="1800" spc="-85" dirty="0">
                <a:latin typeface="Tahoma"/>
                <a:cs typeface="Tahoma"/>
              </a:rPr>
              <a:t>: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Discussione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100" dirty="0">
                <a:latin typeface="Tahoma"/>
                <a:cs typeface="Tahoma"/>
              </a:rPr>
              <a:t>guidata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su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prodotti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alimentari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b="1" spc="-70" dirty="0">
                <a:latin typeface="Trebuchet MS"/>
                <a:cs typeface="Trebuchet MS"/>
              </a:rPr>
              <a:t>Regola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d'Oro:</a:t>
            </a:r>
            <a:r>
              <a:rPr sz="1800" b="1" spc="-155" dirty="0">
                <a:latin typeface="Trebuchet MS"/>
                <a:cs typeface="Trebuchet MS"/>
              </a:rPr>
              <a:t> </a:t>
            </a:r>
            <a:r>
              <a:rPr sz="1800" spc="-65" dirty="0">
                <a:latin typeface="Tahoma"/>
                <a:cs typeface="Tahoma"/>
              </a:rPr>
              <a:t>Combinare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metodi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per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80" dirty="0">
                <a:latin typeface="Tahoma"/>
                <a:cs typeface="Tahoma"/>
              </a:rPr>
              <a:t>triangolazione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dei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risultati</a:t>
            </a:r>
            <a:endParaRPr sz="1800">
              <a:latin typeface="Tahoma"/>
              <a:cs typeface="Tahom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396865" y="2544952"/>
            <a:ext cx="638810" cy="2162810"/>
            <a:chOff x="5396865" y="2544952"/>
            <a:chExt cx="638810" cy="2162810"/>
          </a:xfrm>
        </p:grpSpPr>
        <p:sp>
          <p:nvSpPr>
            <p:cNvPr id="10" name="object 10"/>
            <p:cNvSpPr/>
            <p:nvPr/>
          </p:nvSpPr>
          <p:spPr>
            <a:xfrm>
              <a:off x="5406390" y="2554477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60" h="2143760">
                  <a:moveTo>
                    <a:pt x="0" y="0"/>
                  </a:moveTo>
                  <a:lnTo>
                    <a:pt x="0" y="2143760"/>
                  </a:lnTo>
                  <a:lnTo>
                    <a:pt x="619760" y="1071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406390" y="2554477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60" h="2143760">
                  <a:moveTo>
                    <a:pt x="0" y="0"/>
                  </a:moveTo>
                  <a:lnTo>
                    <a:pt x="619760" y="1071880"/>
                  </a:lnTo>
                  <a:lnTo>
                    <a:pt x="0" y="214376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17920" y="410597"/>
            <a:ext cx="5135880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3300" spc="-114" dirty="0"/>
              <a:t>OSSERVAZIONE</a:t>
            </a:r>
            <a:r>
              <a:rPr sz="3300" spc="-330" dirty="0"/>
              <a:t> </a:t>
            </a:r>
            <a:r>
              <a:rPr sz="3300" spc="-155" dirty="0"/>
              <a:t>PARTECIPANTE-</a:t>
            </a:r>
            <a:r>
              <a:rPr sz="3300" spc="-315" dirty="0"/>
              <a:t> </a:t>
            </a:r>
            <a:r>
              <a:rPr sz="3300" spc="-90" dirty="0"/>
              <a:t>SCENARIO</a:t>
            </a:r>
            <a:r>
              <a:rPr sz="3300" spc="-335" dirty="0"/>
              <a:t> </a:t>
            </a:r>
            <a:r>
              <a:rPr sz="3300" spc="-280" dirty="0"/>
              <a:t>DI</a:t>
            </a:r>
            <a:r>
              <a:rPr sz="3300" spc="-325" dirty="0"/>
              <a:t> </a:t>
            </a:r>
            <a:r>
              <a:rPr sz="3300" spc="-30" dirty="0"/>
              <a:t>BUSINESS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78739" y="982217"/>
            <a:ext cx="5612765" cy="5787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5" dirty="0">
                <a:latin typeface="Trebuchet MS"/>
                <a:cs typeface="Trebuchet MS"/>
              </a:rPr>
              <a:t>Il</a:t>
            </a:r>
            <a:r>
              <a:rPr sz="1800" b="1" spc="-170" dirty="0">
                <a:latin typeface="Trebuchet MS"/>
                <a:cs typeface="Trebuchet MS"/>
              </a:rPr>
              <a:t> </a:t>
            </a:r>
            <a:r>
              <a:rPr sz="1800" b="1" spc="-105" dirty="0">
                <a:latin typeface="Trebuchet MS"/>
                <a:cs typeface="Trebuchet MS"/>
              </a:rPr>
              <a:t>Progetto</a:t>
            </a:r>
            <a:r>
              <a:rPr sz="1800" b="1" spc="-155" dirty="0">
                <a:latin typeface="Trebuchet MS"/>
                <a:cs typeface="Trebuchet MS"/>
              </a:rPr>
              <a:t> </a:t>
            </a:r>
            <a:r>
              <a:rPr sz="1800" b="1" spc="-105" dirty="0">
                <a:latin typeface="Trebuchet MS"/>
                <a:cs typeface="Trebuchet MS"/>
              </a:rPr>
              <a:t>"Third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spc="-35" dirty="0">
                <a:latin typeface="Trebuchet MS"/>
                <a:cs typeface="Trebuchet MS"/>
              </a:rPr>
              <a:t>Place"</a:t>
            </a:r>
            <a:r>
              <a:rPr sz="1800" b="1" spc="-170" dirty="0">
                <a:latin typeface="Trebuchet MS"/>
                <a:cs typeface="Trebuchet MS"/>
              </a:rPr>
              <a:t> </a:t>
            </a:r>
            <a:r>
              <a:rPr sz="1800" b="1" spc="-75" dirty="0">
                <a:latin typeface="Trebuchet MS"/>
                <a:cs typeface="Trebuchet MS"/>
              </a:rPr>
              <a:t>(2008-</a:t>
            </a:r>
            <a:r>
              <a:rPr sz="1800" b="1" spc="-10" dirty="0">
                <a:latin typeface="Trebuchet MS"/>
                <a:cs typeface="Trebuchet MS"/>
              </a:rPr>
              <a:t>2010):</a:t>
            </a:r>
            <a:endParaRPr sz="18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800" dirty="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Trebuchet MS"/>
                <a:cs typeface="Trebuchet MS"/>
              </a:rPr>
              <a:t>Metodologia:</a:t>
            </a:r>
            <a:endParaRPr sz="1800" dirty="0">
              <a:latin typeface="Trebuchet MS"/>
              <a:cs typeface="Trebuchet MS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5" dirty="0">
                <a:latin typeface="Trebuchet MS"/>
                <a:cs typeface="Trebuchet MS"/>
              </a:rPr>
              <a:t>Etnografi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spc="-85" dirty="0">
                <a:latin typeface="Tahoma"/>
                <a:cs typeface="Tahoma"/>
              </a:rPr>
              <a:t>hanno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85" dirty="0">
                <a:latin typeface="Tahoma"/>
                <a:cs typeface="Tahoma"/>
              </a:rPr>
              <a:t>lavorato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come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barista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per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225" dirty="0">
                <a:latin typeface="Tahoma"/>
                <a:cs typeface="Tahoma"/>
              </a:rPr>
              <a:t>6+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mesi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75" dirty="0">
                <a:latin typeface="Trebuchet MS"/>
                <a:cs typeface="Trebuchet MS"/>
              </a:rPr>
              <a:t>Osservazione</a:t>
            </a:r>
            <a:r>
              <a:rPr sz="1800" b="1" spc="-120" dirty="0">
                <a:latin typeface="Trebuchet MS"/>
                <a:cs typeface="Trebuchet MS"/>
              </a:rPr>
              <a:t> </a:t>
            </a:r>
            <a:r>
              <a:rPr sz="1800" spc="-70" dirty="0">
                <a:latin typeface="Tahoma"/>
                <a:cs typeface="Tahoma"/>
              </a:rPr>
              <a:t>comportamenti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clienti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in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diverse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fasce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orarie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5" dirty="0">
                <a:latin typeface="Trebuchet MS"/>
                <a:cs typeface="Trebuchet MS"/>
              </a:rPr>
              <a:t>Partecipazione</a:t>
            </a:r>
            <a:r>
              <a:rPr sz="1800" b="1" spc="-90" dirty="0">
                <a:latin typeface="Trebuchet MS"/>
                <a:cs typeface="Trebuchet MS"/>
              </a:rPr>
              <a:t> </a:t>
            </a:r>
            <a:r>
              <a:rPr sz="1800" spc="-85" dirty="0">
                <a:latin typeface="Tahoma"/>
                <a:cs typeface="Tahoma"/>
              </a:rPr>
              <a:t>a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conversazioni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spontanee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90" dirty="0">
                <a:latin typeface="Trebuchet MS"/>
                <a:cs typeface="Trebuchet MS"/>
              </a:rPr>
              <a:t>Documentazione</a:t>
            </a:r>
            <a:r>
              <a:rPr sz="1800" b="1" spc="-130" dirty="0">
                <a:latin typeface="Trebuchet MS"/>
                <a:cs typeface="Trebuchet MS"/>
              </a:rPr>
              <a:t> </a:t>
            </a:r>
            <a:r>
              <a:rPr sz="1800" spc="-60" dirty="0">
                <a:latin typeface="Tahoma"/>
                <a:cs typeface="Tahoma"/>
              </a:rPr>
              <a:t>rituali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di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consumo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socializzazione</a:t>
            </a:r>
            <a:endParaRPr sz="1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b="1" spc="-110" dirty="0">
                <a:latin typeface="Trebuchet MS"/>
                <a:cs typeface="Trebuchet MS"/>
              </a:rPr>
              <a:t>Key</a:t>
            </a:r>
            <a:r>
              <a:rPr sz="1800" b="1" spc="-165" dirty="0">
                <a:latin typeface="Trebuchet MS"/>
                <a:cs typeface="Trebuchet MS"/>
              </a:rPr>
              <a:t> </a:t>
            </a:r>
            <a:r>
              <a:rPr sz="1800" b="1" spc="-50" dirty="0">
                <a:latin typeface="Trebuchet MS"/>
                <a:cs typeface="Trebuchet MS"/>
              </a:rPr>
              <a:t>Insights</a:t>
            </a:r>
            <a:r>
              <a:rPr sz="1800" b="1" spc="-140" dirty="0">
                <a:latin typeface="Trebuchet MS"/>
                <a:cs typeface="Trebuchet MS"/>
              </a:rPr>
              <a:t> </a:t>
            </a:r>
            <a:r>
              <a:rPr sz="1800" b="1" spc="-10" dirty="0">
                <a:latin typeface="Trebuchet MS"/>
                <a:cs typeface="Trebuchet MS"/>
              </a:rPr>
              <a:t>Scoperti:</a:t>
            </a:r>
            <a:endParaRPr sz="1800" dirty="0">
              <a:latin typeface="Trebuchet MS"/>
              <a:cs typeface="Trebuchet MS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30" dirty="0">
                <a:latin typeface="Tahoma"/>
                <a:cs typeface="Tahoma"/>
              </a:rPr>
              <a:t>Clienti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usano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laptop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come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"territorial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marker"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30" dirty="0">
                <a:latin typeface="Tahoma"/>
                <a:cs typeface="Tahoma"/>
              </a:rPr>
              <a:t>Musica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influenza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tempo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di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85" dirty="0">
                <a:latin typeface="Tahoma"/>
                <a:cs typeface="Tahoma"/>
              </a:rPr>
              <a:t>permanenza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200" dirty="0">
                <a:latin typeface="Tahoma"/>
                <a:cs typeface="Tahoma"/>
              </a:rPr>
              <a:t>(+23%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con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80" dirty="0">
                <a:latin typeface="Tahoma"/>
                <a:cs typeface="Tahoma"/>
              </a:rPr>
              <a:t>jazz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soft)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40" dirty="0">
                <a:latin typeface="Tahoma"/>
                <a:cs typeface="Tahoma"/>
              </a:rPr>
              <a:t>Code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100" dirty="0">
                <a:latin typeface="Tahoma"/>
                <a:cs typeface="Tahoma"/>
              </a:rPr>
              <a:t>lunghe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creano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ansia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ma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anche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senso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60" dirty="0">
                <a:latin typeface="Tahoma"/>
                <a:cs typeface="Tahoma"/>
              </a:rPr>
              <a:t>di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"esclusività"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45" dirty="0">
                <a:latin typeface="Tahoma"/>
                <a:cs typeface="Tahoma"/>
              </a:rPr>
              <a:t>Wi-</a:t>
            </a:r>
            <a:r>
              <a:rPr sz="1800" spc="-55" dirty="0">
                <a:latin typeface="Tahoma"/>
                <a:cs typeface="Tahoma"/>
              </a:rPr>
              <a:t>Fi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100" dirty="0">
                <a:latin typeface="Tahoma"/>
                <a:cs typeface="Tahoma"/>
              </a:rPr>
              <a:t>gratuito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80" dirty="0">
                <a:latin typeface="Tahoma"/>
                <a:cs typeface="Tahoma"/>
              </a:rPr>
              <a:t>trasforma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5" dirty="0">
                <a:latin typeface="Tahoma"/>
                <a:cs typeface="Tahoma"/>
              </a:rPr>
              <a:t>negozi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in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"uffici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temporanei"</a:t>
            </a:r>
            <a:endParaRPr sz="1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b="1" spc="-100" dirty="0">
                <a:latin typeface="Trebuchet MS"/>
                <a:cs typeface="Trebuchet MS"/>
              </a:rPr>
              <a:t>Azioni</a:t>
            </a:r>
            <a:r>
              <a:rPr sz="1800" b="1" spc="-135" dirty="0">
                <a:latin typeface="Trebuchet MS"/>
                <a:cs typeface="Trebuchet MS"/>
              </a:rPr>
              <a:t> </a:t>
            </a:r>
            <a:r>
              <a:rPr sz="1800" b="1" spc="-20" dirty="0">
                <a:latin typeface="Trebuchet MS"/>
                <a:cs typeface="Trebuchet MS"/>
              </a:rPr>
              <a:t>Implementate:</a:t>
            </a:r>
            <a:endParaRPr sz="1800" dirty="0">
              <a:latin typeface="Trebuchet MS"/>
              <a:cs typeface="Trebuchet MS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85" dirty="0">
                <a:latin typeface="Tahoma"/>
                <a:cs typeface="Tahoma"/>
              </a:rPr>
              <a:t>Riprogettazione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layout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con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più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tavoli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singoli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spcBef>
                <a:spcPts val="5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35" dirty="0">
                <a:latin typeface="Tahoma"/>
                <a:cs typeface="Tahoma"/>
              </a:rPr>
              <a:t>Playlist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dinamiche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per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85" dirty="0">
                <a:latin typeface="Tahoma"/>
                <a:cs typeface="Tahoma"/>
              </a:rPr>
              <a:t>gestire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traffico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70" dirty="0">
                <a:latin typeface="Tahoma"/>
                <a:cs typeface="Tahoma"/>
              </a:rPr>
              <a:t>App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mobile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per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ridurre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code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105" dirty="0">
                <a:latin typeface="Tahoma"/>
                <a:cs typeface="Tahoma"/>
              </a:rPr>
              <a:t>Programma</a:t>
            </a:r>
            <a:r>
              <a:rPr sz="1800" spc="-20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fedeltà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basato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su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75" dirty="0">
                <a:latin typeface="Tahoma"/>
                <a:cs typeface="Tahoma"/>
              </a:rPr>
              <a:t>"community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belonging«</a:t>
            </a:r>
            <a:endParaRPr sz="1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b="1" spc="-75" dirty="0">
                <a:latin typeface="Trebuchet MS"/>
                <a:cs typeface="Trebuchet MS"/>
              </a:rPr>
              <a:t>ROI:</a:t>
            </a:r>
            <a:r>
              <a:rPr sz="1800" b="1" spc="-155" dirty="0">
                <a:latin typeface="Trebuchet MS"/>
                <a:cs typeface="Trebuchet MS"/>
              </a:rPr>
              <a:t> </a:t>
            </a:r>
            <a:r>
              <a:rPr sz="1800" spc="-125" dirty="0">
                <a:latin typeface="Tahoma"/>
                <a:cs typeface="Tahoma"/>
              </a:rPr>
              <a:t>+$2.1B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0" dirty="0">
                <a:latin typeface="Tahoma"/>
                <a:cs typeface="Tahoma"/>
              </a:rPr>
              <a:t>revenue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65" dirty="0">
                <a:latin typeface="Tahoma"/>
                <a:cs typeface="Tahoma"/>
              </a:rPr>
              <a:t>incrementale</a:t>
            </a:r>
            <a:r>
              <a:rPr sz="1800" spc="-190" dirty="0">
                <a:latin typeface="Tahoma"/>
                <a:cs typeface="Tahoma"/>
              </a:rPr>
              <a:t> </a:t>
            </a:r>
            <a:r>
              <a:rPr sz="1800" spc="-70" dirty="0">
                <a:latin typeface="Tahoma"/>
                <a:cs typeface="Tahoma"/>
              </a:rPr>
              <a:t>in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3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anni</a:t>
            </a:r>
            <a:endParaRPr sz="180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3247" y="2017014"/>
            <a:ext cx="3058413" cy="305841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133808" y="186882"/>
            <a:ext cx="3841115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3300" spc="-75" dirty="0">
                <a:solidFill>
                  <a:srgbClr val="FF0000"/>
                </a:solidFill>
              </a:rPr>
              <a:t>FOCUS:</a:t>
            </a:r>
            <a:r>
              <a:rPr sz="3300" spc="-355" dirty="0">
                <a:solidFill>
                  <a:srgbClr val="FF0000"/>
                </a:solidFill>
              </a:rPr>
              <a:t> </a:t>
            </a:r>
            <a:r>
              <a:rPr sz="3300" spc="-10" dirty="0">
                <a:solidFill>
                  <a:srgbClr val="FF0000"/>
                </a:solidFill>
              </a:rPr>
              <a:t>BENCHMARK</a:t>
            </a:r>
            <a:endParaRPr sz="3300" dirty="0">
              <a:solidFill>
                <a:srgbClr val="FF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6613" y="779729"/>
            <a:ext cx="10778490" cy="545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65" dirty="0">
                <a:latin typeface="Arial"/>
                <a:cs typeface="Arial"/>
              </a:rPr>
              <a:t>DEFINIZIONE</a:t>
            </a:r>
            <a:r>
              <a:rPr sz="1700" b="1" spc="-135" dirty="0">
                <a:latin typeface="Arial"/>
                <a:cs typeface="Arial"/>
              </a:rPr>
              <a:t> </a:t>
            </a:r>
            <a:r>
              <a:rPr sz="1700" b="1" spc="-105" dirty="0">
                <a:latin typeface="Arial"/>
                <a:cs typeface="Arial"/>
              </a:rPr>
              <a:t>BENCHMARK: </a:t>
            </a:r>
            <a:r>
              <a:rPr sz="1700" spc="-80" dirty="0">
                <a:latin typeface="Tahoma"/>
                <a:cs typeface="Tahoma"/>
              </a:rPr>
              <a:t>Il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benchmarking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b="1" spc="-60" dirty="0">
                <a:latin typeface="Arial"/>
                <a:cs typeface="Arial"/>
              </a:rPr>
              <a:t>processo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sistematico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confronto </a:t>
            </a:r>
            <a:r>
              <a:rPr sz="1700" b="1" spc="-10" dirty="0">
                <a:latin typeface="Arial"/>
                <a:cs typeface="Arial"/>
              </a:rPr>
              <a:t>delle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performance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aziendali</a:t>
            </a:r>
            <a:endParaRPr sz="1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00" b="1" spc="-60" dirty="0">
                <a:latin typeface="Arial"/>
                <a:cs typeface="Arial"/>
              </a:rPr>
              <a:t>con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20" dirty="0">
                <a:latin typeface="Arial"/>
                <a:cs typeface="Arial"/>
              </a:rPr>
              <a:t>quelle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dei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competitor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o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delle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best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practice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settore</a:t>
            </a:r>
            <a:r>
              <a:rPr sz="1700" spc="-35" dirty="0">
                <a:latin typeface="Tahoma"/>
                <a:cs typeface="Tahoma"/>
              </a:rPr>
              <a:t>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al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fine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identificare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opportunità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miglioramento.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6977" y="1868725"/>
            <a:ext cx="4208737" cy="367600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10" dirty="0">
                <a:latin typeface="Arial"/>
                <a:cs typeface="Arial"/>
              </a:rPr>
              <a:t>TIPOLOGIE</a:t>
            </a:r>
            <a:r>
              <a:rPr sz="1700" b="1" spc="-13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DI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BENCHMARK:</a:t>
            </a:r>
            <a:endParaRPr sz="1700" dirty="0">
              <a:latin typeface="Arial"/>
              <a:cs typeface="Arial"/>
            </a:endParaRPr>
          </a:p>
          <a:p>
            <a:pPr marL="237490" indent="-224790">
              <a:lnSpc>
                <a:spcPct val="100000"/>
              </a:lnSpc>
              <a:buAutoNum type="arabicPeriod"/>
              <a:tabLst>
                <a:tab pos="237490" algn="l"/>
              </a:tabLst>
            </a:pPr>
            <a:r>
              <a:rPr sz="1700" b="1" spc="-100" dirty="0">
                <a:latin typeface="Arial"/>
                <a:cs typeface="Arial"/>
              </a:rPr>
              <a:t>COMPETITIVE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BENCHMARKING:</a:t>
            </a:r>
            <a:endParaRPr sz="1700" dirty="0">
              <a:latin typeface="Arial"/>
              <a:cs typeface="Arial"/>
            </a:endParaRPr>
          </a:p>
          <a:p>
            <a:pPr marL="88265" lvl="1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Confronto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diretto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competitor</a:t>
            </a:r>
            <a:endParaRPr sz="1700" dirty="0">
              <a:latin typeface="Tahoma"/>
              <a:cs typeface="Tahoma"/>
            </a:endParaRPr>
          </a:p>
          <a:p>
            <a:pPr marL="88265" lvl="1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Metriche: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quota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mercato,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prezzi,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servizi</a:t>
            </a:r>
            <a:endParaRPr sz="1700" dirty="0">
              <a:latin typeface="Tahoma"/>
              <a:cs typeface="Tahoma"/>
            </a:endParaRPr>
          </a:p>
          <a:p>
            <a:pPr marL="88265" lvl="1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40" dirty="0">
                <a:latin typeface="Tahoma"/>
                <a:cs typeface="Tahoma"/>
              </a:rPr>
              <a:t>Fonte: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ricerche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pubbliche,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mystery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shopping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10" dirty="0">
                <a:latin typeface="Arial"/>
                <a:cs typeface="Arial"/>
              </a:rPr>
              <a:t>2.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90" dirty="0">
                <a:latin typeface="Arial"/>
                <a:cs typeface="Arial"/>
              </a:rPr>
              <a:t>FUNCTIONAL</a:t>
            </a:r>
            <a:r>
              <a:rPr sz="1700" b="1" spc="-114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BENCHMARKING:</a:t>
            </a:r>
            <a:endParaRPr sz="1700" dirty="0">
              <a:latin typeface="Arial"/>
              <a:cs typeface="Arial"/>
            </a:endParaRPr>
          </a:p>
          <a:p>
            <a:pPr marL="88265" indent="-84455">
              <a:lnSpc>
                <a:spcPct val="100000"/>
              </a:lnSpc>
              <a:spcBef>
                <a:spcPts val="5"/>
              </a:spcBef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Confronto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funzioni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specifiche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Metriche: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tempi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processo,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qualità,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costi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40" dirty="0">
                <a:latin typeface="Tahoma"/>
                <a:cs typeface="Tahoma"/>
              </a:rPr>
              <a:t>Fonte: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aziende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altri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settori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eccellenti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10" dirty="0">
                <a:latin typeface="Arial"/>
                <a:cs typeface="Arial"/>
              </a:rPr>
              <a:t>3.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110" dirty="0">
                <a:latin typeface="Arial"/>
                <a:cs typeface="Arial"/>
              </a:rPr>
              <a:t>INTERNAL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BENCHMARKING:</a:t>
            </a:r>
            <a:endParaRPr sz="1700" dirty="0">
              <a:latin typeface="Arial"/>
              <a:cs typeface="Arial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Confronto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tra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unità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aziendali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Metriche: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performance,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best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practice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interne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40" dirty="0">
                <a:latin typeface="Tahoma"/>
                <a:cs typeface="Tahoma"/>
              </a:rPr>
              <a:t>Fonte: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dati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aziendali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interni</a:t>
            </a:r>
            <a:endParaRPr sz="1700" dirty="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47258" y="1848494"/>
            <a:ext cx="3724450" cy="315278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354965" algn="l"/>
              </a:tabLst>
            </a:pPr>
            <a:r>
              <a:rPr sz="1700" dirty="0">
                <a:latin typeface="Tahoma"/>
                <a:cs typeface="Tahoma"/>
              </a:rPr>
              <a:t>PLAN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Definire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cosa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comparare</a:t>
            </a:r>
            <a:endParaRPr sz="17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 startAt="2"/>
              <a:tabLst>
                <a:tab pos="354965" algn="l"/>
              </a:tabLst>
            </a:pPr>
            <a:r>
              <a:rPr sz="1700" dirty="0">
                <a:latin typeface="Tahoma"/>
                <a:cs typeface="Tahoma"/>
              </a:rPr>
              <a:t>COLLECT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Raccogliere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dati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competitors</a:t>
            </a:r>
            <a:endParaRPr sz="17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 startAt="3"/>
              <a:tabLst>
                <a:tab pos="354965" algn="l"/>
              </a:tabLst>
            </a:pPr>
            <a:r>
              <a:rPr sz="1700" spc="-50" dirty="0">
                <a:latin typeface="Tahoma"/>
                <a:cs typeface="Tahoma"/>
              </a:rPr>
              <a:t>ANALYZE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Identificare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gap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di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performance</a:t>
            </a:r>
            <a:endParaRPr sz="17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 startAt="4"/>
              <a:tabLst>
                <a:tab pos="354965" algn="l"/>
              </a:tabLst>
            </a:pPr>
            <a:r>
              <a:rPr sz="1700" spc="-50" dirty="0">
                <a:latin typeface="Tahoma"/>
                <a:cs typeface="Tahoma"/>
              </a:rPr>
              <a:t>ADAPT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Adattare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best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dirty="0">
                <a:latin typeface="Tahoma"/>
                <a:cs typeface="Tahoma"/>
              </a:rPr>
              <a:t>practice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al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contesto</a:t>
            </a:r>
            <a:endParaRPr sz="170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 startAt="5"/>
              <a:tabLst>
                <a:tab pos="354965" algn="l"/>
              </a:tabLst>
            </a:pPr>
            <a:r>
              <a:rPr sz="1700" spc="-30" dirty="0">
                <a:latin typeface="Tahoma"/>
                <a:cs typeface="Tahoma"/>
              </a:rPr>
              <a:t>IMPLEMENT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Implementare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miglioramenti</a:t>
            </a:r>
            <a:endParaRPr sz="1700">
              <a:latin typeface="Tahoma"/>
              <a:cs typeface="Tahoma"/>
            </a:endParaRPr>
          </a:p>
          <a:p>
            <a:pPr marL="399415" indent="-386715">
              <a:lnSpc>
                <a:spcPct val="100000"/>
              </a:lnSpc>
              <a:buAutoNum type="arabicPeriod" startAt="6"/>
              <a:tabLst>
                <a:tab pos="399415" algn="l"/>
              </a:tabLst>
            </a:pPr>
            <a:r>
              <a:rPr sz="1700" spc="-50" dirty="0">
                <a:latin typeface="Tahoma"/>
                <a:cs typeface="Tahoma"/>
              </a:rPr>
              <a:t>MONITOR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Monitorare</a:t>
            </a:r>
            <a:endParaRPr sz="1700">
              <a:latin typeface="Tahoma"/>
              <a:cs typeface="Tahoma"/>
            </a:endParaRPr>
          </a:p>
          <a:p>
            <a:pPr marL="3556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risultati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27498" y="2626741"/>
            <a:ext cx="328815" cy="1680216"/>
          </a:xfrm>
          <a:custGeom>
            <a:avLst/>
            <a:gdLst/>
            <a:ahLst/>
            <a:cxnLst/>
            <a:rect l="l" t="t" r="r" b="b"/>
            <a:pathLst>
              <a:path w="619760" h="2143760">
                <a:moveTo>
                  <a:pt x="0" y="0"/>
                </a:moveTo>
                <a:lnTo>
                  <a:pt x="0" y="2143760"/>
                </a:lnTo>
                <a:lnTo>
                  <a:pt x="619760" y="1071880"/>
                </a:lnTo>
                <a:lnTo>
                  <a:pt x="0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 txBox="1"/>
          <p:nvPr/>
        </p:nvSpPr>
        <p:spPr>
          <a:xfrm>
            <a:off x="9844278" y="2642108"/>
            <a:ext cx="19246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1800" b="1" i="1" spc="-75" dirty="0">
                <a:latin typeface="Arial"/>
                <a:cs typeface="Arial"/>
              </a:rPr>
              <a:t>E’</a:t>
            </a:r>
            <a:r>
              <a:rPr sz="1800" b="1" i="1" spc="-204" dirty="0">
                <a:latin typeface="Arial"/>
                <a:cs typeface="Arial"/>
              </a:rPr>
              <a:t> </a:t>
            </a:r>
            <a:r>
              <a:rPr sz="1800" b="1" i="1" spc="-100" dirty="0">
                <a:latin typeface="Arial"/>
                <a:cs typeface="Arial"/>
              </a:rPr>
              <a:t>UNA </a:t>
            </a:r>
            <a:r>
              <a:rPr sz="1800" b="1" i="1" spc="-150" dirty="0">
                <a:latin typeface="Arial"/>
                <a:cs typeface="Arial"/>
              </a:rPr>
              <a:t>SURVEY,</a:t>
            </a:r>
            <a:r>
              <a:rPr sz="1800" b="1" i="1" spc="-100" dirty="0">
                <a:latin typeface="Arial"/>
                <a:cs typeface="Arial"/>
              </a:rPr>
              <a:t> </a:t>
            </a:r>
            <a:r>
              <a:rPr sz="1800" b="1" i="1" spc="-50" dirty="0">
                <a:latin typeface="Arial"/>
                <a:cs typeface="Arial"/>
              </a:rPr>
              <a:t>O </a:t>
            </a:r>
            <a:r>
              <a:rPr sz="1800" b="1" i="1" spc="-105" dirty="0">
                <a:latin typeface="Arial"/>
                <a:cs typeface="Arial"/>
              </a:rPr>
              <a:t>MEGLIO</a:t>
            </a:r>
            <a:r>
              <a:rPr sz="1800" b="1" i="1" spc="-120" dirty="0">
                <a:latin typeface="Arial"/>
                <a:cs typeface="Arial"/>
              </a:rPr>
              <a:t> </a:t>
            </a:r>
            <a:r>
              <a:rPr sz="1800" b="1" i="1" spc="-25" dirty="0">
                <a:latin typeface="Arial"/>
                <a:cs typeface="Arial"/>
              </a:rPr>
              <a:t>UN </a:t>
            </a:r>
            <a:r>
              <a:rPr sz="1800" b="1" i="1" spc="-140" dirty="0">
                <a:latin typeface="Arial"/>
                <a:cs typeface="Arial"/>
              </a:rPr>
              <a:t>SOTTOTIPO</a:t>
            </a:r>
            <a:r>
              <a:rPr sz="1800" b="1" i="1" spc="-85" dirty="0">
                <a:latin typeface="Arial"/>
                <a:cs typeface="Arial"/>
              </a:rPr>
              <a:t> </a:t>
            </a:r>
            <a:r>
              <a:rPr sz="1800" b="1" i="1" spc="-135" dirty="0">
                <a:latin typeface="Arial"/>
                <a:cs typeface="Arial"/>
              </a:rPr>
              <a:t>DELLA </a:t>
            </a:r>
            <a:r>
              <a:rPr sz="1800" b="1" i="1" spc="-10" dirty="0">
                <a:latin typeface="Arial"/>
                <a:cs typeface="Arial"/>
              </a:rPr>
              <a:t>SURVEY.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60457" y="4013961"/>
            <a:ext cx="2091689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5720" algn="ctr">
              <a:lnSpc>
                <a:spcPct val="100000"/>
              </a:lnSpc>
              <a:spcBef>
                <a:spcPts val="100"/>
              </a:spcBef>
            </a:pPr>
            <a:r>
              <a:rPr sz="1800" b="1" i="1" spc="-130" dirty="0">
                <a:latin typeface="Arial"/>
                <a:cs typeface="Arial"/>
              </a:rPr>
              <a:t>PURTROPPO</a:t>
            </a:r>
            <a:r>
              <a:rPr sz="1800" b="1" i="1" spc="-95" dirty="0">
                <a:latin typeface="Arial"/>
                <a:cs typeface="Arial"/>
              </a:rPr>
              <a:t> </a:t>
            </a:r>
            <a:r>
              <a:rPr sz="1800" b="1" i="1" spc="-40" dirty="0">
                <a:latin typeface="Arial"/>
                <a:cs typeface="Arial"/>
              </a:rPr>
              <a:t>VIENE </a:t>
            </a:r>
            <a:r>
              <a:rPr sz="1800" b="1" i="1" spc="-250" dirty="0">
                <a:latin typeface="Arial"/>
                <a:cs typeface="Arial"/>
              </a:rPr>
              <a:t>TRATTATA</a:t>
            </a:r>
            <a:r>
              <a:rPr sz="1800" b="1" i="1" spc="-120" dirty="0">
                <a:latin typeface="Arial"/>
                <a:cs typeface="Arial"/>
              </a:rPr>
              <a:t> </a:t>
            </a:r>
            <a:r>
              <a:rPr sz="1800" b="1" i="1" spc="-195" dirty="0">
                <a:latin typeface="Arial"/>
                <a:cs typeface="Arial"/>
              </a:rPr>
              <a:t>A</a:t>
            </a:r>
            <a:r>
              <a:rPr sz="1800" b="1" i="1" spc="-114" dirty="0">
                <a:latin typeface="Arial"/>
                <a:cs typeface="Arial"/>
              </a:rPr>
              <a:t> </a:t>
            </a:r>
            <a:r>
              <a:rPr sz="1800" b="1" i="1" spc="-190" dirty="0">
                <a:latin typeface="Arial"/>
                <a:cs typeface="Arial"/>
              </a:rPr>
              <a:t>PARTE</a:t>
            </a:r>
            <a:r>
              <a:rPr sz="1800" b="1" i="1" spc="-125" dirty="0">
                <a:latin typeface="Arial"/>
                <a:cs typeface="Arial"/>
              </a:rPr>
              <a:t> </a:t>
            </a:r>
            <a:r>
              <a:rPr sz="1800" b="1" i="1" spc="-50" dirty="0">
                <a:latin typeface="Arial"/>
                <a:cs typeface="Arial"/>
              </a:rPr>
              <a:t>E </a:t>
            </a:r>
            <a:r>
              <a:rPr sz="1800" b="1" i="1" spc="-75" dirty="0">
                <a:latin typeface="Arial"/>
                <a:cs typeface="Arial"/>
              </a:rPr>
              <a:t>DUNǪUE</a:t>
            </a:r>
            <a:r>
              <a:rPr sz="1800" b="1" i="1" spc="-100" dirty="0">
                <a:latin typeface="Arial"/>
                <a:cs typeface="Arial"/>
              </a:rPr>
              <a:t> </a:t>
            </a:r>
            <a:r>
              <a:rPr sz="1800" b="1" i="1" spc="-25" dirty="0">
                <a:latin typeface="Arial"/>
                <a:cs typeface="Arial"/>
              </a:rPr>
              <a:t>LA </a:t>
            </a:r>
            <a:r>
              <a:rPr sz="1800" b="1" i="1" spc="-200" dirty="0">
                <a:latin typeface="Arial"/>
                <a:cs typeface="Arial"/>
              </a:rPr>
              <a:t>TROVATE</a:t>
            </a:r>
            <a:r>
              <a:rPr sz="1800" b="1" i="1" spc="-105" dirty="0">
                <a:latin typeface="Arial"/>
                <a:cs typeface="Arial"/>
              </a:rPr>
              <a:t> </a:t>
            </a:r>
            <a:r>
              <a:rPr sz="1800" b="1" i="1" spc="-40" dirty="0">
                <a:latin typeface="Arial"/>
                <a:cs typeface="Arial"/>
              </a:rPr>
              <a:t>ǪUI</a:t>
            </a:r>
            <a:r>
              <a:rPr sz="1800" b="1" i="1" spc="-135" dirty="0">
                <a:latin typeface="Arial"/>
                <a:cs typeface="Arial"/>
              </a:rPr>
              <a:t> </a:t>
            </a:r>
            <a:r>
              <a:rPr sz="1800" b="1" i="1" spc="-60" dirty="0">
                <a:latin typeface="Arial"/>
                <a:cs typeface="Arial"/>
              </a:rPr>
              <a:t>COME </a:t>
            </a:r>
            <a:r>
              <a:rPr sz="1800" b="1" i="1" spc="-35" dirty="0">
                <a:latin typeface="Arial"/>
                <a:cs typeface="Arial"/>
              </a:rPr>
              <a:t>UN</a:t>
            </a:r>
            <a:r>
              <a:rPr sz="1800" b="1" i="1" spc="-125" dirty="0">
                <a:latin typeface="Arial"/>
                <a:cs typeface="Arial"/>
              </a:rPr>
              <a:t> </a:t>
            </a:r>
            <a:r>
              <a:rPr sz="1800" b="1" i="1" spc="-10" dirty="0">
                <a:latin typeface="Arial"/>
                <a:cs typeface="Arial"/>
              </a:rPr>
              <a:t>«TIPO»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444298" y="1667552"/>
            <a:ext cx="822960" cy="726440"/>
            <a:chOff x="10444298" y="1667552"/>
            <a:chExt cx="822960" cy="726440"/>
          </a:xfrm>
        </p:grpSpPr>
        <p:sp>
          <p:nvSpPr>
            <p:cNvPr id="12" name="object 12"/>
            <p:cNvSpPr/>
            <p:nvPr/>
          </p:nvSpPr>
          <p:spPr>
            <a:xfrm>
              <a:off x="10449788" y="1673042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4">
                  <a:moveTo>
                    <a:pt x="402068" y="0"/>
                  </a:move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739" y="18717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079" y="687322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773599" y="715395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5639" y="696672"/>
                  </a:lnTo>
                  <a:lnTo>
                    <a:pt x="30908" y="696672"/>
                  </a:lnTo>
                  <a:lnTo>
                    <a:pt x="24654" y="693142"/>
                  </a:lnTo>
                  <a:lnTo>
                    <a:pt x="21271" y="687322"/>
                  </a:lnTo>
                  <a:lnTo>
                    <a:pt x="17755" y="681494"/>
                  </a:lnTo>
                  <a:lnTo>
                    <a:pt x="17775" y="674019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38464" y="18717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close/>
                </a:path>
                <a:path w="812165" h="715644">
                  <a:moveTo>
                    <a:pt x="438464" y="18717"/>
                  </a:move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3601" y="674019"/>
                  </a:lnTo>
                  <a:lnTo>
                    <a:pt x="793540" y="681494"/>
                  </a:lnTo>
                  <a:lnTo>
                    <a:pt x="790071" y="687322"/>
                  </a:lnTo>
                  <a:lnTo>
                    <a:pt x="786698" y="693142"/>
                  </a:lnTo>
                  <a:lnTo>
                    <a:pt x="780424" y="696672"/>
                  </a:lnTo>
                  <a:lnTo>
                    <a:pt x="805639" y="696672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438597" y="18873"/>
                  </a:lnTo>
                  <a:lnTo>
                    <a:pt x="438464" y="187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449788" y="1673042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4">
                  <a:moveTo>
                    <a:pt x="806621" y="658904"/>
                  </a:moveTo>
                  <a:lnTo>
                    <a:pt x="438597" y="18873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652" y="18873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37630" y="715380"/>
                  </a:lnTo>
                  <a:lnTo>
                    <a:pt x="773678" y="715380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806621" y="658904"/>
                  </a:lnTo>
                  <a:close/>
                </a:path>
                <a:path w="812165" h="715644">
                  <a:moveTo>
                    <a:pt x="790071" y="687322"/>
                  </a:moveTo>
                  <a:lnTo>
                    <a:pt x="786698" y="693142"/>
                  </a:lnTo>
                  <a:lnTo>
                    <a:pt x="780424" y="696672"/>
                  </a:lnTo>
                  <a:lnTo>
                    <a:pt x="773678" y="696554"/>
                  </a:lnTo>
                  <a:lnTo>
                    <a:pt x="37630" y="696554"/>
                  </a:lnTo>
                  <a:lnTo>
                    <a:pt x="30908" y="696672"/>
                  </a:lnTo>
                  <a:lnTo>
                    <a:pt x="24640" y="693134"/>
                  </a:lnTo>
                  <a:lnTo>
                    <a:pt x="21266" y="687314"/>
                  </a:lnTo>
                  <a:lnTo>
                    <a:pt x="17755" y="681494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0150" y="668042"/>
                  </a:lnTo>
                  <a:lnTo>
                    <a:pt x="793601" y="674019"/>
                  </a:lnTo>
                  <a:lnTo>
                    <a:pt x="793601" y="681392"/>
                  </a:lnTo>
                  <a:lnTo>
                    <a:pt x="790071" y="687322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833983" y="2232337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27240" y="31"/>
                  </a:moveTo>
                  <a:lnTo>
                    <a:pt x="21460" y="172"/>
                  </a:lnTo>
                  <a:lnTo>
                    <a:pt x="15804" y="0"/>
                  </a:lnTo>
                  <a:lnTo>
                    <a:pt x="10314" y="2149"/>
                  </a:lnTo>
                  <a:lnTo>
                    <a:pt x="2196" y="10134"/>
                  </a:lnTo>
                  <a:lnTo>
                    <a:pt x="0" y="15679"/>
                  </a:lnTo>
                  <a:lnTo>
                    <a:pt x="227" y="21398"/>
                  </a:lnTo>
                  <a:lnTo>
                    <a:pt x="70" y="27139"/>
                  </a:lnTo>
                  <a:lnTo>
                    <a:pt x="2282" y="32685"/>
                  </a:lnTo>
                  <a:lnTo>
                    <a:pt x="6345" y="36732"/>
                  </a:lnTo>
                  <a:lnTo>
                    <a:pt x="10275" y="40851"/>
                  </a:lnTo>
                  <a:lnTo>
                    <a:pt x="15773" y="43110"/>
                  </a:lnTo>
                  <a:lnTo>
                    <a:pt x="21460" y="42945"/>
                  </a:lnTo>
                  <a:lnTo>
                    <a:pt x="27272" y="43070"/>
                  </a:lnTo>
                  <a:lnTo>
                    <a:pt x="32872" y="40803"/>
                  </a:lnTo>
                  <a:lnTo>
                    <a:pt x="36959" y="36678"/>
                  </a:lnTo>
                  <a:lnTo>
                    <a:pt x="41147" y="32716"/>
                  </a:lnTo>
                  <a:lnTo>
                    <a:pt x="43453" y="27163"/>
                  </a:lnTo>
                  <a:lnTo>
                    <a:pt x="43320" y="21398"/>
                  </a:lnTo>
                  <a:lnTo>
                    <a:pt x="43532" y="15648"/>
                  </a:lnTo>
                  <a:lnTo>
                    <a:pt x="41226" y="10095"/>
                  </a:lnTo>
                  <a:lnTo>
                    <a:pt x="32833" y="2196"/>
                  </a:lnTo>
                  <a:lnTo>
                    <a:pt x="27240" y="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0833983" y="2232337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80">
                  <a:moveTo>
                    <a:pt x="21460" y="42945"/>
                  </a:moveTo>
                  <a:lnTo>
                    <a:pt x="15773" y="43110"/>
                  </a:lnTo>
                  <a:lnTo>
                    <a:pt x="10275" y="40851"/>
                  </a:lnTo>
                  <a:lnTo>
                    <a:pt x="6345" y="36732"/>
                  </a:lnTo>
                  <a:lnTo>
                    <a:pt x="2282" y="32685"/>
                  </a:lnTo>
                  <a:lnTo>
                    <a:pt x="70" y="27139"/>
                  </a:lnTo>
                  <a:lnTo>
                    <a:pt x="227" y="21398"/>
                  </a:lnTo>
                  <a:lnTo>
                    <a:pt x="0" y="15679"/>
                  </a:lnTo>
                  <a:lnTo>
                    <a:pt x="2196" y="10134"/>
                  </a:lnTo>
                  <a:lnTo>
                    <a:pt x="6282" y="6126"/>
                  </a:lnTo>
                  <a:lnTo>
                    <a:pt x="10314" y="2149"/>
                  </a:lnTo>
                  <a:lnTo>
                    <a:pt x="15804" y="0"/>
                  </a:lnTo>
                  <a:lnTo>
                    <a:pt x="21460" y="172"/>
                  </a:lnTo>
                  <a:lnTo>
                    <a:pt x="27240" y="31"/>
                  </a:lnTo>
                  <a:lnTo>
                    <a:pt x="32833" y="2196"/>
                  </a:lnTo>
                  <a:lnTo>
                    <a:pt x="37014" y="6180"/>
                  </a:lnTo>
                  <a:lnTo>
                    <a:pt x="41226" y="10095"/>
                  </a:lnTo>
                  <a:lnTo>
                    <a:pt x="43532" y="15648"/>
                  </a:lnTo>
                  <a:lnTo>
                    <a:pt x="43320" y="21398"/>
                  </a:lnTo>
                  <a:lnTo>
                    <a:pt x="43453" y="27163"/>
                  </a:lnTo>
                  <a:lnTo>
                    <a:pt x="41147" y="32716"/>
                  </a:lnTo>
                  <a:lnTo>
                    <a:pt x="36959" y="36678"/>
                  </a:lnTo>
                  <a:lnTo>
                    <a:pt x="32872" y="40803"/>
                  </a:lnTo>
                  <a:lnTo>
                    <a:pt x="27272" y="43070"/>
                  </a:lnTo>
                  <a:lnTo>
                    <a:pt x="21460" y="42945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842062" y="1868725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19">
                  <a:moveTo>
                    <a:pt x="25515" y="0"/>
                  </a:moveTo>
                  <a:lnTo>
                    <a:pt x="0" y="0"/>
                  </a:lnTo>
                  <a:lnTo>
                    <a:pt x="3043" y="299440"/>
                  </a:lnTo>
                  <a:lnTo>
                    <a:pt x="22479" y="299440"/>
                  </a:lnTo>
                  <a:lnTo>
                    <a:pt x="255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0842062" y="1868725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19">
                  <a:moveTo>
                    <a:pt x="3043" y="299440"/>
                  </a:moveTo>
                  <a:lnTo>
                    <a:pt x="0" y="0"/>
                  </a:lnTo>
                  <a:lnTo>
                    <a:pt x="25515" y="0"/>
                  </a:lnTo>
                  <a:lnTo>
                    <a:pt x="22479" y="299440"/>
                  </a:lnTo>
                  <a:lnTo>
                    <a:pt x="3043" y="299440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9145778" y="2029460"/>
            <a:ext cx="0" cy="4344670"/>
          </a:xfrm>
          <a:custGeom>
            <a:avLst/>
            <a:gdLst/>
            <a:ahLst/>
            <a:cxnLst/>
            <a:rect l="l" t="t" r="r" b="b"/>
            <a:pathLst>
              <a:path h="4344670">
                <a:moveTo>
                  <a:pt x="0" y="0"/>
                </a:moveTo>
                <a:lnTo>
                  <a:pt x="0" y="4344085"/>
                </a:lnTo>
              </a:path>
            </a:pathLst>
          </a:custGeom>
          <a:ln w="1270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75" dirty="0"/>
              <a:t>FOCUS:</a:t>
            </a:r>
            <a:r>
              <a:rPr sz="3300" spc="-365" dirty="0"/>
              <a:t> </a:t>
            </a:r>
            <a:r>
              <a:rPr sz="3300" spc="-35" dirty="0"/>
              <a:t>BENCHMARK</a:t>
            </a:r>
            <a:r>
              <a:rPr sz="3300" spc="-355" dirty="0"/>
              <a:t> </a:t>
            </a:r>
            <a:r>
              <a:rPr sz="3300" spc="-60" dirty="0"/>
              <a:t>-</a:t>
            </a:r>
            <a:r>
              <a:rPr sz="3300" spc="-360" dirty="0"/>
              <a:t> </a:t>
            </a:r>
            <a:r>
              <a:rPr sz="3300" spc="-75" dirty="0"/>
              <a:t>ESEMPIO</a:t>
            </a:r>
            <a:endParaRPr sz="33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61772" y="1664698"/>
          <a:ext cx="9780270" cy="20148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86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7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5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1945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sz="1800" spc="-10" dirty="0">
                          <a:latin typeface="Tahoma"/>
                          <a:cs typeface="Tahoma"/>
                        </a:rPr>
                        <a:t>Metrica*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ts val="2050"/>
                        </a:lnSpc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Noi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02005">
                        <a:lnSpc>
                          <a:spcPts val="2050"/>
                        </a:lnSpc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Competitor</a:t>
                      </a:r>
                      <a:r>
                        <a:rPr sz="1800" spc="-1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A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ts val="2050"/>
                        </a:lnSpc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Competitor</a:t>
                      </a:r>
                      <a:r>
                        <a:rPr sz="1800" spc="-1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50" dirty="0">
                          <a:latin typeface="Tahoma"/>
                          <a:cs typeface="Tahoma"/>
                        </a:rPr>
                        <a:t>B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ts val="2050"/>
                        </a:lnSpc>
                      </a:pPr>
                      <a:r>
                        <a:rPr sz="1800" dirty="0">
                          <a:latin typeface="Tahoma"/>
                          <a:cs typeface="Tahoma"/>
                        </a:rPr>
                        <a:t>Best</a:t>
                      </a:r>
                      <a:r>
                        <a:rPr sz="1800" spc="-1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800" spc="-10" dirty="0">
                          <a:latin typeface="Tahoma"/>
                          <a:cs typeface="Tahoma"/>
                        </a:rPr>
                        <a:t>Practice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75" dirty="0">
                          <a:latin typeface="Arial"/>
                          <a:cs typeface="Arial"/>
                        </a:rPr>
                        <a:t>Conversion</a:t>
                      </a:r>
                      <a:r>
                        <a:rPr sz="1800" b="1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Rate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2.1%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802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3.2%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2.8%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3.5%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20" dirty="0">
                          <a:latin typeface="Arial"/>
                          <a:cs typeface="Arial"/>
                        </a:rPr>
                        <a:t>Cart</a:t>
                      </a:r>
                      <a:endParaRPr sz="18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800" b="1" spc="-10" dirty="0">
                          <a:latin typeface="Arial"/>
                          <a:cs typeface="Arial"/>
                        </a:rPr>
                        <a:t>Abandonment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68%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166370" marB="0"/>
                </a:tc>
                <a:tc>
                  <a:txBody>
                    <a:bodyPr/>
                    <a:lstStyle/>
                    <a:p>
                      <a:pPr marL="80200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55%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166370" marB="0"/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62%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166370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1310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50%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16637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105" dirty="0">
                          <a:latin typeface="Arial"/>
                          <a:cs typeface="Arial"/>
                        </a:rPr>
                        <a:t>Page</a:t>
                      </a:r>
                      <a:r>
                        <a:rPr sz="1800" b="1" spc="-1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85" dirty="0">
                          <a:latin typeface="Arial"/>
                          <a:cs typeface="Arial"/>
                        </a:rPr>
                        <a:t>Load</a:t>
                      </a:r>
                      <a:r>
                        <a:rPr sz="1800" b="1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Time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3.2s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802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2.1s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0" dirty="0">
                          <a:latin typeface="Tahoma"/>
                          <a:cs typeface="Tahoma"/>
                        </a:rPr>
                        <a:t>2.8s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&lt;2s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94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b="1" spc="-35" dirty="0">
                          <a:latin typeface="Arial"/>
                          <a:cs typeface="Arial"/>
                        </a:rPr>
                        <a:t>Mobile</a:t>
                      </a:r>
                      <a:r>
                        <a:rPr sz="1800" b="1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b="1" spc="-20" dirty="0">
                          <a:latin typeface="Arial"/>
                          <a:cs typeface="Arial"/>
                        </a:rPr>
                        <a:t>Sales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19621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45%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802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65%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56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58%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39370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-25" dirty="0">
                          <a:latin typeface="Tahoma"/>
                          <a:cs typeface="Tahoma"/>
                        </a:rPr>
                        <a:t>70%</a:t>
                      </a:r>
                      <a:endParaRPr sz="1800">
                        <a:latin typeface="Tahoma"/>
                        <a:cs typeface="Tahoma"/>
                      </a:endParaRPr>
                    </a:p>
                  </a:txBody>
                  <a:tcPr marL="0" marR="0" marT="29209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096000" y="215265"/>
            <a:ext cx="55708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ESEMPIO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PRATICO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-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BENCHMARK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E-COMMERCE: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80822" y="3952747"/>
            <a:ext cx="552958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ahoma"/>
                <a:cs typeface="Tahoma"/>
              </a:rPr>
              <a:t>GAP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ANALYSIS:</a:t>
            </a:r>
            <a:endParaRPr sz="18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spcBef>
                <a:spcPts val="2160"/>
              </a:spcBef>
            </a:pPr>
            <a:r>
              <a:rPr sz="1800" spc="-10" dirty="0">
                <a:latin typeface="Tahoma"/>
                <a:cs typeface="Tahoma"/>
              </a:rPr>
              <a:t>Priorità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1: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Page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load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time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(impatto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diretto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su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conversion) Priorità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2: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Mobile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optimization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spc="-10" dirty="0">
                <a:latin typeface="Tahoma"/>
                <a:cs typeface="Tahoma"/>
              </a:rPr>
              <a:t>Priorità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90" dirty="0">
                <a:latin typeface="Tahoma"/>
                <a:cs typeface="Tahoma"/>
              </a:rPr>
              <a:t>3: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Checkout</a:t>
            </a:r>
            <a:r>
              <a:rPr sz="1800" spc="-1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process</a:t>
            </a:r>
            <a:r>
              <a:rPr sz="1800" spc="-114" dirty="0">
                <a:latin typeface="Tahoma"/>
                <a:cs typeface="Tahoma"/>
              </a:rPr>
              <a:t> </a:t>
            </a:r>
            <a:r>
              <a:rPr sz="1800" spc="-55" dirty="0">
                <a:latin typeface="Tahoma"/>
                <a:cs typeface="Tahoma"/>
              </a:rPr>
              <a:t>(ridurre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abandonment)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46" y="5691022"/>
            <a:ext cx="11934190" cy="1092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28905">
              <a:lnSpc>
                <a:spcPct val="100000"/>
              </a:lnSpc>
              <a:spcBef>
                <a:spcPts val="95"/>
              </a:spcBef>
            </a:pPr>
            <a:r>
              <a:rPr sz="1000" b="1" spc="-30" dirty="0">
                <a:latin typeface="Arial"/>
                <a:cs typeface="Arial"/>
              </a:rPr>
              <a:t>*Conversion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30" dirty="0">
                <a:latin typeface="Arial"/>
                <a:cs typeface="Arial"/>
              </a:rPr>
              <a:t>Rate</a:t>
            </a:r>
            <a:r>
              <a:rPr sz="1000" b="1" spc="-6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Percentuale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3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visitatori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che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completano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l'azione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desiderata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(acquisto,</a:t>
            </a:r>
            <a:r>
              <a:rPr sz="1000" i="1" spc="10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registrazione,</a:t>
            </a:r>
            <a:r>
              <a:rPr sz="1000" i="1" spc="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download)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sul</a:t>
            </a:r>
            <a:r>
              <a:rPr sz="1000" i="1" spc="-3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totale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dei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visitatori</a:t>
            </a:r>
            <a:r>
              <a:rPr sz="1000" i="1" spc="-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unici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in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un</a:t>
            </a:r>
            <a:r>
              <a:rPr sz="1000" i="1" spc="-5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determinato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periodo.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Formula: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(Conversioni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i="1" spc="-30" dirty="0">
                <a:latin typeface="Arial"/>
                <a:cs typeface="Arial"/>
              </a:rPr>
              <a:t>÷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Visitatori</a:t>
            </a:r>
            <a:r>
              <a:rPr sz="1000" i="1" spc="1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Unici)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65" dirty="0">
                <a:latin typeface="Arial"/>
                <a:cs typeface="Arial"/>
              </a:rPr>
              <a:t>×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100. Benchmark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settore: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2-</a:t>
            </a:r>
            <a:r>
              <a:rPr sz="1000" i="1" spc="-30" dirty="0">
                <a:latin typeface="Arial"/>
                <a:cs typeface="Arial"/>
              </a:rPr>
              <a:t>3%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per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e-</a:t>
            </a:r>
            <a:r>
              <a:rPr sz="1000" i="1" dirty="0">
                <a:latin typeface="Arial"/>
                <a:cs typeface="Arial"/>
              </a:rPr>
              <a:t>commerce</a:t>
            </a:r>
            <a:r>
              <a:rPr sz="1000" i="1" spc="-80" dirty="0">
                <a:latin typeface="Arial"/>
                <a:cs typeface="Arial"/>
              </a:rPr>
              <a:t> </a:t>
            </a:r>
            <a:r>
              <a:rPr sz="1000" i="1" spc="-35" dirty="0">
                <a:latin typeface="Arial"/>
                <a:cs typeface="Arial"/>
              </a:rPr>
              <a:t>B2C,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0.5-</a:t>
            </a:r>
            <a:r>
              <a:rPr sz="1000" i="1" spc="-30" dirty="0">
                <a:latin typeface="Arial"/>
                <a:cs typeface="Arial"/>
              </a:rPr>
              <a:t>1%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per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B2B.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000" b="1" spc="-10" dirty="0">
                <a:latin typeface="Arial"/>
                <a:cs typeface="Arial"/>
              </a:rPr>
              <a:t>Cart</a:t>
            </a:r>
            <a:r>
              <a:rPr sz="1000" b="1" spc="-80" dirty="0">
                <a:latin typeface="Arial"/>
                <a:cs typeface="Arial"/>
              </a:rPr>
              <a:t> </a:t>
            </a:r>
            <a:r>
              <a:rPr sz="1000" b="1" spc="-10" dirty="0">
                <a:latin typeface="Arial"/>
                <a:cs typeface="Arial"/>
              </a:rPr>
              <a:t>Abandonment</a:t>
            </a:r>
            <a:endParaRPr sz="10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000" i="1" spc="-10" dirty="0">
                <a:latin typeface="Arial"/>
                <a:cs typeface="Arial"/>
              </a:rPr>
              <a:t>Percentuale</a:t>
            </a:r>
            <a:r>
              <a:rPr sz="1000" i="1" spc="-7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sessioni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acquisto</a:t>
            </a:r>
            <a:r>
              <a:rPr sz="1000" i="1" spc="-1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iniziate</a:t>
            </a:r>
            <a:r>
              <a:rPr sz="1000" i="1" spc="-3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ma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non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completate.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Formula: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((Carrelli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Creati</a:t>
            </a:r>
            <a:r>
              <a:rPr sz="1000" i="1" dirty="0">
                <a:latin typeface="Arial"/>
                <a:cs typeface="Arial"/>
              </a:rPr>
              <a:t> -</a:t>
            </a:r>
            <a:r>
              <a:rPr sz="1000" i="1" spc="-7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Ordini</a:t>
            </a:r>
            <a:r>
              <a:rPr sz="1000" i="1" spc="-3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Completati)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30" dirty="0">
                <a:latin typeface="Arial"/>
                <a:cs typeface="Arial"/>
              </a:rPr>
              <a:t>÷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Carrelli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Creati)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65" dirty="0">
                <a:latin typeface="Arial"/>
                <a:cs typeface="Arial"/>
              </a:rPr>
              <a:t>× </a:t>
            </a:r>
            <a:r>
              <a:rPr sz="1000" i="1" spc="-20" dirty="0">
                <a:latin typeface="Arial"/>
                <a:cs typeface="Arial"/>
              </a:rPr>
              <a:t>100.</a:t>
            </a:r>
            <a:r>
              <a:rPr sz="1000" i="1" spc="-25" dirty="0">
                <a:latin typeface="Arial"/>
                <a:cs typeface="Arial"/>
              </a:rPr>
              <a:t> Media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settore:</a:t>
            </a:r>
            <a:r>
              <a:rPr sz="1000" i="1" spc="-5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70-</a:t>
            </a:r>
            <a:r>
              <a:rPr sz="1000" i="1" spc="-10" dirty="0">
                <a:latin typeface="Arial"/>
                <a:cs typeface="Arial"/>
              </a:rPr>
              <a:t>75%.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Include</a:t>
            </a:r>
            <a:r>
              <a:rPr sz="1000" i="1" spc="-8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abbandoni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per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costi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6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spedizione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elevati,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processo </a:t>
            </a:r>
            <a:r>
              <a:rPr sz="1000" i="1" dirty="0">
                <a:latin typeface="Arial"/>
                <a:cs typeface="Arial"/>
              </a:rPr>
              <a:t>checkout</a:t>
            </a:r>
            <a:r>
              <a:rPr sz="1000" i="1" spc="-8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complesso,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problemi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fiducia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o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confronto</a:t>
            </a:r>
            <a:r>
              <a:rPr sz="1000" i="1" spc="-8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prezzi.</a:t>
            </a:r>
            <a:endParaRPr sz="1000">
              <a:latin typeface="Arial"/>
              <a:cs typeface="Arial"/>
            </a:endParaRPr>
          </a:p>
          <a:p>
            <a:pPr marL="12700" marR="299085">
              <a:lnSpc>
                <a:spcPct val="100000"/>
              </a:lnSpc>
            </a:pPr>
            <a:r>
              <a:rPr sz="1000" b="1" spc="-55" dirty="0">
                <a:latin typeface="Arial"/>
                <a:cs typeface="Arial"/>
              </a:rPr>
              <a:t>Page</a:t>
            </a:r>
            <a:r>
              <a:rPr sz="1000" b="1" spc="-45" dirty="0">
                <a:latin typeface="Arial"/>
                <a:cs typeface="Arial"/>
              </a:rPr>
              <a:t> </a:t>
            </a:r>
            <a:r>
              <a:rPr sz="1000" b="1" spc="-55" dirty="0">
                <a:latin typeface="Arial"/>
                <a:cs typeface="Arial"/>
              </a:rPr>
              <a:t>Load</a:t>
            </a:r>
            <a:r>
              <a:rPr sz="1000" b="1" spc="-30" dirty="0">
                <a:latin typeface="Arial"/>
                <a:cs typeface="Arial"/>
              </a:rPr>
              <a:t> </a:t>
            </a:r>
            <a:r>
              <a:rPr sz="1000" b="1" spc="-40" dirty="0">
                <a:latin typeface="Arial"/>
                <a:cs typeface="Arial"/>
              </a:rPr>
              <a:t>Time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i="1" spc="-40" dirty="0">
                <a:latin typeface="Arial"/>
                <a:cs typeface="Arial"/>
              </a:rPr>
              <a:t>Tempo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medio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necessario</a:t>
            </a:r>
            <a:r>
              <a:rPr sz="1000" i="1" spc="-10" dirty="0">
                <a:latin typeface="Arial"/>
                <a:cs typeface="Arial"/>
              </a:rPr>
              <a:t> per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il</a:t>
            </a:r>
            <a:r>
              <a:rPr sz="1000" i="1" spc="-2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caricamento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completo</a:t>
            </a:r>
            <a:r>
              <a:rPr sz="1000" i="1" spc="-6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una</a:t>
            </a:r>
            <a:r>
              <a:rPr sz="1000" i="1" spc="-25" dirty="0">
                <a:latin typeface="Arial"/>
                <a:cs typeface="Arial"/>
              </a:rPr>
              <a:t> pagina</a:t>
            </a:r>
            <a:r>
              <a:rPr sz="1000" i="1" spc="-10" dirty="0">
                <a:latin typeface="Arial"/>
                <a:cs typeface="Arial"/>
              </a:rPr>
              <a:t> web,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misurato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dal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momento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della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richiesta </a:t>
            </a:r>
            <a:r>
              <a:rPr sz="1000" i="1" dirty="0">
                <a:latin typeface="Arial"/>
                <a:cs typeface="Arial"/>
              </a:rPr>
              <a:t>alla</a:t>
            </a:r>
            <a:r>
              <a:rPr sz="1000" i="1" spc="-25" dirty="0">
                <a:latin typeface="Arial"/>
                <a:cs typeface="Arial"/>
              </a:rPr>
              <a:t> visualizzazione</a:t>
            </a:r>
            <a:r>
              <a:rPr sz="1000" i="1" spc="2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di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dirty="0">
                <a:latin typeface="Arial"/>
                <a:cs typeface="Arial"/>
              </a:rPr>
              <a:t>tutti</a:t>
            </a:r>
            <a:r>
              <a:rPr sz="1000" i="1" spc="-40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gli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elementi.</a:t>
            </a:r>
            <a:r>
              <a:rPr sz="1000" i="1" spc="-55" dirty="0">
                <a:latin typeface="Arial"/>
                <a:cs typeface="Arial"/>
              </a:rPr>
              <a:t> </a:t>
            </a:r>
            <a:r>
              <a:rPr sz="1000" i="1" spc="-20" dirty="0">
                <a:latin typeface="Arial"/>
                <a:cs typeface="Arial"/>
              </a:rPr>
              <a:t>Standard </a:t>
            </a:r>
            <a:r>
              <a:rPr sz="1000" i="1" dirty="0">
                <a:latin typeface="Arial"/>
                <a:cs typeface="Arial"/>
              </a:rPr>
              <a:t>ottimale:</a:t>
            </a:r>
            <a:r>
              <a:rPr sz="1000" i="1" spc="-25" dirty="0">
                <a:latin typeface="Arial"/>
                <a:cs typeface="Arial"/>
              </a:rPr>
              <a:t> </a:t>
            </a:r>
            <a:r>
              <a:rPr sz="1000" i="1" spc="-50" dirty="0">
                <a:latin typeface="Arial"/>
                <a:cs typeface="Arial"/>
              </a:rPr>
              <a:t>&lt;2</a:t>
            </a:r>
            <a:r>
              <a:rPr sz="1000" i="1" spc="-30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secondi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su</a:t>
            </a:r>
            <a:r>
              <a:rPr sz="1000" i="1" spc="-3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desktop,</a:t>
            </a:r>
            <a:r>
              <a:rPr sz="1000" i="1" spc="-50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&lt;3 </a:t>
            </a:r>
            <a:r>
              <a:rPr sz="1000" i="1" spc="-10" dirty="0">
                <a:latin typeface="Arial"/>
                <a:cs typeface="Arial"/>
              </a:rPr>
              <a:t>secondi</a:t>
            </a:r>
            <a:r>
              <a:rPr sz="1000" i="1" spc="-55" dirty="0">
                <a:latin typeface="Arial"/>
                <a:cs typeface="Arial"/>
              </a:rPr>
              <a:t> </a:t>
            </a:r>
            <a:r>
              <a:rPr sz="1000" i="1" spc="-25" dirty="0">
                <a:latin typeface="Arial"/>
                <a:cs typeface="Arial"/>
              </a:rPr>
              <a:t>su</a:t>
            </a:r>
            <a:r>
              <a:rPr sz="1000" i="1" spc="-45" dirty="0">
                <a:latin typeface="Arial"/>
                <a:cs typeface="Arial"/>
              </a:rPr>
              <a:t> </a:t>
            </a:r>
            <a:r>
              <a:rPr sz="1000" i="1" spc="-10" dirty="0">
                <a:latin typeface="Arial"/>
                <a:cs typeface="Arial"/>
              </a:rPr>
              <a:t>mobile.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113391"/>
            <a:ext cx="11167334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 algn="r">
              <a:lnSpc>
                <a:spcPct val="100000"/>
              </a:lnSpc>
              <a:spcBef>
                <a:spcPts val="100"/>
              </a:spcBef>
            </a:pPr>
            <a:r>
              <a:rPr sz="3300" spc="-155" dirty="0"/>
              <a:t>ESERCITAZIONE</a:t>
            </a:r>
            <a:r>
              <a:rPr sz="3300" spc="-365" dirty="0"/>
              <a:t> </a:t>
            </a:r>
            <a:r>
              <a:rPr sz="3300" spc="-355" dirty="0"/>
              <a:t> </a:t>
            </a:r>
            <a:r>
              <a:rPr sz="3300" spc="-60" dirty="0"/>
              <a:t>-</a:t>
            </a:r>
            <a:r>
              <a:rPr sz="3300" spc="-360" dirty="0"/>
              <a:t> </a:t>
            </a:r>
            <a:r>
              <a:rPr sz="3300" spc="-90" dirty="0">
                <a:solidFill>
                  <a:srgbClr val="0070C0"/>
                </a:solidFill>
              </a:rPr>
              <a:t>SCENARIO</a:t>
            </a:r>
            <a:r>
              <a:rPr sz="3300" spc="-355" dirty="0">
                <a:solidFill>
                  <a:srgbClr val="0070C0"/>
                </a:solidFill>
              </a:rPr>
              <a:t> </a:t>
            </a:r>
            <a:r>
              <a:rPr sz="3300" spc="-280" dirty="0">
                <a:solidFill>
                  <a:srgbClr val="0070C0"/>
                </a:solidFill>
              </a:rPr>
              <a:t>DI</a:t>
            </a:r>
            <a:r>
              <a:rPr sz="3300" spc="-360" dirty="0">
                <a:solidFill>
                  <a:srgbClr val="0070C0"/>
                </a:solidFill>
              </a:rPr>
              <a:t> </a:t>
            </a:r>
            <a:r>
              <a:rPr sz="3300" spc="-45" dirty="0">
                <a:solidFill>
                  <a:srgbClr val="0070C0"/>
                </a:solidFill>
              </a:rPr>
              <a:t>BUSINESS</a:t>
            </a:r>
            <a:endParaRPr sz="3300" dirty="0">
              <a:solidFill>
                <a:srgbClr val="0070C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6466" y="634046"/>
            <a:ext cx="11578178" cy="635267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18770">
              <a:lnSpc>
                <a:spcPct val="100000"/>
              </a:lnSpc>
              <a:spcBef>
                <a:spcPts val="105"/>
              </a:spcBef>
            </a:pPr>
            <a:r>
              <a:rPr sz="1700" b="1" spc="-95" dirty="0">
                <a:latin typeface="Arial"/>
                <a:cs typeface="Arial"/>
              </a:rPr>
              <a:t>SCENARIO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110" dirty="0">
                <a:latin typeface="Arial"/>
                <a:cs typeface="Arial"/>
              </a:rPr>
              <a:t>MULTIPLO: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Sei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consulente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diverse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aziende.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Per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ogni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caso,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scegli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metodologia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più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appropriata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e </a:t>
            </a:r>
            <a:r>
              <a:rPr sz="1700" dirty="0">
                <a:latin typeface="Tahoma"/>
                <a:cs typeface="Tahoma"/>
              </a:rPr>
              <a:t>giustifica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scelta.</a:t>
            </a:r>
            <a:endParaRPr sz="170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180" dirty="0">
                <a:latin typeface="Arial"/>
                <a:cs typeface="Arial"/>
              </a:rPr>
              <a:t>A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165" dirty="0">
                <a:latin typeface="Arial"/>
                <a:cs typeface="Arial"/>
              </a:rPr>
              <a:t>STARTUP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80" dirty="0">
                <a:latin typeface="Arial"/>
                <a:cs typeface="Arial"/>
              </a:rPr>
              <a:t>FINTECH: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Una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startup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sviluppa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un'app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investimenti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vuole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capire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loro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concept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attraente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i </a:t>
            </a:r>
            <a:r>
              <a:rPr sz="1700" spc="-10" dirty="0">
                <a:latin typeface="Tahoma"/>
                <a:cs typeface="Tahoma"/>
              </a:rPr>
              <a:t>millennial.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75" dirty="0">
                <a:latin typeface="Arial"/>
                <a:cs typeface="Arial"/>
              </a:rPr>
              <a:t>Budget: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€15.000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60" dirty="0">
                <a:latin typeface="Arial"/>
                <a:cs typeface="Arial"/>
              </a:rPr>
              <a:t>Tempistiche: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25" dirty="0">
                <a:latin typeface="Tahoma"/>
                <a:cs typeface="Tahoma"/>
              </a:rPr>
              <a:t>3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settimane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Obiettivo: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Validare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concept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identificare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miglioramenti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45"/>
              </a:spcBef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180" dirty="0">
                <a:latin typeface="Arial"/>
                <a:cs typeface="Arial"/>
              </a:rPr>
              <a:t>B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45" dirty="0">
                <a:latin typeface="Arial"/>
                <a:cs typeface="Arial"/>
              </a:rPr>
              <a:t>CATENA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150" dirty="0">
                <a:latin typeface="Arial"/>
                <a:cs typeface="Arial"/>
              </a:rPr>
              <a:t>RETAIL: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Una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catena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abbigliamento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vuole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misurare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soddisfazione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50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punti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vendita.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75" dirty="0">
                <a:latin typeface="Arial"/>
                <a:cs typeface="Arial"/>
              </a:rPr>
              <a:t>Budget: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€25.000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60" dirty="0">
                <a:latin typeface="Arial"/>
                <a:cs typeface="Arial"/>
              </a:rPr>
              <a:t>Tempistiche: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25" dirty="0">
                <a:latin typeface="Tahoma"/>
                <a:cs typeface="Tahoma"/>
              </a:rPr>
              <a:t>6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settimane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Obiettivo: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Benchmark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performance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identificare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best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practice</a:t>
            </a:r>
            <a:endParaRPr sz="1700" dirty="0">
              <a:latin typeface="Tahoma"/>
              <a:cs typeface="Tahoma"/>
            </a:endParaRPr>
          </a:p>
          <a:p>
            <a:pPr marL="12700" marR="116205">
              <a:lnSpc>
                <a:spcPct val="100000"/>
              </a:lnSpc>
              <a:spcBef>
                <a:spcPts val="2039"/>
              </a:spcBef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C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105" dirty="0">
                <a:latin typeface="Arial"/>
                <a:cs typeface="Arial"/>
              </a:rPr>
              <a:t>AZIENDA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114" dirty="0">
                <a:latin typeface="Arial"/>
                <a:cs typeface="Arial"/>
              </a:rPr>
              <a:t>FARMACEUTICA: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Un'azienda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farmaceutica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vuole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capire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barriere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all'aderenza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terapeutica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nuovo farmaco.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75" dirty="0">
                <a:latin typeface="Arial"/>
                <a:cs typeface="Arial"/>
              </a:rPr>
              <a:t>Budget: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€30.000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60" dirty="0">
                <a:latin typeface="Arial"/>
                <a:cs typeface="Arial"/>
              </a:rPr>
              <a:t>Tempistiche: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25" dirty="0">
                <a:latin typeface="Tahoma"/>
                <a:cs typeface="Tahoma"/>
              </a:rPr>
              <a:t>8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settimane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Obiettivo: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Comprendere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comportamenti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motivazioni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pazienti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sz="1700" b="1" spc="-85" dirty="0">
                <a:latin typeface="Arial"/>
                <a:cs typeface="Arial"/>
              </a:rPr>
              <a:t>COMPITO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60" dirty="0">
                <a:latin typeface="Arial"/>
                <a:cs typeface="Arial"/>
              </a:rPr>
              <a:t>(15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minuti):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30" dirty="0">
                <a:latin typeface="Tahoma"/>
                <a:cs typeface="Tahoma"/>
              </a:rPr>
              <a:t>Per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ogni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caso,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specifica:</a:t>
            </a:r>
            <a:endParaRPr sz="1700" dirty="0">
              <a:latin typeface="Tahoma"/>
              <a:cs typeface="Tahoma"/>
            </a:endParaRPr>
          </a:p>
          <a:p>
            <a:pPr marL="193040" indent="-182880">
              <a:lnSpc>
                <a:spcPct val="100000"/>
              </a:lnSpc>
              <a:buSzPct val="94117"/>
              <a:buAutoNum type="arabicPeriod"/>
              <a:tabLst>
                <a:tab pos="193040" algn="l"/>
              </a:tabLst>
            </a:pPr>
            <a:r>
              <a:rPr sz="1700" b="1" spc="-50" dirty="0">
                <a:latin typeface="Arial"/>
                <a:cs typeface="Arial"/>
              </a:rPr>
              <a:t>Metodologia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principale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perché</a:t>
            </a:r>
            <a:endParaRPr sz="1700" dirty="0">
              <a:latin typeface="Tahoma"/>
              <a:cs typeface="Tahoma"/>
            </a:endParaRPr>
          </a:p>
          <a:p>
            <a:pPr marL="193040" indent="-182880">
              <a:lnSpc>
                <a:spcPct val="100000"/>
              </a:lnSpc>
              <a:buSzPct val="94117"/>
              <a:buAutoNum type="arabicPeriod"/>
              <a:tabLst>
                <a:tab pos="193040" algn="l"/>
              </a:tabLst>
            </a:pPr>
            <a:r>
              <a:rPr sz="1700" b="1" spc="-50" dirty="0">
                <a:latin typeface="Arial"/>
                <a:cs typeface="Arial"/>
              </a:rPr>
              <a:t>Metodologia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complementare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spc="-40" dirty="0">
                <a:latin typeface="Tahoma"/>
                <a:cs typeface="Tahoma"/>
              </a:rPr>
              <a:t>(se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necessaria)</a:t>
            </a:r>
            <a:endParaRPr sz="1700" dirty="0">
              <a:latin typeface="Tahoma"/>
              <a:cs typeface="Tahoma"/>
            </a:endParaRPr>
          </a:p>
          <a:p>
            <a:pPr marL="193040" indent="-182245">
              <a:lnSpc>
                <a:spcPct val="100000"/>
              </a:lnSpc>
              <a:buSzPct val="94117"/>
              <a:buAutoNum type="arabicPeriod"/>
              <a:tabLst>
                <a:tab pos="193040" algn="l"/>
              </a:tabLst>
            </a:pPr>
            <a:r>
              <a:rPr sz="1700" b="1" spc="-45" dirty="0">
                <a:latin typeface="Arial"/>
                <a:cs typeface="Arial"/>
              </a:rPr>
              <a:t>Campione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(dimensione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caratteristiche)</a:t>
            </a:r>
            <a:endParaRPr sz="1700" dirty="0">
              <a:latin typeface="Tahoma"/>
              <a:cs typeface="Tahoma"/>
            </a:endParaRPr>
          </a:p>
          <a:p>
            <a:pPr marL="193040" indent="-182880">
              <a:lnSpc>
                <a:spcPct val="100000"/>
              </a:lnSpc>
              <a:spcBef>
                <a:spcPts val="5"/>
              </a:spcBef>
              <a:buSzPct val="94117"/>
              <a:buAutoNum type="arabicPeriod"/>
              <a:tabLst>
                <a:tab pos="193040" algn="l"/>
              </a:tabLst>
            </a:pPr>
            <a:r>
              <a:rPr sz="1700" b="1" spc="-30" dirty="0">
                <a:latin typeface="Arial"/>
                <a:cs typeface="Arial"/>
              </a:rPr>
              <a:t>Output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attesi</a:t>
            </a:r>
            <a:endParaRPr sz="17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60950" y="357528"/>
            <a:ext cx="5092849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3300" spc="-155" dirty="0"/>
              <a:t>ESERCITAZIONE</a:t>
            </a:r>
            <a:r>
              <a:rPr sz="3300" spc="-370" dirty="0"/>
              <a:t> </a:t>
            </a:r>
            <a:r>
              <a:rPr sz="3300" spc="-90" dirty="0"/>
              <a:t>1</a:t>
            </a:r>
            <a:r>
              <a:rPr sz="3300" spc="-360" dirty="0"/>
              <a:t> </a:t>
            </a:r>
            <a:r>
              <a:rPr sz="3300" spc="-60" dirty="0"/>
              <a:t>-</a:t>
            </a:r>
            <a:r>
              <a:rPr sz="3300" spc="-370" dirty="0"/>
              <a:t> </a:t>
            </a:r>
            <a:r>
              <a:rPr sz="3300" b="1" spc="-85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SOLUZIONE</a:t>
            </a:r>
            <a:endParaRPr sz="33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62255" y="778509"/>
            <a:ext cx="8506732" cy="52354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180" dirty="0">
                <a:latin typeface="Arial"/>
                <a:cs typeface="Arial"/>
              </a:rPr>
              <a:t>A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165" dirty="0">
                <a:latin typeface="Arial"/>
                <a:cs typeface="Arial"/>
              </a:rPr>
              <a:t>STARTUP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FINTECH: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700" b="1" spc="-45" dirty="0">
                <a:latin typeface="Arial"/>
                <a:cs typeface="Arial"/>
              </a:rPr>
              <a:t>Metodologia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principale: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Focus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group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(3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gruppi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8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persone)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65" dirty="0">
                <a:latin typeface="Arial"/>
                <a:cs typeface="Arial"/>
              </a:rPr>
              <a:t>Perché:</a:t>
            </a:r>
            <a:r>
              <a:rPr sz="1700" b="1" spc="-3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Concept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validare,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budget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limitato,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necessità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feedback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qualitativi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50" dirty="0">
                <a:latin typeface="Arial"/>
                <a:cs typeface="Arial"/>
              </a:rPr>
              <a:t>Metodologia </a:t>
            </a:r>
            <a:r>
              <a:rPr sz="1700" b="1" spc="-35" dirty="0">
                <a:latin typeface="Arial"/>
                <a:cs typeface="Arial"/>
              </a:rPr>
              <a:t>complementare:</a:t>
            </a:r>
            <a:r>
              <a:rPr sz="1700" b="1" spc="-2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Prototipo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testing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20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utenti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45" dirty="0">
                <a:latin typeface="Arial"/>
                <a:cs typeface="Arial"/>
              </a:rPr>
              <a:t>Campione: </a:t>
            </a:r>
            <a:r>
              <a:rPr sz="1700" dirty="0">
                <a:latin typeface="Tahoma"/>
                <a:cs typeface="Tahoma"/>
              </a:rPr>
              <a:t>Millennial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25-</a:t>
            </a:r>
            <a:r>
              <a:rPr sz="1700" spc="-30" dirty="0">
                <a:latin typeface="Tahoma"/>
                <a:cs typeface="Tahoma"/>
              </a:rPr>
              <a:t>35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anni,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diversi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livelli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reddito,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interessati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investimenti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35" dirty="0">
                <a:latin typeface="Arial"/>
                <a:cs typeface="Arial"/>
              </a:rPr>
              <a:t>Output: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Concept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validato,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miglioramenti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funzionali,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pricing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strategy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45"/>
              </a:spcBef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25" dirty="0">
                <a:latin typeface="Arial"/>
                <a:cs typeface="Arial"/>
              </a:rPr>
              <a:t> </a:t>
            </a:r>
            <a:r>
              <a:rPr sz="1700" b="1" spc="-180" dirty="0">
                <a:latin typeface="Arial"/>
                <a:cs typeface="Arial"/>
              </a:rPr>
              <a:t>B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145" dirty="0">
                <a:latin typeface="Arial"/>
                <a:cs typeface="Arial"/>
              </a:rPr>
              <a:t>CATENA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RETAIL:</a:t>
            </a:r>
            <a:endParaRPr sz="17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700" b="1" spc="-50" dirty="0">
                <a:latin typeface="Arial"/>
                <a:cs typeface="Arial"/>
              </a:rPr>
              <a:t>Metodologia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principale: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spc="-45" dirty="0">
                <a:latin typeface="Tahoma"/>
                <a:cs typeface="Tahoma"/>
              </a:rPr>
              <a:t>Survey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CAWI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335" dirty="0">
                <a:latin typeface="Tahoma"/>
                <a:cs typeface="Tahoma"/>
              </a:rPr>
              <a:t>+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Mystery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shopping</a:t>
            </a:r>
            <a:endParaRPr sz="1700" dirty="0">
              <a:latin typeface="Tahoma"/>
              <a:cs typeface="Tahoma"/>
            </a:endParaRPr>
          </a:p>
          <a:p>
            <a:pPr marL="12700" marR="641985">
              <a:lnSpc>
                <a:spcPct val="100000"/>
              </a:lnSpc>
            </a:pPr>
            <a:r>
              <a:rPr sz="1700" b="1" spc="-65" dirty="0">
                <a:latin typeface="Arial"/>
                <a:cs typeface="Arial"/>
              </a:rPr>
              <a:t>Perché: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Molti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punti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vendita,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necessità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standardizzazione,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benchmark </a:t>
            </a:r>
            <a:r>
              <a:rPr sz="1700" b="1" spc="-50" dirty="0">
                <a:latin typeface="Arial"/>
                <a:cs typeface="Arial"/>
              </a:rPr>
              <a:t>Metodologia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complementare: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spc="-30" dirty="0">
                <a:latin typeface="Tahoma"/>
                <a:cs typeface="Tahoma"/>
              </a:rPr>
              <a:t>Exit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interview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5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store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pilota </a:t>
            </a:r>
            <a:r>
              <a:rPr sz="1700" b="1" spc="-45" dirty="0">
                <a:latin typeface="Arial"/>
                <a:cs typeface="Arial"/>
              </a:rPr>
              <a:t>Campione: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spc="-30" dirty="0">
                <a:latin typeface="Tahoma"/>
                <a:cs typeface="Tahoma"/>
              </a:rPr>
              <a:t>2000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survey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335" dirty="0">
                <a:latin typeface="Tahoma"/>
                <a:cs typeface="Tahoma"/>
              </a:rPr>
              <a:t>+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100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mystery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shopping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35" dirty="0">
                <a:latin typeface="Arial"/>
                <a:cs typeface="Arial"/>
              </a:rPr>
              <a:t>Output: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spc="-30" dirty="0">
                <a:latin typeface="Tahoma"/>
                <a:cs typeface="Tahoma"/>
              </a:rPr>
              <a:t>Ranking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store,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best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practice,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action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plan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specifici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039"/>
              </a:spcBef>
            </a:pPr>
            <a:r>
              <a:rPr sz="1700" b="1" spc="-114" dirty="0">
                <a:latin typeface="Arial"/>
                <a:cs typeface="Arial"/>
              </a:rPr>
              <a:t>CASO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C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-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105" dirty="0">
                <a:latin typeface="Arial"/>
                <a:cs typeface="Arial"/>
              </a:rPr>
              <a:t>AZIENDA</a:t>
            </a:r>
            <a:r>
              <a:rPr sz="1700" b="1" spc="-14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FARMACEUTICA:</a:t>
            </a:r>
            <a:endParaRPr sz="1700" dirty="0">
              <a:latin typeface="Arial"/>
              <a:cs typeface="Arial"/>
            </a:endParaRPr>
          </a:p>
          <a:p>
            <a:pPr marL="12700" marR="1323975">
              <a:lnSpc>
                <a:spcPct val="100000"/>
              </a:lnSpc>
            </a:pPr>
            <a:r>
              <a:rPr sz="1700" b="1" spc="-50" dirty="0">
                <a:latin typeface="Arial"/>
                <a:cs typeface="Arial"/>
              </a:rPr>
              <a:t>Metodologia </a:t>
            </a:r>
            <a:r>
              <a:rPr sz="1700" b="1" spc="-40" dirty="0">
                <a:latin typeface="Arial"/>
                <a:cs typeface="Arial"/>
              </a:rPr>
              <a:t>principale: </a:t>
            </a:r>
            <a:r>
              <a:rPr sz="1700" spc="-45" dirty="0">
                <a:latin typeface="Tahoma"/>
                <a:cs typeface="Tahoma"/>
              </a:rPr>
              <a:t>Interviste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profondità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(30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pazienti) </a:t>
            </a:r>
            <a:r>
              <a:rPr sz="1700" b="1" spc="-65" dirty="0">
                <a:latin typeface="Arial"/>
                <a:cs typeface="Arial"/>
              </a:rPr>
              <a:t>Perché: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spc="-80" dirty="0">
                <a:latin typeface="Tahoma"/>
                <a:cs typeface="Tahoma"/>
              </a:rPr>
              <a:t>Tema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sensibile,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necessità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comprensione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profonda </a:t>
            </a:r>
            <a:r>
              <a:rPr sz="1700" b="1" spc="-50" dirty="0">
                <a:latin typeface="Arial"/>
                <a:cs typeface="Arial"/>
              </a:rPr>
              <a:t>Metodologia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complementare:</a:t>
            </a:r>
            <a:r>
              <a:rPr sz="1700" b="1" spc="5" dirty="0">
                <a:latin typeface="Arial"/>
                <a:cs typeface="Arial"/>
              </a:rPr>
              <a:t> </a:t>
            </a:r>
            <a:r>
              <a:rPr sz="1700" spc="-45" dirty="0">
                <a:latin typeface="Tahoma"/>
                <a:cs typeface="Tahoma"/>
              </a:rPr>
              <a:t>Survey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online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medici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prescrittori </a:t>
            </a:r>
            <a:r>
              <a:rPr sz="1700" b="1" spc="-45" dirty="0">
                <a:latin typeface="Arial"/>
                <a:cs typeface="Arial"/>
              </a:rPr>
              <a:t>Campione: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Pazienti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terapia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85" dirty="0">
                <a:latin typeface="Tahoma"/>
                <a:cs typeface="Tahoma"/>
              </a:rPr>
              <a:t>6+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mesi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335" dirty="0">
                <a:latin typeface="Tahoma"/>
                <a:cs typeface="Tahoma"/>
              </a:rPr>
              <a:t>+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200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medici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700" b="1" spc="-35" dirty="0">
                <a:latin typeface="Arial"/>
                <a:cs typeface="Arial"/>
              </a:rPr>
              <a:t>Output:</a:t>
            </a:r>
            <a:r>
              <a:rPr sz="1700" b="1" spc="-114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Barriere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identificate,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patient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journey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map,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raccomandazioni</a:t>
            </a:r>
            <a:endParaRPr sz="17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62456" y="295678"/>
            <a:ext cx="6491344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5590">
              <a:lnSpc>
                <a:spcPct val="100000"/>
              </a:lnSpc>
              <a:spcBef>
                <a:spcPts val="100"/>
              </a:spcBef>
            </a:pPr>
            <a:r>
              <a:rPr sz="3300" spc="-95" dirty="0"/>
              <a:t>TECNICHE</a:t>
            </a:r>
            <a:r>
              <a:rPr sz="3300" spc="-375" dirty="0"/>
              <a:t> </a:t>
            </a:r>
            <a:r>
              <a:rPr sz="3300" spc="-280" dirty="0"/>
              <a:t>DI</a:t>
            </a:r>
            <a:r>
              <a:rPr sz="3300" spc="-370" dirty="0"/>
              <a:t> </a:t>
            </a:r>
            <a:r>
              <a:rPr sz="3300" spc="-85" dirty="0"/>
              <a:t>RICERCA:</a:t>
            </a:r>
            <a:r>
              <a:rPr lang="it-IT" sz="3300" spc="-85" dirty="0"/>
              <a:t> </a:t>
            </a:r>
            <a:r>
              <a:rPr sz="3300" spc="-85" dirty="0"/>
              <a:t>SURVEY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312216" y="746886"/>
            <a:ext cx="69488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5" dirty="0">
                <a:latin typeface="Arial"/>
                <a:cs typeface="Arial"/>
              </a:rPr>
              <a:t>INDAGINI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(SURVEY):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Arial"/>
                <a:cs typeface="Arial"/>
              </a:rPr>
              <a:t>TIPOLOGIE:</a:t>
            </a:r>
            <a:endParaRPr sz="1800" dirty="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75" dirty="0">
                <a:latin typeface="Arial"/>
                <a:cs typeface="Arial"/>
              </a:rPr>
              <a:t>CAWI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(Computer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spc="-70" dirty="0">
                <a:latin typeface="Arial"/>
                <a:cs typeface="Arial"/>
              </a:rPr>
              <a:t>Assisted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55" dirty="0">
                <a:latin typeface="Arial"/>
                <a:cs typeface="Arial"/>
              </a:rPr>
              <a:t>Web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Interview):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Online,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self-</a:t>
            </a:r>
            <a:r>
              <a:rPr sz="1800" spc="-10" dirty="0">
                <a:latin typeface="Tahoma"/>
                <a:cs typeface="Tahoma"/>
              </a:rPr>
              <a:t>completion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35" dirty="0">
                <a:latin typeface="Arial"/>
                <a:cs typeface="Arial"/>
              </a:rPr>
              <a:t>CATI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(Computer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spc="-70" dirty="0">
                <a:latin typeface="Arial"/>
                <a:cs typeface="Arial"/>
              </a:rPr>
              <a:t>Assisted</a:t>
            </a:r>
            <a:r>
              <a:rPr sz="1800" b="1" spc="-65" dirty="0">
                <a:latin typeface="Arial"/>
                <a:cs typeface="Arial"/>
              </a:rPr>
              <a:t> </a:t>
            </a:r>
            <a:r>
              <a:rPr sz="1800" b="1" spc="-75" dirty="0">
                <a:latin typeface="Arial"/>
                <a:cs typeface="Arial"/>
              </a:rPr>
              <a:t>Telephone</a:t>
            </a:r>
            <a:r>
              <a:rPr sz="1800" b="1" spc="-60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Interview):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spc="-35" dirty="0">
                <a:latin typeface="Tahoma"/>
                <a:cs typeface="Tahoma"/>
              </a:rPr>
              <a:t>Telefonica,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assistita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90" dirty="0">
                <a:latin typeface="Arial"/>
                <a:cs typeface="Arial"/>
              </a:rPr>
              <a:t>CAPI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(Computer</a:t>
            </a:r>
            <a:r>
              <a:rPr sz="1800" b="1" spc="-50" dirty="0">
                <a:latin typeface="Arial"/>
                <a:cs typeface="Arial"/>
              </a:rPr>
              <a:t> </a:t>
            </a:r>
            <a:r>
              <a:rPr sz="1800" b="1" spc="-70" dirty="0">
                <a:latin typeface="Arial"/>
                <a:cs typeface="Arial"/>
              </a:rPr>
              <a:t>Assisted</a:t>
            </a:r>
            <a:r>
              <a:rPr sz="1800" b="1" spc="-55" dirty="0">
                <a:latin typeface="Arial"/>
                <a:cs typeface="Arial"/>
              </a:rPr>
              <a:t> </a:t>
            </a:r>
            <a:r>
              <a:rPr sz="1800" b="1" spc="-65" dirty="0">
                <a:latin typeface="Arial"/>
                <a:cs typeface="Arial"/>
              </a:rPr>
              <a:t>Personal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Interview): </a:t>
            </a:r>
            <a:r>
              <a:rPr sz="1800" dirty="0">
                <a:latin typeface="Tahoma"/>
                <a:cs typeface="Tahoma"/>
              </a:rPr>
              <a:t>Faccia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a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faccia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25" dirty="0">
                <a:latin typeface="Arial"/>
                <a:cs typeface="Arial"/>
              </a:rPr>
              <a:t>PAPI </a:t>
            </a:r>
            <a:r>
              <a:rPr sz="1800" b="1" spc="-75" dirty="0">
                <a:latin typeface="Arial"/>
                <a:cs typeface="Arial"/>
              </a:rPr>
              <a:t>(Paper</a:t>
            </a:r>
            <a:r>
              <a:rPr sz="1800" b="1" spc="-100" dirty="0">
                <a:latin typeface="Arial"/>
                <a:cs typeface="Arial"/>
              </a:rPr>
              <a:t> </a:t>
            </a:r>
            <a:r>
              <a:rPr sz="1800" b="1" spc="-50" dirty="0">
                <a:latin typeface="Arial"/>
                <a:cs typeface="Arial"/>
              </a:rPr>
              <a:t>and</a:t>
            </a:r>
            <a:r>
              <a:rPr sz="1800" b="1" spc="-120" dirty="0">
                <a:latin typeface="Arial"/>
                <a:cs typeface="Arial"/>
              </a:rPr>
              <a:t> </a:t>
            </a:r>
            <a:r>
              <a:rPr sz="1800" b="1" spc="-55" dirty="0">
                <a:latin typeface="Arial"/>
                <a:cs typeface="Arial"/>
              </a:rPr>
              <a:t>Pencil</a:t>
            </a:r>
            <a:r>
              <a:rPr sz="1800" b="1" spc="-75" dirty="0">
                <a:latin typeface="Arial"/>
                <a:cs typeface="Arial"/>
              </a:rPr>
              <a:t> </a:t>
            </a:r>
            <a:r>
              <a:rPr sz="1800" b="1" spc="-45" dirty="0">
                <a:latin typeface="Arial"/>
                <a:cs typeface="Arial"/>
              </a:rPr>
              <a:t>Interview):</a:t>
            </a:r>
            <a:r>
              <a:rPr sz="1800" b="1" spc="-8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Cartaceo</a:t>
            </a:r>
            <a:endParaRPr sz="18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1800" b="1" spc="-10" dirty="0">
                <a:latin typeface="Arial"/>
                <a:cs typeface="Arial"/>
              </a:rPr>
              <a:t>CONFRONTO:</a:t>
            </a:r>
            <a:endParaRPr sz="1800" dirty="0">
              <a:latin typeface="Arial"/>
              <a:cs typeface="Arial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99643" y="3130930"/>
            <a:ext cx="10076180" cy="2014220"/>
            <a:chOff x="399643" y="3130930"/>
            <a:chExt cx="10076180" cy="201422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96595" y="3130930"/>
              <a:ext cx="8678753" cy="201422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99643" y="3696715"/>
              <a:ext cx="1478280" cy="923925"/>
            </a:xfrm>
            <a:custGeom>
              <a:avLst/>
              <a:gdLst/>
              <a:ahLst/>
              <a:cxnLst/>
              <a:rect l="l" t="t" r="r" b="b"/>
              <a:pathLst>
                <a:path w="1478280" h="923925">
                  <a:moveTo>
                    <a:pt x="28575" y="847724"/>
                  </a:moveTo>
                  <a:lnTo>
                    <a:pt x="0" y="847724"/>
                  </a:lnTo>
                  <a:lnTo>
                    <a:pt x="38100" y="923924"/>
                  </a:lnTo>
                  <a:lnTo>
                    <a:pt x="69850" y="860424"/>
                  </a:lnTo>
                  <a:lnTo>
                    <a:pt x="28575" y="860424"/>
                  </a:lnTo>
                  <a:lnTo>
                    <a:pt x="28575" y="847724"/>
                  </a:lnTo>
                  <a:close/>
                </a:path>
                <a:path w="1478280" h="923925">
                  <a:moveTo>
                    <a:pt x="1477797" y="0"/>
                  </a:moveTo>
                  <a:lnTo>
                    <a:pt x="28575" y="0"/>
                  </a:lnTo>
                  <a:lnTo>
                    <a:pt x="28575" y="860424"/>
                  </a:lnTo>
                  <a:lnTo>
                    <a:pt x="47625" y="860424"/>
                  </a:lnTo>
                  <a:lnTo>
                    <a:pt x="47625" y="19049"/>
                  </a:lnTo>
                  <a:lnTo>
                    <a:pt x="38100" y="19049"/>
                  </a:lnTo>
                  <a:lnTo>
                    <a:pt x="47625" y="9524"/>
                  </a:lnTo>
                  <a:lnTo>
                    <a:pt x="1477797" y="9524"/>
                  </a:lnTo>
                  <a:lnTo>
                    <a:pt x="1477797" y="0"/>
                  </a:lnTo>
                  <a:close/>
                </a:path>
                <a:path w="1478280" h="923925">
                  <a:moveTo>
                    <a:pt x="76200" y="847724"/>
                  </a:moveTo>
                  <a:lnTo>
                    <a:pt x="47625" y="847724"/>
                  </a:lnTo>
                  <a:lnTo>
                    <a:pt x="47625" y="860424"/>
                  </a:lnTo>
                  <a:lnTo>
                    <a:pt x="69850" y="860424"/>
                  </a:lnTo>
                  <a:lnTo>
                    <a:pt x="76200" y="847724"/>
                  </a:lnTo>
                  <a:close/>
                </a:path>
                <a:path w="1478280" h="923925">
                  <a:moveTo>
                    <a:pt x="47625" y="9524"/>
                  </a:moveTo>
                  <a:lnTo>
                    <a:pt x="38100" y="19049"/>
                  </a:lnTo>
                  <a:lnTo>
                    <a:pt x="47625" y="19049"/>
                  </a:lnTo>
                  <a:lnTo>
                    <a:pt x="47625" y="9524"/>
                  </a:lnTo>
                  <a:close/>
                </a:path>
                <a:path w="1478280" h="923925">
                  <a:moveTo>
                    <a:pt x="1477797" y="9524"/>
                  </a:moveTo>
                  <a:lnTo>
                    <a:pt x="47625" y="9524"/>
                  </a:lnTo>
                  <a:lnTo>
                    <a:pt x="47625" y="19049"/>
                  </a:lnTo>
                  <a:lnTo>
                    <a:pt x="1477797" y="19049"/>
                  </a:lnTo>
                  <a:lnTo>
                    <a:pt x="1477797" y="9524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75500" y="3986982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5">
                  <a:moveTo>
                    <a:pt x="402068" y="0"/>
                  </a:move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739" y="18717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079" y="687322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773599" y="715395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5639" y="696672"/>
                  </a:lnTo>
                  <a:lnTo>
                    <a:pt x="30908" y="696672"/>
                  </a:lnTo>
                  <a:lnTo>
                    <a:pt x="24654" y="693142"/>
                  </a:lnTo>
                  <a:lnTo>
                    <a:pt x="21271" y="687322"/>
                  </a:lnTo>
                  <a:lnTo>
                    <a:pt x="17755" y="681494"/>
                  </a:lnTo>
                  <a:lnTo>
                    <a:pt x="17775" y="674019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38464" y="18717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close/>
                </a:path>
                <a:path w="812165" h="715645">
                  <a:moveTo>
                    <a:pt x="438464" y="18717"/>
                  </a:move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3601" y="674019"/>
                  </a:lnTo>
                  <a:lnTo>
                    <a:pt x="793540" y="681494"/>
                  </a:lnTo>
                  <a:lnTo>
                    <a:pt x="790071" y="687322"/>
                  </a:lnTo>
                  <a:lnTo>
                    <a:pt x="786698" y="693142"/>
                  </a:lnTo>
                  <a:lnTo>
                    <a:pt x="780424" y="696672"/>
                  </a:lnTo>
                  <a:lnTo>
                    <a:pt x="805639" y="696672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438597" y="18873"/>
                  </a:lnTo>
                  <a:lnTo>
                    <a:pt x="438464" y="1871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75500" y="3986982"/>
              <a:ext cx="812165" cy="715645"/>
            </a:xfrm>
            <a:custGeom>
              <a:avLst/>
              <a:gdLst/>
              <a:ahLst/>
              <a:cxnLst/>
              <a:rect l="l" t="t" r="r" b="b"/>
              <a:pathLst>
                <a:path w="812165" h="715645">
                  <a:moveTo>
                    <a:pt x="806621" y="658904"/>
                  </a:moveTo>
                  <a:lnTo>
                    <a:pt x="438597" y="18873"/>
                  </a:lnTo>
                  <a:lnTo>
                    <a:pt x="428992" y="7640"/>
                  </a:lnTo>
                  <a:lnTo>
                    <a:pt x="416272" y="1194"/>
                  </a:lnTo>
                  <a:lnTo>
                    <a:pt x="402068" y="0"/>
                  </a:lnTo>
                  <a:lnTo>
                    <a:pt x="388006" y="4518"/>
                  </a:lnTo>
                  <a:lnTo>
                    <a:pt x="381982" y="7891"/>
                  </a:lnTo>
                  <a:lnTo>
                    <a:pt x="377017" y="12833"/>
                  </a:lnTo>
                  <a:lnTo>
                    <a:pt x="373652" y="18873"/>
                  </a:lnTo>
                  <a:lnTo>
                    <a:pt x="4691" y="658904"/>
                  </a:lnTo>
                  <a:lnTo>
                    <a:pt x="0" y="673159"/>
                  </a:lnTo>
                  <a:lnTo>
                    <a:pt x="1100" y="687606"/>
                  </a:lnTo>
                  <a:lnTo>
                    <a:pt x="7538" y="700586"/>
                  </a:lnTo>
                  <a:lnTo>
                    <a:pt x="18856" y="710438"/>
                  </a:lnTo>
                  <a:lnTo>
                    <a:pt x="24578" y="713693"/>
                  </a:lnTo>
                  <a:lnTo>
                    <a:pt x="31049" y="715395"/>
                  </a:lnTo>
                  <a:lnTo>
                    <a:pt x="37630" y="715380"/>
                  </a:lnTo>
                  <a:lnTo>
                    <a:pt x="773678" y="715380"/>
                  </a:lnTo>
                  <a:lnTo>
                    <a:pt x="788388" y="712448"/>
                  </a:lnTo>
                  <a:lnTo>
                    <a:pt x="800415" y="704379"/>
                  </a:lnTo>
                  <a:lnTo>
                    <a:pt x="808544" y="692386"/>
                  </a:lnTo>
                  <a:lnTo>
                    <a:pt x="811563" y="677682"/>
                  </a:lnTo>
                  <a:lnTo>
                    <a:pt x="811563" y="671101"/>
                  </a:lnTo>
                  <a:lnTo>
                    <a:pt x="809916" y="664630"/>
                  </a:lnTo>
                  <a:lnTo>
                    <a:pt x="806621" y="658904"/>
                  </a:lnTo>
                  <a:close/>
                </a:path>
                <a:path w="812165" h="715645">
                  <a:moveTo>
                    <a:pt x="790071" y="687322"/>
                  </a:moveTo>
                  <a:lnTo>
                    <a:pt x="786698" y="693142"/>
                  </a:lnTo>
                  <a:lnTo>
                    <a:pt x="780424" y="696672"/>
                  </a:lnTo>
                  <a:lnTo>
                    <a:pt x="773678" y="696554"/>
                  </a:lnTo>
                  <a:lnTo>
                    <a:pt x="37630" y="696554"/>
                  </a:lnTo>
                  <a:lnTo>
                    <a:pt x="30908" y="696672"/>
                  </a:lnTo>
                  <a:lnTo>
                    <a:pt x="24640" y="693134"/>
                  </a:lnTo>
                  <a:lnTo>
                    <a:pt x="21266" y="687314"/>
                  </a:lnTo>
                  <a:lnTo>
                    <a:pt x="17755" y="681494"/>
                  </a:lnTo>
                  <a:lnTo>
                    <a:pt x="390108" y="27972"/>
                  </a:lnTo>
                  <a:lnTo>
                    <a:pt x="408191" y="18717"/>
                  </a:lnTo>
                  <a:lnTo>
                    <a:pt x="415129" y="20991"/>
                  </a:lnTo>
                  <a:lnTo>
                    <a:pt x="418149" y="22716"/>
                  </a:lnTo>
                  <a:lnTo>
                    <a:pt x="420628" y="25226"/>
                  </a:lnTo>
                  <a:lnTo>
                    <a:pt x="422283" y="28285"/>
                  </a:lnTo>
                  <a:lnTo>
                    <a:pt x="790150" y="668042"/>
                  </a:lnTo>
                  <a:lnTo>
                    <a:pt x="793601" y="674019"/>
                  </a:lnTo>
                  <a:lnTo>
                    <a:pt x="793601" y="681392"/>
                  </a:lnTo>
                  <a:lnTo>
                    <a:pt x="790071" y="687322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59694" y="4546277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79">
                  <a:moveTo>
                    <a:pt x="27240" y="31"/>
                  </a:moveTo>
                  <a:lnTo>
                    <a:pt x="21460" y="172"/>
                  </a:lnTo>
                  <a:lnTo>
                    <a:pt x="15804" y="0"/>
                  </a:lnTo>
                  <a:lnTo>
                    <a:pt x="10314" y="2149"/>
                  </a:lnTo>
                  <a:lnTo>
                    <a:pt x="2196" y="10134"/>
                  </a:lnTo>
                  <a:lnTo>
                    <a:pt x="0" y="15679"/>
                  </a:lnTo>
                  <a:lnTo>
                    <a:pt x="227" y="21398"/>
                  </a:lnTo>
                  <a:lnTo>
                    <a:pt x="70" y="27139"/>
                  </a:lnTo>
                  <a:lnTo>
                    <a:pt x="2282" y="32685"/>
                  </a:lnTo>
                  <a:lnTo>
                    <a:pt x="6345" y="36732"/>
                  </a:lnTo>
                  <a:lnTo>
                    <a:pt x="10275" y="40851"/>
                  </a:lnTo>
                  <a:lnTo>
                    <a:pt x="15773" y="43110"/>
                  </a:lnTo>
                  <a:lnTo>
                    <a:pt x="21460" y="42945"/>
                  </a:lnTo>
                  <a:lnTo>
                    <a:pt x="27272" y="43070"/>
                  </a:lnTo>
                  <a:lnTo>
                    <a:pt x="32872" y="40803"/>
                  </a:lnTo>
                  <a:lnTo>
                    <a:pt x="36959" y="36678"/>
                  </a:lnTo>
                  <a:lnTo>
                    <a:pt x="41147" y="32716"/>
                  </a:lnTo>
                  <a:lnTo>
                    <a:pt x="43453" y="27163"/>
                  </a:lnTo>
                  <a:lnTo>
                    <a:pt x="43320" y="21398"/>
                  </a:lnTo>
                  <a:lnTo>
                    <a:pt x="43532" y="15648"/>
                  </a:lnTo>
                  <a:lnTo>
                    <a:pt x="41226" y="10095"/>
                  </a:lnTo>
                  <a:lnTo>
                    <a:pt x="32833" y="2196"/>
                  </a:lnTo>
                  <a:lnTo>
                    <a:pt x="27240" y="3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59694" y="4546277"/>
              <a:ext cx="43815" cy="43180"/>
            </a:xfrm>
            <a:custGeom>
              <a:avLst/>
              <a:gdLst/>
              <a:ahLst/>
              <a:cxnLst/>
              <a:rect l="l" t="t" r="r" b="b"/>
              <a:pathLst>
                <a:path w="43815" h="43179">
                  <a:moveTo>
                    <a:pt x="21460" y="42945"/>
                  </a:moveTo>
                  <a:lnTo>
                    <a:pt x="15773" y="43110"/>
                  </a:lnTo>
                  <a:lnTo>
                    <a:pt x="10275" y="40851"/>
                  </a:lnTo>
                  <a:lnTo>
                    <a:pt x="6345" y="36732"/>
                  </a:lnTo>
                  <a:lnTo>
                    <a:pt x="2282" y="32685"/>
                  </a:lnTo>
                  <a:lnTo>
                    <a:pt x="70" y="27139"/>
                  </a:lnTo>
                  <a:lnTo>
                    <a:pt x="227" y="21398"/>
                  </a:lnTo>
                  <a:lnTo>
                    <a:pt x="0" y="15679"/>
                  </a:lnTo>
                  <a:lnTo>
                    <a:pt x="2196" y="10134"/>
                  </a:lnTo>
                  <a:lnTo>
                    <a:pt x="6282" y="6126"/>
                  </a:lnTo>
                  <a:lnTo>
                    <a:pt x="10314" y="2149"/>
                  </a:lnTo>
                  <a:lnTo>
                    <a:pt x="15804" y="0"/>
                  </a:lnTo>
                  <a:lnTo>
                    <a:pt x="21460" y="172"/>
                  </a:lnTo>
                  <a:lnTo>
                    <a:pt x="27240" y="31"/>
                  </a:lnTo>
                  <a:lnTo>
                    <a:pt x="32833" y="2196"/>
                  </a:lnTo>
                  <a:lnTo>
                    <a:pt x="37014" y="6180"/>
                  </a:lnTo>
                  <a:lnTo>
                    <a:pt x="41226" y="10095"/>
                  </a:lnTo>
                  <a:lnTo>
                    <a:pt x="43532" y="15648"/>
                  </a:lnTo>
                  <a:lnTo>
                    <a:pt x="43320" y="21398"/>
                  </a:lnTo>
                  <a:lnTo>
                    <a:pt x="43453" y="27163"/>
                  </a:lnTo>
                  <a:lnTo>
                    <a:pt x="41147" y="32716"/>
                  </a:lnTo>
                  <a:lnTo>
                    <a:pt x="36959" y="36678"/>
                  </a:lnTo>
                  <a:lnTo>
                    <a:pt x="32872" y="40803"/>
                  </a:lnTo>
                  <a:lnTo>
                    <a:pt x="27272" y="43070"/>
                  </a:lnTo>
                  <a:lnTo>
                    <a:pt x="21460" y="42945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67773" y="4182665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20">
                  <a:moveTo>
                    <a:pt x="25515" y="0"/>
                  </a:moveTo>
                  <a:lnTo>
                    <a:pt x="0" y="0"/>
                  </a:lnTo>
                  <a:lnTo>
                    <a:pt x="3043" y="299440"/>
                  </a:lnTo>
                  <a:lnTo>
                    <a:pt x="22479" y="299440"/>
                  </a:lnTo>
                  <a:lnTo>
                    <a:pt x="2551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67773" y="4182665"/>
              <a:ext cx="26034" cy="299720"/>
            </a:xfrm>
            <a:custGeom>
              <a:avLst/>
              <a:gdLst/>
              <a:ahLst/>
              <a:cxnLst/>
              <a:rect l="l" t="t" r="r" b="b"/>
              <a:pathLst>
                <a:path w="26034" h="299720">
                  <a:moveTo>
                    <a:pt x="3043" y="299440"/>
                  </a:moveTo>
                  <a:lnTo>
                    <a:pt x="0" y="0"/>
                  </a:lnTo>
                  <a:lnTo>
                    <a:pt x="25515" y="0"/>
                  </a:lnTo>
                  <a:lnTo>
                    <a:pt x="22479" y="299440"/>
                  </a:lnTo>
                  <a:lnTo>
                    <a:pt x="3043" y="299440"/>
                  </a:lnTo>
                  <a:close/>
                </a:path>
              </a:pathLst>
            </a:custGeom>
            <a:ln w="10981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3000248" y="5256657"/>
            <a:ext cx="550227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85" dirty="0">
                <a:latin typeface="Arial"/>
                <a:cs typeface="Arial"/>
              </a:rPr>
              <a:t>BEST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130" dirty="0">
                <a:latin typeface="Arial"/>
                <a:cs typeface="Arial"/>
              </a:rPr>
              <a:t>PRACTICES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SURVEY:</a:t>
            </a:r>
            <a:endParaRPr sz="180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90" dirty="0">
                <a:latin typeface="Arial"/>
                <a:cs typeface="Arial"/>
              </a:rPr>
              <a:t>Lunghezza: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spc="-30" dirty="0">
                <a:latin typeface="Tahoma"/>
                <a:cs typeface="Tahoma"/>
              </a:rPr>
              <a:t>Max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20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minuti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(online),</a:t>
            </a:r>
            <a:r>
              <a:rPr sz="1800" spc="-185" dirty="0">
                <a:latin typeface="Tahoma"/>
                <a:cs typeface="Tahoma"/>
              </a:rPr>
              <a:t> </a:t>
            </a:r>
            <a:r>
              <a:rPr sz="1800" spc="-40" dirty="0">
                <a:latin typeface="Tahoma"/>
                <a:cs typeface="Tahoma"/>
              </a:rPr>
              <a:t>30</a:t>
            </a:r>
            <a:r>
              <a:rPr sz="1800" spc="-21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minuti</a:t>
            </a:r>
            <a:r>
              <a:rPr sz="1800" spc="-19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(telefono)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0" dirty="0">
                <a:latin typeface="Arial"/>
                <a:cs typeface="Arial"/>
              </a:rPr>
              <a:t>Domande: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spc="-30" dirty="0">
                <a:latin typeface="Tahoma"/>
                <a:cs typeface="Tahoma"/>
              </a:rPr>
              <a:t>Max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25-</a:t>
            </a:r>
            <a:r>
              <a:rPr sz="1800" spc="-40" dirty="0">
                <a:latin typeface="Tahoma"/>
                <a:cs typeface="Tahoma"/>
              </a:rPr>
              <a:t>30</a:t>
            </a:r>
            <a:r>
              <a:rPr sz="1800" spc="-14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domande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sostanziali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5" dirty="0">
                <a:latin typeface="Arial"/>
                <a:cs typeface="Arial"/>
              </a:rPr>
              <a:t>Incentivi: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spc="-20" dirty="0">
                <a:latin typeface="Tahoma"/>
                <a:cs typeface="Tahoma"/>
              </a:rPr>
              <a:t>Aumentano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response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rate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del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10-</a:t>
            </a:r>
            <a:r>
              <a:rPr sz="1800" spc="-25" dirty="0">
                <a:latin typeface="Tahoma"/>
                <a:cs typeface="Tahoma"/>
              </a:rPr>
              <a:t>20%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0" dirty="0">
                <a:latin typeface="Arial"/>
                <a:cs typeface="Arial"/>
              </a:rPr>
              <a:t>Pre-</a:t>
            </a:r>
            <a:r>
              <a:rPr sz="1800" b="1" spc="-30" dirty="0">
                <a:latin typeface="Arial"/>
                <a:cs typeface="Arial"/>
              </a:rPr>
              <a:t>test: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Sempre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su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45" dirty="0">
                <a:latin typeface="Tahoma"/>
                <a:cs typeface="Tahoma"/>
              </a:rPr>
              <a:t>20-</a:t>
            </a:r>
            <a:r>
              <a:rPr sz="1800" spc="-40" dirty="0">
                <a:latin typeface="Tahoma"/>
                <a:cs typeface="Tahoma"/>
              </a:rPr>
              <a:t>30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50" dirty="0">
                <a:latin typeface="Tahoma"/>
                <a:cs typeface="Tahoma"/>
              </a:rPr>
              <a:t>casi</a:t>
            </a:r>
            <a:r>
              <a:rPr sz="1800" spc="-17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prima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del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lancio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51587" y="4824221"/>
            <a:ext cx="143002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100" i="1" spc="-10" dirty="0">
                <a:latin typeface="Arial"/>
                <a:cs typeface="Arial"/>
              </a:rPr>
              <a:t>Sbilanciamento rispondenti</a:t>
            </a:r>
            <a:r>
              <a:rPr sz="1100" i="1" spc="-65" dirty="0">
                <a:latin typeface="Arial"/>
                <a:cs typeface="Arial"/>
              </a:rPr>
              <a:t> </a:t>
            </a:r>
            <a:r>
              <a:rPr sz="1100" i="1" spc="-20" dirty="0">
                <a:latin typeface="Arial"/>
                <a:cs typeface="Arial"/>
              </a:rPr>
              <a:t>su</a:t>
            </a:r>
            <a:r>
              <a:rPr sz="1100" i="1" spc="-25" dirty="0">
                <a:latin typeface="Arial"/>
                <a:cs typeface="Arial"/>
              </a:rPr>
              <a:t> </a:t>
            </a:r>
            <a:r>
              <a:rPr sz="1100" i="1" spc="-20" dirty="0">
                <a:latin typeface="Arial"/>
                <a:cs typeface="Arial"/>
              </a:rPr>
              <a:t>fasce </a:t>
            </a:r>
            <a:r>
              <a:rPr sz="1100" i="1" spc="-10" dirty="0">
                <a:latin typeface="Arial"/>
                <a:cs typeface="Arial"/>
              </a:rPr>
              <a:t>culturali/salario/assets </a:t>
            </a:r>
            <a:r>
              <a:rPr sz="1100" i="1" dirty="0">
                <a:latin typeface="Arial"/>
                <a:cs typeface="Arial"/>
              </a:rPr>
              <a:t>più</a:t>
            </a:r>
            <a:r>
              <a:rPr sz="1100" i="1" spc="-95" dirty="0">
                <a:latin typeface="Arial"/>
                <a:cs typeface="Arial"/>
              </a:rPr>
              <a:t> </a:t>
            </a:r>
            <a:r>
              <a:rPr sz="1100" i="1" spc="-10" dirty="0">
                <a:latin typeface="Arial"/>
                <a:cs typeface="Arial"/>
              </a:rPr>
              <a:t>elevati</a:t>
            </a:r>
            <a:r>
              <a:rPr sz="1100" i="1" spc="-80" dirty="0">
                <a:latin typeface="Arial"/>
                <a:cs typeface="Arial"/>
              </a:rPr>
              <a:t> </a:t>
            </a:r>
            <a:r>
              <a:rPr sz="1100" i="1" dirty="0">
                <a:latin typeface="Arial"/>
                <a:cs typeface="Arial"/>
              </a:rPr>
              <a:t>della</a:t>
            </a:r>
            <a:r>
              <a:rPr sz="1100" i="1" spc="-80" dirty="0">
                <a:latin typeface="Arial"/>
                <a:cs typeface="Arial"/>
              </a:rPr>
              <a:t> </a:t>
            </a:r>
            <a:r>
              <a:rPr sz="1100" i="1" spc="-10" dirty="0">
                <a:latin typeface="Arial"/>
                <a:cs typeface="Arial"/>
              </a:rPr>
              <a:t>reale distribuzione</a:t>
            </a:r>
            <a:r>
              <a:rPr sz="1100" i="1" spc="-95" dirty="0">
                <a:latin typeface="Arial"/>
                <a:cs typeface="Arial"/>
              </a:rPr>
              <a:t> </a:t>
            </a:r>
            <a:r>
              <a:rPr sz="1100" i="1" spc="-20" dirty="0">
                <a:latin typeface="Arial"/>
                <a:cs typeface="Arial"/>
              </a:rPr>
              <a:t>nella </a:t>
            </a:r>
            <a:r>
              <a:rPr sz="1100" i="1" spc="-10" dirty="0">
                <a:latin typeface="Arial"/>
                <a:cs typeface="Arial"/>
              </a:rPr>
              <a:t>popolazione</a:t>
            </a:r>
            <a:endParaRPr sz="11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8021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621" y="141172"/>
            <a:ext cx="10515600" cy="509805"/>
          </a:xfrm>
          <a:prstGeom prst="rect">
            <a:avLst/>
          </a:prstGeom>
        </p:spPr>
        <p:txBody>
          <a:bodyPr vert="horz" wrap="square" lIns="0" tIns="78155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95"/>
              </a:spcBef>
            </a:pPr>
            <a:r>
              <a:rPr sz="2800" spc="-229" dirty="0"/>
              <a:t>IL</a:t>
            </a:r>
            <a:r>
              <a:rPr sz="2800" spc="-285" dirty="0"/>
              <a:t> </a:t>
            </a:r>
            <a:r>
              <a:rPr lang="it-IT" sz="2800" spc="-285" dirty="0"/>
              <a:t> </a:t>
            </a:r>
            <a:r>
              <a:rPr lang="it-IT" sz="2800" spc="-105" dirty="0"/>
              <a:t>VIAGGIO</a:t>
            </a:r>
            <a:r>
              <a:rPr sz="2800" spc="-290" dirty="0"/>
              <a:t> </a:t>
            </a:r>
            <a:r>
              <a:rPr sz="2800" spc="-75" dirty="0"/>
              <a:t>DEL</a:t>
            </a:r>
            <a:r>
              <a:rPr sz="2800" spc="-290" dirty="0"/>
              <a:t> </a:t>
            </a:r>
            <a:r>
              <a:rPr sz="2800" spc="-80" dirty="0"/>
              <a:t>CONSUMATORE</a:t>
            </a:r>
            <a:r>
              <a:rPr sz="2800" spc="-290" dirty="0"/>
              <a:t> </a:t>
            </a:r>
            <a:r>
              <a:rPr sz="2800" spc="-75" dirty="0"/>
              <a:t>NELL’ERA</a:t>
            </a:r>
            <a:r>
              <a:rPr sz="2800" spc="-300" dirty="0"/>
              <a:t> </a:t>
            </a:r>
            <a:r>
              <a:rPr sz="2800" spc="-130" dirty="0"/>
              <a:t>DIGITALE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14985" y="1989113"/>
            <a:ext cx="11810365" cy="803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700" b="1" dirty="0">
                <a:latin typeface="Trebuchet MS"/>
                <a:cs typeface="Trebuchet MS"/>
              </a:rPr>
              <a:t>PRINCIPIO</a:t>
            </a:r>
            <a:r>
              <a:rPr sz="1700" b="1" spc="-210" dirty="0">
                <a:latin typeface="Trebuchet MS"/>
                <a:cs typeface="Trebuchet MS"/>
              </a:rPr>
              <a:t> </a:t>
            </a:r>
            <a:r>
              <a:rPr sz="1700" b="1" spc="-50" dirty="0">
                <a:latin typeface="Trebuchet MS"/>
                <a:cs typeface="Trebuchet MS"/>
              </a:rPr>
              <a:t>FONDAMENTALE:</a:t>
            </a:r>
            <a:r>
              <a:rPr sz="1700" b="1" spc="-190" dirty="0">
                <a:latin typeface="Trebuchet MS"/>
                <a:cs typeface="Trebuchet MS"/>
              </a:rPr>
              <a:t> </a:t>
            </a:r>
            <a:r>
              <a:rPr sz="1700" spc="-35" dirty="0">
                <a:latin typeface="Tahoma"/>
                <a:cs typeface="Tahoma"/>
              </a:rPr>
              <a:t>La</a:t>
            </a:r>
            <a:r>
              <a:rPr sz="1700" spc="-21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realtà,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secondo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la</a:t>
            </a:r>
            <a:r>
              <a:rPr sz="1700" spc="-20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teoria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della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u="sng" spc="-5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costruzione</a:t>
            </a:r>
            <a:r>
              <a:rPr sz="1700" u="sng" spc="-22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sz="1700" u="sng" spc="-2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sociale</a:t>
            </a:r>
            <a:r>
              <a:rPr sz="1700" u="sng" spc="-22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sz="1700" u="sng" spc="-25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della</a:t>
            </a:r>
            <a:r>
              <a:rPr sz="1700" u="sng" spc="-21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 </a:t>
            </a:r>
            <a:r>
              <a:rPr sz="1700" u="sng" spc="-60" dirty="0">
                <a:uFill>
                  <a:solidFill>
                    <a:srgbClr val="000000"/>
                  </a:solidFill>
                </a:uFill>
                <a:latin typeface="Tahoma"/>
                <a:cs typeface="Tahoma"/>
                <a:hlinkClick r:id="rId2"/>
              </a:rPr>
              <a:t>realtà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di</a:t>
            </a:r>
            <a:r>
              <a:rPr sz="1700" spc="-200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Peter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Berger</a:t>
            </a:r>
            <a:r>
              <a:rPr sz="1700" spc="-23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e</a:t>
            </a:r>
            <a:r>
              <a:rPr sz="1700" spc="-21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Thomas</a:t>
            </a:r>
            <a:r>
              <a:rPr sz="1700" spc="-20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Luckmann,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è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5" dirty="0">
                <a:latin typeface="Tahoma"/>
                <a:cs typeface="Tahoma"/>
              </a:rPr>
              <a:t>il</a:t>
            </a:r>
            <a:r>
              <a:rPr sz="1700" spc="-10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risultato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di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processi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interattivi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e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condivisi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all'interno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di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una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società,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55" dirty="0">
                <a:latin typeface="Tahoma"/>
                <a:cs typeface="Tahoma"/>
              </a:rPr>
              <a:t>piuttosto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che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un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dato</a:t>
            </a:r>
            <a:r>
              <a:rPr sz="1700" spc="-195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oggettivo</a:t>
            </a:r>
            <a:r>
              <a:rPr sz="1700" spc="-19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indipendente.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170" dirty="0">
                <a:latin typeface="Tahoma"/>
                <a:cs typeface="Tahoma"/>
              </a:rPr>
              <a:t>In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55" dirty="0">
                <a:latin typeface="Tahoma"/>
                <a:cs typeface="Tahoma"/>
              </a:rPr>
              <a:t>altre</a:t>
            </a:r>
            <a:r>
              <a:rPr sz="1700" spc="-21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parole,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15" dirty="0">
                <a:latin typeface="Tahoma"/>
                <a:cs typeface="Tahoma"/>
              </a:rPr>
              <a:t>ciò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che</a:t>
            </a:r>
            <a:r>
              <a:rPr sz="1700" spc="-30" dirty="0">
                <a:latin typeface="Tahoma"/>
                <a:cs typeface="Tahoma"/>
              </a:rPr>
              <a:t> </a:t>
            </a:r>
            <a:r>
              <a:rPr sz="1700" spc="-55" dirty="0">
                <a:latin typeface="Tahoma"/>
                <a:cs typeface="Tahoma"/>
              </a:rPr>
              <a:t>percepiamo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come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"reale"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è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plasmato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dalle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nostre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interazioni</a:t>
            </a:r>
            <a:r>
              <a:rPr sz="1700" spc="-19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sociali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e</a:t>
            </a:r>
            <a:r>
              <a:rPr sz="1700" spc="-21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dalle</a:t>
            </a:r>
            <a:r>
              <a:rPr sz="1700" spc="-22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nostre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55" dirty="0">
                <a:latin typeface="Tahoma"/>
                <a:cs typeface="Tahoma"/>
              </a:rPr>
              <a:t>esperienze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culturali.</a:t>
            </a:r>
            <a:endParaRPr sz="17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5621" y="797603"/>
            <a:ext cx="10765790" cy="923925"/>
          </a:xfrm>
          <a:prstGeom prst="rect">
            <a:avLst/>
          </a:prstGeom>
          <a:solidFill>
            <a:srgbClr val="9F2B92">
              <a:alpha val="50195"/>
            </a:srgbClr>
          </a:solidFill>
        </p:spPr>
        <p:txBody>
          <a:bodyPr vert="horz" wrap="square" lIns="0" tIns="27940" rIns="0" bIns="0" rtlCol="0">
            <a:spAutoFit/>
          </a:bodyPr>
          <a:lstStyle/>
          <a:p>
            <a:pPr marL="251460" marR="246379" algn="ctr">
              <a:lnSpc>
                <a:spcPct val="100000"/>
              </a:lnSpc>
              <a:spcBef>
                <a:spcPts val="220"/>
              </a:spcBef>
            </a:pPr>
            <a:r>
              <a:rPr sz="1800" i="1" spc="-90" dirty="0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05" dirty="0">
                <a:solidFill>
                  <a:srgbClr val="FFFFFF"/>
                </a:solidFill>
                <a:latin typeface="Trebuchet MS"/>
                <a:cs typeface="Trebuchet MS"/>
              </a:rPr>
              <a:t>sintesi,</a:t>
            </a:r>
            <a:r>
              <a:rPr sz="1800" i="1" spc="-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14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1800" i="1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40" dirty="0">
                <a:solidFill>
                  <a:srgbClr val="FFFFFF"/>
                </a:solidFill>
                <a:latin typeface="Trebuchet MS"/>
                <a:cs typeface="Trebuchet MS"/>
              </a:rPr>
              <a:t>teoria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35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800" i="1" spc="-1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25" dirty="0">
                <a:solidFill>
                  <a:srgbClr val="FFFFFF"/>
                </a:solidFill>
                <a:latin typeface="Trebuchet MS"/>
                <a:cs typeface="Trebuchet MS"/>
              </a:rPr>
              <a:t>Berger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Trebuchet MS"/>
                <a:cs typeface="Trebuchet MS"/>
              </a:rPr>
              <a:t>e</a:t>
            </a:r>
            <a:r>
              <a:rPr sz="1800" i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70" dirty="0">
                <a:solidFill>
                  <a:srgbClr val="FFFFFF"/>
                </a:solidFill>
                <a:latin typeface="Trebuchet MS"/>
                <a:cs typeface="Trebuchet MS"/>
              </a:rPr>
              <a:t>Luckmann</a:t>
            </a:r>
            <a:r>
              <a:rPr sz="1800" i="1" spc="-18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70" dirty="0">
                <a:solidFill>
                  <a:srgbClr val="FFFFFF"/>
                </a:solidFill>
                <a:latin typeface="Trebuchet MS"/>
                <a:cs typeface="Trebuchet MS"/>
              </a:rPr>
              <a:t>ci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50" dirty="0">
                <a:solidFill>
                  <a:srgbClr val="FFFFFF"/>
                </a:solidFill>
                <a:latin typeface="Trebuchet MS"/>
                <a:cs typeface="Trebuchet MS"/>
              </a:rPr>
              <a:t>invita</a:t>
            </a:r>
            <a:r>
              <a:rPr sz="1800" i="1" spc="-2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Trebuchet MS"/>
                <a:cs typeface="Trebuchet MS"/>
              </a:rPr>
              <a:t>considerare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10" dirty="0">
                <a:solidFill>
                  <a:srgbClr val="FFFFFF"/>
                </a:solidFill>
                <a:latin typeface="Trebuchet MS"/>
                <a:cs typeface="Trebuchet MS"/>
              </a:rPr>
              <a:t>la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40" dirty="0">
                <a:solidFill>
                  <a:srgbClr val="FFFFFF"/>
                </a:solidFill>
                <a:latin typeface="Trebuchet MS"/>
                <a:cs typeface="Trebuchet MS"/>
              </a:rPr>
              <a:t>realtà</a:t>
            </a:r>
            <a:r>
              <a:rPr sz="1800" i="1" spc="-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75" dirty="0">
                <a:solidFill>
                  <a:srgbClr val="FFFFFF"/>
                </a:solidFill>
                <a:latin typeface="Trebuchet MS"/>
                <a:cs typeface="Trebuchet MS"/>
              </a:rPr>
              <a:t>non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45" dirty="0">
                <a:solidFill>
                  <a:srgbClr val="FFFFFF"/>
                </a:solidFill>
                <a:latin typeface="Trebuchet MS"/>
                <a:cs typeface="Trebuchet MS"/>
              </a:rPr>
              <a:t>come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0" dirty="0">
                <a:solidFill>
                  <a:srgbClr val="FFFFFF"/>
                </a:solidFill>
                <a:latin typeface="Trebuchet MS"/>
                <a:cs typeface="Trebuchet MS"/>
              </a:rPr>
              <a:t>un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14" dirty="0">
                <a:solidFill>
                  <a:srgbClr val="FFFFFF"/>
                </a:solidFill>
                <a:latin typeface="Trebuchet MS"/>
                <a:cs typeface="Trebuchet MS"/>
              </a:rPr>
              <a:t>dato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Trebuchet MS"/>
                <a:cs typeface="Trebuchet MS"/>
              </a:rPr>
              <a:t>assoluto,</a:t>
            </a:r>
            <a:r>
              <a:rPr sz="1800" i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0" dirty="0">
                <a:solidFill>
                  <a:srgbClr val="FFFFFF"/>
                </a:solidFill>
                <a:latin typeface="Trebuchet MS"/>
                <a:cs typeface="Trebuchet MS"/>
              </a:rPr>
              <a:t>ma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45" dirty="0">
                <a:solidFill>
                  <a:srgbClr val="FFFFFF"/>
                </a:solidFill>
                <a:latin typeface="Trebuchet MS"/>
                <a:cs typeface="Trebuchet MS"/>
              </a:rPr>
              <a:t>come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Trebuchet MS"/>
                <a:cs typeface="Trebuchet MS"/>
              </a:rPr>
              <a:t>un </a:t>
            </a:r>
            <a:r>
              <a:rPr sz="1800" i="1" spc="-105" dirty="0">
                <a:solidFill>
                  <a:srgbClr val="FFFFFF"/>
                </a:solidFill>
                <a:latin typeface="Trebuchet MS"/>
                <a:cs typeface="Trebuchet MS"/>
              </a:rPr>
              <a:t>costrutto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0" dirty="0">
                <a:solidFill>
                  <a:srgbClr val="FFFFFF"/>
                </a:solidFill>
                <a:latin typeface="Trebuchet MS"/>
                <a:cs typeface="Trebuchet MS"/>
              </a:rPr>
              <a:t>sociale,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Trebuchet MS"/>
                <a:cs typeface="Trebuchet MS"/>
              </a:rPr>
              <a:t>un</a:t>
            </a:r>
            <a:r>
              <a:rPr sz="1800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5" dirty="0">
                <a:solidFill>
                  <a:srgbClr val="FFFFFF"/>
                </a:solidFill>
                <a:latin typeface="Trebuchet MS"/>
                <a:cs typeface="Trebuchet MS"/>
              </a:rPr>
              <a:t>continuum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40" dirty="0">
                <a:solidFill>
                  <a:srgbClr val="FFFFFF"/>
                </a:solidFill>
                <a:latin typeface="Trebuchet MS"/>
                <a:cs typeface="Trebuchet MS"/>
              </a:rPr>
              <a:t>indistinto.</a:t>
            </a:r>
            <a:r>
              <a:rPr sz="1800" i="1" spc="-17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14" dirty="0">
                <a:solidFill>
                  <a:srgbClr val="FFFFFF"/>
                </a:solidFill>
                <a:latin typeface="Trebuchet MS"/>
                <a:cs typeface="Trebuchet MS"/>
              </a:rPr>
              <a:t>Per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90" dirty="0">
                <a:solidFill>
                  <a:srgbClr val="FFFFFF"/>
                </a:solidFill>
                <a:latin typeface="Trebuchet MS"/>
                <a:cs typeface="Trebuchet MS"/>
              </a:rPr>
              <a:t>cercare</a:t>
            </a:r>
            <a:r>
              <a:rPr sz="1800" i="1" spc="-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30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800" i="1" spc="-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05" dirty="0">
                <a:solidFill>
                  <a:srgbClr val="FFFFFF"/>
                </a:solidFill>
                <a:latin typeface="Trebuchet MS"/>
                <a:cs typeface="Trebuchet MS"/>
              </a:rPr>
              <a:t>coglierla</a:t>
            </a:r>
            <a:r>
              <a:rPr sz="1800" i="1" spc="-19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45" dirty="0">
                <a:solidFill>
                  <a:srgbClr val="FFFFFF"/>
                </a:solidFill>
                <a:latin typeface="Trebuchet MS"/>
                <a:cs typeface="Trebuchet MS"/>
              </a:rPr>
              <a:t>possiamo</a:t>
            </a:r>
            <a:r>
              <a:rPr sz="1800" i="1" spc="-14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40" dirty="0">
                <a:solidFill>
                  <a:srgbClr val="FFFFFF"/>
                </a:solidFill>
                <a:latin typeface="Trebuchet MS"/>
                <a:cs typeface="Trebuchet MS"/>
              </a:rPr>
              <a:t>solo</a:t>
            </a:r>
            <a:r>
              <a:rPr sz="1800" i="1" spc="-13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30" dirty="0">
                <a:solidFill>
                  <a:srgbClr val="FFFFFF"/>
                </a:solidFill>
                <a:latin typeface="Trebuchet MS"/>
                <a:cs typeface="Trebuchet MS"/>
              </a:rPr>
              <a:t>provare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5" dirty="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sz="1800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20" dirty="0">
                <a:solidFill>
                  <a:srgbClr val="FFFFFF"/>
                </a:solidFill>
                <a:latin typeface="Trebuchet MS"/>
                <a:cs typeface="Trebuchet MS"/>
              </a:rPr>
              <a:t>«segmentarla»</a:t>
            </a:r>
            <a:r>
              <a:rPr sz="1800" i="1" spc="-17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25" dirty="0">
                <a:solidFill>
                  <a:srgbClr val="FFFFFF"/>
                </a:solidFill>
                <a:latin typeface="Trebuchet MS"/>
                <a:cs typeface="Trebuchet MS"/>
              </a:rPr>
              <a:t>pur </a:t>
            </a:r>
            <a:r>
              <a:rPr sz="1800" i="1" spc="-105" dirty="0">
                <a:solidFill>
                  <a:srgbClr val="FFFFFF"/>
                </a:solidFill>
                <a:latin typeface="Trebuchet MS"/>
                <a:cs typeface="Trebuchet MS"/>
              </a:rPr>
              <a:t>rimanendo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75" dirty="0">
                <a:solidFill>
                  <a:srgbClr val="FFFFFF"/>
                </a:solidFill>
                <a:latin typeface="Trebuchet MS"/>
                <a:cs typeface="Trebuchet MS"/>
              </a:rPr>
              <a:t>consapevoli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50" dirty="0">
                <a:solidFill>
                  <a:srgbClr val="FFFFFF"/>
                </a:solidFill>
                <a:latin typeface="Trebuchet MS"/>
                <a:cs typeface="Trebuchet MS"/>
              </a:rPr>
              <a:t>che</a:t>
            </a:r>
            <a:r>
              <a:rPr sz="1800" i="1" spc="-155" dirty="0">
                <a:solidFill>
                  <a:srgbClr val="FFFFFF"/>
                </a:solidFill>
                <a:latin typeface="Trebuchet MS"/>
                <a:cs typeface="Trebuchet MS"/>
              </a:rPr>
              <a:t> un’area</a:t>
            </a:r>
            <a:r>
              <a:rPr sz="1800" i="1" spc="-16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50" dirty="0">
                <a:solidFill>
                  <a:srgbClr val="FFFFFF"/>
                </a:solidFill>
                <a:latin typeface="Trebuchet MS"/>
                <a:cs typeface="Trebuchet MS"/>
              </a:rPr>
              <a:t>grigia</a:t>
            </a:r>
            <a:r>
              <a:rPr sz="1800" i="1" spc="-18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35" dirty="0">
                <a:solidFill>
                  <a:srgbClr val="FFFFFF"/>
                </a:solidFill>
                <a:latin typeface="Trebuchet MS"/>
                <a:cs typeface="Trebuchet MS"/>
              </a:rPr>
              <a:t>di</a:t>
            </a:r>
            <a:r>
              <a:rPr sz="1800" i="1" spc="-16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25" dirty="0">
                <a:solidFill>
                  <a:srgbClr val="FFFFFF"/>
                </a:solidFill>
                <a:latin typeface="Trebuchet MS"/>
                <a:cs typeface="Trebuchet MS"/>
              </a:rPr>
              <a:t>«non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60" dirty="0">
                <a:solidFill>
                  <a:srgbClr val="FFFFFF"/>
                </a:solidFill>
                <a:latin typeface="Trebuchet MS"/>
                <a:cs typeface="Trebuchet MS"/>
              </a:rPr>
              <a:t>conoscenza»</a:t>
            </a:r>
            <a:r>
              <a:rPr sz="1800" i="1" spc="-15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0" dirty="0">
                <a:solidFill>
                  <a:srgbClr val="FFFFFF"/>
                </a:solidFill>
                <a:latin typeface="Trebuchet MS"/>
                <a:cs typeface="Trebuchet MS"/>
              </a:rPr>
              <a:t>sarà</a:t>
            </a:r>
            <a:r>
              <a:rPr sz="1800" i="1" spc="-14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80" dirty="0">
                <a:solidFill>
                  <a:srgbClr val="FFFFFF"/>
                </a:solidFill>
                <a:latin typeface="Trebuchet MS"/>
                <a:cs typeface="Trebuchet MS"/>
              </a:rPr>
              <a:t>sempre</a:t>
            </a:r>
            <a:r>
              <a:rPr sz="1800" i="1" spc="-15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800" i="1" spc="-10" dirty="0">
                <a:solidFill>
                  <a:srgbClr val="FFFFFF"/>
                </a:solidFill>
                <a:latin typeface="Trebuchet MS"/>
                <a:cs typeface="Trebuchet MS"/>
              </a:rPr>
              <a:t>presente</a:t>
            </a:r>
            <a:endParaRPr sz="1800" dirty="0">
              <a:latin typeface="Trebuchet MS"/>
              <a:cs typeface="Trebuchet MS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358129" y="3717163"/>
            <a:ext cx="638810" cy="2162810"/>
            <a:chOff x="5358129" y="3717163"/>
            <a:chExt cx="638810" cy="2162810"/>
          </a:xfrm>
        </p:grpSpPr>
        <p:sp>
          <p:nvSpPr>
            <p:cNvPr id="9" name="object 9"/>
            <p:cNvSpPr/>
            <p:nvPr/>
          </p:nvSpPr>
          <p:spPr>
            <a:xfrm>
              <a:off x="5367654" y="3726688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60" h="2143760">
                  <a:moveTo>
                    <a:pt x="0" y="0"/>
                  </a:moveTo>
                  <a:lnTo>
                    <a:pt x="0" y="2143760"/>
                  </a:lnTo>
                  <a:lnTo>
                    <a:pt x="619760" y="10718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367654" y="3726688"/>
              <a:ext cx="619760" cy="2143760"/>
            </a:xfrm>
            <a:custGeom>
              <a:avLst/>
              <a:gdLst/>
              <a:ahLst/>
              <a:cxnLst/>
              <a:rect l="l" t="t" r="r" b="b"/>
              <a:pathLst>
                <a:path w="619760" h="2143760">
                  <a:moveTo>
                    <a:pt x="0" y="0"/>
                  </a:moveTo>
                  <a:lnTo>
                    <a:pt x="619760" y="1071880"/>
                  </a:lnTo>
                  <a:lnTo>
                    <a:pt x="0" y="2143760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14985" y="3458083"/>
            <a:ext cx="5001260" cy="1840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60655">
              <a:lnSpc>
                <a:spcPct val="100000"/>
              </a:lnSpc>
              <a:spcBef>
                <a:spcPts val="105"/>
              </a:spcBef>
            </a:pPr>
            <a:r>
              <a:rPr sz="1700" b="1" spc="-35" dirty="0">
                <a:latin typeface="Trebuchet MS"/>
                <a:cs typeface="Trebuchet MS"/>
              </a:rPr>
              <a:t>Il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customer</a:t>
            </a:r>
            <a:r>
              <a:rPr sz="1700" b="1" spc="-140" dirty="0">
                <a:latin typeface="Trebuchet MS"/>
                <a:cs typeface="Trebuchet MS"/>
              </a:rPr>
              <a:t> </a:t>
            </a:r>
            <a:r>
              <a:rPr sz="1700" b="1" spc="-125" dirty="0">
                <a:latin typeface="Trebuchet MS"/>
                <a:cs typeface="Trebuchet MS"/>
              </a:rPr>
              <a:t>journey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nell’era</a:t>
            </a:r>
            <a:r>
              <a:rPr sz="1700" b="1" spc="-175" dirty="0">
                <a:latin typeface="Trebuchet MS"/>
                <a:cs typeface="Trebuchet MS"/>
              </a:rPr>
              <a:t> </a:t>
            </a:r>
            <a:r>
              <a:rPr sz="1700" b="1" spc="-85" dirty="0">
                <a:latin typeface="Trebuchet MS"/>
                <a:cs typeface="Trebuchet MS"/>
              </a:rPr>
              <a:t>digitale</a:t>
            </a:r>
            <a:r>
              <a:rPr sz="1700" b="1" spc="-140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è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profondamente </a:t>
            </a:r>
            <a:r>
              <a:rPr sz="1700" b="1" spc="-100" dirty="0">
                <a:latin typeface="Trebuchet MS"/>
                <a:cs typeface="Trebuchet MS"/>
              </a:rPr>
              <a:t>impregnato</a:t>
            </a:r>
            <a:r>
              <a:rPr sz="1700" b="1" spc="-135" dirty="0">
                <a:latin typeface="Trebuchet MS"/>
                <a:cs typeface="Trebuchet MS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dalle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80" dirty="0">
                <a:latin typeface="Trebuchet MS"/>
                <a:cs typeface="Trebuchet MS"/>
              </a:rPr>
              <a:t>conseguenze</a:t>
            </a:r>
            <a:r>
              <a:rPr sz="1700" b="1" spc="-145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del</a:t>
            </a:r>
            <a:r>
              <a:rPr sz="1700" b="1" spc="-140" dirty="0">
                <a:latin typeface="Trebuchet MS"/>
                <a:cs typeface="Trebuchet MS"/>
              </a:rPr>
              <a:t> </a:t>
            </a:r>
            <a:r>
              <a:rPr sz="1700" b="1" spc="-45" dirty="0">
                <a:latin typeface="Trebuchet MS"/>
                <a:cs typeface="Trebuchet MS"/>
              </a:rPr>
              <a:t>processo</a:t>
            </a:r>
            <a:r>
              <a:rPr sz="1700" b="1" spc="-135" dirty="0">
                <a:latin typeface="Trebuchet MS"/>
                <a:cs typeface="Trebuchet MS"/>
              </a:rPr>
              <a:t> </a:t>
            </a:r>
            <a:r>
              <a:rPr sz="1700" b="1" spc="-25" dirty="0">
                <a:latin typeface="Trebuchet MS"/>
                <a:cs typeface="Trebuchet MS"/>
              </a:rPr>
              <a:t>di </a:t>
            </a:r>
            <a:r>
              <a:rPr sz="1700" b="1" spc="-90" dirty="0">
                <a:latin typeface="Trebuchet MS"/>
                <a:cs typeface="Trebuchet MS"/>
              </a:rPr>
              <a:t>costruzione</a:t>
            </a:r>
            <a:r>
              <a:rPr sz="1700" b="1" spc="-105" dirty="0">
                <a:latin typeface="Trebuchet MS"/>
                <a:cs typeface="Trebuchet MS"/>
              </a:rPr>
              <a:t> </a:t>
            </a:r>
            <a:r>
              <a:rPr sz="1700" b="1" spc="-10" dirty="0">
                <a:latin typeface="Trebuchet MS"/>
                <a:cs typeface="Trebuchet MS"/>
              </a:rPr>
              <a:t>sociale</a:t>
            </a:r>
            <a:r>
              <a:rPr sz="1700" spc="-10" dirty="0">
                <a:latin typeface="Tahoma"/>
                <a:cs typeface="Tahoma"/>
              </a:rPr>
              <a:t>.</a:t>
            </a:r>
            <a:endParaRPr sz="170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1700" b="1" spc="-65" dirty="0">
                <a:latin typeface="Trebuchet MS"/>
                <a:cs typeface="Trebuchet MS"/>
              </a:rPr>
              <a:t>La</a:t>
            </a:r>
            <a:r>
              <a:rPr sz="1700" b="1" spc="-170" dirty="0">
                <a:latin typeface="Trebuchet MS"/>
                <a:cs typeface="Trebuchet MS"/>
              </a:rPr>
              <a:t> </a:t>
            </a:r>
            <a:r>
              <a:rPr sz="1700" b="1" spc="-80" dirty="0">
                <a:latin typeface="Trebuchet MS"/>
                <a:cs typeface="Trebuchet MS"/>
              </a:rPr>
              <a:t>molteplicità</a:t>
            </a:r>
            <a:r>
              <a:rPr sz="1700" b="1" spc="-185" dirty="0">
                <a:latin typeface="Trebuchet MS"/>
                <a:cs typeface="Trebuchet MS"/>
              </a:rPr>
              <a:t> </a:t>
            </a:r>
            <a:r>
              <a:rPr sz="1700" b="1" spc="-100" dirty="0">
                <a:latin typeface="Trebuchet MS"/>
                <a:cs typeface="Trebuchet MS"/>
              </a:rPr>
              <a:t>dei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105" dirty="0">
                <a:latin typeface="Trebuchet MS"/>
                <a:cs typeface="Trebuchet MS"/>
              </a:rPr>
              <a:t>punti</a:t>
            </a:r>
            <a:r>
              <a:rPr sz="1700" b="1" spc="-170" dirty="0">
                <a:latin typeface="Trebuchet MS"/>
                <a:cs typeface="Trebuchet MS"/>
              </a:rPr>
              <a:t> </a:t>
            </a:r>
            <a:r>
              <a:rPr sz="1700" b="1" spc="-100" dirty="0">
                <a:latin typeface="Trebuchet MS"/>
                <a:cs typeface="Trebuchet MS"/>
              </a:rPr>
              <a:t>di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90" dirty="0">
                <a:latin typeface="Trebuchet MS"/>
                <a:cs typeface="Trebuchet MS"/>
              </a:rPr>
              <a:t>contatto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70" dirty="0">
                <a:latin typeface="Trebuchet MS"/>
                <a:cs typeface="Trebuchet MS"/>
              </a:rPr>
              <a:t>con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il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90" dirty="0">
                <a:latin typeface="Trebuchet MS"/>
                <a:cs typeface="Trebuchet MS"/>
              </a:rPr>
              <a:t>reale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spc="-45" dirty="0">
                <a:latin typeface="Tahoma"/>
                <a:cs typeface="Tahoma"/>
              </a:rPr>
              <a:t>che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si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è </a:t>
            </a:r>
            <a:r>
              <a:rPr sz="1700" spc="-40" dirty="0">
                <a:latin typeface="Tahoma"/>
                <a:cs typeface="Tahoma"/>
              </a:rPr>
              <a:t>esteso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negli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80" dirty="0">
                <a:latin typeface="Tahoma"/>
                <a:cs typeface="Tahoma"/>
              </a:rPr>
              <a:t>anni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con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il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digitale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e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il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virtuale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rende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la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realtà </a:t>
            </a:r>
            <a:r>
              <a:rPr sz="1700" spc="-45" dirty="0">
                <a:latin typeface="Tahoma"/>
                <a:cs typeface="Tahoma"/>
              </a:rPr>
              <a:t>molto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più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larga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amplia</a:t>
            </a:r>
            <a:r>
              <a:rPr sz="1700" b="1" spc="-170" dirty="0">
                <a:latin typeface="Trebuchet MS"/>
                <a:cs typeface="Trebuchet MS"/>
              </a:rPr>
              <a:t> </a:t>
            </a:r>
            <a:r>
              <a:rPr sz="1700" b="1" spc="-100" dirty="0">
                <a:latin typeface="Trebuchet MS"/>
                <a:cs typeface="Trebuchet MS"/>
              </a:rPr>
              <a:t>di</a:t>
            </a:r>
            <a:r>
              <a:rPr sz="1700" b="1" spc="-145" dirty="0">
                <a:latin typeface="Trebuchet MS"/>
                <a:cs typeface="Trebuchet MS"/>
              </a:rPr>
              <a:t> </a:t>
            </a:r>
            <a:r>
              <a:rPr sz="1700" b="1" spc="-70" dirty="0">
                <a:latin typeface="Trebuchet MS"/>
                <a:cs typeface="Trebuchet MS"/>
              </a:rPr>
              <a:t>conseguenza</a:t>
            </a:r>
            <a:r>
              <a:rPr sz="1700" b="1" spc="-175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le</a:t>
            </a:r>
            <a:r>
              <a:rPr sz="1700" b="1" spc="-170" dirty="0">
                <a:latin typeface="Trebuchet MS"/>
                <a:cs typeface="Trebuchet MS"/>
              </a:rPr>
              <a:t> </a:t>
            </a:r>
            <a:r>
              <a:rPr sz="1700" b="1" spc="-110" dirty="0">
                <a:latin typeface="Trebuchet MS"/>
                <a:cs typeface="Trebuchet MS"/>
              </a:rPr>
              <a:t>aree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25" dirty="0">
                <a:latin typeface="Trebuchet MS"/>
                <a:cs typeface="Trebuchet MS"/>
              </a:rPr>
              <a:t>di </a:t>
            </a:r>
            <a:r>
              <a:rPr sz="1700" b="1" spc="-55" dirty="0">
                <a:latin typeface="Trebuchet MS"/>
                <a:cs typeface="Trebuchet MS"/>
              </a:rPr>
              <a:t>analisi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e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90" dirty="0">
                <a:latin typeface="Trebuchet MS"/>
                <a:cs typeface="Trebuchet MS"/>
              </a:rPr>
              <a:t>ricerca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per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le</a:t>
            </a:r>
            <a:r>
              <a:rPr sz="1700" b="1" spc="-175" dirty="0">
                <a:latin typeface="Trebuchet MS"/>
                <a:cs typeface="Trebuchet MS"/>
              </a:rPr>
              <a:t> </a:t>
            </a:r>
            <a:r>
              <a:rPr sz="1700" b="1" spc="-10" dirty="0">
                <a:latin typeface="Trebuchet MS"/>
                <a:cs typeface="Trebuchet MS"/>
              </a:rPr>
              <a:t>aziende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14985" y="5530697"/>
            <a:ext cx="5005070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700" b="1" spc="-100" dirty="0">
                <a:latin typeface="Trebuchet MS"/>
                <a:cs typeface="Trebuchet MS"/>
              </a:rPr>
              <a:t>Ulteriore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50" dirty="0">
                <a:latin typeface="Trebuchet MS"/>
                <a:cs typeface="Trebuchet MS"/>
              </a:rPr>
              <a:t>complessità</a:t>
            </a:r>
            <a:r>
              <a:rPr sz="1700" b="1" spc="-185" dirty="0">
                <a:latin typeface="Trebuchet MS"/>
                <a:cs typeface="Trebuchet MS"/>
              </a:rPr>
              <a:t> </a:t>
            </a:r>
            <a:r>
              <a:rPr sz="1700" b="1" spc="-105" dirty="0">
                <a:latin typeface="Trebuchet MS"/>
                <a:cs typeface="Trebuchet MS"/>
              </a:rPr>
              <a:t>è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45" dirty="0">
                <a:latin typeface="Trebuchet MS"/>
                <a:cs typeface="Trebuchet MS"/>
              </a:rPr>
              <a:t>la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85" dirty="0">
                <a:latin typeface="Trebuchet MS"/>
                <a:cs typeface="Trebuchet MS"/>
              </a:rPr>
              <a:t>presenza</a:t>
            </a:r>
            <a:r>
              <a:rPr sz="1700" b="1" spc="-175" dirty="0">
                <a:latin typeface="Trebuchet MS"/>
                <a:cs typeface="Trebuchet MS"/>
              </a:rPr>
              <a:t> </a:t>
            </a:r>
            <a:r>
              <a:rPr sz="1700" b="1" spc="-100" dirty="0">
                <a:latin typeface="Trebuchet MS"/>
                <a:cs typeface="Trebuchet MS"/>
              </a:rPr>
              <a:t>di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canali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105" dirty="0">
                <a:latin typeface="Trebuchet MS"/>
                <a:cs typeface="Trebuchet MS"/>
              </a:rPr>
              <a:t>e</a:t>
            </a:r>
            <a:r>
              <a:rPr sz="1700" b="1" spc="-160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mezzi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25" dirty="0">
                <a:latin typeface="Trebuchet MS"/>
                <a:cs typeface="Trebuchet MS"/>
              </a:rPr>
              <a:t>di </a:t>
            </a:r>
            <a:r>
              <a:rPr sz="1700" b="1" spc="-85" dirty="0">
                <a:latin typeface="Trebuchet MS"/>
                <a:cs typeface="Trebuchet MS"/>
              </a:rPr>
              <a:t>comunicazione</a:t>
            </a:r>
            <a:r>
              <a:rPr sz="1700" b="1" spc="-145" dirty="0">
                <a:latin typeface="Trebuchet MS"/>
                <a:cs typeface="Trebuchet MS"/>
              </a:rPr>
              <a:t> </a:t>
            </a:r>
            <a:r>
              <a:rPr sz="1700" b="1" spc="-100" dirty="0">
                <a:latin typeface="Trebuchet MS"/>
                <a:cs typeface="Trebuchet MS"/>
              </a:rPr>
              <a:t>non</a:t>
            </a:r>
            <a:r>
              <a:rPr sz="1700" b="1" spc="-135" dirty="0">
                <a:latin typeface="Trebuchet MS"/>
                <a:cs typeface="Trebuchet MS"/>
              </a:rPr>
              <a:t> </a:t>
            </a:r>
            <a:r>
              <a:rPr sz="1700" b="1" spc="-114" dirty="0">
                <a:latin typeface="Trebuchet MS"/>
                <a:cs typeface="Trebuchet MS"/>
              </a:rPr>
              <a:t>proprietari</a:t>
            </a:r>
            <a:r>
              <a:rPr sz="1700" b="1" spc="-140" dirty="0">
                <a:latin typeface="Trebuchet MS"/>
                <a:cs typeface="Trebuchet MS"/>
              </a:rPr>
              <a:t> </a:t>
            </a:r>
            <a:r>
              <a:rPr sz="1700" spc="-40" dirty="0">
                <a:latin typeface="Tahoma"/>
                <a:cs typeface="Tahoma"/>
              </a:rPr>
              <a:t>(Social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80" dirty="0">
                <a:latin typeface="Tahoma"/>
                <a:cs typeface="Tahoma"/>
              </a:rPr>
              <a:t>media)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il </a:t>
            </a:r>
            <a:r>
              <a:rPr sz="1700" spc="-55" dirty="0">
                <a:latin typeface="Tahoma"/>
                <a:cs typeface="Tahoma"/>
              </a:rPr>
              <a:t>controllo/moderazione</a:t>
            </a:r>
            <a:r>
              <a:rPr sz="1700" spc="-204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dei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contenuti.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b="1" spc="-30" dirty="0">
                <a:latin typeface="Trebuchet MS"/>
                <a:cs typeface="Trebuchet MS"/>
              </a:rPr>
              <a:t>Basta</a:t>
            </a:r>
            <a:r>
              <a:rPr sz="1700" b="1" spc="-190" dirty="0">
                <a:latin typeface="Trebuchet MS"/>
                <a:cs typeface="Trebuchet MS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poco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25" dirty="0">
                <a:latin typeface="Trebuchet MS"/>
                <a:cs typeface="Trebuchet MS"/>
              </a:rPr>
              <a:t>per </a:t>
            </a:r>
            <a:r>
              <a:rPr sz="1700" b="1" spc="-114" dirty="0">
                <a:latin typeface="Trebuchet MS"/>
                <a:cs typeface="Trebuchet MS"/>
              </a:rPr>
              <a:t>finire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70" dirty="0">
                <a:latin typeface="Trebuchet MS"/>
                <a:cs typeface="Trebuchet MS"/>
              </a:rPr>
              <a:t>nella</a:t>
            </a:r>
            <a:r>
              <a:rPr sz="1700" b="1" spc="-165" dirty="0">
                <a:latin typeface="Trebuchet MS"/>
                <a:cs typeface="Trebuchet MS"/>
              </a:rPr>
              <a:t> </a:t>
            </a:r>
            <a:r>
              <a:rPr sz="1700" b="1" spc="-105" dirty="0">
                <a:latin typeface="Trebuchet MS"/>
                <a:cs typeface="Trebuchet MS"/>
              </a:rPr>
              <a:t>polvere</a:t>
            </a:r>
            <a:r>
              <a:rPr sz="1700" b="1" spc="-150" dirty="0">
                <a:latin typeface="Trebuchet MS"/>
                <a:cs typeface="Trebuchet MS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della</a:t>
            </a:r>
            <a:r>
              <a:rPr sz="1700" b="1" spc="-155" dirty="0">
                <a:latin typeface="Trebuchet MS"/>
                <a:cs typeface="Trebuchet MS"/>
              </a:rPr>
              <a:t> </a:t>
            </a:r>
            <a:r>
              <a:rPr sz="1700" b="1" spc="-65" dirty="0">
                <a:latin typeface="Trebuchet MS"/>
                <a:cs typeface="Trebuchet MS"/>
              </a:rPr>
              <a:t>bad</a:t>
            </a:r>
            <a:r>
              <a:rPr sz="1700" b="1" spc="-140" dirty="0">
                <a:latin typeface="Trebuchet MS"/>
                <a:cs typeface="Trebuchet MS"/>
              </a:rPr>
              <a:t> </a:t>
            </a:r>
            <a:r>
              <a:rPr sz="1700" b="1" spc="-10" dirty="0">
                <a:latin typeface="Trebuchet MS"/>
                <a:cs typeface="Trebuchet MS"/>
              </a:rPr>
              <a:t>reputation</a:t>
            </a:r>
            <a:endParaRPr sz="17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66790" y="3672332"/>
            <a:ext cx="5550535" cy="106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90" dirty="0">
                <a:latin typeface="Trebuchet MS"/>
                <a:cs typeface="Trebuchet MS"/>
              </a:rPr>
              <a:t>Evoluzione</a:t>
            </a:r>
            <a:r>
              <a:rPr sz="1700" b="1" spc="-114" dirty="0">
                <a:latin typeface="Trebuchet MS"/>
                <a:cs typeface="Trebuchet MS"/>
              </a:rPr>
              <a:t> </a:t>
            </a:r>
            <a:r>
              <a:rPr sz="1700" b="1" spc="-75" dirty="0">
                <a:latin typeface="Trebuchet MS"/>
                <a:cs typeface="Trebuchet MS"/>
              </a:rPr>
              <a:t>del</a:t>
            </a:r>
            <a:r>
              <a:rPr sz="1700" b="1" spc="-114" dirty="0">
                <a:latin typeface="Trebuchet MS"/>
                <a:cs typeface="Trebuchet MS"/>
              </a:rPr>
              <a:t> </a:t>
            </a:r>
            <a:r>
              <a:rPr sz="1700" b="1" spc="-80" dirty="0">
                <a:latin typeface="Trebuchet MS"/>
                <a:cs typeface="Trebuchet MS"/>
              </a:rPr>
              <a:t>Comportamento</a:t>
            </a:r>
            <a:r>
              <a:rPr sz="1700" b="1" spc="-135" dirty="0">
                <a:latin typeface="Trebuchet MS"/>
                <a:cs typeface="Trebuchet MS"/>
              </a:rPr>
              <a:t> </a:t>
            </a:r>
            <a:r>
              <a:rPr sz="1700" b="1" spc="-10" dirty="0">
                <a:latin typeface="Trebuchet MS"/>
                <a:cs typeface="Trebuchet MS"/>
              </a:rPr>
              <a:t>d'Acquisto:</a:t>
            </a:r>
            <a:endParaRPr sz="1700">
              <a:latin typeface="Trebuchet MS"/>
              <a:cs typeface="Trebuchet MS"/>
            </a:endParaRPr>
          </a:p>
          <a:p>
            <a:pPr marL="130175" indent="-11747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30175" algn="l"/>
              </a:tabLst>
            </a:pPr>
            <a:r>
              <a:rPr sz="1700" b="1" spc="-80" dirty="0">
                <a:latin typeface="Trebuchet MS"/>
                <a:cs typeface="Trebuchet MS"/>
              </a:rPr>
              <a:t>Pre-</a:t>
            </a:r>
            <a:r>
              <a:rPr sz="1700" b="1" spc="-95" dirty="0">
                <a:latin typeface="Trebuchet MS"/>
                <a:cs typeface="Trebuchet MS"/>
              </a:rPr>
              <a:t>digitale</a:t>
            </a:r>
            <a:r>
              <a:rPr sz="1700" spc="-95" dirty="0">
                <a:latin typeface="Tahoma"/>
                <a:cs typeface="Tahoma"/>
              </a:rPr>
              <a:t>: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Lineare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(Awareness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60" dirty="0">
                <a:latin typeface="Tahoma"/>
                <a:cs typeface="Tahoma"/>
              </a:rPr>
              <a:t>Consideration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Purchase)</a:t>
            </a:r>
            <a:endParaRPr sz="1700">
              <a:latin typeface="Tahoma"/>
              <a:cs typeface="Tahoma"/>
            </a:endParaRPr>
          </a:p>
          <a:p>
            <a:pPr marL="130175" indent="-117475">
              <a:lnSpc>
                <a:spcPct val="100000"/>
              </a:lnSpc>
              <a:buFont typeface="Arial MT"/>
              <a:buChar char="•"/>
              <a:tabLst>
                <a:tab pos="130175" algn="l"/>
              </a:tabLst>
            </a:pPr>
            <a:r>
              <a:rPr sz="1700" b="1" spc="-85" dirty="0">
                <a:latin typeface="Trebuchet MS"/>
                <a:cs typeface="Trebuchet MS"/>
              </a:rPr>
              <a:t>Digitale</a:t>
            </a:r>
            <a:r>
              <a:rPr sz="1700" spc="-85" dirty="0">
                <a:latin typeface="Tahoma"/>
                <a:cs typeface="Tahoma"/>
              </a:rPr>
              <a:t>: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Non-</a:t>
            </a:r>
            <a:r>
              <a:rPr sz="1700" spc="-70" dirty="0">
                <a:latin typeface="Tahoma"/>
                <a:cs typeface="Tahoma"/>
              </a:rPr>
              <a:t>lineare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multicanale</a:t>
            </a:r>
            <a:endParaRPr sz="1700">
              <a:latin typeface="Tahoma"/>
              <a:cs typeface="Tahoma"/>
            </a:endParaRPr>
          </a:p>
          <a:p>
            <a:pPr marL="130175" indent="-117475">
              <a:lnSpc>
                <a:spcPct val="100000"/>
              </a:lnSpc>
              <a:buFont typeface="Arial MT"/>
              <a:buChar char="•"/>
              <a:tabLst>
                <a:tab pos="130175" algn="l"/>
              </a:tabLst>
            </a:pPr>
            <a:r>
              <a:rPr sz="1700" b="1" spc="-114" dirty="0">
                <a:latin typeface="Trebuchet MS"/>
                <a:cs typeface="Trebuchet MS"/>
              </a:rPr>
              <a:t>Touchpoint</a:t>
            </a:r>
            <a:r>
              <a:rPr sz="1700" b="1" spc="-120" dirty="0">
                <a:latin typeface="Trebuchet MS"/>
                <a:cs typeface="Trebuchet MS"/>
              </a:rPr>
              <a:t> </a:t>
            </a:r>
            <a:r>
              <a:rPr sz="1700" b="1" spc="-95" dirty="0">
                <a:latin typeface="Trebuchet MS"/>
                <a:cs typeface="Trebuchet MS"/>
              </a:rPr>
              <a:t>multipli</a:t>
            </a:r>
            <a:r>
              <a:rPr sz="1700" spc="-95" dirty="0">
                <a:latin typeface="Tahoma"/>
                <a:cs typeface="Tahoma"/>
              </a:rPr>
              <a:t>: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Online,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offline,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social,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mobile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6790" y="4967985"/>
            <a:ext cx="5114290" cy="158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75" dirty="0">
                <a:latin typeface="Trebuchet MS"/>
                <a:cs typeface="Trebuchet MS"/>
              </a:rPr>
              <a:t>Esempio:</a:t>
            </a:r>
            <a:r>
              <a:rPr sz="1700" b="1" spc="-130" dirty="0">
                <a:latin typeface="Trebuchet MS"/>
                <a:cs typeface="Trebuchet MS"/>
              </a:rPr>
              <a:t> </a:t>
            </a:r>
            <a:r>
              <a:rPr sz="1700" spc="-65" dirty="0">
                <a:latin typeface="Tahoma"/>
                <a:cs typeface="Tahoma"/>
              </a:rPr>
              <a:t>Un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consumatore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che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acquista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un'auto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potrebbe:</a:t>
            </a:r>
            <a:endParaRPr sz="1700" dirty="0">
              <a:latin typeface="Tahoma"/>
              <a:cs typeface="Tahoma"/>
            </a:endParaRPr>
          </a:p>
          <a:p>
            <a:pPr marL="218440" indent="-205740">
              <a:lnSpc>
                <a:spcPct val="100000"/>
              </a:lnSpc>
              <a:spcBef>
                <a:spcPts val="5"/>
              </a:spcBef>
              <a:buAutoNum type="arabicPeriod"/>
              <a:tabLst>
                <a:tab pos="218440" algn="l"/>
              </a:tabLst>
            </a:pPr>
            <a:r>
              <a:rPr sz="1700" spc="-90" dirty="0">
                <a:latin typeface="Tahoma"/>
                <a:cs typeface="Tahoma"/>
              </a:rPr>
              <a:t>Vedere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95" dirty="0">
                <a:latin typeface="Tahoma"/>
                <a:cs typeface="Tahoma"/>
              </a:rPr>
              <a:t>una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pubblicità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su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Instagram</a:t>
            </a:r>
            <a:endParaRPr sz="1700" dirty="0">
              <a:latin typeface="Tahoma"/>
              <a:cs typeface="Tahoma"/>
            </a:endParaRPr>
          </a:p>
          <a:p>
            <a:pPr marL="218440" indent="-205740">
              <a:lnSpc>
                <a:spcPct val="100000"/>
              </a:lnSpc>
              <a:buAutoNum type="arabicPeriod"/>
              <a:tabLst>
                <a:tab pos="218440" algn="l"/>
              </a:tabLst>
            </a:pPr>
            <a:r>
              <a:rPr sz="1700" spc="-50" dirty="0">
                <a:latin typeface="Tahoma"/>
                <a:cs typeface="Tahoma"/>
              </a:rPr>
              <a:t>Cercare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55" dirty="0">
                <a:latin typeface="Tahoma"/>
                <a:cs typeface="Tahoma"/>
              </a:rPr>
              <a:t>recensioni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online</a:t>
            </a:r>
            <a:endParaRPr sz="1700" dirty="0">
              <a:latin typeface="Tahoma"/>
              <a:cs typeface="Tahoma"/>
            </a:endParaRPr>
          </a:p>
          <a:p>
            <a:pPr marL="218440" indent="-205740">
              <a:lnSpc>
                <a:spcPct val="100000"/>
              </a:lnSpc>
              <a:buAutoNum type="arabicPeriod"/>
              <a:tabLst>
                <a:tab pos="218440" algn="l"/>
              </a:tabLst>
            </a:pPr>
            <a:r>
              <a:rPr sz="1700" spc="-55" dirty="0">
                <a:latin typeface="Tahoma"/>
                <a:cs typeface="Tahoma"/>
              </a:rPr>
              <a:t>Visitare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il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concessionario</a:t>
            </a:r>
            <a:endParaRPr sz="1700" dirty="0">
              <a:latin typeface="Tahoma"/>
              <a:cs typeface="Tahoma"/>
            </a:endParaRPr>
          </a:p>
          <a:p>
            <a:pPr marL="218440" indent="-205740">
              <a:lnSpc>
                <a:spcPct val="100000"/>
              </a:lnSpc>
              <a:buAutoNum type="arabicPeriod"/>
              <a:tabLst>
                <a:tab pos="218440" algn="l"/>
              </a:tabLst>
            </a:pPr>
            <a:r>
              <a:rPr sz="1700" spc="-70" dirty="0">
                <a:latin typeface="Tahoma"/>
                <a:cs typeface="Tahoma"/>
              </a:rPr>
              <a:t>Confrontare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prezzi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su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70" dirty="0">
                <a:latin typeface="Tahoma"/>
                <a:cs typeface="Tahoma"/>
              </a:rPr>
              <a:t>app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mobile</a:t>
            </a:r>
            <a:endParaRPr sz="1700" dirty="0">
              <a:latin typeface="Tahoma"/>
              <a:cs typeface="Tahoma"/>
            </a:endParaRPr>
          </a:p>
          <a:p>
            <a:pPr marL="218440" indent="-205740">
              <a:lnSpc>
                <a:spcPct val="100000"/>
              </a:lnSpc>
              <a:buAutoNum type="arabicPeriod"/>
              <a:tabLst>
                <a:tab pos="218440" algn="l"/>
              </a:tabLst>
            </a:pPr>
            <a:r>
              <a:rPr sz="1700" spc="-55" dirty="0">
                <a:latin typeface="Tahoma"/>
                <a:cs typeface="Tahoma"/>
              </a:rPr>
              <a:t>Finalizzare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l'acquisto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online</a:t>
            </a:r>
            <a:endParaRPr sz="17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2894" y="-29323"/>
            <a:ext cx="8421399" cy="484286"/>
          </a:xfrm>
          <a:prstGeom prst="rect">
            <a:avLst/>
          </a:prstGeom>
        </p:spPr>
        <p:txBody>
          <a:bodyPr vert="horz" wrap="square" lIns="0" tIns="52882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95"/>
              </a:spcBef>
            </a:pPr>
            <a:r>
              <a:rPr sz="2800" spc="-140" dirty="0"/>
              <a:t>PROGETTAZIONE</a:t>
            </a:r>
            <a:r>
              <a:rPr sz="2800" spc="-254" dirty="0"/>
              <a:t> </a:t>
            </a:r>
            <a:r>
              <a:rPr sz="2800" spc="-75" dirty="0"/>
              <a:t>DEL</a:t>
            </a:r>
            <a:r>
              <a:rPr sz="2800" spc="-295" dirty="0"/>
              <a:t> </a:t>
            </a:r>
            <a:r>
              <a:rPr sz="2800" spc="-105" dirty="0"/>
              <a:t>QUESTIONARIO</a:t>
            </a:r>
            <a:endParaRPr sz="2800" dirty="0"/>
          </a:p>
        </p:txBody>
      </p:sp>
      <p:sp>
        <p:nvSpPr>
          <p:cNvPr id="3" name="object 3"/>
          <p:cNvSpPr txBox="1"/>
          <p:nvPr/>
        </p:nvSpPr>
        <p:spPr>
          <a:xfrm>
            <a:off x="287832" y="1033729"/>
            <a:ext cx="1776730" cy="285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spc="-30" dirty="0">
                <a:latin typeface="Tahoma"/>
                <a:cs typeface="Tahoma"/>
              </a:rPr>
              <a:t>Struttura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Ottimale: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7832" y="1552447"/>
            <a:ext cx="3980179" cy="15811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1700" spc="-35" dirty="0">
                <a:latin typeface="Tahoma"/>
                <a:cs typeface="Tahoma"/>
              </a:rPr>
              <a:t>Introduzione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(30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secondi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lettura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max)</a:t>
            </a:r>
            <a:endParaRPr sz="1700">
              <a:latin typeface="Tahoma"/>
              <a:cs typeface="Tahom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700" dirty="0">
                <a:latin typeface="Tahoma"/>
                <a:cs typeface="Tahoma"/>
              </a:rPr>
              <a:t>Domande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screening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(2-</a:t>
            </a:r>
            <a:r>
              <a:rPr sz="1700" spc="-25" dirty="0">
                <a:latin typeface="Tahoma"/>
                <a:cs typeface="Tahoma"/>
              </a:rPr>
              <a:t>3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domande)</a:t>
            </a:r>
            <a:endParaRPr sz="1700">
              <a:latin typeface="Tahoma"/>
              <a:cs typeface="Tahom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700" dirty="0">
                <a:latin typeface="Tahoma"/>
                <a:cs typeface="Tahoma"/>
              </a:rPr>
              <a:t>Corpo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principale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(logica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progressiva)</a:t>
            </a:r>
            <a:endParaRPr sz="1700">
              <a:latin typeface="Tahoma"/>
              <a:cs typeface="Tahoma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700" spc="-10" dirty="0">
                <a:latin typeface="Tahoma"/>
                <a:cs typeface="Tahoma"/>
              </a:rPr>
              <a:t>Dati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demografici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(alla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fine)</a:t>
            </a:r>
            <a:endParaRPr sz="1700">
              <a:latin typeface="Tahoma"/>
              <a:cs typeface="Tahoma"/>
            </a:endParaRPr>
          </a:p>
          <a:p>
            <a:pPr marL="299085" marR="332105" indent="-287020">
              <a:lnSpc>
                <a:spcPts val="2030"/>
              </a:lnSpc>
              <a:spcBef>
                <a:spcPts val="85"/>
              </a:spcBef>
              <a:buFont typeface="Arial MT"/>
              <a:buChar char="•"/>
              <a:tabLst>
                <a:tab pos="299085" algn="l"/>
              </a:tabLst>
            </a:pPr>
            <a:r>
              <a:rPr sz="1700" spc="-25" dirty="0">
                <a:latin typeface="Tahoma"/>
                <a:cs typeface="Tahoma"/>
              </a:rPr>
              <a:t>Ringraziamenti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next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steps</a:t>
            </a:r>
            <a:r>
              <a:rPr sz="1700" dirty="0">
                <a:latin typeface="Wingdings"/>
                <a:cs typeface="Wingdings"/>
              </a:rPr>
              <a:t></a:t>
            </a:r>
            <a:r>
              <a:rPr sz="1700" spc="-30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next </a:t>
            </a:r>
            <a:r>
              <a:rPr sz="1700" dirty="0">
                <a:latin typeface="Tahoma"/>
                <a:cs typeface="Tahoma"/>
              </a:rPr>
              <a:t>step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può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essere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una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i="1" dirty="0">
                <a:latin typeface="Arial"/>
                <a:cs typeface="Arial"/>
              </a:rPr>
              <a:t>call</a:t>
            </a:r>
            <a:r>
              <a:rPr sz="1700" i="1" spc="-114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to</a:t>
            </a:r>
            <a:r>
              <a:rPr sz="1700" i="1" spc="-8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action</a:t>
            </a:r>
            <a:endParaRPr sz="17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9619" y="2993977"/>
            <a:ext cx="375316" cy="406283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02107" y="3467861"/>
            <a:ext cx="3537585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700" i="1" spc="-80" dirty="0">
                <a:latin typeface="Arial"/>
                <a:cs typeface="Arial"/>
              </a:rPr>
              <a:t>«il</a:t>
            </a:r>
            <a:r>
              <a:rPr sz="1700" i="1" spc="-12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call</a:t>
            </a:r>
            <a:r>
              <a:rPr sz="1700" i="1" spc="-114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to</a:t>
            </a:r>
            <a:r>
              <a:rPr sz="1700" i="1" spc="-8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action</a:t>
            </a:r>
            <a:r>
              <a:rPr sz="1700" i="1" spc="-130" dirty="0">
                <a:latin typeface="Arial"/>
                <a:cs typeface="Arial"/>
              </a:rPr>
              <a:t> </a:t>
            </a:r>
            <a:r>
              <a:rPr sz="1700" i="1" spc="-55" dirty="0">
                <a:latin typeface="Arial"/>
                <a:cs typeface="Arial"/>
              </a:rPr>
              <a:t>è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l’invito</a:t>
            </a:r>
            <a:r>
              <a:rPr sz="1700" i="1" spc="-11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al</a:t>
            </a:r>
            <a:r>
              <a:rPr sz="1700" i="1" spc="-10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ricontatto </a:t>
            </a:r>
            <a:r>
              <a:rPr sz="1700" i="1" spc="-25" dirty="0">
                <a:latin typeface="Arial"/>
                <a:cs typeface="Arial"/>
              </a:rPr>
              <a:t>per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approfondire</a:t>
            </a:r>
            <a:r>
              <a:rPr sz="1700" i="1" spc="-11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i</a:t>
            </a:r>
            <a:r>
              <a:rPr sz="1700" i="1" spc="-9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temi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trattati.</a:t>
            </a:r>
            <a:r>
              <a:rPr sz="1700" i="1" spc="-90" dirty="0">
                <a:latin typeface="Arial"/>
                <a:cs typeface="Arial"/>
              </a:rPr>
              <a:t> </a:t>
            </a:r>
            <a:r>
              <a:rPr sz="1700" i="1" spc="-95" dirty="0">
                <a:latin typeface="Arial"/>
                <a:cs typeface="Arial"/>
              </a:rPr>
              <a:t>Si</a:t>
            </a:r>
            <a:r>
              <a:rPr sz="1700" i="1" spc="-120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usa </a:t>
            </a:r>
            <a:r>
              <a:rPr sz="1700" i="1" spc="-10" dirty="0">
                <a:latin typeface="Arial"/>
                <a:cs typeface="Arial"/>
              </a:rPr>
              <a:t>nelle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indagini</a:t>
            </a:r>
            <a:r>
              <a:rPr sz="1700" i="1" spc="-13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di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customer</a:t>
            </a:r>
            <a:r>
              <a:rPr sz="1700" i="1" spc="-7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satisfaction </a:t>
            </a:r>
            <a:r>
              <a:rPr sz="1700" i="1" spc="-25" dirty="0">
                <a:latin typeface="Arial"/>
                <a:cs typeface="Arial"/>
              </a:rPr>
              <a:t>per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35" dirty="0">
                <a:latin typeface="Arial"/>
                <a:cs typeface="Arial"/>
              </a:rPr>
              <a:t>creare</a:t>
            </a:r>
            <a:r>
              <a:rPr sz="1700" i="1" spc="-8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il</a:t>
            </a:r>
            <a:r>
              <a:rPr sz="1700" i="1" spc="-110" dirty="0">
                <a:latin typeface="Arial"/>
                <a:cs typeface="Arial"/>
              </a:rPr>
              <a:t> </a:t>
            </a:r>
            <a:r>
              <a:rPr sz="1700" i="1" spc="-35" dirty="0">
                <a:latin typeface="Arial"/>
                <a:cs typeface="Arial"/>
              </a:rPr>
              <a:t>gancio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al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contatto»</a:t>
            </a:r>
            <a:endParaRPr sz="1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30851" y="867282"/>
            <a:ext cx="330644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65" dirty="0">
                <a:latin typeface="Arial"/>
                <a:cs typeface="Arial"/>
              </a:rPr>
              <a:t>Consigli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ed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esempi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non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20" dirty="0">
                <a:latin typeface="Arial"/>
                <a:cs typeface="Arial"/>
              </a:rPr>
              <a:t>esaustivi: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30851" y="1126616"/>
            <a:ext cx="6942455" cy="803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99085" algn="l"/>
              </a:tabLst>
            </a:pPr>
            <a:r>
              <a:rPr sz="1700" b="1" spc="-50" dirty="0">
                <a:latin typeface="Arial"/>
                <a:cs typeface="Arial"/>
              </a:rPr>
              <a:t>Massimo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425" dirty="0">
                <a:latin typeface="Arial"/>
                <a:cs typeface="Arial"/>
              </a:rPr>
              <a:t>G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65" dirty="0">
                <a:latin typeface="Arial"/>
                <a:cs typeface="Arial"/>
              </a:rPr>
              <a:t>opzioni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risposta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domanda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scelta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multipla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75" dirty="0">
                <a:latin typeface="Tahoma"/>
                <a:cs typeface="Tahoma"/>
              </a:rPr>
              <a:t>(Legge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di</a:t>
            </a:r>
            <a:endParaRPr sz="1700">
              <a:latin typeface="Tahoma"/>
              <a:cs typeface="Tahoma"/>
            </a:endParaRPr>
          </a:p>
          <a:p>
            <a:pPr marL="299085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Miller)….</a:t>
            </a:r>
            <a:r>
              <a:rPr sz="1700" b="1" spc="-10" dirty="0">
                <a:latin typeface="Arial"/>
                <a:cs typeface="Arial"/>
              </a:rPr>
              <a:t>ma</a:t>
            </a:r>
            <a:r>
              <a:rPr sz="1700" b="1" spc="-140" dirty="0">
                <a:latin typeface="Arial"/>
                <a:cs typeface="Arial"/>
              </a:rPr>
              <a:t> </a:t>
            </a:r>
            <a:r>
              <a:rPr sz="1700" b="1" spc="-75" dirty="0">
                <a:latin typeface="Arial"/>
                <a:cs typeface="Arial"/>
              </a:rPr>
              <a:t>son</a:t>
            </a:r>
            <a:r>
              <a:rPr sz="1700" b="1" spc="-114" dirty="0">
                <a:latin typeface="Arial"/>
                <a:cs typeface="Arial"/>
              </a:rPr>
              <a:t> </a:t>
            </a:r>
            <a:r>
              <a:rPr sz="1700" b="1" spc="-75" dirty="0">
                <a:latin typeface="Arial"/>
                <a:cs typeface="Arial"/>
              </a:rPr>
              <a:t>già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20" dirty="0">
                <a:latin typeface="Arial"/>
                <a:cs typeface="Arial"/>
              </a:rPr>
              <a:t>tante</a:t>
            </a:r>
            <a:endParaRPr sz="170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Font typeface="Arial MT"/>
              <a:buChar char="•"/>
              <a:tabLst>
                <a:tab pos="299085" algn="l"/>
              </a:tabLst>
            </a:pPr>
            <a:r>
              <a:rPr sz="1700" b="1" spc="-60" dirty="0">
                <a:latin typeface="Arial"/>
                <a:cs typeface="Arial"/>
              </a:rPr>
              <a:t>Ruotare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sempre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le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risposte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spc="-40" dirty="0">
                <a:latin typeface="Tahoma"/>
                <a:cs typeface="Tahoma"/>
              </a:rPr>
              <a:t>(se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ovviamente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variabile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non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ordinale)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30851" y="2162937"/>
            <a:ext cx="7150734" cy="4431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45" dirty="0">
                <a:latin typeface="Arial"/>
                <a:cs typeface="Arial"/>
              </a:rPr>
              <a:t>Domande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Chiuse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(esempi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non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esaustivi):</a:t>
            </a:r>
            <a:endParaRPr sz="1700">
              <a:latin typeface="Arial"/>
              <a:cs typeface="Arial"/>
            </a:endParaRPr>
          </a:p>
          <a:p>
            <a:pPr marL="145415" indent="-132715">
              <a:lnSpc>
                <a:spcPct val="100000"/>
              </a:lnSpc>
              <a:buSzPct val="97058"/>
              <a:buFont typeface="Arial MT"/>
              <a:buChar char="•"/>
              <a:tabLst>
                <a:tab pos="145415" algn="l"/>
              </a:tabLst>
            </a:pPr>
            <a:r>
              <a:rPr sz="1700" b="1" spc="-40" dirty="0">
                <a:latin typeface="Arial"/>
                <a:cs typeface="Arial"/>
              </a:rPr>
              <a:t>Dicotomiche</a:t>
            </a:r>
            <a:r>
              <a:rPr sz="1700" spc="-40" dirty="0">
                <a:latin typeface="Tahoma"/>
                <a:cs typeface="Tahoma"/>
              </a:rPr>
              <a:t>: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Sì/No…</a:t>
            </a:r>
            <a:endParaRPr sz="1700">
              <a:latin typeface="Tahoma"/>
              <a:cs typeface="Tahoma"/>
            </a:endParaRPr>
          </a:p>
          <a:p>
            <a:pPr marL="927100" marR="5080" lvl="1" indent="-8890">
              <a:lnSpc>
                <a:spcPct val="100000"/>
              </a:lnSpc>
              <a:buSzPct val="94117"/>
              <a:buFont typeface="Arial MT"/>
              <a:buChar char="•"/>
              <a:tabLst>
                <a:tab pos="1002665" algn="l"/>
              </a:tabLst>
            </a:pPr>
            <a:r>
              <a:rPr sz="1700" spc="-10" dirty="0">
                <a:latin typeface="Tahoma"/>
                <a:cs typeface="Tahoma"/>
              </a:rPr>
              <a:t>	…</a:t>
            </a:r>
            <a:r>
              <a:rPr sz="1700" b="1" spc="-10" dirty="0">
                <a:latin typeface="Arial"/>
                <a:cs typeface="Arial"/>
              </a:rPr>
              <a:t>ma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125" dirty="0">
                <a:latin typeface="Arial"/>
                <a:cs typeface="Arial"/>
              </a:rPr>
              <a:t>«Le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dicotomie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80" dirty="0">
                <a:latin typeface="Arial"/>
                <a:cs typeface="Arial"/>
              </a:rPr>
              <a:t>vanno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bene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60" dirty="0">
                <a:latin typeface="Arial"/>
                <a:cs typeface="Arial"/>
              </a:rPr>
              <a:t>solo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quando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il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concetto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può </a:t>
            </a:r>
            <a:r>
              <a:rPr sz="1700" b="1" spc="-50" dirty="0">
                <a:latin typeface="Arial"/>
                <a:cs typeface="Arial"/>
              </a:rPr>
              <a:t>esaurirsi</a:t>
            </a:r>
            <a:r>
              <a:rPr sz="1700" b="1" spc="-114" dirty="0">
                <a:latin typeface="Arial"/>
                <a:cs typeface="Arial"/>
              </a:rPr>
              <a:t> </a:t>
            </a:r>
            <a:r>
              <a:rPr sz="1700" b="1" spc="-60" dirty="0">
                <a:latin typeface="Arial"/>
                <a:cs typeface="Arial"/>
              </a:rPr>
              <a:t>con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una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risposta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da</a:t>
            </a:r>
            <a:r>
              <a:rPr sz="1700" b="1" spc="-75" dirty="0">
                <a:latin typeface="Arial"/>
                <a:cs typeface="Arial"/>
              </a:rPr>
              <a:t> «posizione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netta»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altrimenti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starete ottenendo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una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finta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risposta»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SzPct val="97058"/>
              <a:buFont typeface="Arial MT"/>
              <a:buChar char="•"/>
              <a:tabLst>
                <a:tab pos="132715" algn="l"/>
              </a:tabLst>
            </a:pPr>
            <a:r>
              <a:rPr sz="1700" b="1" spc="-20" dirty="0">
                <a:latin typeface="Arial"/>
                <a:cs typeface="Arial"/>
              </a:rPr>
              <a:t>Multiple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choice</a:t>
            </a:r>
            <a:r>
              <a:rPr sz="1700" spc="-55" dirty="0">
                <a:latin typeface="Tahoma"/>
                <a:cs typeface="Tahoma"/>
              </a:rPr>
              <a:t>: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Una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sola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risposta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SzPct val="97058"/>
              <a:buFont typeface="Arial MT"/>
              <a:buChar char="•"/>
              <a:tabLst>
                <a:tab pos="132715" algn="l"/>
              </a:tabLst>
            </a:pPr>
            <a:r>
              <a:rPr sz="1700" b="1" spc="-10" dirty="0">
                <a:latin typeface="Arial"/>
                <a:cs typeface="Arial"/>
              </a:rPr>
              <a:t>Multiple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response</a:t>
            </a:r>
            <a:r>
              <a:rPr sz="1700" spc="-70" dirty="0">
                <a:latin typeface="Tahoma"/>
                <a:cs typeface="Tahoma"/>
              </a:rPr>
              <a:t>: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Più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risposte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possibili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SzPct val="97058"/>
              <a:buFont typeface="Arial MT"/>
              <a:buChar char="•"/>
              <a:tabLst>
                <a:tab pos="132715" algn="l"/>
              </a:tabLst>
            </a:pPr>
            <a:r>
              <a:rPr sz="1700" b="1" spc="-40" dirty="0">
                <a:latin typeface="Arial"/>
                <a:cs typeface="Arial"/>
              </a:rPr>
              <a:t>Scala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Likert</a:t>
            </a:r>
            <a:r>
              <a:rPr sz="1700" spc="-70" dirty="0">
                <a:latin typeface="Tahoma"/>
                <a:cs typeface="Tahoma"/>
              </a:rPr>
              <a:t>: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1-</a:t>
            </a:r>
            <a:r>
              <a:rPr sz="1700" spc="-25" dirty="0">
                <a:latin typeface="Tahoma"/>
                <a:cs typeface="Tahoma"/>
              </a:rPr>
              <a:t>5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0-</a:t>
            </a:r>
            <a:r>
              <a:rPr sz="1700" spc="-25" dirty="0">
                <a:latin typeface="Tahoma"/>
                <a:cs typeface="Tahoma"/>
              </a:rPr>
              <a:t>10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spcBef>
                <a:spcPts val="5"/>
              </a:spcBef>
              <a:buSzPct val="97058"/>
              <a:buFont typeface="Arial MT"/>
              <a:buChar char="•"/>
              <a:tabLst>
                <a:tab pos="132715" algn="l"/>
              </a:tabLst>
            </a:pPr>
            <a:r>
              <a:rPr sz="1700" b="1" spc="-85" dirty="0">
                <a:latin typeface="Arial"/>
                <a:cs typeface="Arial"/>
              </a:rPr>
              <a:t>Ranking</a:t>
            </a:r>
            <a:r>
              <a:rPr sz="1700" spc="-85" dirty="0">
                <a:latin typeface="Tahoma"/>
                <a:cs typeface="Tahoma"/>
              </a:rPr>
              <a:t>: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Ordinamento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preferenza</a:t>
            </a:r>
            <a:endParaRPr sz="1700">
              <a:latin typeface="Tahoma"/>
              <a:cs typeface="Tahoma"/>
            </a:endParaRPr>
          </a:p>
          <a:p>
            <a:pPr marL="12700" marR="27940" indent="120014">
              <a:lnSpc>
                <a:spcPct val="100000"/>
              </a:lnSpc>
              <a:buSzPct val="97058"/>
              <a:buFont typeface="Arial MT"/>
              <a:buChar char="•"/>
              <a:tabLst>
                <a:tab pos="132715" algn="l"/>
              </a:tabLst>
            </a:pPr>
            <a:r>
              <a:rPr sz="1700" b="1" spc="-55" dirty="0">
                <a:latin typeface="Arial"/>
                <a:cs typeface="Arial"/>
              </a:rPr>
              <a:t>Diagramma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posizionamento</a:t>
            </a:r>
            <a:r>
              <a:rPr sz="1700" spc="-55" dirty="0">
                <a:latin typeface="Tahoma"/>
                <a:cs typeface="Tahoma"/>
              </a:rPr>
              <a:t>: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due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variabili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continue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cui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estremi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di </a:t>
            </a:r>
            <a:r>
              <a:rPr sz="1700" dirty="0">
                <a:latin typeface="Tahoma"/>
                <a:cs typeface="Tahoma"/>
              </a:rPr>
              <a:t>risposta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vengono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posizionati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asse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cartesiano.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usa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perché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il </a:t>
            </a:r>
            <a:r>
              <a:rPr sz="1700" spc="-10" dirty="0">
                <a:latin typeface="Tahoma"/>
                <a:cs typeface="Tahoma"/>
              </a:rPr>
              <a:t>rispondente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posizioni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brand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sulle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due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dimesioni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85" dirty="0">
                <a:latin typeface="Tahoma"/>
                <a:cs typeface="Tahoma"/>
              </a:rPr>
              <a:t>(e.g.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awareness,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intention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to </a:t>
            </a:r>
            <a:r>
              <a:rPr sz="1700" spc="-65" dirty="0">
                <a:latin typeface="Tahoma"/>
                <a:cs typeface="Tahoma"/>
              </a:rPr>
              <a:t>buy).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80" dirty="0">
                <a:latin typeface="Tahoma"/>
                <a:cs typeface="Tahoma"/>
              </a:rPr>
              <a:t>Il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diagramma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posizionamento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l’erede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scale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Cantril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b="1" spc="-45" dirty="0">
                <a:latin typeface="Arial"/>
                <a:cs typeface="Arial"/>
              </a:rPr>
              <a:t>Domande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Aperte:</a:t>
            </a:r>
            <a:endParaRPr sz="1700">
              <a:latin typeface="Arial"/>
              <a:cs typeface="Arial"/>
            </a:endParaRPr>
          </a:p>
          <a:p>
            <a:pPr marL="88265" indent="-85725">
              <a:lnSpc>
                <a:spcPct val="100000"/>
              </a:lnSpc>
              <a:buSzPct val="97058"/>
              <a:buFont typeface="Arial MT"/>
              <a:buChar char="•"/>
              <a:tabLst>
                <a:tab pos="88265" algn="l"/>
              </a:tabLst>
            </a:pPr>
            <a:r>
              <a:rPr sz="1700" b="1" spc="-55" dirty="0">
                <a:latin typeface="Arial"/>
                <a:cs typeface="Arial"/>
              </a:rPr>
              <a:t>Narrative</a:t>
            </a:r>
            <a:r>
              <a:rPr sz="1700" spc="-55" dirty="0">
                <a:latin typeface="Tahoma"/>
                <a:cs typeface="Tahoma"/>
              </a:rPr>
              <a:t>: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"Descrivi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tua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esperienza..."</a:t>
            </a:r>
            <a:endParaRPr sz="1700">
              <a:latin typeface="Tahoma"/>
              <a:cs typeface="Tahoma"/>
            </a:endParaRPr>
          </a:p>
          <a:p>
            <a:pPr marL="88265" indent="-85725">
              <a:lnSpc>
                <a:spcPct val="100000"/>
              </a:lnSpc>
              <a:buSzPct val="97058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Numeriche</a:t>
            </a:r>
            <a:r>
              <a:rPr sz="1700" spc="-45" dirty="0">
                <a:latin typeface="Tahoma"/>
                <a:cs typeface="Tahoma"/>
              </a:rPr>
              <a:t>: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"Quante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volte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al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mese..."</a:t>
            </a:r>
            <a:endParaRPr sz="1700">
              <a:latin typeface="Tahoma"/>
              <a:cs typeface="Tahoma"/>
            </a:endParaRPr>
          </a:p>
          <a:p>
            <a:pPr marL="88265" indent="-85725">
              <a:lnSpc>
                <a:spcPct val="100000"/>
              </a:lnSpc>
              <a:buSzPct val="97058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Semi-</a:t>
            </a:r>
            <a:r>
              <a:rPr sz="1700" b="1" spc="-40" dirty="0">
                <a:latin typeface="Arial"/>
                <a:cs typeface="Arial"/>
              </a:rPr>
              <a:t>strutturate</a:t>
            </a:r>
            <a:r>
              <a:rPr sz="1700" spc="-40" dirty="0">
                <a:latin typeface="Tahoma"/>
                <a:cs typeface="Tahoma"/>
              </a:rPr>
              <a:t>: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prompt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approfondimento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30420" y="749045"/>
            <a:ext cx="0" cy="5817235"/>
          </a:xfrm>
          <a:custGeom>
            <a:avLst/>
            <a:gdLst/>
            <a:ahLst/>
            <a:cxnLst/>
            <a:rect l="l" t="t" r="r" b="b"/>
            <a:pathLst>
              <a:path h="5817234">
                <a:moveTo>
                  <a:pt x="0" y="0"/>
                </a:moveTo>
                <a:lnTo>
                  <a:pt x="0" y="5817120"/>
                </a:lnTo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9619" y="4922218"/>
            <a:ext cx="375316" cy="406283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557885" y="5288660"/>
            <a:ext cx="3146425" cy="80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700" i="1" spc="-75" dirty="0">
                <a:latin typeface="Arial"/>
                <a:cs typeface="Arial"/>
              </a:rPr>
              <a:t>La</a:t>
            </a:r>
            <a:r>
              <a:rPr sz="1700" i="1" spc="-70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struttura</a:t>
            </a:r>
            <a:r>
              <a:rPr sz="1700" i="1" spc="-8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ottimale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spc="-35" dirty="0">
                <a:latin typeface="Arial"/>
                <a:cs typeface="Arial"/>
              </a:rPr>
              <a:t>varia</a:t>
            </a:r>
            <a:r>
              <a:rPr sz="1700" i="1" spc="-10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molto</a:t>
            </a:r>
            <a:r>
              <a:rPr sz="1700" i="1" spc="-70" dirty="0">
                <a:latin typeface="Arial"/>
                <a:cs typeface="Arial"/>
              </a:rPr>
              <a:t> </a:t>
            </a:r>
            <a:r>
              <a:rPr sz="1700" i="1" spc="-50" dirty="0">
                <a:latin typeface="Arial"/>
                <a:cs typeface="Arial"/>
              </a:rPr>
              <a:t>a </a:t>
            </a:r>
            <a:r>
              <a:rPr sz="1700" i="1" spc="-20" dirty="0">
                <a:latin typeface="Arial"/>
                <a:cs typeface="Arial"/>
              </a:rPr>
              <a:t>seconda</a:t>
            </a:r>
            <a:r>
              <a:rPr sz="1700" i="1" spc="-12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della</a:t>
            </a:r>
            <a:r>
              <a:rPr sz="1700" i="1" spc="-12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tecnica</a:t>
            </a:r>
            <a:r>
              <a:rPr sz="1700" i="1" spc="-125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che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10" dirty="0">
                <a:latin typeface="Arial"/>
                <a:cs typeface="Arial"/>
              </a:rPr>
              <a:t>si</a:t>
            </a:r>
            <a:r>
              <a:rPr sz="1700" i="1" spc="-114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usa </a:t>
            </a:r>
            <a:r>
              <a:rPr sz="1700" i="1" spc="-70" dirty="0">
                <a:latin typeface="Arial"/>
                <a:cs typeface="Arial"/>
              </a:rPr>
              <a:t>(Web,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20" dirty="0">
                <a:latin typeface="Arial"/>
                <a:cs typeface="Arial"/>
              </a:rPr>
              <a:t>telefonico,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face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to</a:t>
            </a:r>
            <a:r>
              <a:rPr sz="1700" i="1" spc="-80" dirty="0">
                <a:latin typeface="Arial"/>
                <a:cs typeface="Arial"/>
              </a:rPr>
              <a:t> </a:t>
            </a:r>
            <a:r>
              <a:rPr sz="1700" i="1" spc="-20" dirty="0">
                <a:latin typeface="Arial"/>
                <a:cs typeface="Arial"/>
              </a:rPr>
              <a:t>face)</a:t>
            </a:r>
            <a:endParaRPr sz="1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472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-30369"/>
            <a:ext cx="11071860" cy="886139"/>
          </a:xfrm>
          <a:prstGeom prst="rect">
            <a:avLst/>
          </a:prstGeom>
        </p:spPr>
        <p:txBody>
          <a:bodyPr vert="horz" wrap="square" lIns="0" tIns="64769" rIns="0" bIns="0" rtlCol="0">
            <a:spAutoFit/>
          </a:bodyPr>
          <a:lstStyle/>
          <a:p>
            <a:pPr marL="12700" marR="5080">
              <a:lnSpc>
                <a:spcPts val="3240"/>
              </a:lnSpc>
              <a:spcBef>
                <a:spcPts val="509"/>
              </a:spcBef>
            </a:pPr>
            <a:r>
              <a:rPr sz="2800" spc="-155" dirty="0"/>
              <a:t>ERRORI</a:t>
            </a:r>
            <a:r>
              <a:rPr sz="2800" spc="-315" dirty="0"/>
              <a:t> </a:t>
            </a:r>
            <a:r>
              <a:rPr sz="2800" spc="-65" dirty="0"/>
              <a:t>COMUNI</a:t>
            </a:r>
            <a:r>
              <a:rPr sz="2800" spc="-330" dirty="0"/>
              <a:t> </a:t>
            </a:r>
            <a:r>
              <a:rPr sz="2800" spc="-50" dirty="0"/>
              <a:t>NELLA</a:t>
            </a:r>
            <a:r>
              <a:rPr sz="2800" spc="-310" dirty="0"/>
              <a:t> </a:t>
            </a:r>
            <a:r>
              <a:rPr sz="2800" spc="-145" dirty="0"/>
              <a:t>PROGETTAZIONE</a:t>
            </a:r>
            <a:r>
              <a:rPr sz="2800" spc="-345" dirty="0"/>
              <a:t> </a:t>
            </a:r>
            <a:r>
              <a:rPr sz="2800" spc="-80" dirty="0"/>
              <a:t>DEL</a:t>
            </a:r>
            <a:r>
              <a:rPr sz="2800" spc="-335" dirty="0"/>
              <a:t> </a:t>
            </a:r>
            <a:r>
              <a:rPr sz="2800" spc="-150" dirty="0"/>
              <a:t>QUESTIONARIO</a:t>
            </a:r>
            <a:r>
              <a:rPr sz="2800" spc="-335" dirty="0"/>
              <a:t> </a:t>
            </a:r>
            <a:r>
              <a:rPr sz="2800" spc="-75" dirty="0"/>
              <a:t>E</a:t>
            </a:r>
            <a:r>
              <a:rPr sz="2800" spc="-310" dirty="0"/>
              <a:t> </a:t>
            </a:r>
            <a:br>
              <a:rPr lang="it-IT" sz="2800" spc="-310" dirty="0"/>
            </a:br>
            <a:r>
              <a:rPr sz="2800" spc="-20" dirty="0"/>
              <a:t>BIAS </a:t>
            </a:r>
            <a:r>
              <a:rPr sz="2800" spc="-140" dirty="0"/>
              <a:t>COGNITIV</a:t>
            </a:r>
            <a:r>
              <a:rPr lang="it-IT" sz="2800" spc="-140" dirty="0"/>
              <a:t>I </a:t>
            </a:r>
            <a:r>
              <a:rPr sz="2800" spc="-345" dirty="0"/>
              <a:t> </a:t>
            </a:r>
            <a:r>
              <a:rPr sz="2800" spc="-10" dirty="0"/>
              <a:t>COMUNI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79" y="1259262"/>
            <a:ext cx="220435" cy="220564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690116"/>
            <a:ext cx="514350" cy="45491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8739" y="1219326"/>
            <a:ext cx="5417185" cy="1061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35280">
              <a:lnSpc>
                <a:spcPct val="100000"/>
              </a:lnSpc>
              <a:spcBef>
                <a:spcPts val="105"/>
              </a:spcBef>
            </a:pPr>
            <a:r>
              <a:rPr sz="1700" b="1" spc="-45" dirty="0">
                <a:latin typeface="Arial"/>
                <a:cs typeface="Arial"/>
              </a:rPr>
              <a:t>Domande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spc="-75" dirty="0">
                <a:latin typeface="Arial"/>
                <a:cs typeface="Arial"/>
              </a:rPr>
              <a:t>Leading: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"Quanto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sei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soddisfatto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nostro </a:t>
            </a:r>
            <a:r>
              <a:rPr sz="1700" dirty="0">
                <a:latin typeface="Tahoma"/>
                <a:cs typeface="Tahoma"/>
              </a:rPr>
              <a:t>eccellente</a:t>
            </a:r>
            <a:r>
              <a:rPr sz="1700" spc="-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servizio</a:t>
            </a:r>
            <a:r>
              <a:rPr sz="1700" spc="-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clienti?"</a:t>
            </a:r>
            <a:endParaRPr sz="1700">
              <a:latin typeface="Tahoma"/>
              <a:cs typeface="Tahoma"/>
            </a:endParaRPr>
          </a:p>
          <a:p>
            <a:pPr marL="12700" marR="476884" indent="335280">
              <a:lnSpc>
                <a:spcPts val="2030"/>
              </a:lnSpc>
              <a:spcBef>
                <a:spcPts val="75"/>
              </a:spcBef>
            </a:pPr>
            <a:r>
              <a:rPr sz="1700" b="1" spc="-70" dirty="0">
                <a:latin typeface="Arial"/>
                <a:cs typeface="Arial"/>
              </a:rPr>
              <a:t>Versione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Corretta: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"Come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valuti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nostro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servizio clienti?«</a:t>
            </a:r>
            <a:endParaRPr sz="170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79" y="2554662"/>
            <a:ext cx="220435" cy="220564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2985516"/>
            <a:ext cx="514350" cy="45491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78739" y="2514981"/>
            <a:ext cx="4939665" cy="13208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7980">
              <a:lnSpc>
                <a:spcPts val="2035"/>
              </a:lnSpc>
              <a:spcBef>
                <a:spcPts val="105"/>
              </a:spcBef>
            </a:pPr>
            <a:r>
              <a:rPr sz="1700" b="1" spc="-45" dirty="0">
                <a:latin typeface="Arial"/>
                <a:cs typeface="Arial"/>
              </a:rPr>
              <a:t>Domande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Doppie: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spc="-80" dirty="0">
                <a:latin typeface="Tahoma"/>
                <a:cs typeface="Tahoma"/>
              </a:rPr>
              <a:t>"Il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prodotto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facile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usare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e</a:t>
            </a:r>
            <a:endParaRPr sz="1700">
              <a:latin typeface="Tahoma"/>
              <a:cs typeface="Tahoma"/>
            </a:endParaRPr>
          </a:p>
          <a:p>
            <a:pPr marL="12700">
              <a:lnSpc>
                <a:spcPts val="2035"/>
              </a:lnSpc>
            </a:pPr>
            <a:r>
              <a:rPr sz="1700" spc="-10" dirty="0">
                <a:latin typeface="Tahoma"/>
                <a:cs typeface="Tahoma"/>
              </a:rPr>
              <a:t>conveniente?"</a:t>
            </a:r>
            <a:endParaRPr sz="1700">
              <a:latin typeface="Tahoma"/>
              <a:cs typeface="Tahoma"/>
            </a:endParaRPr>
          </a:p>
          <a:p>
            <a:pPr marL="347980">
              <a:lnSpc>
                <a:spcPts val="2035"/>
              </a:lnSpc>
              <a:spcBef>
                <a:spcPts val="10"/>
              </a:spcBef>
            </a:pPr>
            <a:r>
              <a:rPr sz="1700" b="1" spc="-70" dirty="0">
                <a:latin typeface="Arial"/>
                <a:cs typeface="Arial"/>
              </a:rPr>
              <a:t>Versione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Corretta:</a:t>
            </a:r>
            <a:endParaRPr sz="170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80" dirty="0">
                <a:latin typeface="Tahoma"/>
                <a:cs typeface="Tahoma"/>
              </a:rPr>
              <a:t>"Il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prodotto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facile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usare?"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80" dirty="0">
                <a:latin typeface="Tahoma"/>
                <a:cs typeface="Tahoma"/>
              </a:rPr>
              <a:t>"Il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prodotto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ha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prezzo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conveniente?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386321" y="1217802"/>
            <a:ext cx="2437765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80" dirty="0">
                <a:latin typeface="Arial"/>
                <a:cs typeface="Arial"/>
              </a:rPr>
              <a:t>Bias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65" dirty="0">
                <a:latin typeface="Arial"/>
                <a:cs typeface="Arial"/>
              </a:rPr>
              <a:t>Cognitivi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da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Evitare:</a:t>
            </a:r>
            <a:endParaRPr sz="1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86321" y="1736217"/>
            <a:ext cx="5262880" cy="1322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059180" indent="120014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32715" algn="l"/>
              </a:tabLst>
            </a:pPr>
            <a:r>
              <a:rPr sz="1700" b="1" spc="-50" dirty="0">
                <a:latin typeface="Arial"/>
                <a:cs typeface="Arial"/>
              </a:rPr>
              <a:t>Acquiescence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90" dirty="0">
                <a:latin typeface="Arial"/>
                <a:cs typeface="Arial"/>
              </a:rPr>
              <a:t>Bias</a:t>
            </a:r>
            <a:r>
              <a:rPr sz="1700" spc="-90" dirty="0">
                <a:latin typeface="Tahoma"/>
                <a:cs typeface="Tahoma"/>
              </a:rPr>
              <a:t>: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Tendenza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rispondere positivamente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40" dirty="0">
                <a:latin typeface="Arial"/>
                <a:cs typeface="Arial"/>
              </a:rPr>
              <a:t>Social</a:t>
            </a:r>
            <a:r>
              <a:rPr sz="1700" b="1" spc="-50" dirty="0">
                <a:latin typeface="Arial"/>
                <a:cs typeface="Arial"/>
              </a:rPr>
              <a:t> Desirability</a:t>
            </a:r>
            <a:r>
              <a:rPr sz="1700" spc="-50" dirty="0">
                <a:latin typeface="Tahoma"/>
                <a:cs typeface="Tahoma"/>
              </a:rPr>
              <a:t>:</a:t>
            </a:r>
            <a:r>
              <a:rPr sz="1700" spc="-9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Risposte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socialmente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accettabili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60" dirty="0">
                <a:latin typeface="Arial"/>
                <a:cs typeface="Arial"/>
              </a:rPr>
              <a:t>Recency </a:t>
            </a:r>
            <a:r>
              <a:rPr sz="1700" b="1" spc="-45" dirty="0">
                <a:latin typeface="Arial"/>
                <a:cs typeface="Arial"/>
              </a:rPr>
              <a:t>Effect</a:t>
            </a:r>
            <a:r>
              <a:rPr sz="1700" spc="-45" dirty="0">
                <a:latin typeface="Tahoma"/>
                <a:cs typeface="Tahoma"/>
              </a:rPr>
              <a:t>: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Favorire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ultime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opzioni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presentate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90" dirty="0">
                <a:latin typeface="Arial"/>
                <a:cs typeface="Arial"/>
              </a:rPr>
              <a:t>Anchoring</a:t>
            </a:r>
            <a:r>
              <a:rPr sz="1700" spc="-90" dirty="0">
                <a:latin typeface="Tahoma"/>
                <a:cs typeface="Tahoma"/>
              </a:rPr>
              <a:t>: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Influenza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prima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informazione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ricevuta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86321" y="3291077"/>
            <a:ext cx="3689350" cy="1322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10" dirty="0">
                <a:latin typeface="Arial"/>
                <a:cs typeface="Arial"/>
              </a:rPr>
              <a:t>Soluzioni:</a:t>
            </a:r>
            <a:endParaRPr sz="1700">
              <a:latin typeface="Arial"/>
              <a:cs typeface="Arial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spc="-30" dirty="0">
                <a:latin typeface="Tahoma"/>
                <a:cs typeface="Tahoma"/>
              </a:rPr>
              <a:t>Alternare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domande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positive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negative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spc="-25" dirty="0">
                <a:latin typeface="Tahoma"/>
                <a:cs typeface="Tahoma"/>
              </a:rPr>
              <a:t>Garantire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anonimato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spc="-10" dirty="0">
                <a:latin typeface="Tahoma"/>
                <a:cs typeface="Tahoma"/>
              </a:rPr>
              <a:t>Randomizzare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l'ordine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opzioni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dirty="0">
                <a:latin typeface="Tahoma"/>
                <a:cs typeface="Tahoma"/>
              </a:rPr>
              <a:t>Bilanciare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scale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valutazione</a:t>
            </a:r>
            <a:endParaRPr sz="1700">
              <a:latin typeface="Tahoma"/>
              <a:cs typeface="Tahoma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4912614" y="5210555"/>
            <a:ext cx="2162810" cy="638810"/>
            <a:chOff x="4912614" y="5210555"/>
            <a:chExt cx="2162810" cy="638810"/>
          </a:xfrm>
        </p:grpSpPr>
        <p:sp>
          <p:nvSpPr>
            <p:cNvPr id="13" name="object 13"/>
            <p:cNvSpPr/>
            <p:nvPr/>
          </p:nvSpPr>
          <p:spPr>
            <a:xfrm>
              <a:off x="4922139" y="5220080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0" y="0"/>
                  </a:lnTo>
                  <a:lnTo>
                    <a:pt x="1071880" y="619696"/>
                  </a:lnTo>
                  <a:lnTo>
                    <a:pt x="214376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922139" y="5220080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1071880" y="619696"/>
                  </a:lnTo>
                  <a:lnTo>
                    <a:pt x="0" y="0"/>
                  </a:lnTo>
                  <a:lnTo>
                    <a:pt x="214376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98423" y="6071717"/>
            <a:ext cx="1146048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</a:t>
            </a:r>
            <a:r>
              <a:rPr sz="2000" b="1" u="sng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POTRANNO </a:t>
            </a:r>
            <a:r>
              <a:rPr sz="2000" b="1" u="sng" spc="-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FARE</a:t>
            </a:r>
            <a:r>
              <a:rPr sz="2000" b="1" u="sng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DECINE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</a:t>
            </a:r>
            <a:r>
              <a:rPr sz="2000" b="1" u="sng" spc="-1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ANALISI</a:t>
            </a:r>
            <a:r>
              <a:rPr sz="2000" b="1" u="sng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7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MULTIVARIATE</a:t>
            </a:r>
            <a:r>
              <a:rPr sz="2000" b="1" u="sng" spc="-14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</a:t>
            </a:r>
            <a:r>
              <a:rPr sz="2000" b="1" u="sng" spc="-13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9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IL</a:t>
            </a:r>
            <a:r>
              <a:rPr sz="20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QUESTIONARIO</a:t>
            </a:r>
            <a:r>
              <a:rPr sz="2000" b="1" u="sng" spc="-1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È</a:t>
            </a:r>
            <a:r>
              <a:rPr sz="2000" b="1" u="sng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MAL</a:t>
            </a:r>
            <a:r>
              <a:rPr sz="2000" b="1" u="sng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PROGETTATO</a:t>
            </a:r>
            <a:endParaRPr sz="200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</a:pPr>
            <a:r>
              <a:rPr sz="2000" b="1" u="sng" spc="-2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LE</a:t>
            </a:r>
            <a:r>
              <a:rPr sz="2000" b="1" u="sng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ANALISI</a:t>
            </a:r>
            <a:r>
              <a:rPr sz="2000" b="1" u="sng" spc="-14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SARANNO </a:t>
            </a:r>
            <a:r>
              <a:rPr sz="20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MENZOGNE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6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VESTITE</a:t>
            </a:r>
            <a:r>
              <a:rPr sz="2000" b="1" u="sng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DA</a:t>
            </a:r>
            <a:r>
              <a:rPr sz="2000" b="1" u="sng" spc="-1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NUMERI</a:t>
            </a:r>
            <a:r>
              <a:rPr sz="2000" b="1" u="sng" spc="-13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2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SIMBOLI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6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PIÙ</a:t>
            </a:r>
            <a:r>
              <a:rPr sz="2000" b="1" u="sng" spc="-114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</a:t>
            </a:r>
            <a:r>
              <a:rPr sz="2000" b="1" u="sng" spc="-10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8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MENO</a:t>
            </a:r>
            <a:r>
              <a:rPr sz="2000" b="1" u="sng" spc="-12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sng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COMPLICATI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27973" y="3910028"/>
            <a:ext cx="375316" cy="406283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78739" y="4376673"/>
            <a:ext cx="4503420" cy="132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700" b="1" i="1" spc="-145" dirty="0">
                <a:latin typeface="Arial"/>
                <a:cs typeface="Arial"/>
              </a:rPr>
              <a:t>L’</a:t>
            </a:r>
            <a:r>
              <a:rPr sz="1700" b="1" i="1" spc="-195" dirty="0">
                <a:latin typeface="Arial"/>
                <a:cs typeface="Arial"/>
              </a:rPr>
              <a:t> </a:t>
            </a:r>
            <a:r>
              <a:rPr sz="1700" b="1" i="1" spc="-55" dirty="0">
                <a:latin typeface="Arial"/>
                <a:cs typeface="Arial"/>
              </a:rPr>
              <a:t>«altro,</a:t>
            </a:r>
            <a:r>
              <a:rPr sz="1700" b="1" i="1" spc="-90" dirty="0">
                <a:latin typeface="Arial"/>
                <a:cs typeface="Arial"/>
              </a:rPr>
              <a:t> </a:t>
            </a:r>
            <a:r>
              <a:rPr sz="1700" b="1" i="1" spc="-50" dirty="0">
                <a:latin typeface="Arial"/>
                <a:cs typeface="Arial"/>
              </a:rPr>
              <a:t>specificare»</a:t>
            </a:r>
            <a:r>
              <a:rPr sz="1700" b="1" i="1" spc="-135" dirty="0">
                <a:latin typeface="Arial"/>
                <a:cs typeface="Arial"/>
              </a:rPr>
              <a:t> </a:t>
            </a:r>
            <a:r>
              <a:rPr sz="1700" i="1" spc="-30" dirty="0">
                <a:latin typeface="Arial"/>
                <a:cs typeface="Arial"/>
              </a:rPr>
              <a:t>non</a:t>
            </a:r>
            <a:r>
              <a:rPr sz="1700" i="1" spc="-90" dirty="0">
                <a:latin typeface="Arial"/>
                <a:cs typeface="Arial"/>
              </a:rPr>
              <a:t> </a:t>
            </a:r>
            <a:r>
              <a:rPr sz="1700" i="1" spc="-55" dirty="0">
                <a:latin typeface="Arial"/>
                <a:cs typeface="Arial"/>
              </a:rPr>
              <a:t>è</a:t>
            </a:r>
            <a:r>
              <a:rPr sz="1700" i="1" spc="-100" dirty="0">
                <a:latin typeface="Arial"/>
                <a:cs typeface="Arial"/>
              </a:rPr>
              <a:t> </a:t>
            </a:r>
            <a:r>
              <a:rPr sz="1700" i="1" spc="-40" dirty="0">
                <a:latin typeface="Arial"/>
                <a:cs typeface="Arial"/>
              </a:rPr>
              <a:t>una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i="1" spc="-45" dirty="0">
                <a:latin typeface="Arial"/>
                <a:cs typeface="Arial"/>
              </a:rPr>
              <a:t>via</a:t>
            </a:r>
            <a:r>
              <a:rPr sz="1700" i="1" spc="-114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di</a:t>
            </a:r>
            <a:r>
              <a:rPr sz="1700" i="1" spc="-120" dirty="0">
                <a:latin typeface="Arial"/>
                <a:cs typeface="Arial"/>
              </a:rPr>
              <a:t> </a:t>
            </a:r>
            <a:r>
              <a:rPr sz="1700" i="1" dirty="0">
                <a:latin typeface="Arial"/>
                <a:cs typeface="Arial"/>
              </a:rPr>
              <a:t>uscita</a:t>
            </a:r>
            <a:r>
              <a:rPr sz="1700" i="1" spc="-110" dirty="0">
                <a:latin typeface="Arial"/>
                <a:cs typeface="Arial"/>
              </a:rPr>
              <a:t> </a:t>
            </a:r>
            <a:r>
              <a:rPr sz="1700" i="1" spc="-25" dirty="0">
                <a:latin typeface="Arial"/>
                <a:cs typeface="Arial"/>
              </a:rPr>
              <a:t>per </a:t>
            </a:r>
            <a:r>
              <a:rPr sz="1700" i="1" spc="-65" dirty="0">
                <a:latin typeface="Arial"/>
                <a:cs typeface="Arial"/>
              </a:rPr>
              <a:t>raggiungere</a:t>
            </a:r>
            <a:r>
              <a:rPr sz="1700" i="1" spc="-120" dirty="0">
                <a:latin typeface="Arial"/>
                <a:cs typeface="Arial"/>
              </a:rPr>
              <a:t> </a:t>
            </a:r>
            <a:r>
              <a:rPr sz="1700" i="1" spc="-20" dirty="0">
                <a:latin typeface="Arial"/>
                <a:cs typeface="Arial"/>
              </a:rPr>
              <a:t>l’esaustività.</a:t>
            </a:r>
            <a:r>
              <a:rPr sz="1700" i="1" spc="-95" dirty="0">
                <a:latin typeface="Arial"/>
                <a:cs typeface="Arial"/>
              </a:rPr>
              <a:t> </a:t>
            </a:r>
            <a:r>
              <a:rPr sz="1700" b="1" i="1" spc="-70" dirty="0">
                <a:latin typeface="Arial"/>
                <a:cs typeface="Arial"/>
              </a:rPr>
              <a:t>E’</a:t>
            </a:r>
            <a:r>
              <a:rPr sz="1700" b="1" i="1" spc="-185" dirty="0">
                <a:latin typeface="Arial"/>
                <a:cs typeface="Arial"/>
              </a:rPr>
              <a:t> </a:t>
            </a:r>
            <a:r>
              <a:rPr sz="1700" b="1" i="1" dirty="0">
                <a:latin typeface="Arial"/>
                <a:cs typeface="Arial"/>
              </a:rPr>
              <a:t>la</a:t>
            </a:r>
            <a:r>
              <a:rPr sz="1700" b="1" i="1" spc="-75" dirty="0">
                <a:latin typeface="Arial"/>
                <a:cs typeface="Arial"/>
              </a:rPr>
              <a:t> </a:t>
            </a:r>
            <a:r>
              <a:rPr sz="1700" b="1" i="1" spc="-35" dirty="0">
                <a:latin typeface="Arial"/>
                <a:cs typeface="Arial"/>
              </a:rPr>
              <a:t>sconfitta</a:t>
            </a:r>
            <a:r>
              <a:rPr sz="1700" b="1" i="1" spc="-80" dirty="0">
                <a:latin typeface="Arial"/>
                <a:cs typeface="Arial"/>
              </a:rPr>
              <a:t> </a:t>
            </a:r>
            <a:r>
              <a:rPr sz="1700" b="1" i="1" spc="-25" dirty="0">
                <a:latin typeface="Arial"/>
                <a:cs typeface="Arial"/>
              </a:rPr>
              <a:t>del </a:t>
            </a:r>
            <a:r>
              <a:rPr sz="1700" b="1" i="1" spc="-35" dirty="0">
                <a:latin typeface="Arial"/>
                <a:cs typeface="Arial"/>
              </a:rPr>
              <a:t>ricercatore</a:t>
            </a:r>
            <a:r>
              <a:rPr sz="1700" b="1" i="1" spc="-125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di</a:t>
            </a:r>
            <a:r>
              <a:rPr sz="1700" b="1" i="1" spc="-85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fronte</a:t>
            </a:r>
            <a:r>
              <a:rPr sz="1700" b="1" i="1" spc="-80" dirty="0">
                <a:latin typeface="Arial"/>
                <a:cs typeface="Arial"/>
              </a:rPr>
              <a:t> </a:t>
            </a:r>
            <a:r>
              <a:rPr sz="1700" b="1" i="1" dirty="0">
                <a:latin typeface="Arial"/>
                <a:cs typeface="Arial"/>
              </a:rPr>
              <a:t>al</a:t>
            </a:r>
            <a:r>
              <a:rPr sz="1700" b="1" i="1" spc="-85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continuum</a:t>
            </a:r>
            <a:r>
              <a:rPr sz="1700" b="1" i="1" spc="-95" dirty="0">
                <a:latin typeface="Arial"/>
                <a:cs typeface="Arial"/>
              </a:rPr>
              <a:t> </a:t>
            </a:r>
            <a:r>
              <a:rPr sz="1700" b="1" i="1" spc="-10" dirty="0">
                <a:latin typeface="Arial"/>
                <a:cs typeface="Arial"/>
              </a:rPr>
              <a:t>della</a:t>
            </a:r>
            <a:r>
              <a:rPr sz="1700" b="1" i="1" spc="-95" dirty="0">
                <a:latin typeface="Arial"/>
                <a:cs typeface="Arial"/>
              </a:rPr>
              <a:t> </a:t>
            </a:r>
            <a:r>
              <a:rPr sz="1700" b="1" i="1" spc="-10" dirty="0">
                <a:latin typeface="Arial"/>
                <a:cs typeface="Arial"/>
              </a:rPr>
              <a:t>realtà </a:t>
            </a:r>
            <a:r>
              <a:rPr sz="1700" b="1" i="1" spc="-30" dirty="0">
                <a:latin typeface="Arial"/>
                <a:cs typeface="Arial"/>
              </a:rPr>
              <a:t>che</a:t>
            </a:r>
            <a:r>
              <a:rPr sz="1700" b="1" i="1" spc="-110" dirty="0">
                <a:latin typeface="Arial"/>
                <a:cs typeface="Arial"/>
              </a:rPr>
              <a:t> </a:t>
            </a:r>
            <a:r>
              <a:rPr sz="1700" b="1" i="1" spc="-70" dirty="0">
                <a:latin typeface="Arial"/>
                <a:cs typeface="Arial"/>
              </a:rPr>
              <a:t>non</a:t>
            </a:r>
            <a:r>
              <a:rPr sz="1700" b="1" i="1" spc="-95" dirty="0">
                <a:latin typeface="Arial"/>
                <a:cs typeface="Arial"/>
              </a:rPr>
              <a:t> </a:t>
            </a:r>
            <a:r>
              <a:rPr sz="1700" b="1" i="1" spc="-65" dirty="0">
                <a:latin typeface="Arial"/>
                <a:cs typeface="Arial"/>
              </a:rPr>
              <a:t>può</a:t>
            </a:r>
            <a:r>
              <a:rPr sz="1700" b="1" i="1" spc="-90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essere</a:t>
            </a:r>
            <a:r>
              <a:rPr sz="1700" b="1" i="1" spc="-135" dirty="0">
                <a:latin typeface="Arial"/>
                <a:cs typeface="Arial"/>
              </a:rPr>
              <a:t> </a:t>
            </a:r>
            <a:r>
              <a:rPr sz="1700" b="1" i="1" spc="-20" dirty="0">
                <a:latin typeface="Arial"/>
                <a:cs typeface="Arial"/>
              </a:rPr>
              <a:t>colta</a:t>
            </a:r>
            <a:r>
              <a:rPr sz="1700" b="1" i="1" spc="-105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per</a:t>
            </a:r>
            <a:r>
              <a:rPr sz="1700" b="1" i="1" spc="-100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intero</a:t>
            </a:r>
            <a:r>
              <a:rPr sz="1700" b="1" i="1" spc="-114" dirty="0">
                <a:latin typeface="Arial"/>
                <a:cs typeface="Arial"/>
              </a:rPr>
              <a:t> </a:t>
            </a:r>
            <a:r>
              <a:rPr sz="1700" b="1" i="1" spc="-70" dirty="0">
                <a:latin typeface="Arial"/>
                <a:cs typeface="Arial"/>
              </a:rPr>
              <a:t>o</a:t>
            </a:r>
            <a:r>
              <a:rPr sz="1700" b="1" i="1" spc="-95" dirty="0">
                <a:latin typeface="Arial"/>
                <a:cs typeface="Arial"/>
              </a:rPr>
              <a:t> </a:t>
            </a:r>
            <a:r>
              <a:rPr sz="1700" b="1" i="1" dirty="0">
                <a:latin typeface="Arial"/>
                <a:cs typeface="Arial"/>
              </a:rPr>
              <a:t>la</a:t>
            </a:r>
            <a:r>
              <a:rPr sz="1700" b="1" i="1" spc="-105" dirty="0">
                <a:latin typeface="Arial"/>
                <a:cs typeface="Arial"/>
              </a:rPr>
              <a:t> </a:t>
            </a:r>
            <a:r>
              <a:rPr sz="1700" b="1" i="1" spc="-10" dirty="0">
                <a:latin typeface="Arial"/>
                <a:cs typeface="Arial"/>
              </a:rPr>
              <a:t>presa </a:t>
            </a:r>
            <a:r>
              <a:rPr sz="1700" b="1" i="1" spc="-40" dirty="0">
                <a:latin typeface="Arial"/>
                <a:cs typeface="Arial"/>
              </a:rPr>
              <a:t>di</a:t>
            </a:r>
            <a:r>
              <a:rPr sz="1700" b="1" i="1" spc="-80" dirty="0">
                <a:latin typeface="Arial"/>
                <a:cs typeface="Arial"/>
              </a:rPr>
              <a:t> </a:t>
            </a:r>
            <a:r>
              <a:rPr sz="1700" b="1" i="1" spc="-50" dirty="0">
                <a:latin typeface="Arial"/>
                <a:cs typeface="Arial"/>
              </a:rPr>
              <a:t>consapevolezza</a:t>
            </a:r>
            <a:r>
              <a:rPr sz="1700" b="1" i="1" spc="-110" dirty="0">
                <a:latin typeface="Arial"/>
                <a:cs typeface="Arial"/>
              </a:rPr>
              <a:t> </a:t>
            </a:r>
            <a:r>
              <a:rPr sz="1700" b="1" i="1" spc="-40" dirty="0">
                <a:latin typeface="Arial"/>
                <a:cs typeface="Arial"/>
              </a:rPr>
              <a:t>di</a:t>
            </a:r>
            <a:r>
              <a:rPr sz="1700" b="1" i="1" spc="-80" dirty="0">
                <a:latin typeface="Arial"/>
                <a:cs typeface="Arial"/>
              </a:rPr>
              <a:t> </a:t>
            </a:r>
            <a:r>
              <a:rPr sz="1700" b="1" i="1" dirty="0">
                <a:latin typeface="Arial"/>
                <a:cs typeface="Arial"/>
              </a:rPr>
              <a:t>tale</a:t>
            </a:r>
            <a:r>
              <a:rPr sz="1700" b="1" i="1" spc="-85" dirty="0">
                <a:latin typeface="Arial"/>
                <a:cs typeface="Arial"/>
              </a:rPr>
              <a:t> </a:t>
            </a:r>
            <a:r>
              <a:rPr sz="1700" b="1" i="1" spc="-10" dirty="0">
                <a:latin typeface="Arial"/>
                <a:cs typeface="Arial"/>
              </a:rPr>
              <a:t>continuum</a:t>
            </a:r>
            <a:endParaRPr sz="17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00535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18585" y="194962"/>
            <a:ext cx="8273415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20" dirty="0"/>
              <a:t>FOCUS</a:t>
            </a:r>
            <a:r>
              <a:rPr sz="3300" spc="-365" dirty="0"/>
              <a:t> </a:t>
            </a:r>
            <a:r>
              <a:rPr sz="3300" spc="-170" dirty="0"/>
              <a:t>SURVEY:</a:t>
            </a:r>
            <a:r>
              <a:rPr sz="3300" spc="-365" dirty="0"/>
              <a:t> </a:t>
            </a:r>
            <a:r>
              <a:rPr sz="3300" spc="-265" dirty="0"/>
              <a:t>IL</a:t>
            </a:r>
            <a:r>
              <a:rPr sz="3300" spc="-350" dirty="0"/>
              <a:t> </a:t>
            </a:r>
            <a:r>
              <a:rPr sz="3300" spc="-120" dirty="0"/>
              <a:t>VALORE</a:t>
            </a:r>
            <a:r>
              <a:rPr sz="3300" spc="-380" dirty="0"/>
              <a:t> </a:t>
            </a:r>
            <a:r>
              <a:rPr sz="3300" spc="-80" dirty="0"/>
              <a:t>DELLE</a:t>
            </a:r>
            <a:r>
              <a:rPr sz="3300" spc="-355" dirty="0"/>
              <a:t> </a:t>
            </a:r>
            <a:r>
              <a:rPr sz="3300" spc="-130" dirty="0"/>
              <a:t>TABELLE</a:t>
            </a:r>
            <a:r>
              <a:rPr sz="3300" spc="-345" dirty="0"/>
              <a:t> </a:t>
            </a:r>
            <a:r>
              <a:rPr sz="3300" spc="-25" dirty="0"/>
              <a:t>1/3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2359532" y="2267203"/>
            <a:ext cx="5257800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Arial"/>
                <a:cs typeface="Arial"/>
              </a:rPr>
              <a:t>Perché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le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tabelle</a:t>
            </a:r>
            <a:r>
              <a:rPr sz="1800" b="1" spc="-114" dirty="0">
                <a:latin typeface="Arial"/>
                <a:cs typeface="Arial"/>
              </a:rPr>
              <a:t> </a:t>
            </a:r>
            <a:r>
              <a:rPr sz="1800" b="1" spc="-85" dirty="0">
                <a:latin typeface="Arial"/>
                <a:cs typeface="Arial"/>
              </a:rPr>
              <a:t>sono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potenti:</a:t>
            </a:r>
            <a:endParaRPr sz="1800" dirty="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45" dirty="0">
                <a:latin typeface="Tahoma"/>
                <a:cs typeface="Tahoma"/>
              </a:rPr>
              <a:t>Trasformano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dati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grezzi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in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informazioni</a:t>
            </a:r>
            <a:r>
              <a:rPr sz="1800" spc="-204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comprensibili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20" dirty="0">
                <a:latin typeface="Tahoma"/>
                <a:cs typeface="Tahoma"/>
              </a:rPr>
              <a:t>Permettono</a:t>
            </a:r>
            <a:r>
              <a:rPr sz="1800" spc="-12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confronti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immediati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20" dirty="0">
                <a:latin typeface="Tahoma"/>
                <a:cs typeface="Tahoma"/>
              </a:rPr>
              <a:t>Evidenziano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pattern</a:t>
            </a:r>
            <a:r>
              <a:rPr sz="1800" spc="-12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e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trends</a:t>
            </a:r>
            <a:endParaRPr sz="1800" dirty="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dirty="0">
                <a:latin typeface="Tahoma"/>
                <a:cs typeface="Tahoma"/>
              </a:rPr>
              <a:t>Facilitano</a:t>
            </a:r>
            <a:r>
              <a:rPr sz="1800" spc="-90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la</a:t>
            </a:r>
            <a:r>
              <a:rPr sz="1800" spc="-6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comunicazione</a:t>
            </a:r>
            <a:r>
              <a:rPr sz="1800" spc="-10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con</a:t>
            </a:r>
            <a:r>
              <a:rPr sz="1800" spc="-8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stakeholder</a:t>
            </a:r>
            <a:endParaRPr sz="180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80411" y="3926678"/>
            <a:ext cx="8338693" cy="230900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93139" y="854202"/>
            <a:ext cx="8482165" cy="8867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endParaRPr lang="it-IT" sz="2800" b="1" spc="-85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b="1" spc="-85" dirty="0">
                <a:latin typeface="Arial"/>
                <a:cs typeface="Arial"/>
              </a:rPr>
              <a:t>PRINCIPIO</a:t>
            </a:r>
            <a:r>
              <a:rPr sz="2800" b="1" spc="-75" dirty="0">
                <a:latin typeface="Arial"/>
                <a:cs typeface="Arial"/>
              </a:rPr>
              <a:t> </a:t>
            </a:r>
            <a:r>
              <a:rPr sz="2800" b="1" spc="-200" dirty="0">
                <a:latin typeface="Arial"/>
                <a:cs typeface="Arial"/>
              </a:rPr>
              <a:t>FONDAMENTALE: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lang="it-IT" sz="2800" spc="-35" dirty="0" err="1">
                <a:latin typeface="Tahoma"/>
                <a:cs typeface="Tahoma"/>
              </a:rPr>
              <a:t>Semplicità+Linearità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31568" y="305395"/>
            <a:ext cx="9222232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3300" spc="-10" dirty="0"/>
              <a:t>FOCUS</a:t>
            </a:r>
            <a:r>
              <a:rPr sz="3300" spc="-370" dirty="0"/>
              <a:t> </a:t>
            </a:r>
            <a:r>
              <a:rPr sz="3300" spc="-170" dirty="0"/>
              <a:t>SURVEY:</a:t>
            </a:r>
            <a:r>
              <a:rPr sz="3300" spc="-365" dirty="0"/>
              <a:t> </a:t>
            </a:r>
            <a:r>
              <a:rPr sz="3300" spc="-265" dirty="0"/>
              <a:t>IL</a:t>
            </a:r>
            <a:r>
              <a:rPr sz="3300" spc="-365" dirty="0"/>
              <a:t> </a:t>
            </a:r>
            <a:r>
              <a:rPr sz="3300" spc="-120" dirty="0"/>
              <a:t>VALORE</a:t>
            </a:r>
            <a:r>
              <a:rPr sz="3300" spc="-385" dirty="0"/>
              <a:t> </a:t>
            </a:r>
            <a:r>
              <a:rPr sz="3300" spc="-80" dirty="0"/>
              <a:t>DELLE</a:t>
            </a:r>
            <a:r>
              <a:rPr sz="3300" spc="-370" dirty="0"/>
              <a:t> </a:t>
            </a:r>
            <a:r>
              <a:rPr sz="3300" spc="-130" dirty="0"/>
              <a:t>TABELLE</a:t>
            </a:r>
            <a:r>
              <a:rPr sz="3300" spc="-365" dirty="0"/>
              <a:t> </a:t>
            </a:r>
            <a:r>
              <a:rPr sz="3300" spc="-25" dirty="0"/>
              <a:t>2/3</a:t>
            </a:r>
            <a:endParaRPr sz="330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1729" y="1690428"/>
            <a:ext cx="9222232" cy="333767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393681" y="766317"/>
            <a:ext cx="21361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65" dirty="0">
                <a:latin typeface="Arial"/>
                <a:cs typeface="Arial"/>
              </a:rPr>
              <a:t>INSIGHT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65" dirty="0">
                <a:latin typeface="Arial"/>
                <a:cs typeface="Arial"/>
              </a:rPr>
              <a:t>IMMEDIATI: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93681" y="1314958"/>
            <a:ext cx="2409825" cy="2494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 indent="-10160">
              <a:lnSpc>
                <a:spcPct val="100000"/>
              </a:lnSpc>
              <a:spcBef>
                <a:spcPts val="100"/>
              </a:spcBef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10" dirty="0">
                <a:latin typeface="Arial"/>
                <a:cs typeface="Arial"/>
              </a:rPr>
              <a:t>	80/20</a:t>
            </a:r>
            <a:r>
              <a:rPr sz="1800" b="1" spc="-110" dirty="0">
                <a:latin typeface="Arial"/>
                <a:cs typeface="Arial"/>
              </a:rPr>
              <a:t> </a:t>
            </a:r>
            <a:r>
              <a:rPr sz="1800" b="1" spc="-60" dirty="0">
                <a:latin typeface="Arial"/>
                <a:cs typeface="Arial"/>
              </a:rPr>
              <a:t>Rule:</a:t>
            </a:r>
            <a:r>
              <a:rPr sz="1800" b="1" spc="-95" dirty="0">
                <a:latin typeface="Arial"/>
                <a:cs typeface="Arial"/>
              </a:rPr>
              <a:t> </a:t>
            </a:r>
            <a:r>
              <a:rPr sz="1800" spc="-125" dirty="0">
                <a:latin typeface="Tahoma"/>
                <a:cs typeface="Tahoma"/>
              </a:rPr>
              <a:t>20%</a:t>
            </a:r>
            <a:r>
              <a:rPr sz="1800" spc="-16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clienti </a:t>
            </a:r>
            <a:r>
              <a:rPr sz="1800" spc="-55" dirty="0">
                <a:latin typeface="Tahoma"/>
                <a:cs typeface="Tahoma"/>
              </a:rPr>
              <a:t>genera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25" dirty="0">
                <a:latin typeface="Tahoma"/>
                <a:cs typeface="Tahoma"/>
              </a:rPr>
              <a:t>70%</a:t>
            </a:r>
            <a:r>
              <a:rPr sz="1800" spc="-160" dirty="0">
                <a:latin typeface="Tahoma"/>
                <a:cs typeface="Tahoma"/>
              </a:rPr>
              <a:t> </a:t>
            </a:r>
            <a:r>
              <a:rPr sz="1800" spc="-20" dirty="0">
                <a:latin typeface="Tahoma"/>
                <a:cs typeface="Tahoma"/>
              </a:rPr>
              <a:t>della </a:t>
            </a:r>
            <a:r>
              <a:rPr sz="1800" spc="-10" dirty="0">
                <a:latin typeface="Tahoma"/>
                <a:cs typeface="Tahoma"/>
              </a:rPr>
              <a:t>redditività</a:t>
            </a:r>
            <a:endParaRPr sz="1800">
              <a:latin typeface="Tahoma"/>
              <a:cs typeface="Tahoma"/>
            </a:endParaRPr>
          </a:p>
          <a:p>
            <a:pPr marL="12700" marR="321945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55" dirty="0">
                <a:latin typeface="Arial"/>
                <a:cs typeface="Arial"/>
              </a:rPr>
              <a:t>	Priorità: </a:t>
            </a:r>
            <a:r>
              <a:rPr sz="1800" spc="-10" dirty="0">
                <a:latin typeface="Tahoma"/>
                <a:cs typeface="Tahoma"/>
              </a:rPr>
              <a:t>Focus </a:t>
            </a:r>
            <a:r>
              <a:rPr sz="1800" spc="-25" dirty="0">
                <a:latin typeface="Tahoma"/>
                <a:cs typeface="Tahoma"/>
              </a:rPr>
              <a:t>retention</a:t>
            </a:r>
            <a:r>
              <a:rPr sz="1800" spc="-135" dirty="0">
                <a:latin typeface="Tahoma"/>
                <a:cs typeface="Tahoma"/>
              </a:rPr>
              <a:t> </a:t>
            </a:r>
            <a:r>
              <a:rPr sz="1800" dirty="0">
                <a:latin typeface="Tahoma"/>
                <a:cs typeface="Tahoma"/>
              </a:rPr>
              <a:t>su</a:t>
            </a:r>
            <a:r>
              <a:rPr sz="1800" spc="-150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Private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50" dirty="0">
                <a:latin typeface="Tahoma"/>
                <a:cs typeface="Tahoma"/>
              </a:rPr>
              <a:t>e </a:t>
            </a:r>
            <a:r>
              <a:rPr sz="1800" spc="-10" dirty="0">
                <a:latin typeface="Tahoma"/>
                <a:cs typeface="Tahoma"/>
              </a:rPr>
              <a:t>Affluent</a:t>
            </a:r>
            <a:endParaRPr sz="1800">
              <a:latin typeface="Tahoma"/>
              <a:cs typeface="Tahoma"/>
            </a:endParaRPr>
          </a:p>
          <a:p>
            <a:pPr marL="12700" marR="5080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b="1" spc="-45" dirty="0">
                <a:latin typeface="Arial"/>
                <a:cs typeface="Arial"/>
              </a:rPr>
              <a:t>	Opportunità:</a:t>
            </a:r>
            <a:r>
              <a:rPr sz="1800" b="1" spc="-90" dirty="0">
                <a:latin typeface="Arial"/>
                <a:cs typeface="Arial"/>
              </a:rPr>
              <a:t> </a:t>
            </a:r>
            <a:r>
              <a:rPr sz="1800" spc="-10" dirty="0">
                <a:latin typeface="Tahoma"/>
                <a:cs typeface="Tahoma"/>
              </a:rPr>
              <a:t>Upselling </a:t>
            </a:r>
            <a:r>
              <a:rPr sz="1800" dirty="0">
                <a:latin typeface="Tahoma"/>
                <a:cs typeface="Tahoma"/>
              </a:rPr>
              <a:t>Mass</a:t>
            </a:r>
            <a:r>
              <a:rPr sz="1800" spc="-95" dirty="0">
                <a:latin typeface="Tahoma"/>
                <a:cs typeface="Tahoma"/>
              </a:rPr>
              <a:t> </a:t>
            </a:r>
            <a:r>
              <a:rPr sz="1800" spc="-35" dirty="0">
                <a:latin typeface="Tahoma"/>
                <a:cs typeface="Tahoma"/>
              </a:rPr>
              <a:t>Market,</a:t>
            </a:r>
            <a:r>
              <a:rPr sz="1800" spc="-7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retention Young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393681" y="4058792"/>
            <a:ext cx="2334895" cy="1946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70" dirty="0">
                <a:latin typeface="Arial"/>
                <a:cs typeface="Arial"/>
              </a:rPr>
              <a:t>AZIONI</a:t>
            </a:r>
            <a:r>
              <a:rPr sz="1800" b="1" spc="-105" dirty="0">
                <a:latin typeface="Arial"/>
                <a:cs typeface="Arial"/>
              </a:rPr>
              <a:t> </a:t>
            </a:r>
            <a:r>
              <a:rPr sz="1800" b="1" spc="-120" dirty="0">
                <a:latin typeface="Arial"/>
                <a:cs typeface="Arial"/>
              </a:rPr>
              <a:t>STRATEGICHE:</a:t>
            </a:r>
            <a:endParaRPr sz="1800">
              <a:latin typeface="Arial"/>
              <a:cs typeface="Arial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35" dirty="0">
                <a:latin typeface="Tahoma"/>
                <a:cs typeface="Tahoma"/>
              </a:rPr>
              <a:t>Programma</a:t>
            </a:r>
            <a:r>
              <a:rPr sz="1800" spc="-13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fedeltà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dirty="0">
                <a:latin typeface="Tahoma"/>
                <a:cs typeface="Tahoma"/>
              </a:rPr>
              <a:t>dedicato</a:t>
            </a:r>
            <a:r>
              <a:rPr sz="1800" spc="-145" dirty="0">
                <a:latin typeface="Tahoma"/>
                <a:cs typeface="Tahoma"/>
              </a:rPr>
              <a:t> </a:t>
            </a:r>
            <a:r>
              <a:rPr sz="1800" spc="-30" dirty="0">
                <a:latin typeface="Tahoma"/>
                <a:cs typeface="Tahoma"/>
              </a:rPr>
              <a:t>per</a:t>
            </a:r>
            <a:r>
              <a:rPr sz="1800" spc="-15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Private</a:t>
            </a:r>
            <a:endParaRPr sz="1800">
              <a:latin typeface="Tahoma"/>
              <a:cs typeface="Tahoma"/>
            </a:endParaRPr>
          </a:p>
          <a:p>
            <a:pPr marL="12700" marR="254000" indent="-1016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dirty="0">
                <a:latin typeface="Tahoma"/>
                <a:cs typeface="Tahoma"/>
              </a:rPr>
              <a:t>	Cross-selling</a:t>
            </a:r>
            <a:r>
              <a:rPr sz="1800" spc="-25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mirato </a:t>
            </a:r>
            <a:r>
              <a:rPr sz="1800" spc="-30" dirty="0">
                <a:latin typeface="Tahoma"/>
                <a:cs typeface="Tahoma"/>
              </a:rPr>
              <a:t>per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Affluent</a:t>
            </a:r>
            <a:endParaRPr sz="1800">
              <a:latin typeface="Tahoma"/>
              <a:cs typeface="Tahoma"/>
            </a:endParaRPr>
          </a:p>
          <a:p>
            <a:pPr marL="91440" indent="-88900">
              <a:lnSpc>
                <a:spcPct val="100000"/>
              </a:lnSpc>
              <a:buSzPct val="94444"/>
              <a:buFont typeface="Arial MT"/>
              <a:buChar char="•"/>
              <a:tabLst>
                <a:tab pos="91440" algn="l"/>
              </a:tabLst>
            </a:pPr>
            <a:r>
              <a:rPr sz="1800" spc="-10" dirty="0">
                <a:latin typeface="Tahoma"/>
                <a:cs typeface="Tahoma"/>
              </a:rPr>
              <a:t>Digitalizzazione</a:t>
            </a:r>
            <a:r>
              <a:rPr sz="1800" spc="-17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servizi</a:t>
            </a:r>
            <a:endParaRPr sz="18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800" spc="-30" dirty="0">
                <a:latin typeface="Tahoma"/>
                <a:cs typeface="Tahoma"/>
              </a:rPr>
              <a:t>per</a:t>
            </a:r>
            <a:r>
              <a:rPr sz="1800" spc="-180" dirty="0">
                <a:latin typeface="Tahoma"/>
                <a:cs typeface="Tahoma"/>
              </a:rPr>
              <a:t> </a:t>
            </a:r>
            <a:r>
              <a:rPr sz="1800" spc="-10" dirty="0">
                <a:latin typeface="Tahoma"/>
                <a:cs typeface="Tahoma"/>
              </a:rPr>
              <a:t>Young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8739" y="6282944"/>
            <a:ext cx="11955780" cy="5067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050" spc="-20" dirty="0">
                <a:latin typeface="Tahoma"/>
                <a:cs typeface="Tahoma"/>
              </a:rPr>
              <a:t>*AUM,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acronimo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Assets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Under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Management,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rappresenta</a:t>
            </a:r>
            <a:r>
              <a:rPr sz="1050" spc="-8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il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valore</a:t>
            </a:r>
            <a:r>
              <a:rPr sz="1050" spc="-9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totale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mercato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spc="-20" dirty="0">
                <a:latin typeface="Tahoma"/>
                <a:cs typeface="Tahoma"/>
              </a:rPr>
              <a:t>tutti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gli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asset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spc="-20" dirty="0">
                <a:latin typeface="Tahoma"/>
                <a:cs typeface="Tahoma"/>
              </a:rPr>
              <a:t>(investimenti)</a:t>
            </a:r>
            <a:r>
              <a:rPr sz="1050" spc="-114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che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un'entità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finanziaria</a:t>
            </a:r>
            <a:r>
              <a:rPr sz="1050" spc="-114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gestisce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per</a:t>
            </a:r>
            <a:r>
              <a:rPr sz="1050" spc="-6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conto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dei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propri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clienti,</a:t>
            </a:r>
            <a:r>
              <a:rPr sz="1050" spc="-9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come</a:t>
            </a:r>
            <a:r>
              <a:rPr sz="1050" spc="-9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ad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esempio</a:t>
            </a:r>
            <a:r>
              <a:rPr sz="1050" spc="-8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fondi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comuni</a:t>
            </a:r>
            <a:r>
              <a:rPr sz="1050" dirty="0">
                <a:latin typeface="Tahoma"/>
                <a:cs typeface="Tahoma"/>
              </a:rPr>
              <a:t> di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investimento,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fondi</a:t>
            </a:r>
            <a:r>
              <a:rPr sz="1050" spc="-12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spc="-25" dirty="0">
                <a:latin typeface="Tahoma"/>
                <a:cs typeface="Tahoma"/>
              </a:rPr>
              <a:t>venture</a:t>
            </a:r>
            <a:r>
              <a:rPr sz="1050" spc="-9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capital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o</a:t>
            </a:r>
            <a:r>
              <a:rPr sz="1050" spc="-6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consulenti</a:t>
            </a:r>
            <a:r>
              <a:rPr sz="1050" spc="-114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finanziari</a:t>
            </a:r>
            <a:r>
              <a:rPr sz="1050" spc="-11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individuali.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È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una</a:t>
            </a:r>
            <a:r>
              <a:rPr sz="1050" spc="-8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metrica</a:t>
            </a:r>
            <a:r>
              <a:rPr sz="1050" spc="-5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chiave</a:t>
            </a:r>
            <a:r>
              <a:rPr sz="1050" spc="-11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utilizzata</a:t>
            </a:r>
            <a:r>
              <a:rPr sz="1050" spc="-8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per</a:t>
            </a:r>
            <a:r>
              <a:rPr sz="1050" spc="-6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valutare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la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dimensione,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l'esperienza</a:t>
            </a:r>
            <a:r>
              <a:rPr sz="1050" spc="-10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e</a:t>
            </a:r>
            <a:r>
              <a:rPr sz="1050" spc="-6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il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successo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una</a:t>
            </a:r>
            <a:r>
              <a:rPr sz="1050" spc="-8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società</a:t>
            </a:r>
            <a:r>
              <a:rPr sz="1050" spc="-8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7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gestione</a:t>
            </a:r>
            <a:r>
              <a:rPr sz="1050" spc="-11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degli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investimenti, </a:t>
            </a:r>
            <a:r>
              <a:rPr sz="1050" dirty="0">
                <a:latin typeface="Tahoma"/>
                <a:cs typeface="Tahoma"/>
              </a:rPr>
              <a:t>influenzando</a:t>
            </a:r>
            <a:r>
              <a:rPr sz="1050" spc="-13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le</a:t>
            </a:r>
            <a:r>
              <a:rPr sz="1050" spc="-5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commissioni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55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gestione,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le</a:t>
            </a:r>
            <a:r>
              <a:rPr sz="1050" spc="-5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decisioni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strategiche</a:t>
            </a:r>
            <a:r>
              <a:rPr sz="1050" spc="-9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e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la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capacità</a:t>
            </a:r>
            <a:r>
              <a:rPr sz="1050" spc="-65" dirty="0">
                <a:latin typeface="Tahoma"/>
                <a:cs typeface="Tahoma"/>
              </a:rPr>
              <a:t> </a:t>
            </a:r>
            <a:r>
              <a:rPr sz="1050" dirty="0">
                <a:latin typeface="Tahoma"/>
                <a:cs typeface="Tahoma"/>
              </a:rPr>
              <a:t>di</a:t>
            </a:r>
            <a:r>
              <a:rPr sz="1050" spc="-7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attirare</a:t>
            </a:r>
            <a:r>
              <a:rPr sz="1050" spc="-6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nuovi</a:t>
            </a:r>
            <a:r>
              <a:rPr sz="1050" spc="-100" dirty="0">
                <a:latin typeface="Tahoma"/>
                <a:cs typeface="Tahoma"/>
              </a:rPr>
              <a:t> </a:t>
            </a:r>
            <a:r>
              <a:rPr sz="1050" spc="-10" dirty="0">
                <a:latin typeface="Tahoma"/>
                <a:cs typeface="Tahoma"/>
              </a:rPr>
              <a:t>investitori.</a:t>
            </a:r>
            <a:endParaRPr sz="105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12996" y="2178177"/>
            <a:ext cx="1301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20" dirty="0">
                <a:latin typeface="Tahoma"/>
                <a:cs typeface="Tahoma"/>
              </a:rPr>
              <a:t>*</a:t>
            </a:r>
            <a:endParaRPr sz="18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5905" y="96376"/>
            <a:ext cx="8133522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3300" spc="-20" dirty="0"/>
              <a:t>FOCUS</a:t>
            </a:r>
            <a:r>
              <a:rPr sz="3300" spc="-365" dirty="0"/>
              <a:t> </a:t>
            </a:r>
            <a:r>
              <a:rPr sz="3300" spc="-170" dirty="0"/>
              <a:t>SURVEY:</a:t>
            </a:r>
            <a:r>
              <a:rPr sz="3300" spc="-360" dirty="0"/>
              <a:t> </a:t>
            </a:r>
            <a:r>
              <a:rPr sz="3300" spc="-265" dirty="0"/>
              <a:t>IL</a:t>
            </a:r>
            <a:r>
              <a:rPr sz="3300" spc="-350" dirty="0"/>
              <a:t> </a:t>
            </a:r>
            <a:r>
              <a:rPr sz="3300" spc="-120" dirty="0"/>
              <a:t>VALORE</a:t>
            </a:r>
            <a:r>
              <a:rPr sz="3300" spc="-375" dirty="0"/>
              <a:t> </a:t>
            </a:r>
            <a:r>
              <a:rPr sz="3300" spc="-80" dirty="0"/>
              <a:t>DELLE</a:t>
            </a:r>
            <a:r>
              <a:rPr sz="3300" spc="-350" dirty="0"/>
              <a:t> </a:t>
            </a:r>
            <a:r>
              <a:rPr sz="3300" spc="-130" dirty="0"/>
              <a:t>TABELLE</a:t>
            </a:r>
            <a:r>
              <a:rPr sz="3300" spc="-350" dirty="0"/>
              <a:t> </a:t>
            </a:r>
            <a:r>
              <a:rPr sz="3300" spc="-290" dirty="0"/>
              <a:t>–</a:t>
            </a:r>
            <a:r>
              <a:rPr sz="3300" spc="-370" dirty="0"/>
              <a:t> </a:t>
            </a:r>
            <a:r>
              <a:rPr sz="3300" spc="-155" dirty="0">
                <a:solidFill>
                  <a:srgbClr val="FF0000"/>
                </a:solidFill>
              </a:rPr>
              <a:t>ESERCITAZIONE</a:t>
            </a:r>
            <a:r>
              <a:rPr sz="3300" spc="-360" dirty="0"/>
              <a:t> 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392303" y="881127"/>
            <a:ext cx="4758817" cy="132151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50" dirty="0">
                <a:latin typeface="Arial"/>
                <a:cs typeface="Arial"/>
              </a:rPr>
              <a:t>Scenario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Business:</a:t>
            </a:r>
            <a:endParaRPr sz="17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700" dirty="0">
                <a:latin typeface="Tahoma"/>
                <a:cs typeface="Tahoma"/>
              </a:rPr>
              <a:t>Una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catena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caffetterie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(simile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Starbucks)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ha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5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punti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vendita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diverse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zone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di </a:t>
            </a:r>
            <a:r>
              <a:rPr sz="1700" dirty="0">
                <a:latin typeface="Tahoma"/>
                <a:cs typeface="Tahoma"/>
              </a:rPr>
              <a:t>Milano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vuole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analizzare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performance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ottimizzare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strategia.</a:t>
            </a:r>
            <a:endParaRPr sz="1700" dirty="0">
              <a:latin typeface="Tahoma"/>
              <a:cs typeface="Tahoma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439562"/>
              </p:ext>
            </p:extLst>
          </p:nvPr>
        </p:nvGraphicFramePr>
        <p:xfrm>
          <a:off x="544808" y="2340030"/>
          <a:ext cx="11344658" cy="2538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6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01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89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865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155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97380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Store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116840" marB="0"/>
                </a:tc>
                <a:tc>
                  <a:txBody>
                    <a:bodyPr/>
                    <a:lstStyle/>
                    <a:p>
                      <a:pPr marL="184785" algn="ctr">
                        <a:lnSpc>
                          <a:spcPts val="1939"/>
                        </a:lnSpc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Fatturato/</a:t>
                      </a:r>
                      <a:endParaRPr sz="1700" dirty="0">
                        <a:latin typeface="Tahoma"/>
                        <a:cs typeface="Tahoma"/>
                      </a:endParaRPr>
                    </a:p>
                    <a:p>
                      <a:pPr marL="184150" algn="ctr">
                        <a:lnSpc>
                          <a:spcPct val="100000"/>
                        </a:lnSpc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Mese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Clienti/Giorno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16840" marB="0"/>
                </a:tc>
                <a:tc>
                  <a:txBody>
                    <a:bodyPr/>
                    <a:lstStyle/>
                    <a:p>
                      <a:pPr marR="28575" algn="ctr">
                        <a:lnSpc>
                          <a:spcPts val="1939"/>
                        </a:lnSpc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Scontrino</a:t>
                      </a:r>
                      <a:endParaRPr sz="1700" dirty="0">
                        <a:latin typeface="Tahoma"/>
                        <a:cs typeface="Tahoma"/>
                      </a:endParaRPr>
                    </a:p>
                    <a:p>
                      <a:pPr marR="27305" algn="ctr">
                        <a:lnSpc>
                          <a:spcPct val="100000"/>
                        </a:lnSpc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Medio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Costo</a:t>
                      </a:r>
                      <a:r>
                        <a:rPr sz="1700" spc="-2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700" spc="-10" dirty="0">
                          <a:latin typeface="Tahoma"/>
                          <a:cs typeface="Tahoma"/>
                        </a:rPr>
                        <a:t>Affitto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16840" marB="0"/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92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Personale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16840" marB="0"/>
                </a:tc>
                <a:tc>
                  <a:txBody>
                    <a:bodyPr/>
                    <a:lstStyle/>
                    <a:p>
                      <a:pPr marR="203835" algn="ctr">
                        <a:lnSpc>
                          <a:spcPts val="1939"/>
                        </a:lnSpc>
                      </a:pPr>
                      <a:r>
                        <a:rPr sz="1700" dirty="0">
                          <a:latin typeface="Tahoma"/>
                          <a:cs typeface="Tahoma"/>
                        </a:rPr>
                        <a:t>Soddisfazione</a:t>
                      </a:r>
                      <a:r>
                        <a:rPr sz="1700" spc="-19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1200" spc="-25" dirty="0">
                          <a:latin typeface="Tahoma"/>
                          <a:cs typeface="Tahoma"/>
                        </a:rPr>
                        <a:t>(0-10)</a:t>
                      </a:r>
                      <a:endParaRPr sz="1200" dirty="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75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b="1" spc="-10" dirty="0">
                          <a:latin typeface="Arial"/>
                          <a:cs typeface="Arial"/>
                        </a:rPr>
                        <a:t>Centro</a:t>
                      </a:r>
                      <a:endParaRPr sz="1700" dirty="0">
                        <a:latin typeface="Arial"/>
                        <a:cs typeface="Arial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R="469900" algn="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€45k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380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€8.50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€8k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50" dirty="0">
                          <a:latin typeface="Tahoma"/>
                          <a:cs typeface="Tahoma"/>
                        </a:rPr>
                        <a:t>6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tc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7.2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4191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3855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b="1" spc="-10" dirty="0">
                          <a:latin typeface="Arial"/>
                          <a:cs typeface="Arial"/>
                        </a:rPr>
                        <a:t>Stazione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469900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€52k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420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€9.20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€12k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50" dirty="0">
                          <a:latin typeface="Tahoma"/>
                          <a:cs typeface="Tahoma"/>
                        </a:rPr>
                        <a:t>8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6.8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885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b="1" spc="-10" dirty="0">
                          <a:latin typeface="Arial"/>
                          <a:cs typeface="Arial"/>
                        </a:rPr>
                        <a:t>Università</a:t>
                      </a:r>
                      <a:endParaRPr sz="1700" dirty="0">
                        <a:latin typeface="Arial"/>
                        <a:cs typeface="Arial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R="469900" algn="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€28k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280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€6.80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€4k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50" dirty="0">
                          <a:latin typeface="Tahoma"/>
                          <a:cs typeface="Tahoma"/>
                        </a:rPr>
                        <a:t>4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8.1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3855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b="1" spc="-10" dirty="0">
                          <a:latin typeface="Arial"/>
                          <a:cs typeface="Arial"/>
                        </a:rPr>
                        <a:t>Periferia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R="469900" algn="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€18k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150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€7.50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€3k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50" dirty="0">
                          <a:latin typeface="Tahoma"/>
                          <a:cs typeface="Tahoma"/>
                        </a:rPr>
                        <a:t>3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tc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84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7.8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10668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9036">
                <a:tc>
                  <a:txBody>
                    <a:bodyPr/>
                    <a:lstStyle/>
                    <a:p>
                      <a:pPr marL="2235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b="1" spc="-10" dirty="0">
                          <a:latin typeface="Arial"/>
                          <a:cs typeface="Arial"/>
                        </a:rPr>
                        <a:t>Shopping</a:t>
                      </a:r>
                      <a:r>
                        <a:rPr lang="it-IT" sz="17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it-IT" sz="1700" b="1" spc="-10" dirty="0" err="1">
                          <a:latin typeface="Arial"/>
                          <a:cs typeface="Arial"/>
                        </a:rPr>
                        <a:t>mall</a:t>
                      </a:r>
                      <a:endParaRPr sz="17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69900" algn="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0" dirty="0">
                          <a:latin typeface="Tahoma"/>
                          <a:cs typeface="Tahoma"/>
                        </a:rPr>
                        <a:t>€38k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310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7940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10" dirty="0">
                          <a:latin typeface="Tahoma"/>
                          <a:cs typeface="Tahoma"/>
                        </a:rPr>
                        <a:t>€8.90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€9k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50" dirty="0">
                          <a:latin typeface="Tahoma"/>
                          <a:cs typeface="Tahoma"/>
                        </a:rPr>
                        <a:t>5</a:t>
                      </a:r>
                      <a:endParaRPr sz="170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265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700" spc="-25" dirty="0">
                          <a:latin typeface="Tahoma"/>
                          <a:cs typeface="Tahoma"/>
                        </a:rPr>
                        <a:t>6.9</a:t>
                      </a:r>
                      <a:endParaRPr sz="1700" dirty="0">
                        <a:latin typeface="Tahoma"/>
                        <a:cs typeface="Tahoma"/>
                      </a:endParaRPr>
                    </a:p>
                  </a:txBody>
                  <a:tcPr marL="0" marR="0" marT="38100" marB="0">
                    <a:lnB w="57150">
                      <a:solidFill>
                        <a:srgbClr val="155F82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7137" y="4936133"/>
            <a:ext cx="6157341" cy="83099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83451" y="5453760"/>
            <a:ext cx="4440555" cy="1155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5755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latin typeface="Arial"/>
                <a:cs typeface="Arial"/>
              </a:rPr>
              <a:t>Compito</a:t>
            </a:r>
            <a:endParaRPr sz="1800" dirty="0">
              <a:latin typeface="Arial"/>
              <a:cs typeface="Arial"/>
            </a:endParaRPr>
          </a:p>
          <a:p>
            <a:pPr marL="354965" indent="-342265">
              <a:lnSpc>
                <a:spcPct val="100000"/>
              </a:lnSpc>
              <a:spcBef>
                <a:spcPts val="15"/>
              </a:spcBef>
              <a:buAutoNum type="arabicPeriod"/>
              <a:tabLst>
                <a:tab pos="354965" algn="l"/>
              </a:tabLst>
            </a:pPr>
            <a:r>
              <a:rPr sz="1400" dirty="0">
                <a:latin typeface="Tahoma"/>
                <a:cs typeface="Tahoma"/>
              </a:rPr>
              <a:t>Calcolare</a:t>
            </a:r>
            <a:r>
              <a:rPr sz="1400" spc="-1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metriche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25" dirty="0">
                <a:latin typeface="Tahoma"/>
                <a:cs typeface="Tahoma"/>
              </a:rPr>
              <a:t>derivate</a:t>
            </a:r>
            <a:r>
              <a:rPr sz="1400" spc="-6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(profittabilità,</a:t>
            </a:r>
            <a:r>
              <a:rPr sz="1400" spc="-55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margini)</a:t>
            </a:r>
            <a:endParaRPr sz="14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400" spc="-25" dirty="0">
                <a:latin typeface="Tahoma"/>
                <a:cs typeface="Tahoma"/>
              </a:rPr>
              <a:t>Identificare</a:t>
            </a:r>
            <a:r>
              <a:rPr sz="1400" spc="-5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pattern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nascosti</a:t>
            </a:r>
            <a:r>
              <a:rPr sz="1400" spc="-8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nei</a:t>
            </a:r>
            <a:r>
              <a:rPr sz="1400" spc="-6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dati</a:t>
            </a:r>
            <a:endParaRPr sz="14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400" spc="-10" dirty="0">
                <a:latin typeface="Tahoma"/>
                <a:cs typeface="Tahoma"/>
              </a:rPr>
              <a:t>Correlare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variabili</a:t>
            </a:r>
            <a:r>
              <a:rPr sz="1400" spc="-114" dirty="0">
                <a:latin typeface="Tahoma"/>
                <a:cs typeface="Tahoma"/>
              </a:rPr>
              <a:t> </a:t>
            </a:r>
            <a:r>
              <a:rPr sz="1400" spc="-40" dirty="0">
                <a:latin typeface="Tahoma"/>
                <a:cs typeface="Tahoma"/>
              </a:rPr>
              <a:t>(es.</a:t>
            </a:r>
            <a:r>
              <a:rPr sz="1400" spc="-12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soddisfazione</a:t>
            </a:r>
            <a:r>
              <a:rPr sz="1400" spc="-13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vs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performance)</a:t>
            </a:r>
            <a:endParaRPr sz="1400" dirty="0">
              <a:latin typeface="Tahoma"/>
              <a:cs typeface="Tahoma"/>
            </a:endParaRPr>
          </a:p>
          <a:p>
            <a:pPr marL="354965" indent="-342265">
              <a:lnSpc>
                <a:spcPct val="100000"/>
              </a:lnSpc>
              <a:buAutoNum type="arabicPeriod"/>
              <a:tabLst>
                <a:tab pos="354965" algn="l"/>
              </a:tabLst>
            </a:pPr>
            <a:r>
              <a:rPr sz="1400" spc="-25" dirty="0">
                <a:latin typeface="Tahoma"/>
                <a:cs typeface="Tahoma"/>
              </a:rPr>
              <a:t>Proporre</a:t>
            </a:r>
            <a:r>
              <a:rPr sz="1400" spc="-130" dirty="0">
                <a:latin typeface="Tahoma"/>
                <a:cs typeface="Tahoma"/>
              </a:rPr>
              <a:t> </a:t>
            </a:r>
            <a:r>
              <a:rPr sz="1400" spc="-10" dirty="0">
                <a:latin typeface="Tahoma"/>
                <a:cs typeface="Tahoma"/>
              </a:rPr>
              <a:t>azioni</a:t>
            </a:r>
            <a:r>
              <a:rPr sz="1400" spc="-70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strategiche</a:t>
            </a:r>
            <a:r>
              <a:rPr sz="1400" spc="-110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basate</a:t>
            </a:r>
            <a:r>
              <a:rPr sz="1400" spc="-95" dirty="0">
                <a:latin typeface="Tahoma"/>
                <a:cs typeface="Tahoma"/>
              </a:rPr>
              <a:t> </a:t>
            </a:r>
            <a:r>
              <a:rPr sz="1400" dirty="0">
                <a:latin typeface="Tahoma"/>
                <a:cs typeface="Tahoma"/>
              </a:rPr>
              <a:t>sui</a:t>
            </a:r>
            <a:r>
              <a:rPr sz="1400" spc="-85" dirty="0">
                <a:latin typeface="Tahoma"/>
                <a:cs typeface="Tahoma"/>
              </a:rPr>
              <a:t> </a:t>
            </a:r>
            <a:r>
              <a:rPr sz="1400" spc="-20" dirty="0">
                <a:latin typeface="Tahoma"/>
                <a:cs typeface="Tahoma"/>
              </a:rPr>
              <a:t>dati</a:t>
            </a:r>
            <a:endParaRPr sz="1400" dirty="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96000" y="5767132"/>
            <a:ext cx="3949700" cy="528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Tahoma"/>
                <a:cs typeface="Tahoma"/>
              </a:rPr>
              <a:t>Dove:</a:t>
            </a:r>
            <a:endParaRPr sz="1100" dirty="0">
              <a:latin typeface="Tahoma"/>
              <a:cs typeface="Tahoma"/>
            </a:endParaRPr>
          </a:p>
          <a:p>
            <a:pPr marL="182245" indent="-169545">
              <a:lnSpc>
                <a:spcPct val="100000"/>
              </a:lnSpc>
              <a:buFont typeface="Arial MT"/>
              <a:buChar char="•"/>
              <a:tabLst>
                <a:tab pos="182245" algn="l"/>
              </a:tabLst>
            </a:pPr>
            <a:r>
              <a:rPr sz="1100" spc="-80" dirty="0">
                <a:latin typeface="Tahoma"/>
                <a:cs typeface="Tahoma"/>
              </a:rPr>
              <a:t>35%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-225" dirty="0">
                <a:latin typeface="Tahoma"/>
                <a:cs typeface="Tahoma"/>
              </a:rPr>
              <a:t>=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Costo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del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venduto</a:t>
            </a:r>
            <a:r>
              <a:rPr sz="1100" spc="-80" dirty="0">
                <a:latin typeface="Tahoma"/>
                <a:cs typeface="Tahoma"/>
              </a:rPr>
              <a:t> </a:t>
            </a:r>
            <a:r>
              <a:rPr sz="1100" spc="-25" dirty="0">
                <a:latin typeface="Tahoma"/>
                <a:cs typeface="Tahoma"/>
              </a:rPr>
              <a:t>(caffè,</a:t>
            </a:r>
            <a:r>
              <a:rPr sz="1100" spc="-50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latte,</a:t>
            </a:r>
            <a:r>
              <a:rPr sz="1100" spc="-8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dolci,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etc.)</a:t>
            </a:r>
            <a:endParaRPr sz="1100" dirty="0">
              <a:latin typeface="Tahoma"/>
              <a:cs typeface="Tahoma"/>
            </a:endParaRPr>
          </a:p>
          <a:p>
            <a:pPr marL="182245" indent="-169545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2245" algn="l"/>
              </a:tabLst>
            </a:pPr>
            <a:r>
              <a:rPr sz="1100" spc="-25" dirty="0">
                <a:latin typeface="Tahoma"/>
                <a:cs typeface="Tahoma"/>
              </a:rPr>
              <a:t>€2,500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spc="-225" dirty="0">
                <a:latin typeface="Tahoma"/>
                <a:cs typeface="Tahoma"/>
              </a:rPr>
              <a:t>=</a:t>
            </a:r>
            <a:r>
              <a:rPr sz="1100" spc="-65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Costo</a:t>
            </a:r>
            <a:r>
              <a:rPr sz="1100" spc="-60" dirty="0">
                <a:latin typeface="Tahoma"/>
                <a:cs typeface="Tahoma"/>
              </a:rPr>
              <a:t> </a:t>
            </a:r>
            <a:r>
              <a:rPr sz="1100" dirty="0">
                <a:latin typeface="Tahoma"/>
                <a:cs typeface="Tahoma"/>
              </a:rPr>
              <a:t>mensile</a:t>
            </a:r>
            <a:r>
              <a:rPr sz="1100" spc="-70" dirty="0">
                <a:latin typeface="Tahoma"/>
                <a:cs typeface="Tahoma"/>
              </a:rPr>
              <a:t> </a:t>
            </a:r>
            <a:r>
              <a:rPr sz="1100" spc="-20" dirty="0">
                <a:latin typeface="Tahoma"/>
                <a:cs typeface="Tahoma"/>
              </a:rPr>
              <a:t>per</a:t>
            </a:r>
            <a:r>
              <a:rPr sz="1100" spc="-7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dipendente</a:t>
            </a:r>
            <a:r>
              <a:rPr sz="1100" spc="-10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(stipendio</a:t>
            </a:r>
            <a:r>
              <a:rPr sz="1100" spc="-110" dirty="0">
                <a:latin typeface="Tahoma"/>
                <a:cs typeface="Tahoma"/>
              </a:rPr>
              <a:t> </a:t>
            </a:r>
            <a:r>
              <a:rPr sz="1100" spc="-225" dirty="0">
                <a:latin typeface="Tahoma"/>
                <a:cs typeface="Tahoma"/>
              </a:rPr>
              <a:t>+</a:t>
            </a:r>
            <a:r>
              <a:rPr sz="1100" spc="-55" dirty="0">
                <a:latin typeface="Tahoma"/>
                <a:cs typeface="Tahoma"/>
              </a:rPr>
              <a:t> </a:t>
            </a:r>
            <a:r>
              <a:rPr sz="1100" spc="-10" dirty="0">
                <a:latin typeface="Tahoma"/>
                <a:cs typeface="Tahoma"/>
              </a:rPr>
              <a:t>contributi)</a:t>
            </a:r>
            <a:endParaRPr sz="1100" dirty="0">
              <a:latin typeface="Tahoma"/>
              <a:cs typeface="Tahoma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17137" y="6402604"/>
            <a:ext cx="5311013" cy="455396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5141595" y="5213350"/>
            <a:ext cx="309179" cy="652848"/>
            <a:chOff x="5141595" y="5213350"/>
            <a:chExt cx="388620" cy="817244"/>
          </a:xfrm>
        </p:grpSpPr>
        <p:sp>
          <p:nvSpPr>
            <p:cNvPr id="10" name="object 10"/>
            <p:cNvSpPr/>
            <p:nvPr/>
          </p:nvSpPr>
          <p:spPr>
            <a:xfrm>
              <a:off x="5151120" y="5222875"/>
              <a:ext cx="369570" cy="798195"/>
            </a:xfrm>
            <a:custGeom>
              <a:avLst/>
              <a:gdLst/>
              <a:ahLst/>
              <a:cxnLst/>
              <a:rect l="l" t="t" r="r" b="b"/>
              <a:pathLst>
                <a:path w="369570" h="798195">
                  <a:moveTo>
                    <a:pt x="0" y="0"/>
                  </a:moveTo>
                  <a:lnTo>
                    <a:pt x="0" y="797699"/>
                  </a:lnTo>
                  <a:lnTo>
                    <a:pt x="369315" y="39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151120" y="5222875"/>
              <a:ext cx="369570" cy="798195"/>
            </a:xfrm>
            <a:custGeom>
              <a:avLst/>
              <a:gdLst/>
              <a:ahLst/>
              <a:cxnLst/>
              <a:rect l="l" t="t" r="r" b="b"/>
              <a:pathLst>
                <a:path w="369570" h="798195">
                  <a:moveTo>
                    <a:pt x="0" y="0"/>
                  </a:moveTo>
                  <a:lnTo>
                    <a:pt x="369315" y="398868"/>
                  </a:lnTo>
                  <a:lnTo>
                    <a:pt x="0" y="797699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336499" y="287839"/>
            <a:ext cx="11087595" cy="462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42"/>
              </a:lnSpc>
            </a:pPr>
            <a:r>
              <a:rPr lang="en-US" sz="3000" b="1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ERRORI COMUNI NELLA RICERCA DI MERCATO: 10 ERRORI + 1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40866" y="822160"/>
            <a:ext cx="44806" cy="479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60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336499" y="1031710"/>
            <a:ext cx="3841638" cy="2811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 BIAS DI CONFERMA: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794004" y="1420330"/>
            <a:ext cx="10008675" cy="2811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1.Errore: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Cercare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solo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dati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che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confermano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le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proprie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convinzioni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94004" y="1808950"/>
            <a:ext cx="8163116" cy="2811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2.Soluzione: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Formulare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ipotesi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alternative e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testarle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336500" y="2327358"/>
            <a:ext cx="11087594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2. CAMPIONE NON RAPPRESENTATIVO</a:t>
            </a:r>
          </a:p>
          <a:p>
            <a:pPr algn="just"/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Intervistare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solo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clienti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facilmente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raggiungibili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</a:p>
          <a:p>
            <a:pPr algn="just"/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Soluzione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Stratificare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il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campione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per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caratteristiche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rilevanti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D41331-9D33-DD98-3BE7-BBA114DC60ED}"/>
              </a:ext>
            </a:extLst>
          </p:cNvPr>
          <p:cNvSpPr txBox="1"/>
          <p:nvPr/>
        </p:nvSpPr>
        <p:spPr>
          <a:xfrm>
            <a:off x="336499" y="3533241"/>
            <a:ext cx="11087594" cy="11541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3. DOMANDE LEADING</a:t>
            </a:r>
          </a:p>
          <a:p>
            <a:pPr algn="just"/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“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Quanto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è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soddisfatto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del nostro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eccellente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servizio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?” </a:t>
            </a:r>
          </a:p>
          <a:p>
            <a:pPr algn="just"/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Soluzione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Domande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neutre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e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bilanciate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3" name="TextBox 11">
            <a:extLst>
              <a:ext uri="{FF2B5EF4-FFF2-40B4-BE49-F238E27FC236}">
                <a16:creationId xmlns:a16="http://schemas.microsoft.com/office/drawing/2014/main" id="{58B51AE4-0BEB-8600-BC46-C77C18B3D25C}"/>
              </a:ext>
            </a:extLst>
          </p:cNvPr>
          <p:cNvSpPr txBox="1"/>
          <p:nvPr/>
        </p:nvSpPr>
        <p:spPr>
          <a:xfrm>
            <a:off x="336499" y="4814191"/>
            <a:ext cx="11087594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4. SOVRA-GENERALIZZAZIONE: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Applicare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risultati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oltre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il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campione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studiato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Soluzione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Definire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chiaramente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limiti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di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validità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3F33887A-C6BE-7879-4AB7-ADC4A9F91759}"/>
              </a:ext>
            </a:extLst>
          </p:cNvPr>
          <p:cNvSpPr txBox="1"/>
          <p:nvPr/>
        </p:nvSpPr>
        <p:spPr>
          <a:xfrm>
            <a:off x="336499" y="5698903"/>
            <a:ext cx="11087594" cy="7694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5. CORRELATION vs CAUSATION: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Assumere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che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correlazione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implichi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causalità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Soluzione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: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Analisi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multivariata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e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controllo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variabili</a:t>
            </a:r>
            <a:r>
              <a:rPr lang="en-US" sz="2500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  <a:r>
              <a:rPr lang="en-US" sz="2500" dirty="0" err="1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confondenti</a:t>
            </a:r>
            <a:endParaRPr lang="en-US" sz="2500" dirty="0">
              <a:solidFill>
                <a:srgbClr val="000000"/>
              </a:solidFill>
              <a:latin typeface="Aptos"/>
              <a:ea typeface="Aptos"/>
              <a:cs typeface="Aptos"/>
              <a:sym typeface="Aptos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E2F11-C803-7CEB-44D8-5CDA4913E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79DA27E3-C0EB-80B3-C310-B1BA1CA749E7}"/>
              </a:ext>
            </a:extLst>
          </p:cNvPr>
          <p:cNvSpPr/>
          <p:nvPr/>
        </p:nvSpPr>
        <p:spPr>
          <a:xfrm>
            <a:off x="6042213" y="1715740"/>
            <a:ext cx="5774414" cy="4209289"/>
          </a:xfrm>
          <a:custGeom>
            <a:avLst/>
            <a:gdLst/>
            <a:ahLst/>
            <a:cxnLst/>
            <a:rect l="l" t="t" r="r" b="b"/>
            <a:pathLst>
              <a:path w="4217546" h="3058163">
                <a:moveTo>
                  <a:pt x="0" y="0"/>
                </a:moveTo>
                <a:lnTo>
                  <a:pt x="4217546" y="0"/>
                </a:lnTo>
                <a:lnTo>
                  <a:pt x="4217546" y="3058163"/>
                </a:lnTo>
                <a:lnTo>
                  <a:pt x="0" y="30581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4291BF1D-15FF-07C3-08ED-107A2B26DA4D}"/>
              </a:ext>
            </a:extLst>
          </p:cNvPr>
          <p:cNvSpPr txBox="1"/>
          <p:nvPr/>
        </p:nvSpPr>
        <p:spPr>
          <a:xfrm>
            <a:off x="91440" y="197596"/>
            <a:ext cx="11365454" cy="46237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3742"/>
              </a:lnSpc>
            </a:pPr>
            <a:r>
              <a:rPr lang="en-US" sz="3000" b="1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ERRORI COMUNI NELLA RICERCA DI MERCATO: 10 ERRORI +1</a:t>
            </a:r>
          </a:p>
        </p:txBody>
      </p:sp>
      <p:pic>
        <p:nvPicPr>
          <p:cNvPr id="1026" name="Picture 2" descr="Don't tell me correlation isn't causation! - Science ...">
            <a:extLst>
              <a:ext uri="{FF2B5EF4-FFF2-40B4-BE49-F238E27FC236}">
                <a16:creationId xmlns:a16="http://schemas.microsoft.com/office/drawing/2014/main" id="{7156F5EA-DC74-9E21-B811-065DFD117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20" y="1241251"/>
            <a:ext cx="4948877" cy="4948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0983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329048" y="1120778"/>
            <a:ext cx="4979032" cy="5076825"/>
          </a:xfrm>
          <a:custGeom>
            <a:avLst/>
            <a:gdLst/>
            <a:ahLst/>
            <a:cxnLst/>
            <a:rect l="l" t="t" r="r" b="b"/>
            <a:pathLst>
              <a:path w="4979032" h="5076825">
                <a:moveTo>
                  <a:pt x="0" y="0"/>
                </a:moveTo>
                <a:lnTo>
                  <a:pt x="4979032" y="0"/>
                </a:lnTo>
                <a:lnTo>
                  <a:pt x="4979032" y="5076825"/>
                </a:lnTo>
                <a:lnTo>
                  <a:pt x="0" y="507682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TextBox 3"/>
          <p:cNvSpPr txBox="1"/>
          <p:nvPr/>
        </p:nvSpPr>
        <p:spPr>
          <a:xfrm>
            <a:off x="290798" y="208519"/>
            <a:ext cx="11087595" cy="4624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42"/>
              </a:lnSpc>
            </a:pPr>
            <a:r>
              <a:rPr lang="en-US" sz="3000" b="1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ERRORI COMUNI NELLA RICERCA DI MERCATO: 10 ERRORI + 1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17636" y="822160"/>
            <a:ext cx="44806" cy="479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60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336499" y="1031710"/>
            <a:ext cx="1919745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6.RESPONSE BIAS: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94004" y="1290790"/>
            <a:ext cx="181270" cy="529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1. 2.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36904" y="1290790"/>
            <a:ext cx="4226004" cy="529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Errore: Non considerare chi non risponde Soluzione: Analizzare pattern di non-risposta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336499" y="2077269"/>
            <a:ext cx="2212457" cy="261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2"/>
              </a:lnSpc>
            </a:pPr>
            <a:r>
              <a:rPr lang="en-US" sz="1706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7. TIMING SBAGLIATO: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794004" y="2327358"/>
            <a:ext cx="181270" cy="529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1. 2.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36904" y="2327358"/>
            <a:ext cx="4407437" cy="52941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Errore: Ricerca durante eventi eccezionali Soluzione: Considerare stagionalità e contesto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36499" y="3104598"/>
            <a:ext cx="2612193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8. ANALISI SUPERFICIALE: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94004" y="3372926"/>
            <a:ext cx="4879048" cy="52055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2"/>
              </a:lnSpc>
            </a:pPr>
            <a:r>
              <a:rPr lang="en-US" sz="1706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1.Errore: Fermarsi alle statistiche descrittive 2.Soluzione: Approfondire con analisi multivariate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336499" y="4141299"/>
            <a:ext cx="1473632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9. DATI DATATI: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794004" y="4400379"/>
            <a:ext cx="181270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136904" y="4400379"/>
            <a:ext cx="4759290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Errore: Usare ricerche vecchie per decisioni attuali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94004" y="4668707"/>
            <a:ext cx="5040592" cy="2611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2"/>
              </a:lnSpc>
            </a:pPr>
            <a:r>
              <a:rPr lang="en-US" sz="1706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2.Soluzione: Verificare attualità e validità temporale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336499" y="5177876"/>
            <a:ext cx="2677306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10. MANCANZA DI AZIONE: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794004" y="5436956"/>
            <a:ext cx="181270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1.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136904" y="5436956"/>
            <a:ext cx="2898924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Errore: Ricerca fine a se stessa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794004" y="5696036"/>
            <a:ext cx="5061375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2.Soluzione: Definire action plan prima della ricerca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948933" y="873757"/>
            <a:ext cx="6509385" cy="4523994"/>
          </a:xfrm>
          <a:custGeom>
            <a:avLst/>
            <a:gdLst/>
            <a:ahLst/>
            <a:cxnLst/>
            <a:rect l="l" t="t" r="r" b="b"/>
            <a:pathLst>
              <a:path w="6509385" h="4523994">
                <a:moveTo>
                  <a:pt x="0" y="0"/>
                </a:moveTo>
                <a:lnTo>
                  <a:pt x="6509385" y="0"/>
                </a:lnTo>
                <a:lnTo>
                  <a:pt x="6509385" y="4523994"/>
                </a:lnTo>
                <a:lnTo>
                  <a:pt x="0" y="45239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grpSp>
        <p:nvGrpSpPr>
          <p:cNvPr id="3" name="Group 3"/>
          <p:cNvGrpSpPr>
            <a:grpSpLocks noChangeAspect="1"/>
          </p:cNvGrpSpPr>
          <p:nvPr/>
        </p:nvGrpSpPr>
        <p:grpSpPr>
          <a:xfrm>
            <a:off x="4732115" y="5973585"/>
            <a:ext cx="98584" cy="30337"/>
            <a:chOff x="0" y="0"/>
            <a:chExt cx="98590" cy="3034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98552" cy="30353"/>
            </a:xfrm>
            <a:custGeom>
              <a:avLst/>
              <a:gdLst/>
              <a:ahLst/>
              <a:cxnLst/>
              <a:rect l="l" t="t" r="r" b="b"/>
              <a:pathLst>
                <a:path w="98552" h="30353">
                  <a:moveTo>
                    <a:pt x="83439" y="30353"/>
                  </a:moveTo>
                  <a:lnTo>
                    <a:pt x="15113" y="30353"/>
                  </a:lnTo>
                  <a:cubicBezTo>
                    <a:pt x="6731" y="30353"/>
                    <a:pt x="0" y="23495"/>
                    <a:pt x="0" y="15113"/>
                  </a:cubicBezTo>
                  <a:cubicBezTo>
                    <a:pt x="0" y="6731"/>
                    <a:pt x="6731" y="0"/>
                    <a:pt x="15113" y="0"/>
                  </a:cubicBezTo>
                  <a:lnTo>
                    <a:pt x="83439" y="0"/>
                  </a:lnTo>
                  <a:cubicBezTo>
                    <a:pt x="91821" y="0"/>
                    <a:pt x="98552" y="6731"/>
                    <a:pt x="98552" y="15113"/>
                  </a:cubicBezTo>
                  <a:cubicBezTo>
                    <a:pt x="98552" y="23495"/>
                    <a:pt x="91821" y="30353"/>
                    <a:pt x="83439" y="30353"/>
                  </a:cubicBezTo>
                  <a:close/>
                </a:path>
              </a:pathLst>
            </a:custGeom>
            <a:solidFill>
              <a:srgbClr val="FFC000"/>
            </a:solidFill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5" name="Freeform 5"/>
          <p:cNvSpPr/>
          <p:nvPr/>
        </p:nvSpPr>
        <p:spPr>
          <a:xfrm>
            <a:off x="4835195" y="800672"/>
            <a:ext cx="6696208" cy="5900014"/>
          </a:xfrm>
          <a:custGeom>
            <a:avLst/>
            <a:gdLst/>
            <a:ahLst/>
            <a:cxnLst/>
            <a:rect l="l" t="t" r="r" b="b"/>
            <a:pathLst>
              <a:path w="6696208" h="5900014">
                <a:moveTo>
                  <a:pt x="0" y="0"/>
                </a:moveTo>
                <a:lnTo>
                  <a:pt x="6696208" y="0"/>
                </a:lnTo>
                <a:lnTo>
                  <a:pt x="6696208" y="5900013"/>
                </a:lnTo>
                <a:lnTo>
                  <a:pt x="0" y="590001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6" name="TextBox 6"/>
          <p:cNvSpPr txBox="1"/>
          <p:nvPr/>
        </p:nvSpPr>
        <p:spPr>
          <a:xfrm>
            <a:off x="91440" y="111871"/>
            <a:ext cx="11087595" cy="548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000" b="1" dirty="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ERRORI COMUNI NELLA RICERCA DI MERCATO: 10 ERRORI + 1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59715" y="945728"/>
            <a:ext cx="4276211" cy="13066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ERRORE BONUS 1.Non stimare l’impatto commerciale delle analisi generalizzando ovvero calcolando un business case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59715" y="2500465"/>
            <a:ext cx="3757927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2.Soluzione: partire dal campione per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02615" y="2759545"/>
            <a:ext cx="3989803" cy="104766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arrivare alla popolazione e usare delle proxy per stimare gli impatti di mercato su variabili non note….ma anche qui attenzione…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9715" y="4055326"/>
            <a:ext cx="3610251" cy="2703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3.…va bene fare il business case ma 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02615" y="4314406"/>
            <a:ext cx="3903497" cy="1566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9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attenzione alle assunzioni che fate. Fidatevi sempre poco di chi vi dice «ma a spanne puoi mettere X». Sappiate che quel numero che magari indica il ritorno sull’investimento di una azione vi tornerà contro 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5977385" y="5582650"/>
            <a:ext cx="5936009" cy="7884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36"/>
              </a:lnSpc>
            </a:pPr>
            <a:r>
              <a:rPr lang="en-US" sz="1704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Consigli: 1.Usate «range» nelle risultanze →«revenues attese fra x e y» 2.Producete uno scenario Basic, uno medium, uno advanced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86335" y="61850"/>
            <a:ext cx="6422316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sz="2900" spc="-235" dirty="0"/>
              <a:t>TUTTO</a:t>
            </a:r>
            <a:r>
              <a:rPr sz="2900" spc="-310" dirty="0"/>
              <a:t> </a:t>
            </a:r>
            <a:r>
              <a:rPr sz="2900" spc="-155" dirty="0"/>
              <a:t>PARTE</a:t>
            </a:r>
            <a:r>
              <a:rPr sz="2900" spc="-305" dirty="0"/>
              <a:t> </a:t>
            </a:r>
            <a:r>
              <a:rPr sz="2900" spc="-90" dirty="0"/>
              <a:t>DAL</a:t>
            </a:r>
            <a:r>
              <a:rPr sz="2900" spc="-310" dirty="0"/>
              <a:t> </a:t>
            </a:r>
            <a:r>
              <a:rPr sz="2900" b="1" spc="-135" dirty="0"/>
              <a:t>BRIEF</a:t>
            </a:r>
            <a:r>
              <a:rPr sz="2900" spc="-325" dirty="0"/>
              <a:t> </a:t>
            </a:r>
            <a:r>
              <a:rPr sz="2900" spc="-50" dirty="0"/>
              <a:t>-</a:t>
            </a:r>
            <a:r>
              <a:rPr sz="2900" spc="-320" dirty="0"/>
              <a:t> </a:t>
            </a:r>
            <a:r>
              <a:rPr sz="2900" spc="-100" dirty="0"/>
              <a:t>RACCOLTA</a:t>
            </a:r>
            <a:r>
              <a:rPr sz="2900" spc="-315" dirty="0"/>
              <a:t> </a:t>
            </a:r>
            <a:r>
              <a:rPr sz="2900" spc="-60" dirty="0"/>
              <a:t>DEL</a:t>
            </a:r>
            <a:r>
              <a:rPr sz="2900" spc="-330" dirty="0"/>
              <a:t> </a:t>
            </a:r>
            <a:r>
              <a:rPr sz="2900" spc="-60" dirty="0"/>
              <a:t>BRIEF</a:t>
            </a:r>
            <a:r>
              <a:rPr lang="it-IT" sz="2900" spc="-60" dirty="0"/>
              <a:t>   </a:t>
            </a:r>
            <a:endParaRPr sz="2900" dirty="0"/>
          </a:p>
        </p:txBody>
      </p:sp>
      <p:sp>
        <p:nvSpPr>
          <p:cNvPr id="4" name="object 4"/>
          <p:cNvSpPr txBox="1"/>
          <p:nvPr/>
        </p:nvSpPr>
        <p:spPr>
          <a:xfrm>
            <a:off x="268941" y="720470"/>
            <a:ext cx="11419059" cy="173444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939"/>
              </a:lnSpc>
              <a:spcBef>
                <a:spcPts val="105"/>
              </a:spcBef>
              <a:tabLst>
                <a:tab pos="582295" algn="l"/>
              </a:tabLst>
            </a:pPr>
            <a:r>
              <a:rPr sz="2000" b="1" u="sng" spc="-65" dirty="0">
                <a:latin typeface="Arial"/>
                <a:cs typeface="Arial"/>
              </a:rPr>
              <a:t>Brief</a:t>
            </a:r>
            <a:r>
              <a:rPr sz="1700" spc="-65" dirty="0">
                <a:latin typeface="Tahoma"/>
                <a:cs typeface="Tahoma"/>
              </a:rPr>
              <a:t>: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brief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è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u="sng" spc="-10" dirty="0">
                <a:latin typeface="Tahoma"/>
                <a:cs typeface="Tahoma"/>
              </a:rPr>
              <a:t>l’obiettivo</a:t>
            </a:r>
            <a:r>
              <a:rPr sz="1700" u="sng" spc="-180" dirty="0">
                <a:latin typeface="Tahoma"/>
                <a:cs typeface="Tahoma"/>
              </a:rPr>
              <a:t> </a:t>
            </a:r>
            <a:r>
              <a:rPr sz="1700" u="sng" dirty="0">
                <a:latin typeface="Tahoma"/>
                <a:cs typeface="Tahoma"/>
              </a:rPr>
              <a:t>di</a:t>
            </a:r>
            <a:r>
              <a:rPr sz="1700" u="sng" spc="-165" dirty="0">
                <a:latin typeface="Tahoma"/>
                <a:cs typeface="Tahoma"/>
              </a:rPr>
              <a:t> </a:t>
            </a:r>
            <a:r>
              <a:rPr sz="1700" u="sng" dirty="0">
                <a:latin typeface="Tahoma"/>
                <a:cs typeface="Tahoma"/>
              </a:rPr>
              <a:t>ricerca</a:t>
            </a:r>
            <a:r>
              <a:rPr sz="1700" dirty="0">
                <a:latin typeface="Tahoma"/>
                <a:cs typeface="Tahoma"/>
              </a:rPr>
              <a:t>.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intervistano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gli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stakeholder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i="1" spc="-20" dirty="0">
                <a:latin typeface="Tahoma"/>
                <a:cs typeface="Tahoma"/>
              </a:rPr>
              <a:t>rilevanti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comprendono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gli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obiettivi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di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ts val="1939"/>
              </a:lnSpc>
            </a:pPr>
            <a:r>
              <a:rPr sz="1700" dirty="0">
                <a:latin typeface="Tahoma"/>
                <a:cs typeface="Tahoma"/>
              </a:rPr>
              <a:t>ricerca…sempre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l’obiettivo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non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confermare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quello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gli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stakeholder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hanno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mente…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  <a:tabLst>
                <a:tab pos="240665" algn="l"/>
              </a:tabLst>
            </a:pPr>
            <a:r>
              <a:rPr sz="1700" b="1" spc="-150" dirty="0">
                <a:latin typeface="Arial"/>
                <a:cs typeface="Arial"/>
              </a:rPr>
              <a:t>…La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ricerca</a:t>
            </a:r>
            <a:r>
              <a:rPr sz="1700" b="1" spc="-18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“confermativa”</a:t>
            </a:r>
            <a:r>
              <a:rPr sz="1700" b="1" spc="-16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è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quella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più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complessa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20" dirty="0">
                <a:latin typeface="Arial"/>
                <a:cs typeface="Arial"/>
              </a:rPr>
              <a:t>nel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60" dirty="0">
                <a:latin typeface="Arial"/>
                <a:cs typeface="Arial"/>
              </a:rPr>
              <a:t>mondo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delle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ricerche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mercato:</a:t>
            </a:r>
            <a:endParaRPr sz="1700" dirty="0">
              <a:latin typeface="Arial"/>
              <a:cs typeface="Arial"/>
            </a:endParaRPr>
          </a:p>
          <a:p>
            <a:pPr marL="241300" lvl="1">
              <a:lnSpc>
                <a:spcPct val="100000"/>
              </a:lnSpc>
              <a:spcBef>
                <a:spcPts val="395"/>
              </a:spcBef>
              <a:tabLst>
                <a:tab pos="469265" algn="l"/>
              </a:tabLst>
            </a:pPr>
            <a:r>
              <a:rPr sz="1700" spc="-80" dirty="0">
                <a:latin typeface="Tahoma"/>
                <a:cs typeface="Tahoma"/>
              </a:rPr>
              <a:t>Il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ha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già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mente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quello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vuole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fare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pretende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ricerca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ancillare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ciò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pensa</a:t>
            </a:r>
            <a:endParaRPr sz="1700" dirty="0">
              <a:latin typeface="Tahoma"/>
              <a:cs typeface="Tahoma"/>
            </a:endParaRPr>
          </a:p>
          <a:p>
            <a:pPr marL="241300" lvl="1">
              <a:lnSpc>
                <a:spcPct val="100000"/>
              </a:lnSpc>
              <a:spcBef>
                <a:spcPts val="400"/>
              </a:spcBef>
              <a:tabLst>
                <a:tab pos="469265" algn="l"/>
              </a:tabLst>
            </a:pPr>
            <a:r>
              <a:rPr sz="1700" dirty="0">
                <a:latin typeface="Tahoma"/>
                <a:cs typeface="Tahoma"/>
              </a:rPr>
              <a:t>Non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accetta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risultati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non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coincidenti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aspettative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adduce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errori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metodologici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tecnici</a:t>
            </a:r>
            <a:endParaRPr sz="1700" dirty="0">
              <a:latin typeface="Tahoma"/>
              <a:cs typeface="Tahoma"/>
            </a:endParaRPr>
          </a:p>
          <a:p>
            <a:pPr marL="241300" lvl="1">
              <a:lnSpc>
                <a:spcPts val="1939"/>
              </a:lnSpc>
              <a:spcBef>
                <a:spcPts val="395"/>
              </a:spcBef>
              <a:tabLst>
                <a:tab pos="469265" algn="l"/>
              </a:tabLst>
            </a:pPr>
            <a:r>
              <a:rPr sz="1700" spc="-10" dirty="0">
                <a:latin typeface="Tahoma"/>
                <a:cs typeface="Tahoma"/>
              </a:rPr>
              <a:t>Pretende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sapere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fa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comincia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dell’</a:t>
            </a:r>
            <a:r>
              <a:rPr sz="1700" spc="-229" dirty="0">
                <a:latin typeface="Tahoma"/>
                <a:cs typeface="Tahoma"/>
              </a:rPr>
              <a:t> </a:t>
            </a:r>
            <a:r>
              <a:rPr sz="1700" spc="-105" dirty="0">
                <a:latin typeface="Tahoma"/>
                <a:cs typeface="Tahoma"/>
              </a:rPr>
              <a:t>«errore».</a:t>
            </a:r>
            <a:r>
              <a:rPr sz="1700" spc="-95" dirty="0">
                <a:latin typeface="Tahoma"/>
                <a:cs typeface="Tahoma"/>
              </a:rPr>
              <a:t> </a:t>
            </a:r>
            <a:endParaRPr sz="1700" dirty="0">
              <a:latin typeface="Tahoma"/>
              <a:cs typeface="Tahom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916678" y="2688844"/>
            <a:ext cx="2162810" cy="638810"/>
            <a:chOff x="4916678" y="2688844"/>
            <a:chExt cx="2162810" cy="638810"/>
          </a:xfrm>
        </p:grpSpPr>
        <p:sp>
          <p:nvSpPr>
            <p:cNvPr id="6" name="object 6"/>
            <p:cNvSpPr/>
            <p:nvPr/>
          </p:nvSpPr>
          <p:spPr>
            <a:xfrm>
              <a:off x="4926203" y="2698369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0" y="0"/>
                  </a:lnTo>
                  <a:lnTo>
                    <a:pt x="1071880" y="619759"/>
                  </a:lnTo>
                  <a:lnTo>
                    <a:pt x="214376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926203" y="2698369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1071880" y="619759"/>
                  </a:lnTo>
                  <a:lnTo>
                    <a:pt x="0" y="0"/>
                  </a:lnTo>
                  <a:lnTo>
                    <a:pt x="214376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4426458" y="3415665"/>
            <a:ext cx="333565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35" dirty="0">
                <a:latin typeface="Arial"/>
                <a:cs typeface="Arial"/>
              </a:rPr>
              <a:t>Come</a:t>
            </a:r>
            <a:r>
              <a:rPr sz="1800" b="1" i="1" spc="-60" dirty="0">
                <a:latin typeface="Arial"/>
                <a:cs typeface="Arial"/>
              </a:rPr>
              <a:t> difendersi?</a:t>
            </a:r>
            <a:r>
              <a:rPr sz="1800" b="1" i="1" spc="-85" dirty="0">
                <a:latin typeface="Arial"/>
                <a:cs typeface="Arial"/>
              </a:rPr>
              <a:t> </a:t>
            </a:r>
            <a:r>
              <a:rPr sz="1800" b="1" i="1" spc="-110" dirty="0">
                <a:latin typeface="Arial"/>
                <a:cs typeface="Arial"/>
              </a:rPr>
              <a:t>«Yes….but….»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7463" y="3712590"/>
            <a:ext cx="9897745" cy="308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90" dirty="0">
                <a:latin typeface="Arial"/>
                <a:cs typeface="Arial"/>
              </a:rPr>
              <a:t>Le</a:t>
            </a:r>
            <a:r>
              <a:rPr sz="1700" b="1" spc="-120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7</a:t>
            </a:r>
            <a:r>
              <a:rPr sz="1700" b="1" spc="-11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Domande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Chiave:</a:t>
            </a:r>
            <a:endParaRPr sz="17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700">
              <a:latin typeface="Arial"/>
              <a:cs typeface="Arial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40" dirty="0">
                <a:latin typeface="Arial"/>
                <a:cs typeface="Arial"/>
              </a:rPr>
              <a:t>Qual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è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il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problema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stiamo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cercando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risolvere?</a:t>
            </a:r>
            <a:endParaRPr sz="1700">
              <a:latin typeface="Tahoma"/>
              <a:cs typeface="Tahoma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50" dirty="0">
                <a:latin typeface="Arial"/>
                <a:cs typeface="Arial"/>
              </a:rPr>
              <a:t>Chi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80" dirty="0">
                <a:latin typeface="Arial"/>
                <a:cs typeface="Arial"/>
              </a:rPr>
              <a:t>sono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65" dirty="0">
                <a:latin typeface="Arial"/>
                <a:cs typeface="Arial"/>
              </a:rPr>
              <a:t>gli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stakeholder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coinvolti?</a:t>
            </a:r>
            <a:endParaRPr sz="1700">
              <a:latin typeface="Tahoma"/>
              <a:cs typeface="Tahoma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35" dirty="0">
                <a:latin typeface="Arial"/>
                <a:cs typeface="Arial"/>
              </a:rPr>
              <a:t>Quale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decisione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spc="-60" dirty="0">
                <a:latin typeface="Tahoma"/>
                <a:cs typeface="Tahoma"/>
              </a:rPr>
              <a:t>verrà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presa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questi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dati?</a:t>
            </a:r>
            <a:endParaRPr sz="1700">
              <a:latin typeface="Tahoma"/>
              <a:cs typeface="Tahoma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60" dirty="0">
                <a:latin typeface="Arial"/>
                <a:cs typeface="Arial"/>
              </a:rPr>
              <a:t>Quando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servono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risultati?</a:t>
            </a:r>
            <a:endParaRPr sz="1700">
              <a:latin typeface="Tahoma"/>
              <a:cs typeface="Tahoma"/>
            </a:endParaRPr>
          </a:p>
          <a:p>
            <a:pPr marL="237490" indent="-224790">
              <a:lnSpc>
                <a:spcPct val="100000"/>
              </a:lnSpc>
              <a:buAutoNum type="arabicPeriod"/>
              <a:tabLst>
                <a:tab pos="237490" algn="l"/>
              </a:tabLst>
            </a:pPr>
            <a:r>
              <a:rPr sz="1700" b="1" spc="-30" dirty="0">
                <a:latin typeface="Arial"/>
                <a:cs typeface="Arial"/>
              </a:rPr>
              <a:t>Qual</a:t>
            </a:r>
            <a:r>
              <a:rPr sz="1700" b="1" spc="-12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è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il</a:t>
            </a:r>
            <a:r>
              <a:rPr sz="1700" b="1" spc="-125" dirty="0">
                <a:latin typeface="Arial"/>
                <a:cs typeface="Arial"/>
              </a:rPr>
              <a:t> </a:t>
            </a:r>
            <a:r>
              <a:rPr sz="1700" b="1" spc="-60" dirty="0">
                <a:latin typeface="Arial"/>
                <a:cs typeface="Arial"/>
              </a:rPr>
              <a:t>budget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disponibile?</a:t>
            </a:r>
            <a:endParaRPr sz="1700">
              <a:latin typeface="Tahoma"/>
              <a:cs typeface="Tahoma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40" dirty="0">
                <a:latin typeface="Arial"/>
                <a:cs typeface="Arial"/>
              </a:rPr>
              <a:t>Quali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dati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abbiamo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già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disposizione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9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possiamo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triangolarli?</a:t>
            </a:r>
            <a:endParaRPr sz="1700">
              <a:latin typeface="Tahoma"/>
              <a:cs typeface="Tahoma"/>
            </a:endParaRPr>
          </a:p>
          <a:p>
            <a:pPr marL="238125" indent="-225425">
              <a:lnSpc>
                <a:spcPct val="100000"/>
              </a:lnSpc>
              <a:buAutoNum type="arabicPeriod"/>
              <a:tabLst>
                <a:tab pos="238125" algn="l"/>
              </a:tabLst>
            </a:pPr>
            <a:r>
              <a:rPr sz="1700" b="1" spc="-35" dirty="0">
                <a:latin typeface="Arial"/>
                <a:cs typeface="Arial"/>
              </a:rPr>
              <a:t>Come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spc="-45" dirty="0">
                <a:latin typeface="Tahoma"/>
                <a:cs typeface="Tahoma"/>
              </a:rPr>
              <a:t>verranno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utilizzati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risultati?</a:t>
            </a:r>
            <a:endParaRPr sz="17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700">
              <a:latin typeface="Tahoma"/>
              <a:cs typeface="Tahoma"/>
            </a:endParaRPr>
          </a:p>
          <a:p>
            <a:pPr marL="1431290">
              <a:lnSpc>
                <a:spcPct val="100000"/>
              </a:lnSpc>
              <a:spcBef>
                <a:spcPts val="5"/>
              </a:spcBef>
            </a:pPr>
            <a:r>
              <a:rPr sz="2400" b="1" i="1" spc="-95" dirty="0">
                <a:latin typeface="Arial"/>
                <a:cs typeface="Arial"/>
              </a:rPr>
              <a:t>"Una</a:t>
            </a:r>
            <a:r>
              <a:rPr sz="2400" b="1" i="1" spc="-145" dirty="0">
                <a:latin typeface="Arial"/>
                <a:cs typeface="Arial"/>
              </a:rPr>
              <a:t> </a:t>
            </a:r>
            <a:r>
              <a:rPr sz="2400" b="1" i="1" spc="-60" dirty="0">
                <a:latin typeface="Arial"/>
                <a:cs typeface="Arial"/>
              </a:rPr>
              <a:t>domanda</a:t>
            </a:r>
            <a:r>
              <a:rPr sz="2400" b="1" i="1" spc="-150" dirty="0">
                <a:latin typeface="Arial"/>
                <a:cs typeface="Arial"/>
              </a:rPr>
              <a:t> </a:t>
            </a:r>
            <a:r>
              <a:rPr sz="2400" b="1" i="1" spc="-55" dirty="0">
                <a:latin typeface="Arial"/>
                <a:cs typeface="Arial"/>
              </a:rPr>
              <a:t>ben</a:t>
            </a:r>
            <a:r>
              <a:rPr sz="2400" b="1" i="1" spc="-150" dirty="0">
                <a:latin typeface="Arial"/>
                <a:cs typeface="Arial"/>
              </a:rPr>
              <a:t> </a:t>
            </a:r>
            <a:r>
              <a:rPr sz="2400" b="1" i="1" spc="-60" dirty="0">
                <a:latin typeface="Arial"/>
                <a:cs typeface="Arial"/>
              </a:rPr>
              <a:t>posta</a:t>
            </a:r>
            <a:r>
              <a:rPr sz="2400" b="1" i="1" spc="-140" dirty="0">
                <a:latin typeface="Arial"/>
                <a:cs typeface="Arial"/>
              </a:rPr>
              <a:t> </a:t>
            </a:r>
            <a:r>
              <a:rPr sz="2400" b="1" i="1" dirty="0">
                <a:latin typeface="Arial"/>
                <a:cs typeface="Arial"/>
              </a:rPr>
              <a:t>è</a:t>
            </a:r>
            <a:r>
              <a:rPr sz="2400" b="1" i="1" spc="-150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metà</a:t>
            </a:r>
            <a:r>
              <a:rPr sz="2400" b="1" i="1" spc="-145" dirty="0">
                <a:latin typeface="Arial"/>
                <a:cs typeface="Arial"/>
              </a:rPr>
              <a:t> </a:t>
            </a:r>
            <a:r>
              <a:rPr sz="2400" b="1" i="1" spc="-10" dirty="0">
                <a:latin typeface="Arial"/>
                <a:cs typeface="Arial"/>
              </a:rPr>
              <a:t>della</a:t>
            </a:r>
            <a:r>
              <a:rPr sz="2400" b="1" i="1" spc="-130" dirty="0">
                <a:latin typeface="Arial"/>
                <a:cs typeface="Arial"/>
              </a:rPr>
              <a:t> </a:t>
            </a:r>
            <a:r>
              <a:rPr sz="2400" b="1" i="1" spc="-80" dirty="0">
                <a:latin typeface="Arial"/>
                <a:cs typeface="Arial"/>
              </a:rPr>
              <a:t>risposta"</a:t>
            </a:r>
            <a:r>
              <a:rPr sz="2400" b="1" i="1" spc="-114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-</a:t>
            </a:r>
            <a:r>
              <a:rPr sz="2400" b="1" spc="-160" dirty="0">
                <a:latin typeface="Arial"/>
                <a:cs typeface="Arial"/>
              </a:rPr>
              <a:t> </a:t>
            </a:r>
            <a:r>
              <a:rPr sz="2400" b="1" spc="-185" dirty="0">
                <a:latin typeface="Arial"/>
                <a:cs typeface="Arial"/>
              </a:rPr>
              <a:t>John</a:t>
            </a:r>
            <a:r>
              <a:rPr sz="2400" b="1" spc="-170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Dewey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217655-0B6D-7EB3-B598-20A63EE6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4524" y="365125"/>
            <a:ext cx="5879275" cy="905535"/>
          </a:xfrm>
        </p:spPr>
        <p:txBody>
          <a:bodyPr>
            <a:normAutofit fontScale="90000"/>
          </a:bodyPr>
          <a:lstStyle/>
          <a:p>
            <a:r>
              <a:rPr lang="it-IT" dirty="0"/>
              <a:t>Fasi principali del customer </a:t>
            </a:r>
            <a:r>
              <a:rPr lang="it-IT" dirty="0" err="1"/>
              <a:t>journey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FF5A1C-882F-C2CA-466F-242DF3419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579418"/>
            <a:ext cx="10771909" cy="4597545"/>
          </a:xfrm>
        </p:spPr>
        <p:txBody>
          <a:bodyPr>
            <a:normAutofit fontScale="92500" lnSpcReduction="20000"/>
          </a:bodyPr>
          <a:lstStyle/>
          <a:p>
            <a:r>
              <a:rPr lang="it-IT" dirty="0" err="1"/>
              <a:t>Awareness</a:t>
            </a:r>
            <a:r>
              <a:rPr lang="it-IT" dirty="0"/>
              <a:t> (Consapevolezza): Il cliente scopre di avere un bisogno e viene a conoscenza dell'esistenza di un prodotto o servizio attraverso vari canali come pubblicità, social media, passaparola o ricerche online.</a:t>
            </a:r>
          </a:p>
          <a:p>
            <a:r>
              <a:rPr lang="it-IT" dirty="0" err="1"/>
              <a:t>Consideration</a:t>
            </a:r>
            <a:r>
              <a:rPr lang="it-IT" dirty="0"/>
              <a:t> (Considerazione): Il cliente valuta le opzioni disponibili, ricerca informazioni, confronta i prodotti e legge recensioni.</a:t>
            </a:r>
          </a:p>
          <a:p>
            <a:r>
              <a:rPr lang="it-IT" dirty="0" err="1"/>
              <a:t>Decision</a:t>
            </a:r>
            <a:r>
              <a:rPr lang="it-IT" dirty="0"/>
              <a:t> (Decisione/Acquisto): Dopo aver confrontato le opzioni, il cliente decide di acquistare il prodotto o servizio, finalizzando l'acquisto tramite un canale specifico come un sito web o un negozio fisico.</a:t>
            </a:r>
          </a:p>
          <a:p>
            <a:r>
              <a:rPr lang="it-IT" dirty="0" err="1"/>
              <a:t>Retention</a:t>
            </a:r>
            <a:r>
              <a:rPr lang="it-IT" dirty="0"/>
              <a:t> (Fidelizzazione): L'interazione continua dopo l'acquisto attraverso la consegna, l'assistenza post-vendita e il supporto tecnico, con l'obiettivo di costruire una relazione duratura e incoraggiare futuri acquisti.</a:t>
            </a:r>
          </a:p>
          <a:p>
            <a:r>
              <a:rPr lang="it-IT" dirty="0"/>
              <a:t>Advocacy (Promozione): Il cliente, soddisfatto, diventa un sostenitore del brand, raccomandandolo ad altri e diventando un ambasciatore. </a:t>
            </a:r>
          </a:p>
        </p:txBody>
      </p:sp>
    </p:spTree>
    <p:extLst>
      <p:ext uri="{BB962C8B-B14F-4D97-AF65-F5344CB8AC3E}">
        <p14:creationId xmlns:p14="http://schemas.microsoft.com/office/powerpoint/2010/main" val="1295588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A7F263-D2EF-E2FC-7C0E-F5583716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7022" y="365125"/>
            <a:ext cx="5926777" cy="1178667"/>
          </a:xfrm>
        </p:spPr>
        <p:txBody>
          <a:bodyPr>
            <a:normAutofit fontScale="90000"/>
          </a:bodyPr>
          <a:lstStyle/>
          <a:p>
            <a:r>
              <a:rPr lang="it-IT" dirty="0"/>
              <a:t>Cosa include un customer brief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BB1BB9-893D-84F4-585B-7320DF452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7522" y="1825624"/>
            <a:ext cx="10546278" cy="4468297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Informazioni sul cliente: Descrizione dell'azienda, dei suoi prodotti/servizi e del suo settore.</a:t>
            </a:r>
          </a:p>
          <a:p>
            <a:r>
              <a:rPr lang="it-IT" b="1" dirty="0"/>
              <a:t>Obiettivi del progetto</a:t>
            </a:r>
            <a:r>
              <a:rPr lang="it-IT" dirty="0"/>
              <a:t>: Cosa si vuole ottenere con il progetto, sia a breve che a lungo termine.</a:t>
            </a:r>
          </a:p>
          <a:p>
            <a:r>
              <a:rPr lang="it-IT" b="1" dirty="0"/>
              <a:t>Target</a:t>
            </a:r>
            <a:r>
              <a:rPr lang="it-IT" dirty="0"/>
              <a:t> di riferimento: Chi è il pubblico che si vuole raggiungere, con dettagli su età, caratteristiche e bisogni.</a:t>
            </a:r>
          </a:p>
          <a:p>
            <a:r>
              <a:rPr lang="it-IT" b="1" dirty="0"/>
              <a:t>Analisi</a:t>
            </a:r>
            <a:r>
              <a:rPr lang="it-IT" dirty="0"/>
              <a:t> del mercato e dei concorrenti: Chi sono i concorrenti e come si posizionano.</a:t>
            </a:r>
          </a:p>
          <a:p>
            <a:r>
              <a:rPr lang="it-IT" dirty="0"/>
              <a:t>Canali di comunicazione: Dove si intende comunicare con il pubblico (es. social media, email, etc.).</a:t>
            </a:r>
          </a:p>
          <a:p>
            <a:r>
              <a:rPr lang="it-IT" dirty="0"/>
              <a:t>Tono: Le linee guida sulla comunicazione e sul tono da usare.</a:t>
            </a:r>
          </a:p>
          <a:p>
            <a:r>
              <a:rPr lang="it-IT" b="1" dirty="0"/>
              <a:t>Budget</a:t>
            </a:r>
            <a:r>
              <a:rPr lang="it-IT" dirty="0"/>
              <a:t> e tempistiche: I vincoli economici e temporali del progetto. </a:t>
            </a:r>
          </a:p>
        </p:txBody>
      </p:sp>
      <p:grpSp>
        <p:nvGrpSpPr>
          <p:cNvPr id="4" name="object 5">
            <a:extLst>
              <a:ext uri="{FF2B5EF4-FFF2-40B4-BE49-F238E27FC236}">
                <a16:creationId xmlns:a16="http://schemas.microsoft.com/office/drawing/2014/main" id="{8799FD98-AB1B-75A9-D9E5-3BAF74DF1CBD}"/>
              </a:ext>
            </a:extLst>
          </p:cNvPr>
          <p:cNvGrpSpPr/>
          <p:nvPr/>
        </p:nvGrpSpPr>
        <p:grpSpPr>
          <a:xfrm>
            <a:off x="9737765" y="1073800"/>
            <a:ext cx="1141826" cy="469992"/>
            <a:chOff x="4916678" y="2688844"/>
            <a:chExt cx="2162810" cy="638810"/>
          </a:xfrm>
        </p:grpSpPr>
        <p:sp>
          <p:nvSpPr>
            <p:cNvPr id="5" name="object 6">
              <a:extLst>
                <a:ext uri="{FF2B5EF4-FFF2-40B4-BE49-F238E27FC236}">
                  <a16:creationId xmlns:a16="http://schemas.microsoft.com/office/drawing/2014/main" id="{47F9CFF6-5E14-6FEA-584E-5A4691296287}"/>
                </a:ext>
              </a:extLst>
            </p:cNvPr>
            <p:cNvSpPr/>
            <p:nvPr/>
          </p:nvSpPr>
          <p:spPr>
            <a:xfrm>
              <a:off x="4926203" y="2698369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0" y="0"/>
                  </a:lnTo>
                  <a:lnTo>
                    <a:pt x="1071880" y="619759"/>
                  </a:lnTo>
                  <a:lnTo>
                    <a:pt x="2143760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7">
              <a:extLst>
                <a:ext uri="{FF2B5EF4-FFF2-40B4-BE49-F238E27FC236}">
                  <a16:creationId xmlns:a16="http://schemas.microsoft.com/office/drawing/2014/main" id="{7D6046F8-D8E0-D0FB-0064-0E796A629100}"/>
                </a:ext>
              </a:extLst>
            </p:cNvPr>
            <p:cNvSpPr/>
            <p:nvPr/>
          </p:nvSpPr>
          <p:spPr>
            <a:xfrm>
              <a:off x="4926203" y="2698369"/>
              <a:ext cx="2143760" cy="619760"/>
            </a:xfrm>
            <a:custGeom>
              <a:avLst/>
              <a:gdLst/>
              <a:ahLst/>
              <a:cxnLst/>
              <a:rect l="l" t="t" r="r" b="b"/>
              <a:pathLst>
                <a:path w="2143759" h="619760">
                  <a:moveTo>
                    <a:pt x="2143760" y="0"/>
                  </a:moveTo>
                  <a:lnTo>
                    <a:pt x="1071880" y="619759"/>
                  </a:lnTo>
                  <a:lnTo>
                    <a:pt x="0" y="0"/>
                  </a:lnTo>
                  <a:lnTo>
                    <a:pt x="2143760" y="0"/>
                  </a:lnTo>
                  <a:close/>
                </a:path>
              </a:pathLst>
            </a:custGeom>
            <a:ln w="19050">
              <a:solidFill>
                <a:srgbClr val="0423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99672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93346" y="191699"/>
            <a:ext cx="9961581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 algn="r">
              <a:lnSpc>
                <a:spcPct val="100000"/>
              </a:lnSpc>
              <a:spcBef>
                <a:spcPts val="100"/>
              </a:spcBef>
            </a:pPr>
            <a:r>
              <a:rPr sz="3300" spc="-55" dirty="0"/>
              <a:t>LA</a:t>
            </a:r>
            <a:r>
              <a:rPr sz="3300" spc="-355" dirty="0"/>
              <a:t> </a:t>
            </a:r>
            <a:r>
              <a:rPr sz="3300" spc="-80" dirty="0"/>
              <a:t>MAPPA</a:t>
            </a:r>
            <a:r>
              <a:rPr sz="3300" spc="-350" dirty="0"/>
              <a:t> </a:t>
            </a:r>
            <a:r>
              <a:rPr sz="3300" spc="-80" dirty="0"/>
              <a:t>CONCETTUALE</a:t>
            </a:r>
            <a:r>
              <a:rPr sz="3300" spc="-330" dirty="0"/>
              <a:t> </a:t>
            </a:r>
            <a:r>
              <a:rPr sz="3300" spc="-60" dirty="0"/>
              <a:t>-</a:t>
            </a:r>
            <a:r>
              <a:rPr sz="3300" spc="-355" dirty="0"/>
              <a:t> </a:t>
            </a:r>
            <a:r>
              <a:rPr sz="3300" spc="-105" dirty="0"/>
              <a:t>FONDAMENTO</a:t>
            </a:r>
            <a:r>
              <a:rPr sz="3300" spc="-355" dirty="0"/>
              <a:t> </a:t>
            </a:r>
            <a:r>
              <a:rPr sz="3300" spc="-70" dirty="0"/>
              <a:t>DELLA</a:t>
            </a:r>
            <a:r>
              <a:rPr sz="3300" spc="-345" dirty="0"/>
              <a:t> </a:t>
            </a:r>
            <a:r>
              <a:rPr sz="3300" spc="-10" dirty="0"/>
              <a:t>RICERCA</a:t>
            </a:r>
            <a:endParaRPr sz="3300" dirty="0"/>
          </a:p>
        </p:txBody>
      </p:sp>
      <p:sp>
        <p:nvSpPr>
          <p:cNvPr id="3" name="object 3"/>
          <p:cNvSpPr txBox="1"/>
          <p:nvPr/>
        </p:nvSpPr>
        <p:spPr>
          <a:xfrm>
            <a:off x="231140" y="803757"/>
            <a:ext cx="11193145" cy="544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45" dirty="0">
                <a:latin typeface="Arial"/>
                <a:cs typeface="Arial"/>
              </a:rPr>
              <a:t>Definizione: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spc="-20" dirty="0">
                <a:latin typeface="Tahoma"/>
                <a:cs typeface="Tahoma"/>
              </a:rPr>
              <a:t>Strumento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visuale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organizza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relazioni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tra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concetti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chiave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ricerca.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E’</a:t>
            </a:r>
            <a:r>
              <a:rPr sz="1700" spc="-2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metaforicamente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tentativo</a:t>
            </a:r>
            <a:endParaRPr sz="170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1700" spc="-10" dirty="0">
                <a:latin typeface="Tahoma"/>
                <a:cs typeface="Tahoma"/>
              </a:rPr>
              <a:t>primordiale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comprendere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realtà.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mappa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concettuale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i="1" spc="-25" dirty="0">
                <a:latin typeface="Arial"/>
                <a:cs typeface="Arial"/>
              </a:rPr>
              <a:t>tendenzialmente</a:t>
            </a:r>
            <a:r>
              <a:rPr sz="1700" i="1" spc="-5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posticipa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«</a:t>
            </a:r>
            <a:r>
              <a:rPr sz="1700" b="1" u="sng" spc="-10" dirty="0">
                <a:latin typeface="Tahoma"/>
                <a:cs typeface="Tahoma"/>
              </a:rPr>
              <a:t>brief</a:t>
            </a:r>
            <a:r>
              <a:rPr sz="1700" spc="-10" dirty="0">
                <a:latin typeface="Tahoma"/>
                <a:cs typeface="Tahoma"/>
              </a:rPr>
              <a:t>»</a:t>
            </a:r>
            <a:endParaRPr sz="1700" dirty="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1140" y="1938655"/>
            <a:ext cx="2349500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45" dirty="0">
                <a:solidFill>
                  <a:srgbClr val="FF0000"/>
                </a:solidFill>
                <a:latin typeface="Arial"/>
                <a:cs typeface="Arial"/>
              </a:rPr>
              <a:t>Componenti </a:t>
            </a:r>
            <a:r>
              <a:rPr sz="1700" b="1" spc="-40" dirty="0">
                <a:solidFill>
                  <a:srgbClr val="FF0000"/>
                </a:solidFill>
                <a:latin typeface="Arial"/>
                <a:cs typeface="Arial"/>
              </a:rPr>
              <a:t>Essenziali</a:t>
            </a:r>
            <a:r>
              <a:rPr sz="1700" b="1" spc="-40" dirty="0">
                <a:latin typeface="Arial"/>
                <a:cs typeface="Arial"/>
              </a:rPr>
              <a:t>:</a:t>
            </a:r>
            <a:endParaRPr sz="17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1140" y="2456814"/>
            <a:ext cx="4655185" cy="1062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32715" indent="-120014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132715" algn="l"/>
              </a:tabLst>
            </a:pPr>
            <a:r>
              <a:rPr sz="1700" b="1" spc="-40" dirty="0">
                <a:latin typeface="Arial"/>
                <a:cs typeface="Arial"/>
              </a:rPr>
              <a:t>Obiettivo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primario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della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ricerca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45" dirty="0">
                <a:latin typeface="Arial"/>
                <a:cs typeface="Arial"/>
              </a:rPr>
              <a:t>Variabili</a:t>
            </a:r>
            <a:r>
              <a:rPr sz="1700" b="1" spc="-10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dipendenti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(cosa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vogliamo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misurare)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45" dirty="0">
                <a:latin typeface="Arial"/>
                <a:cs typeface="Arial"/>
              </a:rPr>
              <a:t>Variabili</a:t>
            </a:r>
            <a:r>
              <a:rPr sz="1700" b="1" spc="-8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indipendenti </a:t>
            </a:r>
            <a:r>
              <a:rPr sz="1700" spc="-45" dirty="0">
                <a:latin typeface="Tahoma"/>
                <a:cs typeface="Tahoma"/>
              </a:rPr>
              <a:t>(fattori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influenzano)</a:t>
            </a:r>
            <a:endParaRPr sz="1700">
              <a:latin typeface="Tahoma"/>
              <a:cs typeface="Tahoma"/>
            </a:endParaRPr>
          </a:p>
          <a:p>
            <a:pPr marL="132715" indent="-120014">
              <a:lnSpc>
                <a:spcPct val="100000"/>
              </a:lnSpc>
              <a:buFont typeface="Arial MT"/>
              <a:buChar char="•"/>
              <a:tabLst>
                <a:tab pos="132715" algn="l"/>
              </a:tabLst>
            </a:pPr>
            <a:r>
              <a:rPr sz="1700" b="1" spc="-45" dirty="0">
                <a:latin typeface="Arial"/>
                <a:cs typeface="Arial"/>
              </a:rPr>
              <a:t>Moderatori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spc="-25" dirty="0">
                <a:latin typeface="Tahoma"/>
                <a:cs typeface="Tahoma"/>
              </a:rPr>
              <a:t>(variabili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modificano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relazioni)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1140" y="4161282"/>
            <a:ext cx="5388610" cy="1322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70" dirty="0">
                <a:latin typeface="Arial"/>
                <a:cs typeface="Arial"/>
              </a:rPr>
              <a:t>Perché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è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Fondamentale:</a:t>
            </a:r>
            <a:endParaRPr sz="1700">
              <a:latin typeface="Arial"/>
              <a:cs typeface="Arial"/>
            </a:endParaRPr>
          </a:p>
          <a:p>
            <a:pPr marL="88265" indent="-84455">
              <a:lnSpc>
                <a:spcPct val="100000"/>
              </a:lnSpc>
              <a:spcBef>
                <a:spcPts val="5"/>
              </a:spcBef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50" dirty="0">
                <a:latin typeface="Arial"/>
                <a:cs typeface="Arial"/>
              </a:rPr>
              <a:t>Chiarezza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spc="-45" dirty="0">
                <a:latin typeface="Arial"/>
                <a:cs typeface="Arial"/>
              </a:rPr>
              <a:t>obiettivi</a:t>
            </a:r>
            <a:r>
              <a:rPr sz="1700" spc="-45" dirty="0">
                <a:latin typeface="Tahoma"/>
                <a:cs typeface="Tahoma"/>
              </a:rPr>
              <a:t>: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Previene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deriva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dello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scope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progetto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60" dirty="0">
                <a:latin typeface="Arial"/>
                <a:cs typeface="Arial"/>
              </a:rPr>
              <a:t>Alignment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spc="-50" dirty="0">
                <a:latin typeface="Arial"/>
                <a:cs typeface="Arial"/>
              </a:rPr>
              <a:t>stakeholder</a:t>
            </a:r>
            <a:r>
              <a:rPr sz="1700" spc="-50" dirty="0">
                <a:latin typeface="Tahoma"/>
                <a:cs typeface="Tahoma"/>
              </a:rPr>
              <a:t>: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Visione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condivisa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problema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45" dirty="0">
                <a:latin typeface="Arial"/>
                <a:cs typeface="Arial"/>
              </a:rPr>
              <a:t>Efficienza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b="1" spc="-70" dirty="0">
                <a:latin typeface="Arial"/>
                <a:cs typeface="Arial"/>
              </a:rPr>
              <a:t>risorse</a:t>
            </a:r>
            <a:r>
              <a:rPr sz="1700" spc="-70" dirty="0">
                <a:latin typeface="Tahoma"/>
                <a:cs typeface="Tahoma"/>
              </a:rPr>
              <a:t>: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Focus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variabili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critiche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b="1" spc="-40" dirty="0">
                <a:latin typeface="Arial"/>
                <a:cs typeface="Arial"/>
              </a:rPr>
              <a:t>Validità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risultati</a:t>
            </a:r>
            <a:r>
              <a:rPr sz="1700" spc="-35" dirty="0">
                <a:latin typeface="Tahoma"/>
                <a:cs typeface="Tahoma"/>
              </a:rPr>
              <a:t>: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Framework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teorico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solido</a:t>
            </a:r>
            <a:endParaRPr sz="1700">
              <a:latin typeface="Tahoma"/>
              <a:cs typeface="Tahoma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71259" y="1711451"/>
            <a:ext cx="553973" cy="454913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389623" y="1498472"/>
            <a:ext cx="4606925" cy="10623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700" b="1" spc="-45" dirty="0">
                <a:solidFill>
                  <a:srgbClr val="FF0000"/>
                </a:solidFill>
                <a:latin typeface="Arial"/>
                <a:cs typeface="Arial"/>
              </a:rPr>
              <a:t>Componenti </a:t>
            </a:r>
            <a:r>
              <a:rPr sz="1700" b="1" spc="-10" dirty="0">
                <a:solidFill>
                  <a:srgbClr val="FF0000"/>
                </a:solidFill>
                <a:latin typeface="Arial"/>
                <a:cs typeface="Arial"/>
              </a:rPr>
              <a:t>Essenziali</a:t>
            </a:r>
            <a:r>
              <a:rPr sz="1700" b="1" spc="-10" dirty="0">
                <a:latin typeface="Arial"/>
                <a:cs typeface="Arial"/>
              </a:rPr>
              <a:t>:</a:t>
            </a:r>
            <a:endParaRPr sz="1700" dirty="0">
              <a:latin typeface="Arial"/>
              <a:cs typeface="Arial"/>
            </a:endParaRPr>
          </a:p>
          <a:p>
            <a:pPr marL="347345">
              <a:lnSpc>
                <a:spcPts val="2035"/>
              </a:lnSpc>
              <a:spcBef>
                <a:spcPts val="10"/>
              </a:spcBef>
            </a:pPr>
            <a:r>
              <a:rPr sz="1700" b="1" spc="-40" dirty="0">
                <a:latin typeface="Arial"/>
                <a:cs typeface="Arial"/>
              </a:rPr>
              <a:t>Obiettivo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55" dirty="0">
                <a:latin typeface="Arial"/>
                <a:cs typeface="Arial"/>
              </a:rPr>
              <a:t>Primario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(Central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Node):</a:t>
            </a:r>
            <a:endParaRPr sz="1700" dirty="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dirty="0">
                <a:latin typeface="Tahoma"/>
                <a:cs typeface="Tahoma"/>
              </a:rPr>
              <a:t>Cosa</a:t>
            </a:r>
            <a:r>
              <a:rPr sz="1700" spc="-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vogliamo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scoprire/dimostrare?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Esempio: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"Aumentare</a:t>
            </a:r>
            <a:r>
              <a:rPr sz="1700" spc="-8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retention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premium«</a:t>
            </a:r>
            <a:endParaRPr sz="1700" dirty="0">
              <a:latin typeface="Tahoma"/>
              <a:cs typeface="Tahoma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445235" y="2835078"/>
            <a:ext cx="215179" cy="22056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6389623" y="2795777"/>
            <a:ext cx="5160010" cy="8020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47345">
              <a:lnSpc>
                <a:spcPts val="2035"/>
              </a:lnSpc>
              <a:spcBef>
                <a:spcPts val="105"/>
              </a:spcBef>
            </a:pPr>
            <a:r>
              <a:rPr sz="1700" b="1" spc="-50" dirty="0">
                <a:latin typeface="Arial"/>
                <a:cs typeface="Arial"/>
              </a:rPr>
              <a:t>Variabili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Dipendenti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(Output):</a:t>
            </a:r>
            <a:endParaRPr sz="1700" dirty="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dirty="0">
                <a:latin typeface="Tahoma"/>
                <a:cs typeface="Tahoma"/>
              </a:rPr>
              <a:t>Cosa</a:t>
            </a:r>
            <a:r>
              <a:rPr sz="1700" spc="-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misuriamo</a:t>
            </a:r>
            <a:r>
              <a:rPr sz="1700" spc="-8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come</a:t>
            </a:r>
            <a:r>
              <a:rPr sz="1700" spc="-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risultato?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Esempio: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Churn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50" dirty="0">
                <a:latin typeface="Tahoma"/>
                <a:cs typeface="Tahoma"/>
              </a:rPr>
              <a:t>rate,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Customer</a:t>
            </a:r>
            <a:r>
              <a:rPr sz="1700" spc="-140" dirty="0">
                <a:latin typeface="Tahoma"/>
                <a:cs typeface="Tahoma"/>
              </a:rPr>
              <a:t> LTV,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Satisfaction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score</a:t>
            </a:r>
            <a:endParaRPr sz="1700" dirty="0">
              <a:latin typeface="Tahoma"/>
              <a:cs typeface="Tahoma"/>
            </a:endParaRPr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45235" y="3875993"/>
            <a:ext cx="215179" cy="215969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89623" y="3832097"/>
            <a:ext cx="4774565" cy="802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345">
              <a:lnSpc>
                <a:spcPts val="2035"/>
              </a:lnSpc>
              <a:spcBef>
                <a:spcPts val="100"/>
              </a:spcBef>
            </a:pPr>
            <a:r>
              <a:rPr sz="1700" b="1" spc="-50" dirty="0">
                <a:latin typeface="Arial"/>
                <a:cs typeface="Arial"/>
              </a:rPr>
              <a:t>Variabili</a:t>
            </a:r>
            <a:r>
              <a:rPr sz="1700" b="1" spc="-6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Indipendenti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(Input):</a:t>
            </a:r>
            <a:endParaRPr sz="170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25" dirty="0">
                <a:latin typeface="Tahoma"/>
                <a:cs typeface="Tahoma"/>
              </a:rPr>
              <a:t>Fattori</a:t>
            </a:r>
            <a:r>
              <a:rPr sz="1700" spc="-8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possiamo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controllare/influenzare?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Esempio: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Prezzo,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servizio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clienti,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prodotto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features</a:t>
            </a:r>
            <a:endParaRPr sz="1700">
              <a:latin typeface="Tahoma"/>
              <a:cs typeface="Tahoma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445235" y="4907718"/>
            <a:ext cx="215179" cy="220564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6389623" y="4868671"/>
            <a:ext cx="4104004" cy="802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345">
              <a:lnSpc>
                <a:spcPts val="2035"/>
              </a:lnSpc>
              <a:spcBef>
                <a:spcPts val="100"/>
              </a:spcBef>
            </a:pPr>
            <a:r>
              <a:rPr sz="1700" b="1" spc="-50" dirty="0">
                <a:latin typeface="Arial"/>
                <a:cs typeface="Arial"/>
              </a:rPr>
              <a:t>Variabili</a:t>
            </a:r>
            <a:r>
              <a:rPr sz="1700" b="1" spc="-7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Moderatrici:</a:t>
            </a:r>
            <a:endParaRPr sz="1700" dirty="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dirty="0">
                <a:latin typeface="Tahoma"/>
                <a:cs typeface="Tahoma"/>
              </a:rPr>
              <a:t>Condizioni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modificano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le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relazioni?</a:t>
            </a:r>
            <a:endParaRPr sz="1700" dirty="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spcBef>
                <a:spcPts val="5"/>
              </a:spcBef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Esempio: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Età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cliente,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segment,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stagionalità</a:t>
            </a:r>
            <a:endParaRPr sz="1700" dirty="0">
              <a:latin typeface="Tahoma"/>
              <a:cs typeface="Tahoma"/>
            </a:endParaRPr>
          </a:p>
        </p:txBody>
      </p:sp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45235" y="5944038"/>
            <a:ext cx="215179" cy="220564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6389623" y="5905296"/>
            <a:ext cx="4834890" cy="802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7345">
              <a:lnSpc>
                <a:spcPts val="2035"/>
              </a:lnSpc>
              <a:spcBef>
                <a:spcPts val="100"/>
              </a:spcBef>
            </a:pPr>
            <a:r>
              <a:rPr sz="1700" b="1" spc="-50" dirty="0">
                <a:latin typeface="Arial"/>
                <a:cs typeface="Arial"/>
              </a:rPr>
              <a:t>Variabili</a:t>
            </a:r>
            <a:r>
              <a:rPr sz="1700" b="1" spc="-95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Controllo:</a:t>
            </a:r>
            <a:endParaRPr sz="1700">
              <a:latin typeface="Arial"/>
              <a:cs typeface="Arial"/>
            </a:endParaRPr>
          </a:p>
          <a:p>
            <a:pPr marL="88265" indent="-84455">
              <a:lnSpc>
                <a:spcPts val="2035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25" dirty="0">
                <a:latin typeface="Tahoma"/>
                <a:cs typeface="Tahoma"/>
              </a:rPr>
              <a:t>Fattori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tenere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costanti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evitare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bias?</a:t>
            </a:r>
            <a:endParaRPr sz="1700">
              <a:latin typeface="Tahoma"/>
              <a:cs typeface="Tahoma"/>
            </a:endParaRPr>
          </a:p>
          <a:p>
            <a:pPr marL="88265" indent="-84455">
              <a:lnSpc>
                <a:spcPct val="100000"/>
              </a:lnSpc>
              <a:buSzPct val="94117"/>
              <a:buFont typeface="Arial MT"/>
              <a:buChar char="•"/>
              <a:tabLst>
                <a:tab pos="88265" algn="l"/>
              </a:tabLst>
            </a:pPr>
            <a:r>
              <a:rPr sz="1700" spc="-10" dirty="0">
                <a:latin typeface="Tahoma"/>
                <a:cs typeface="Tahoma"/>
              </a:rPr>
              <a:t>Esempio: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Canale</a:t>
            </a:r>
            <a:r>
              <a:rPr sz="1700" spc="-7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acquisizione,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geographic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location</a:t>
            </a:r>
            <a:endParaRPr sz="1700">
              <a:latin typeface="Tahoma"/>
              <a:cs typeface="Tahoma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807709" y="1574291"/>
            <a:ext cx="0" cy="5232400"/>
          </a:xfrm>
          <a:custGeom>
            <a:avLst/>
            <a:gdLst/>
            <a:ahLst/>
            <a:cxnLst/>
            <a:rect l="l" t="t" r="r" b="b"/>
            <a:pathLst>
              <a:path h="5232400">
                <a:moveTo>
                  <a:pt x="0" y="5231955"/>
                </a:moveTo>
                <a:lnTo>
                  <a:pt x="0" y="0"/>
                </a:lnTo>
              </a:path>
            </a:pathLst>
          </a:custGeom>
          <a:ln w="1905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8000" y="96184"/>
            <a:ext cx="11184429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2900" spc="-95" dirty="0"/>
              <a:t>ESEMPIO</a:t>
            </a:r>
            <a:r>
              <a:rPr sz="2900" spc="-345" dirty="0"/>
              <a:t> </a:t>
            </a:r>
            <a:r>
              <a:rPr sz="2900" spc="-65" dirty="0"/>
              <a:t>MAPPA</a:t>
            </a:r>
            <a:r>
              <a:rPr sz="2900" spc="-275" dirty="0"/>
              <a:t> </a:t>
            </a:r>
            <a:r>
              <a:rPr sz="2900" spc="-45" dirty="0"/>
              <a:t>CONCETTUALE</a:t>
            </a:r>
            <a:endParaRPr sz="2900" dirty="0"/>
          </a:p>
        </p:txBody>
      </p:sp>
      <p:grpSp>
        <p:nvGrpSpPr>
          <p:cNvPr id="5" name="object 5"/>
          <p:cNvGrpSpPr/>
          <p:nvPr/>
        </p:nvGrpSpPr>
        <p:grpSpPr>
          <a:xfrm>
            <a:off x="656195" y="555284"/>
            <a:ext cx="11184428" cy="6206532"/>
            <a:chOff x="1363290" y="-298674"/>
            <a:chExt cx="10828755" cy="7156674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63290" y="-298674"/>
              <a:ext cx="10739257" cy="702144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68683" y="0"/>
              <a:ext cx="123362" cy="6858000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45465"/>
            <a:ext cx="6979284" cy="528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300" spc="-95" dirty="0"/>
              <a:t>TECNICHE</a:t>
            </a:r>
            <a:r>
              <a:rPr sz="3300" spc="-360" dirty="0"/>
              <a:t> </a:t>
            </a:r>
            <a:r>
              <a:rPr sz="3300" spc="-80" dirty="0"/>
              <a:t>E</a:t>
            </a:r>
            <a:r>
              <a:rPr sz="3300" spc="-345" dirty="0"/>
              <a:t> </a:t>
            </a:r>
            <a:r>
              <a:rPr sz="3300" spc="-225" dirty="0"/>
              <a:t>METODI:</a:t>
            </a:r>
            <a:r>
              <a:rPr sz="3300" spc="-360" dirty="0"/>
              <a:t> </a:t>
            </a:r>
            <a:r>
              <a:rPr sz="3300" spc="-95" dirty="0"/>
              <a:t>PANORAMICA</a:t>
            </a:r>
            <a:r>
              <a:rPr sz="3300" spc="-345" dirty="0"/>
              <a:t> </a:t>
            </a:r>
            <a:r>
              <a:rPr sz="3300" spc="-25" dirty="0"/>
              <a:t>1/2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1718393" y="1745837"/>
            <a:ext cx="302895" cy="157226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z="2000" spc="-204" dirty="0">
                <a:latin typeface="Arial MT"/>
                <a:cs typeface="Arial MT"/>
              </a:rPr>
              <a:t>QUANTITATIVA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18393" y="4523597"/>
            <a:ext cx="302895" cy="138938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2215"/>
              </a:lnSpc>
            </a:pPr>
            <a:r>
              <a:rPr sz="2000" spc="-210" dirty="0">
                <a:latin typeface="Arial MT"/>
                <a:cs typeface="Arial MT"/>
              </a:rPr>
              <a:t>QUALITATIVA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524000" y="4061205"/>
            <a:ext cx="9042400" cy="0"/>
          </a:xfrm>
          <a:custGeom>
            <a:avLst/>
            <a:gdLst/>
            <a:ahLst/>
            <a:cxnLst/>
            <a:rect l="l" t="t" r="r" b="b"/>
            <a:pathLst>
              <a:path w="9042400">
                <a:moveTo>
                  <a:pt x="0" y="0"/>
                </a:moveTo>
                <a:lnTo>
                  <a:pt x="9042400" y="0"/>
                </a:lnTo>
              </a:path>
            </a:pathLst>
          </a:custGeom>
          <a:ln w="12700">
            <a:solidFill>
              <a:srgbClr val="155F8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186685" y="1030833"/>
            <a:ext cx="9080500" cy="5372100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895"/>
              </a:spcBef>
              <a:buFont typeface="Arial MT"/>
              <a:buChar char="•"/>
              <a:tabLst>
                <a:tab pos="240665" algn="l"/>
              </a:tabLst>
            </a:pPr>
            <a:r>
              <a:rPr sz="1700" b="1" spc="-45" dirty="0">
                <a:latin typeface="Arial"/>
                <a:cs typeface="Arial"/>
              </a:rPr>
              <a:t>Principali</a:t>
            </a:r>
            <a:r>
              <a:rPr sz="1700" b="1" spc="-105" dirty="0">
                <a:latin typeface="Arial"/>
                <a:cs typeface="Arial"/>
              </a:rPr>
              <a:t> </a:t>
            </a:r>
            <a:r>
              <a:rPr sz="1700" b="1" spc="-35" dirty="0">
                <a:latin typeface="Arial"/>
                <a:cs typeface="Arial"/>
              </a:rPr>
              <a:t>tecniche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spc="-40" dirty="0">
                <a:latin typeface="Arial"/>
                <a:cs typeface="Arial"/>
              </a:rPr>
              <a:t>di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ricerca:</a:t>
            </a:r>
            <a:endParaRPr sz="1700">
              <a:latin typeface="Arial"/>
              <a:cs typeface="Arial"/>
            </a:endParaRPr>
          </a:p>
          <a:p>
            <a:pPr marL="241300" marR="5080" indent="-228600">
              <a:lnSpc>
                <a:spcPts val="1839"/>
              </a:lnSpc>
              <a:spcBef>
                <a:spcPts val="1019"/>
              </a:spcBef>
              <a:buFont typeface="Arial MT"/>
              <a:buChar char="•"/>
              <a:tabLst>
                <a:tab pos="241300" algn="l"/>
              </a:tabLst>
            </a:pPr>
            <a:r>
              <a:rPr sz="1700" b="1" spc="-60" dirty="0">
                <a:latin typeface="Arial"/>
                <a:cs typeface="Arial"/>
              </a:rPr>
              <a:t>Indagini </a:t>
            </a:r>
            <a:r>
              <a:rPr sz="1700" b="1" spc="-80" dirty="0">
                <a:latin typeface="Arial"/>
                <a:cs typeface="Arial"/>
              </a:rPr>
              <a:t>(Survey)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0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raccolta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dati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strutturati: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Strumento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quantitativo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consente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raccogliere dati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standardizzati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ampio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numero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rispondenti.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Utilizza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questionari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strutturati,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spesso </a:t>
            </a:r>
            <a:r>
              <a:rPr sz="1700" dirty="0">
                <a:latin typeface="Tahoma"/>
                <a:cs typeface="Tahoma"/>
              </a:rPr>
              <a:t>somministrati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online,via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telefono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face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to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face,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l’obiettivo</a:t>
            </a:r>
            <a:r>
              <a:rPr sz="1700" spc="-19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identificare</a:t>
            </a:r>
            <a:r>
              <a:rPr sz="1700" spc="-180" dirty="0">
                <a:latin typeface="Tahoma"/>
                <a:cs typeface="Tahoma"/>
              </a:rPr>
              <a:t> </a:t>
            </a:r>
            <a:r>
              <a:rPr sz="1700" spc="-30" dirty="0">
                <a:latin typeface="Tahoma"/>
                <a:cs typeface="Tahoma"/>
              </a:rPr>
              <a:t>pattern,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misurare </a:t>
            </a:r>
            <a:r>
              <a:rPr sz="1700" dirty="0">
                <a:latin typeface="Tahoma"/>
                <a:cs typeface="Tahoma"/>
              </a:rPr>
              <a:t>opinioni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soddisfazione,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testare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ipotesi.</a:t>
            </a:r>
            <a:endParaRPr sz="1700">
              <a:latin typeface="Tahoma"/>
              <a:cs typeface="Tahoma"/>
            </a:endParaRPr>
          </a:p>
          <a:p>
            <a:pPr marL="697865" lvl="1" indent="-227965">
              <a:lnSpc>
                <a:spcPct val="100000"/>
              </a:lnSpc>
              <a:spcBef>
                <a:spcPts val="260"/>
              </a:spcBef>
              <a:buFont typeface="Arial MT"/>
              <a:buChar char="•"/>
              <a:tabLst>
                <a:tab pos="697865" algn="l"/>
              </a:tabLst>
            </a:pPr>
            <a:r>
              <a:rPr sz="1700" spc="-65" dirty="0">
                <a:latin typeface="Tahoma"/>
                <a:cs typeface="Tahoma"/>
              </a:rPr>
              <a:t>Interne: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65" dirty="0">
                <a:latin typeface="Tahoma"/>
                <a:cs typeface="Tahoma"/>
              </a:rPr>
              <a:t>DATABASE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INTERNO</a:t>
            </a:r>
            <a:endParaRPr sz="1700">
              <a:latin typeface="Tahoma"/>
              <a:cs typeface="Tahoma"/>
            </a:endParaRPr>
          </a:p>
          <a:p>
            <a:pPr marL="697865" lvl="1" indent="-227965">
              <a:lnSpc>
                <a:spcPct val="100000"/>
              </a:lnSpc>
              <a:spcBef>
                <a:spcPts val="290"/>
              </a:spcBef>
              <a:buFont typeface="Arial MT"/>
              <a:buChar char="•"/>
              <a:tabLst>
                <a:tab pos="697865" algn="l"/>
              </a:tabLst>
            </a:pPr>
            <a:r>
              <a:rPr sz="1700" spc="-20" dirty="0">
                <a:latin typeface="Tahoma"/>
                <a:cs typeface="Tahoma"/>
              </a:rPr>
              <a:t>Benchmarking:</a:t>
            </a:r>
            <a:r>
              <a:rPr sz="1700" spc="-18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90" dirty="0">
                <a:latin typeface="Tahoma"/>
                <a:cs typeface="Tahoma"/>
              </a:rPr>
              <a:t>«MERCATO»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«POPOLAZIONE»</a:t>
            </a:r>
            <a:endParaRPr sz="1700">
              <a:latin typeface="Tahoma"/>
              <a:cs typeface="Tahoma"/>
            </a:endParaRPr>
          </a:p>
          <a:p>
            <a:pPr marL="240665" indent="-227965">
              <a:lnSpc>
                <a:spcPts val="1939"/>
              </a:lnSpc>
              <a:spcBef>
                <a:spcPts val="805"/>
              </a:spcBef>
              <a:buFont typeface="Arial MT"/>
              <a:buChar char="•"/>
              <a:tabLst>
                <a:tab pos="240665" algn="l"/>
              </a:tabLst>
            </a:pPr>
            <a:r>
              <a:rPr sz="1700" b="1" spc="-60" dirty="0">
                <a:latin typeface="Arial"/>
                <a:cs typeface="Arial"/>
              </a:rPr>
              <a:t>Mystery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80" dirty="0">
                <a:latin typeface="Arial"/>
                <a:cs typeface="Arial"/>
              </a:rPr>
              <a:t>shopping</a:t>
            </a:r>
            <a:r>
              <a:rPr sz="1700" b="1" spc="-55" dirty="0">
                <a:latin typeface="Arial"/>
                <a:cs typeface="Arial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b="1" spc="-60" dirty="0">
                <a:latin typeface="Arial"/>
                <a:cs typeface="Arial"/>
              </a:rPr>
              <a:t>Mystery</a:t>
            </a:r>
            <a:r>
              <a:rPr sz="1700" b="1" spc="-90" dirty="0">
                <a:latin typeface="Arial"/>
                <a:cs typeface="Arial"/>
              </a:rPr>
              <a:t> </a:t>
            </a:r>
            <a:r>
              <a:rPr sz="1700" b="1" spc="-10" dirty="0">
                <a:latin typeface="Arial"/>
                <a:cs typeface="Arial"/>
              </a:rPr>
              <a:t>Shopping:</a:t>
            </a:r>
            <a:endParaRPr sz="1700">
              <a:latin typeface="Arial"/>
              <a:cs typeface="Arial"/>
            </a:endParaRPr>
          </a:p>
          <a:p>
            <a:pPr marL="241300">
              <a:lnSpc>
                <a:spcPts val="1835"/>
              </a:lnSpc>
            </a:pPr>
            <a:r>
              <a:rPr sz="1700" spc="-20" dirty="0">
                <a:latin typeface="Tahoma"/>
                <a:cs typeface="Tahoma"/>
              </a:rPr>
              <a:t>Tecnica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che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prevede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l’invio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2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“cliente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misterioso”</a:t>
            </a:r>
            <a:r>
              <a:rPr sz="1700" spc="-22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valutare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qualità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servizio,</a:t>
            </a:r>
            <a:endParaRPr sz="1700">
              <a:latin typeface="Tahoma"/>
              <a:cs typeface="Tahoma"/>
            </a:endParaRPr>
          </a:p>
          <a:p>
            <a:pPr marL="241300">
              <a:lnSpc>
                <a:spcPts val="1939"/>
              </a:lnSpc>
            </a:pPr>
            <a:r>
              <a:rPr sz="1700" dirty="0">
                <a:latin typeface="Tahoma"/>
                <a:cs typeface="Tahoma"/>
              </a:rPr>
              <a:t>l’esperienza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d’acquisto,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rispetto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delle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procedure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</a:t>
            </a:r>
            <a:r>
              <a:rPr sz="1700" spc="-9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l'efficacia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della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comunicazione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sul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campo.</a:t>
            </a:r>
            <a:endParaRPr sz="17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795"/>
              </a:spcBef>
            </a:pPr>
            <a:endParaRPr sz="1700">
              <a:latin typeface="Tahoma"/>
              <a:cs typeface="Tahoma"/>
            </a:endParaRPr>
          </a:p>
          <a:p>
            <a:pPr marL="240665" indent="-227965">
              <a:lnSpc>
                <a:spcPts val="1939"/>
              </a:lnSpc>
              <a:buFont typeface="Arial MT"/>
              <a:buChar char="•"/>
              <a:tabLst>
                <a:tab pos="240665" algn="l"/>
              </a:tabLst>
            </a:pPr>
            <a:r>
              <a:rPr sz="1700" b="1" spc="-80" dirty="0">
                <a:latin typeface="Arial"/>
                <a:cs typeface="Arial"/>
              </a:rPr>
              <a:t>Focus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spc="-85" dirty="0">
                <a:latin typeface="Arial"/>
                <a:cs typeface="Arial"/>
              </a:rPr>
              <a:t>group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0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Discussione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moderata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40" dirty="0">
                <a:latin typeface="Tahoma"/>
                <a:cs typeface="Tahoma"/>
              </a:rPr>
              <a:t>tra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0" dirty="0">
                <a:latin typeface="Tahoma"/>
                <a:cs typeface="Tahoma"/>
              </a:rPr>
              <a:t>6-</a:t>
            </a:r>
            <a:r>
              <a:rPr sz="1700" spc="-30" dirty="0">
                <a:latin typeface="Tahoma"/>
                <a:cs typeface="Tahoma"/>
              </a:rPr>
              <a:t>10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persone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caratteristiche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simili,</a:t>
            </a:r>
            <a:r>
              <a:rPr sz="1700" spc="-17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su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un</a:t>
            </a:r>
            <a:endParaRPr sz="1700">
              <a:latin typeface="Tahoma"/>
              <a:cs typeface="Tahoma"/>
            </a:endParaRPr>
          </a:p>
          <a:p>
            <a:pPr marL="241300">
              <a:lnSpc>
                <a:spcPts val="1839"/>
              </a:lnSpc>
            </a:pPr>
            <a:r>
              <a:rPr sz="1700" spc="-35" dirty="0">
                <a:latin typeface="Tahoma"/>
                <a:cs typeface="Tahoma"/>
              </a:rPr>
              <a:t>argomento</a:t>
            </a:r>
            <a:r>
              <a:rPr sz="1700" spc="-114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specifico.</a:t>
            </a:r>
            <a:endParaRPr sz="1700">
              <a:latin typeface="Tahoma"/>
              <a:cs typeface="Tahoma"/>
            </a:endParaRPr>
          </a:p>
          <a:p>
            <a:pPr marL="241300">
              <a:lnSpc>
                <a:spcPts val="1939"/>
              </a:lnSpc>
            </a:pPr>
            <a:r>
              <a:rPr sz="1700" spc="-10" dirty="0">
                <a:latin typeface="Tahoma"/>
                <a:cs typeface="Tahoma"/>
              </a:rPr>
              <a:t>Favorisce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l’emersione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opinioni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spontanee</a:t>
            </a:r>
            <a:r>
              <a:rPr sz="1700" spc="-11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e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35" dirty="0">
                <a:latin typeface="Tahoma"/>
                <a:cs typeface="Tahoma"/>
              </a:rPr>
              <a:t>nuove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idee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45" dirty="0">
                <a:latin typeface="Tahoma"/>
                <a:cs typeface="Tahoma"/>
              </a:rPr>
              <a:t>grazie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alla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dinamica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2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gruppo.</a:t>
            </a:r>
            <a:endParaRPr sz="1700">
              <a:latin typeface="Tahoma"/>
              <a:cs typeface="Tahoma"/>
            </a:endParaRPr>
          </a:p>
          <a:p>
            <a:pPr marL="240665" indent="-227965">
              <a:lnSpc>
                <a:spcPts val="1939"/>
              </a:lnSpc>
              <a:spcBef>
                <a:spcPts val="790"/>
              </a:spcBef>
              <a:buFont typeface="Arial MT"/>
              <a:buChar char="•"/>
              <a:tabLst>
                <a:tab pos="240665" algn="l"/>
              </a:tabLst>
            </a:pPr>
            <a:r>
              <a:rPr sz="1700" b="1" spc="-65" dirty="0">
                <a:latin typeface="Arial"/>
                <a:cs typeface="Arial"/>
              </a:rPr>
              <a:t>Osservazione</a:t>
            </a:r>
            <a:r>
              <a:rPr sz="1700" b="1" spc="-75" dirty="0">
                <a:latin typeface="Arial"/>
                <a:cs typeface="Arial"/>
              </a:rPr>
              <a:t> </a:t>
            </a:r>
            <a:r>
              <a:rPr sz="1700" b="1" spc="-25" dirty="0">
                <a:latin typeface="Arial"/>
                <a:cs typeface="Arial"/>
              </a:rPr>
              <a:t>(partecipante/non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partecipante) </a:t>
            </a:r>
            <a:r>
              <a:rPr sz="1700" spc="-680" dirty="0">
                <a:latin typeface="Tahoma"/>
                <a:cs typeface="Tahoma"/>
              </a:rPr>
              <a:t>→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Metodo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qualitativo</a:t>
            </a:r>
            <a:r>
              <a:rPr sz="1700" spc="-17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cui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ricercatore</a:t>
            </a:r>
            <a:endParaRPr sz="1700">
              <a:latin typeface="Tahoma"/>
              <a:cs typeface="Tahoma"/>
            </a:endParaRPr>
          </a:p>
          <a:p>
            <a:pPr marL="241300">
              <a:lnSpc>
                <a:spcPts val="1939"/>
              </a:lnSpc>
            </a:pPr>
            <a:r>
              <a:rPr sz="1700" spc="-10" dirty="0">
                <a:latin typeface="Tahoma"/>
                <a:cs typeface="Tahoma"/>
              </a:rPr>
              <a:t>osserva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direttamente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comportamenti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un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contesto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naturale:</a:t>
            </a:r>
            <a:endParaRPr sz="1700">
              <a:latin typeface="Tahoma"/>
              <a:cs typeface="Tahoma"/>
            </a:endParaRPr>
          </a:p>
          <a:p>
            <a:pPr marL="697865" lvl="1" indent="-227965">
              <a:lnSpc>
                <a:spcPct val="100000"/>
              </a:lnSpc>
              <a:spcBef>
                <a:spcPts val="300"/>
              </a:spcBef>
              <a:buFont typeface="Arial MT"/>
              <a:buChar char="•"/>
              <a:tabLst>
                <a:tab pos="697865" algn="l"/>
              </a:tabLst>
            </a:pPr>
            <a:r>
              <a:rPr sz="1700" b="1" spc="-40" dirty="0">
                <a:latin typeface="Arial"/>
                <a:cs typeface="Arial"/>
              </a:rPr>
              <a:t>Partecipante:</a:t>
            </a:r>
            <a:r>
              <a:rPr sz="1700" b="1" spc="-50" dirty="0">
                <a:latin typeface="Arial"/>
                <a:cs typeface="Arial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ricercatore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interagisce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attivamente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con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contesto.</a:t>
            </a:r>
            <a:endParaRPr sz="1700">
              <a:latin typeface="Tahoma"/>
              <a:cs typeface="Tahoma"/>
            </a:endParaRPr>
          </a:p>
          <a:p>
            <a:pPr marL="697865" lvl="1" indent="-227965">
              <a:lnSpc>
                <a:spcPts val="1939"/>
              </a:lnSpc>
              <a:spcBef>
                <a:spcPts val="290"/>
              </a:spcBef>
              <a:buFont typeface="Arial MT"/>
              <a:buChar char="•"/>
              <a:tabLst>
                <a:tab pos="697865" algn="l"/>
              </a:tabLst>
            </a:pPr>
            <a:r>
              <a:rPr sz="1700" b="1" spc="-55" dirty="0">
                <a:latin typeface="Arial"/>
                <a:cs typeface="Arial"/>
              </a:rPr>
              <a:t>Non</a:t>
            </a:r>
            <a:r>
              <a:rPr sz="1700" b="1" spc="-80" dirty="0">
                <a:latin typeface="Arial"/>
                <a:cs typeface="Arial"/>
              </a:rPr>
              <a:t> </a:t>
            </a:r>
            <a:r>
              <a:rPr sz="1700" b="1" spc="-30" dirty="0">
                <a:latin typeface="Arial"/>
                <a:cs typeface="Arial"/>
              </a:rPr>
              <a:t>partecipante: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spc="-10" dirty="0">
                <a:latin typeface="Tahoma"/>
                <a:cs typeface="Tahoma"/>
              </a:rPr>
              <a:t>osserva</a:t>
            </a:r>
            <a:r>
              <a:rPr sz="1700" spc="-16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senza</a:t>
            </a:r>
            <a:r>
              <a:rPr sz="1700" spc="-125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intervenire.</a:t>
            </a:r>
            <a:endParaRPr sz="1700">
              <a:latin typeface="Tahoma"/>
              <a:cs typeface="Tahoma"/>
            </a:endParaRPr>
          </a:p>
          <a:p>
            <a:pPr marL="698500">
              <a:lnSpc>
                <a:spcPts val="1939"/>
              </a:lnSpc>
            </a:pPr>
            <a:r>
              <a:rPr sz="1700" dirty="0">
                <a:latin typeface="Tahoma"/>
                <a:cs typeface="Tahoma"/>
              </a:rPr>
              <a:t>Utile</a:t>
            </a:r>
            <a:r>
              <a:rPr sz="1700" spc="-140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per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spc="-20" dirty="0">
                <a:latin typeface="Tahoma"/>
                <a:cs typeface="Tahoma"/>
              </a:rPr>
              <a:t>verificare</a:t>
            </a:r>
            <a:r>
              <a:rPr sz="1700" spc="-15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il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comportamento</a:t>
            </a:r>
            <a:r>
              <a:rPr sz="1700" spc="-160" dirty="0">
                <a:latin typeface="Tahoma"/>
                <a:cs typeface="Tahoma"/>
              </a:rPr>
              <a:t> </a:t>
            </a:r>
            <a:r>
              <a:rPr sz="1700" spc="-25" dirty="0">
                <a:latin typeface="Tahoma"/>
                <a:cs typeface="Tahoma"/>
              </a:rPr>
              <a:t>reale,</a:t>
            </a:r>
            <a:r>
              <a:rPr sz="1700" spc="-13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al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di</a:t>
            </a:r>
            <a:r>
              <a:rPr sz="1700" spc="-145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là</a:t>
            </a:r>
            <a:r>
              <a:rPr sz="1700" spc="-130" dirty="0">
                <a:latin typeface="Tahoma"/>
                <a:cs typeface="Tahoma"/>
              </a:rPr>
              <a:t> </a:t>
            </a:r>
            <a:r>
              <a:rPr sz="1700" dirty="0">
                <a:latin typeface="Tahoma"/>
                <a:cs typeface="Tahoma"/>
              </a:rPr>
              <a:t>delle</a:t>
            </a:r>
            <a:r>
              <a:rPr sz="1700" spc="-150" dirty="0">
                <a:latin typeface="Tahoma"/>
                <a:cs typeface="Tahoma"/>
              </a:rPr>
              <a:t> </a:t>
            </a:r>
            <a:r>
              <a:rPr sz="1700" spc="-10" dirty="0">
                <a:latin typeface="Tahoma"/>
                <a:cs typeface="Tahoma"/>
              </a:rPr>
              <a:t>dichiarazioni</a:t>
            </a:r>
            <a:endParaRPr sz="17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81604" y="913430"/>
            <a:ext cx="6998415" cy="556681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70786" y="127657"/>
            <a:ext cx="7083014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545">
              <a:lnSpc>
                <a:spcPct val="100000"/>
              </a:lnSpc>
              <a:spcBef>
                <a:spcPts val="100"/>
              </a:spcBef>
            </a:pPr>
            <a:r>
              <a:rPr sz="3300" spc="-95" dirty="0"/>
              <a:t>TECNICHE</a:t>
            </a:r>
            <a:r>
              <a:rPr sz="3300" spc="-350" dirty="0"/>
              <a:t> </a:t>
            </a:r>
            <a:r>
              <a:rPr sz="3300" spc="-80" dirty="0"/>
              <a:t>E</a:t>
            </a:r>
            <a:r>
              <a:rPr sz="3300" spc="-325" dirty="0"/>
              <a:t> </a:t>
            </a:r>
            <a:r>
              <a:rPr sz="3300" spc="-225" dirty="0"/>
              <a:t>METODI:</a:t>
            </a:r>
            <a:r>
              <a:rPr sz="3300" spc="-350" dirty="0"/>
              <a:t> </a:t>
            </a:r>
            <a:r>
              <a:rPr sz="3300" spc="-100" dirty="0"/>
              <a:t>PANORAMICA</a:t>
            </a:r>
            <a:r>
              <a:rPr sz="3300" spc="-330" dirty="0"/>
              <a:t> </a:t>
            </a:r>
            <a:r>
              <a:rPr sz="3300" spc="-25" dirty="0"/>
              <a:t>2/2</a:t>
            </a:r>
            <a:endParaRPr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4337</Words>
  <Application>Microsoft Macintosh PowerPoint</Application>
  <PresentationFormat>Widescreen</PresentationFormat>
  <Paragraphs>541</Paragraphs>
  <Slides>28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8" baseType="lpstr">
      <vt:lpstr>Aptos</vt:lpstr>
      <vt:lpstr>Arial</vt:lpstr>
      <vt:lpstr>Arial MT</vt:lpstr>
      <vt:lpstr>Calibri</vt:lpstr>
      <vt:lpstr>Calibri Light</vt:lpstr>
      <vt:lpstr>Tahoma</vt:lpstr>
      <vt:lpstr>Times New Roman</vt:lpstr>
      <vt:lpstr>Trebuchet MS</vt:lpstr>
      <vt:lpstr>Wingdings</vt:lpstr>
      <vt:lpstr>Tema di Office</vt:lpstr>
      <vt:lpstr>Mappa concettuale e strumenti di ricerca</vt:lpstr>
      <vt:lpstr>IL  VIAGGIO DEL CONSUMATORE NELL’ERA DIGITALE</vt:lpstr>
      <vt:lpstr>TUTTO PARTE DAL BRIEF - RACCOLTA DEL BRIEF   </vt:lpstr>
      <vt:lpstr>Fasi principali del customer journey</vt:lpstr>
      <vt:lpstr>Cosa include un customer brief</vt:lpstr>
      <vt:lpstr>LA MAPPA CONCETTUALE - FONDAMENTO DELLA RICERCA</vt:lpstr>
      <vt:lpstr>ESEMPIO MAPPA CONCETTUALE</vt:lpstr>
      <vt:lpstr>TECNICHE E METODI: PANORAMICA 1/2</vt:lpstr>
      <vt:lpstr>TECNICHE E METODI: PANORAMICA 2/2</vt:lpstr>
      <vt:lpstr>RICERCA QUALITATIVA VS QUANTITATIVA</vt:lpstr>
      <vt:lpstr>TECNICHE DI RICERCA: FOCUS GROUP</vt:lpstr>
      <vt:lpstr>MYSTERY SHOPPING - METODOLOGIA OPERATIVA</vt:lpstr>
      <vt:lpstr>OSSERVAZIONE PARTECIPANTE- IMMERSIONE NEL CONTESTO DEL CLIENTE</vt:lpstr>
      <vt:lpstr>OSSERVAZIONE PARTECIPANTE- SCENARIO DI BUSINESS</vt:lpstr>
      <vt:lpstr>FOCUS: BENCHMARK</vt:lpstr>
      <vt:lpstr>FOCUS: BENCHMARK - ESEMPIO</vt:lpstr>
      <vt:lpstr>ESERCITAZIONE  - SCENARIO DI BUSINESS</vt:lpstr>
      <vt:lpstr>ESERCITAZIONE 1 - SOLUZIONE</vt:lpstr>
      <vt:lpstr>TECNICHE DI RICERCA: SURVEY</vt:lpstr>
      <vt:lpstr>PROGETTAZIONE DEL QUESTIONARIO</vt:lpstr>
      <vt:lpstr>ERRORI COMUNI NELLA PROGETTAZIONE DEL QUESTIONARIO E  BIAS COGNITIVI  COMUNI</vt:lpstr>
      <vt:lpstr>FOCUS SURVEY: IL VALORE DELLE TABELLE 1/3</vt:lpstr>
      <vt:lpstr>FOCUS SURVEY: IL VALORE DELLE TABELLE 2/3</vt:lpstr>
      <vt:lpstr>FOCUS SURVEY: IL VALORE DELLE TABELLE – ESERCITAZIONE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 Bortoletto</dc:creator>
  <cp:lastModifiedBy>Greta Spineti</cp:lastModifiedBy>
  <cp:revision>10</cp:revision>
  <dcterms:created xsi:type="dcterms:W3CDTF">2025-11-26T09:20:39Z</dcterms:created>
  <dcterms:modified xsi:type="dcterms:W3CDTF">2025-12-03T16:30:05Z</dcterms:modified>
</cp:coreProperties>
</file>