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3b5a75769222ecd1" providerId="LiveId" clId="{A43B1FAB-6A6A-4A5F-8119-60B5F4EE05B0}"/>
    <pc:docChg chg="modSld">
      <pc:chgData name="" userId="3b5a75769222ecd1" providerId="LiveId" clId="{A43B1FAB-6A6A-4A5F-8119-60B5F4EE05B0}" dt="2025-10-01T10:06:42.056" v="3" actId="20577"/>
      <pc:docMkLst>
        <pc:docMk/>
      </pc:docMkLst>
      <pc:sldChg chg="modSp">
        <pc:chgData name="" userId="3b5a75769222ecd1" providerId="LiveId" clId="{A43B1FAB-6A6A-4A5F-8119-60B5F4EE05B0}" dt="2025-10-01T10:06:42.056" v="3" actId="20577"/>
        <pc:sldMkLst>
          <pc:docMk/>
          <pc:sldMk cId="539602890" sldId="262"/>
        </pc:sldMkLst>
        <pc:spChg chg="mod">
          <ac:chgData name="" userId="3b5a75769222ecd1" providerId="LiveId" clId="{A43B1FAB-6A6A-4A5F-8119-60B5F4EE05B0}" dt="2025-10-01T10:06:42.056" v="3" actId="20577"/>
          <ac:spMkLst>
            <pc:docMk/>
            <pc:sldMk cId="539602890" sldId="262"/>
            <ac:spMk id="2" creationId="{00000000-0000-0000-0000-000000000000}"/>
          </ac:spMkLst>
        </pc:spChg>
      </pc:sldChg>
    </pc:docChg>
  </pc:docChgLst>
  <pc:docChgLst>
    <pc:chgData userId="3b5a75769222ecd1" providerId="LiveId" clId="{200DAC43-30E5-46A2-A13A-452ECCF4AF34}"/>
    <pc:docChg chg="custSel addSld modSld">
      <pc:chgData name="" userId="3b5a75769222ecd1" providerId="LiveId" clId="{200DAC43-30E5-46A2-A13A-452ECCF4AF34}" dt="2025-12-05T08:56:36.353" v="4730" actId="6549"/>
      <pc:docMkLst>
        <pc:docMk/>
      </pc:docMkLst>
      <pc:sldChg chg="modSp">
        <pc:chgData name="" userId="3b5a75769222ecd1" providerId="LiveId" clId="{200DAC43-30E5-46A2-A13A-452ECCF4AF34}" dt="2025-12-05T08:56:36.353" v="4730" actId="6549"/>
        <pc:sldMkLst>
          <pc:docMk/>
          <pc:sldMk cId="3345833174" sldId="273"/>
        </pc:sldMkLst>
        <pc:spChg chg="mod">
          <ac:chgData name="" userId="3b5a75769222ecd1" providerId="LiveId" clId="{200DAC43-30E5-46A2-A13A-452ECCF4AF34}" dt="2025-12-05T08:49:19.996" v="4691" actId="20577"/>
          <ac:spMkLst>
            <pc:docMk/>
            <pc:sldMk cId="3345833174" sldId="273"/>
            <ac:spMk id="2" creationId="{3A46EE00-9245-4D02-8775-4D3B4634CB70}"/>
          </ac:spMkLst>
        </pc:spChg>
        <pc:spChg chg="mod">
          <ac:chgData name="" userId="3b5a75769222ecd1" providerId="LiveId" clId="{200DAC43-30E5-46A2-A13A-452ECCF4AF34}" dt="2025-12-05T08:56:36.353" v="4730" actId="6549"/>
          <ac:spMkLst>
            <pc:docMk/>
            <pc:sldMk cId="3345833174" sldId="273"/>
            <ac:spMk id="3" creationId="{28A0B6BE-F3FD-49D7-A032-633CB31E17F5}"/>
          </ac:spMkLst>
        </pc:spChg>
      </pc:sldChg>
      <pc:sldChg chg="modSp add">
        <pc:chgData name="" userId="3b5a75769222ecd1" providerId="LiveId" clId="{200DAC43-30E5-46A2-A13A-452ECCF4AF34}" dt="2025-12-05T06:29:36.751" v="1431" actId="20577"/>
        <pc:sldMkLst>
          <pc:docMk/>
          <pc:sldMk cId="4160294059" sldId="274"/>
        </pc:sldMkLst>
        <pc:spChg chg="mod">
          <ac:chgData name="" userId="3b5a75769222ecd1" providerId="LiveId" clId="{200DAC43-30E5-46A2-A13A-452ECCF4AF34}" dt="2025-12-05T06:12:22.690" v="21" actId="20577"/>
          <ac:spMkLst>
            <pc:docMk/>
            <pc:sldMk cId="4160294059" sldId="274"/>
            <ac:spMk id="2" creationId="{DEC4E3A2-6EAE-417F-8631-925B293F49CA}"/>
          </ac:spMkLst>
        </pc:spChg>
        <pc:spChg chg="mod">
          <ac:chgData name="" userId="3b5a75769222ecd1" providerId="LiveId" clId="{200DAC43-30E5-46A2-A13A-452ECCF4AF34}" dt="2025-12-05T06:29:36.751" v="1431" actId="20577"/>
          <ac:spMkLst>
            <pc:docMk/>
            <pc:sldMk cId="4160294059" sldId="274"/>
            <ac:spMk id="3" creationId="{3C2EDD53-DB67-4894-86BD-2A542B2FEE1F}"/>
          </ac:spMkLst>
        </pc:spChg>
      </pc:sldChg>
      <pc:sldChg chg="modSp add">
        <pc:chgData name="" userId="3b5a75769222ecd1" providerId="LiveId" clId="{200DAC43-30E5-46A2-A13A-452ECCF4AF34}" dt="2025-12-05T07:36:36.522" v="3696" actId="20577"/>
        <pc:sldMkLst>
          <pc:docMk/>
          <pc:sldMk cId="2980336384" sldId="275"/>
        </pc:sldMkLst>
        <pc:spChg chg="mod">
          <ac:chgData name="" userId="3b5a75769222ecd1" providerId="LiveId" clId="{200DAC43-30E5-46A2-A13A-452ECCF4AF34}" dt="2025-12-05T06:20:55.163" v="578" actId="20577"/>
          <ac:spMkLst>
            <pc:docMk/>
            <pc:sldMk cId="2980336384" sldId="275"/>
            <ac:spMk id="2" creationId="{6C31265B-4770-4872-AA6A-82D10E45764B}"/>
          </ac:spMkLst>
        </pc:spChg>
        <pc:spChg chg="mod">
          <ac:chgData name="" userId="3b5a75769222ecd1" providerId="LiveId" clId="{200DAC43-30E5-46A2-A13A-452ECCF4AF34}" dt="2025-12-05T07:36:36.522" v="3696" actId="20577"/>
          <ac:spMkLst>
            <pc:docMk/>
            <pc:sldMk cId="2980336384" sldId="275"/>
            <ac:spMk id="3" creationId="{54C14456-EA20-425F-B598-3A1616C20CB7}"/>
          </ac:spMkLst>
        </pc:spChg>
      </pc:sldChg>
      <pc:sldChg chg="modSp add">
        <pc:chgData name="" userId="3b5a75769222ecd1" providerId="LiveId" clId="{200DAC43-30E5-46A2-A13A-452ECCF4AF34}" dt="2025-12-05T06:37:37.645" v="1838" actId="313"/>
        <pc:sldMkLst>
          <pc:docMk/>
          <pc:sldMk cId="1212296996" sldId="276"/>
        </pc:sldMkLst>
        <pc:spChg chg="mod">
          <ac:chgData name="" userId="3b5a75769222ecd1" providerId="LiveId" clId="{200DAC43-30E5-46A2-A13A-452ECCF4AF34}" dt="2025-12-05T06:24:34.043" v="1075" actId="20577"/>
          <ac:spMkLst>
            <pc:docMk/>
            <pc:sldMk cId="1212296996" sldId="276"/>
            <ac:spMk id="2" creationId="{7F0DCDF9-83DB-4B33-A34E-15153B20F9CE}"/>
          </ac:spMkLst>
        </pc:spChg>
        <pc:spChg chg="mod">
          <ac:chgData name="" userId="3b5a75769222ecd1" providerId="LiveId" clId="{200DAC43-30E5-46A2-A13A-452ECCF4AF34}" dt="2025-12-05T06:37:37.645" v="1838" actId="313"/>
          <ac:spMkLst>
            <pc:docMk/>
            <pc:sldMk cId="1212296996" sldId="276"/>
            <ac:spMk id="3" creationId="{7C032ABF-DF71-4F8E-AF2D-C9CAAF13B5D3}"/>
          </ac:spMkLst>
        </pc:spChg>
      </pc:sldChg>
      <pc:sldChg chg="modSp add">
        <pc:chgData name="" userId="3b5a75769222ecd1" providerId="LiveId" clId="{200DAC43-30E5-46A2-A13A-452ECCF4AF34}" dt="2025-12-05T07:33:37.649" v="3693" actId="6549"/>
        <pc:sldMkLst>
          <pc:docMk/>
          <pc:sldMk cId="3267892964" sldId="277"/>
        </pc:sldMkLst>
        <pc:spChg chg="mod">
          <ac:chgData name="" userId="3b5a75769222ecd1" providerId="LiveId" clId="{200DAC43-30E5-46A2-A13A-452ECCF4AF34}" dt="2025-12-05T07:31:04.204" v="3573" actId="20577"/>
          <ac:spMkLst>
            <pc:docMk/>
            <pc:sldMk cId="3267892964" sldId="277"/>
            <ac:spMk id="2" creationId="{C3BF4B4E-B642-4C78-A2E3-9DB46210F3EE}"/>
          </ac:spMkLst>
        </pc:spChg>
        <pc:spChg chg="mod">
          <ac:chgData name="" userId="3b5a75769222ecd1" providerId="LiveId" clId="{200DAC43-30E5-46A2-A13A-452ECCF4AF34}" dt="2025-12-05T07:33:37.649" v="3693" actId="6549"/>
          <ac:spMkLst>
            <pc:docMk/>
            <pc:sldMk cId="3267892964" sldId="277"/>
            <ac:spMk id="3" creationId="{667FF161-864B-4AFA-8EDA-4B8C98BA9C9E}"/>
          </ac:spMkLst>
        </pc:spChg>
      </pc:sldChg>
      <pc:sldChg chg="modSp add">
        <pc:chgData name="" userId="3b5a75769222ecd1" providerId="LiveId" clId="{200DAC43-30E5-46A2-A13A-452ECCF4AF34}" dt="2025-12-05T07:55:56.109" v="4452" actId="20577"/>
        <pc:sldMkLst>
          <pc:docMk/>
          <pc:sldMk cId="1593460037" sldId="278"/>
        </pc:sldMkLst>
        <pc:spChg chg="mod">
          <ac:chgData name="" userId="3b5a75769222ecd1" providerId="LiveId" clId="{200DAC43-30E5-46A2-A13A-452ECCF4AF34}" dt="2025-12-05T07:00:51.328" v="2630" actId="6549"/>
          <ac:spMkLst>
            <pc:docMk/>
            <pc:sldMk cId="1593460037" sldId="278"/>
            <ac:spMk id="2" creationId="{13E018FE-F1D0-43AF-9997-42DA8AFC22B7}"/>
          </ac:spMkLst>
        </pc:spChg>
        <pc:spChg chg="mod">
          <ac:chgData name="" userId="3b5a75769222ecd1" providerId="LiveId" clId="{200DAC43-30E5-46A2-A13A-452ECCF4AF34}" dt="2025-12-05T07:55:56.109" v="4452" actId="20577"/>
          <ac:spMkLst>
            <pc:docMk/>
            <pc:sldMk cId="1593460037" sldId="278"/>
            <ac:spMk id="3" creationId="{D958EF70-729A-4E13-831C-E7539101F5DC}"/>
          </ac:spMkLst>
        </pc:spChg>
      </pc:sldChg>
      <pc:sldChg chg="modSp add">
        <pc:chgData name="" userId="3b5a75769222ecd1" providerId="LiveId" clId="{200DAC43-30E5-46A2-A13A-452ECCF4AF34}" dt="2025-12-05T07:39:02.606" v="3801" actId="20577"/>
        <pc:sldMkLst>
          <pc:docMk/>
          <pc:sldMk cId="2425983555" sldId="279"/>
        </pc:sldMkLst>
        <pc:spChg chg="mod">
          <ac:chgData name="" userId="3b5a75769222ecd1" providerId="LiveId" clId="{200DAC43-30E5-46A2-A13A-452ECCF4AF34}" dt="2025-12-05T07:10:26.548" v="3208" actId="20577"/>
          <ac:spMkLst>
            <pc:docMk/>
            <pc:sldMk cId="2425983555" sldId="279"/>
            <ac:spMk id="2" creationId="{D211FAEC-9223-46C4-B358-B704BEC1F152}"/>
          </ac:spMkLst>
        </pc:spChg>
        <pc:spChg chg="mod">
          <ac:chgData name="" userId="3b5a75769222ecd1" providerId="LiveId" clId="{200DAC43-30E5-46A2-A13A-452ECCF4AF34}" dt="2025-12-05T07:39:02.606" v="3801" actId="20577"/>
          <ac:spMkLst>
            <pc:docMk/>
            <pc:sldMk cId="2425983555" sldId="279"/>
            <ac:spMk id="3" creationId="{8FAC798B-C700-479C-8965-4FC628129216}"/>
          </ac:spMkLst>
        </pc:spChg>
      </pc:sldChg>
      <pc:sldChg chg="modSp add">
        <pc:chgData name="" userId="3b5a75769222ecd1" providerId="LiveId" clId="{200DAC43-30E5-46A2-A13A-452ECCF4AF34}" dt="2025-12-05T08:00:07.386" v="4669" actId="20577"/>
        <pc:sldMkLst>
          <pc:docMk/>
          <pc:sldMk cId="659539650" sldId="280"/>
        </pc:sldMkLst>
        <pc:spChg chg="mod">
          <ac:chgData name="" userId="3b5a75769222ecd1" providerId="LiveId" clId="{200DAC43-30E5-46A2-A13A-452ECCF4AF34}" dt="2025-12-05T07:43:12.327" v="3833" actId="20577"/>
          <ac:spMkLst>
            <pc:docMk/>
            <pc:sldMk cId="659539650" sldId="280"/>
            <ac:spMk id="2" creationId="{8F5686FE-3D65-4114-97FC-EC76BD922ECB}"/>
          </ac:spMkLst>
        </pc:spChg>
        <pc:spChg chg="mod">
          <ac:chgData name="" userId="3b5a75769222ecd1" providerId="LiveId" clId="{200DAC43-30E5-46A2-A13A-452ECCF4AF34}" dt="2025-12-05T08:00:07.386" v="4669" actId="20577"/>
          <ac:spMkLst>
            <pc:docMk/>
            <pc:sldMk cId="659539650" sldId="280"/>
            <ac:spMk id="3" creationId="{CB0A6CFA-46CA-41D6-A938-A3E8F9920881}"/>
          </ac:spMkLst>
        </pc:spChg>
      </pc:sldChg>
    </pc:docChg>
  </pc:docChgLst>
  <pc:docChgLst>
    <pc:chgData userId="3b5a75769222ecd1" providerId="LiveId" clId="{3154BFE5-5262-4E64-8851-D9F76F0A8F4C}"/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61F541-69F6-4A70-B10E-113F3AA29C27}" type="datetimeFigureOut">
              <a:rPr lang="it-IT" smtClean="0"/>
              <a:t>05/12/2025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18DCF1-4450-4051-ACCB-CCBC42D028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1495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BF6EDA-496B-4E72-B9C3-52DE29E8FD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95E3F75-5EB2-4743-82A6-185ABFB548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CB63F4E-D524-4E7E-9A64-9957955D0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CB27-3ADB-4DAC-B4F9-29F7769327C9}" type="datetimeFigureOut">
              <a:rPr lang="it-IT" smtClean="0"/>
              <a:t>05/12/2025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987DE8-6EAF-42FE-A99B-1BBBE86C3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5E6A53D-DC1D-4F0E-AADB-1846A0AF8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EEEAA-ADEF-4DCA-A40C-8C793281D2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8473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623AE2-662D-4C99-9E26-BC9C85307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E6B27A3-77EB-41E5-BF83-E0673BD1A3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8B761A9-C17B-4059-B737-9936013A8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CB27-3ADB-4DAC-B4F9-29F7769327C9}" type="datetimeFigureOut">
              <a:rPr lang="it-IT" smtClean="0"/>
              <a:t>05/12/2025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F8209A3-9F26-4D0C-9C4D-20456FA23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B01AB3-F490-4A2F-A6DD-697B025C1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EEEAA-ADEF-4DCA-A40C-8C793281D2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6711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FFCE7B2-9464-4B22-AC7B-D5A57CCB95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13BBB1A-2130-4AE2-99C6-4643452A05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F914C8-F9C8-4DE1-BCCA-F26A6F6ED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CB27-3ADB-4DAC-B4F9-29F7769327C9}" type="datetimeFigureOut">
              <a:rPr lang="it-IT" smtClean="0"/>
              <a:t>05/12/2025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6D9AE6-029E-4BB5-A2E5-8A8E73174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5A37F99-3761-458D-B871-6D34139E2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EEEAA-ADEF-4DCA-A40C-8C793281D2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7587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79246C-04B8-4862-980F-356FFB59A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5F479A3-7B21-4775-9812-6444B3404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E8C103-9E39-40FF-8083-048B1C323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CB27-3ADB-4DAC-B4F9-29F7769327C9}" type="datetimeFigureOut">
              <a:rPr lang="it-IT" smtClean="0"/>
              <a:t>05/12/2025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6C21E3-6B93-4491-B9B1-EC5BBD017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207FB0-3109-4076-8D64-3E625FF50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EEEAA-ADEF-4DCA-A40C-8C793281D2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95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7C3530-A773-4897-88A5-28A9DEE70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DE685D9-33B9-4CC8-B639-E47A8B75B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5DBFDB-5A71-4F2F-BB4E-906993C44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CB27-3ADB-4DAC-B4F9-29F7769327C9}" type="datetimeFigureOut">
              <a:rPr lang="it-IT" smtClean="0"/>
              <a:t>05/12/2025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43E90B1-85BE-4F86-90FF-88A03D9AA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99E3FCD-2AEF-478C-9937-867C1491B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EEEAA-ADEF-4DCA-A40C-8C793281D2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0468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162394-4933-414A-A294-A2FCD7EF6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03FF00-0372-439A-97E3-85E800E2F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FE74909-F551-428F-8833-6EEDD185CA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346FA31-9F15-4606-BEF0-A116F8D91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CB27-3ADB-4DAC-B4F9-29F7769327C9}" type="datetimeFigureOut">
              <a:rPr lang="it-IT" smtClean="0"/>
              <a:t>05/12/2025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797129B-2E1C-45FE-A734-4468B23FD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842D241-AC91-4A24-B05C-25D6BE3E0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EEEAA-ADEF-4DCA-A40C-8C793281D2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2292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87EFCF-DB1F-4276-8036-9676840F9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C934466-E519-42F7-B68C-BA39BA8342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62C956A-8D35-4B6D-8EC0-E235C255B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8740342-F4C2-4E00-A10B-AB50284675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94E988B-D1FB-468D-809B-52E90C1D74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AFD4429-C6B7-44D6-B120-A739D035C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CB27-3ADB-4DAC-B4F9-29F7769327C9}" type="datetimeFigureOut">
              <a:rPr lang="it-IT" smtClean="0"/>
              <a:t>05/12/2025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8FCCF2-38EE-455A-8379-42ECF0224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4F08C32-A330-4B7D-A8A1-4E4CF0581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EEEAA-ADEF-4DCA-A40C-8C793281D2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9991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D05EA6-23D4-4B78-AC07-9B36C5B89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B71B5CC-B408-44FB-97BE-D84C1A85D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CB27-3ADB-4DAC-B4F9-29F7769327C9}" type="datetimeFigureOut">
              <a:rPr lang="it-IT" smtClean="0"/>
              <a:t>05/12/2025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E04C50F-1E5B-4AE4-97C5-E00D6D503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68D8754-76BA-4B6C-9566-DBEEBB0B8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EEEAA-ADEF-4DCA-A40C-8C793281D2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1829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62C4E88-680E-467D-9EF0-FE48648BB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CB27-3ADB-4DAC-B4F9-29F7769327C9}" type="datetimeFigureOut">
              <a:rPr lang="it-IT" smtClean="0"/>
              <a:t>05/12/2025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31683A6-910A-4BD4-B807-04D364373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430B5FE-66F0-441A-840B-30017F609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EEEAA-ADEF-4DCA-A40C-8C793281D2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9998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B09D5E-439F-4312-8E1D-489ED37B5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6ED9BC6-F495-40A6-B23D-6C6552AB9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46F29D5-3990-4642-BF23-D798D338A9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39C0CD8-8824-4AE2-919C-FF1376559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CB27-3ADB-4DAC-B4F9-29F7769327C9}" type="datetimeFigureOut">
              <a:rPr lang="it-IT" smtClean="0"/>
              <a:t>05/12/2025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D832690-F35E-4F59-8462-F55585478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F16902F-83AA-4376-97AE-8E239CBB3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EEEAA-ADEF-4DCA-A40C-8C793281D2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6180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709DFE-F6F3-4F5D-AC35-1B1F34D2E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675F7EF-D950-4D5E-B64D-ACCDAA97C8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DF9ED66-E46F-47B0-A71E-3C50B73306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994CFD5-4994-4188-851A-874699904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CB27-3ADB-4DAC-B4F9-29F7769327C9}" type="datetimeFigureOut">
              <a:rPr lang="it-IT" smtClean="0"/>
              <a:t>05/12/2025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C6311C3-10C0-455B-9292-C6A222162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EAADC09-CA44-430A-841F-34F5ECA07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EEEAA-ADEF-4DCA-A40C-8C793281D2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4074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2FFC09D-ABFC-44BA-BF7A-6C1E41E1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02F3D6C-C2F7-4D6E-9C7E-2025ABF5B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39678C2-10DD-49DF-91B8-C30DE2937B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6CB27-3ADB-4DAC-B4F9-29F7769327C9}" type="datetimeFigureOut">
              <a:rPr lang="it-IT" smtClean="0"/>
              <a:t>05/12/2025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53EF339-7592-41BD-9F32-E0319CDBDC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7AA518-B756-456E-B8DE-5CE28AFAB3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EEEAA-ADEF-4DCA-A40C-8C793281D2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8303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cap="small" dirty="0"/>
              <a:t>Università degli Studi di Teramo </a:t>
            </a:r>
            <a:br>
              <a:rPr lang="it-IT" cap="small" dirty="0"/>
            </a:br>
            <a:r>
              <a:rPr lang="it-IT" sz="4900" cap="small" dirty="0"/>
              <a:t>Dipartimento di Giurisprudenza</a:t>
            </a:r>
            <a:br>
              <a:rPr lang="it-IT" cap="small" dirty="0"/>
            </a:br>
            <a:r>
              <a:rPr lang="it-IT" sz="3100" cap="small" dirty="0" err="1"/>
              <a:t>a.a</a:t>
            </a:r>
            <a:r>
              <a:rPr lang="it-IT" sz="3100" cap="small" dirty="0"/>
              <a:t>. 2025-2026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sz="2800" cap="small" dirty="0"/>
              <a:t>Corso di Diritto dell’anticorruzione</a:t>
            </a:r>
          </a:p>
          <a:p>
            <a:r>
              <a:rPr lang="it-IT" dirty="0"/>
              <a:t>Modulo di Diritto amministrativo</a:t>
            </a:r>
          </a:p>
          <a:p>
            <a:r>
              <a:rPr lang="it-IT" i="1" dirty="0"/>
              <a:t>Prof. Simona D’Antonio</a:t>
            </a:r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003" y="465364"/>
            <a:ext cx="1713040" cy="777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9602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0DCDF9-83DB-4B33-A34E-15153B20F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Legge 30 novembre 2017, n. 179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032ABF-DF71-4F8E-AF2D-C9CAAF13B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Soggetti tutelati:</a:t>
            </a:r>
          </a:p>
          <a:p>
            <a:pPr marL="514350" indent="-514350">
              <a:buAutoNum type="arabicParenR"/>
            </a:pPr>
            <a:r>
              <a:rPr lang="it-IT" dirty="0"/>
              <a:t>I dipendenti delle PP.AA. di cui all’art. 1, c. 2, TUPI</a:t>
            </a:r>
          </a:p>
          <a:p>
            <a:pPr marL="514350" indent="-514350">
              <a:buAutoNum type="arabicParenR"/>
            </a:pPr>
            <a:r>
              <a:rPr lang="it-IT" dirty="0"/>
              <a:t>I dipendenti degli enti pubblici economici e degli enti di diritto privato in controllo pubblico (art. 2359 c.c.)</a:t>
            </a:r>
          </a:p>
          <a:p>
            <a:pPr marL="514350" indent="-514350">
              <a:buAutoNum type="arabicParenR"/>
            </a:pPr>
            <a:r>
              <a:rPr lang="it-IT" dirty="0"/>
              <a:t>I lavoratori e collaboratori delle imprese fornitrici di beni e servizi e che realizzano opere per la P.A. </a:t>
            </a:r>
          </a:p>
          <a:p>
            <a:r>
              <a:rPr lang="it-IT" dirty="0"/>
              <a:t>La segnalazione può essere fatta al RPC (in luogo del superiore gerarchico).</a:t>
            </a:r>
          </a:p>
          <a:p>
            <a:r>
              <a:rPr lang="it-IT" dirty="0"/>
              <a:t>Oggetto della segnalazione: «condotte illecite» apprese nel contesto del rapporto di lavoro e reputate vere in buona fede.</a:t>
            </a:r>
          </a:p>
          <a:p>
            <a:r>
              <a:rPr lang="it-IT" dirty="0"/>
              <a:t>La segnalazione deve essere effettuata «nell’interesse dell’integrità della P.A.»</a:t>
            </a:r>
          </a:p>
        </p:txBody>
      </p:sp>
    </p:spTree>
    <p:extLst>
      <p:ext uri="{BB962C8B-B14F-4D97-AF65-F5344CB8AC3E}">
        <p14:creationId xmlns:p14="http://schemas.microsoft.com/office/powerpoint/2010/main" val="1212296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BF4B4E-B642-4C78-A2E3-9DB46210F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→ le tutele riconosciute: a) riservatezza 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7FF161-864B-4AFA-8EDA-4B8C98BA9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Divieto di rivelare (anche indirettamente) l’identità del segnalante:</a:t>
            </a:r>
          </a:p>
          <a:p>
            <a:pPr marL="514350" indent="-514350">
              <a:buAutoNum type="arabicParenR"/>
            </a:pPr>
            <a:r>
              <a:rPr lang="it-IT" dirty="0"/>
              <a:t>nel procedimento penale, fino alla chiusura delle indagini preliminari (art. 329 c.p.p.);</a:t>
            </a:r>
          </a:p>
          <a:p>
            <a:pPr marL="514350" indent="-514350">
              <a:buAutoNum type="arabicParenR"/>
            </a:pPr>
            <a:r>
              <a:rPr lang="it-IT" dirty="0"/>
              <a:t>nel procedimento contabile, fino alla chiusura della fase istruttoria;</a:t>
            </a:r>
          </a:p>
          <a:p>
            <a:pPr marL="514350" indent="-514350">
              <a:buAutoNum type="arabicParenR"/>
            </a:pPr>
            <a:r>
              <a:rPr lang="it-IT" dirty="0"/>
              <a:t>nel procedimento disciplinare, se la contestazione è fondata sulla denuncia e la conoscenza dell’identità è indispensabile per la difesa dell’incolpato, l’identità può essere rivelata solo con il consenso del whistleblower.</a:t>
            </a:r>
          </a:p>
          <a:p>
            <a:r>
              <a:rPr lang="it-IT" dirty="0"/>
              <a:t>Sottrazione della segnalazione all’accesso documentale e civico.</a:t>
            </a:r>
          </a:p>
          <a:p>
            <a:r>
              <a:rPr lang="it-IT" dirty="0"/>
              <a:t>Obbligo di dotarsi di una procedura ad hoc per l’invio e la gestione delle segnalazioni.  </a:t>
            </a:r>
          </a:p>
        </p:txBody>
      </p:sp>
    </p:spTree>
    <p:extLst>
      <p:ext uri="{BB962C8B-B14F-4D97-AF65-F5344CB8AC3E}">
        <p14:creationId xmlns:p14="http://schemas.microsoft.com/office/powerpoint/2010/main" val="32678929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E018FE-F1D0-43AF-9997-42DA8AFC2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b) divieto di misure ritorsive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58EF70-729A-4E13-831C-E7539101F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Il segnalante non può, a causa della segnalazione, essere sanzionato, demansionato, licenziato, trasferito o sottoposto ad altra misura organizzativa avente effetti negativi, diretti o indiretti, sulle condizioni di lavoro.</a:t>
            </a:r>
          </a:p>
          <a:p>
            <a:r>
              <a:rPr lang="it-IT" dirty="0"/>
              <a:t>Inversione dell’onere della prova per quanto riguarda l’intento ritorsivo: è la P.A. a dover dimostrare che le misure sono state applicate per ragioni estranee alla segnalazione.</a:t>
            </a:r>
          </a:p>
          <a:p>
            <a:r>
              <a:rPr lang="it-IT" dirty="0"/>
              <a:t>Gli atti ritorsivi sono nulli e al lavoratore licenziato spetta la reintegra nel posto di lavoro (competenza dell’autorità giudiziaria).</a:t>
            </a:r>
          </a:p>
        </p:txBody>
      </p:sp>
    </p:spTree>
    <p:extLst>
      <p:ext uri="{BB962C8B-B14F-4D97-AF65-F5344CB8AC3E}">
        <p14:creationId xmlns:p14="http://schemas.microsoft.com/office/powerpoint/2010/main" val="15934600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11FAEC-9223-46C4-B358-B704BEC1F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c) non punibilità del segnalante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AC798B-C700-479C-8965-4FC628129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Per i reati di</a:t>
            </a:r>
          </a:p>
          <a:p>
            <a:pPr>
              <a:buFontTx/>
              <a:buChar char="-"/>
            </a:pPr>
            <a:r>
              <a:rPr lang="it-IT" dirty="0"/>
              <a:t>«rivelazione ed utilizzazione del segreto d’ufficio» (art. 326 c.p.)</a:t>
            </a:r>
          </a:p>
          <a:p>
            <a:pPr>
              <a:buFontTx/>
              <a:buChar char="-"/>
            </a:pPr>
            <a:r>
              <a:rPr lang="it-IT" dirty="0"/>
              <a:t>«rivelazione del segreto professionale» (art. 622 c.p.)</a:t>
            </a:r>
          </a:p>
          <a:p>
            <a:pPr>
              <a:buFontTx/>
              <a:buChar char="-"/>
            </a:pPr>
            <a:r>
              <a:rPr lang="it-IT" dirty="0"/>
              <a:t>«rivelazione dei segreti scientifici ed industriali» (art. 623 c.p.)</a:t>
            </a:r>
          </a:p>
          <a:p>
            <a:r>
              <a:rPr lang="it-IT" dirty="0"/>
              <a:t>A titolo disciplinare, per violazione dell’obbligo di fedeltà (art. 2105 c.c.)</a:t>
            </a:r>
          </a:p>
          <a:p>
            <a:r>
              <a:rPr lang="it-IT" dirty="0"/>
              <a:t>A condizione che la segnalazione sia effettuata nelle forme e nei limiti di cui all’art. 54-bis, TUPI</a:t>
            </a:r>
          </a:p>
        </p:txBody>
      </p:sp>
    </p:spTree>
    <p:extLst>
      <p:ext uri="{BB962C8B-B14F-4D97-AF65-F5344CB8AC3E}">
        <p14:creationId xmlns:p14="http://schemas.microsoft.com/office/powerpoint/2010/main" val="24259835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5686FE-3D65-4114-97FC-EC76BD922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Ruolo e funzioni dell’ANAC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0A6CFA-46CA-41D6-A938-A3E8F99208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Destinataria delle segnalazioni dei whistleblowers (</a:t>
            </a:r>
            <a:r>
              <a:rPr lang="it-IT" dirty="0" err="1"/>
              <a:t>d.l.</a:t>
            </a:r>
            <a:r>
              <a:rPr lang="it-IT" dirty="0"/>
              <a:t> 90/2014): ha una funzione di vigilanza quando sono denunciate violazioni delle norme in materia di prevenzione della corruzione e di trasparenza, altrimenti trasmette l’esposto all’autorità giudiziaria competente.</a:t>
            </a:r>
          </a:p>
          <a:p>
            <a:r>
              <a:rPr lang="it-IT" dirty="0"/>
              <a:t>Destinataria della comunicazione delle misure discriminatorie da parte dell’interessato o dei sindacati: l’ANAC accerta eventuali illeciti amministrativi ed adotta sanzioni pecuniarie (c. 6) per:</a:t>
            </a:r>
          </a:p>
          <a:p>
            <a:pPr>
              <a:buFontTx/>
              <a:buChar char="-"/>
            </a:pPr>
            <a:r>
              <a:rPr lang="it-IT" dirty="0"/>
              <a:t>adozione di misure ritorsive (€ 5.000 – 30.000);</a:t>
            </a:r>
          </a:p>
          <a:p>
            <a:pPr>
              <a:buFontTx/>
              <a:buChar char="-"/>
            </a:pPr>
            <a:r>
              <a:rPr lang="it-IT" dirty="0"/>
              <a:t>mancata adozione procedure per le segnalazioni (€ 10.000 – 50.000);</a:t>
            </a:r>
          </a:p>
          <a:p>
            <a:pPr>
              <a:buFontTx/>
              <a:buChar char="-"/>
            </a:pPr>
            <a:r>
              <a:rPr lang="it-IT" dirty="0"/>
              <a:t>mancata verifica e analisi delle segnalazioni ricevute (€ 10.000 – 50.000).</a:t>
            </a:r>
          </a:p>
          <a:p>
            <a:pPr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59539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14A29A-217D-4D82-82A7-C24E2DC76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Riforma del 2023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E98AC27-C25A-4C89-A4C1-4D6BE2AA6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Dir. 2019/1937/UE → standard minimo di tutela, sia in ambito pubblico che privato → d. lgs. 10 marzo 2023, n. 24 (ha abrogato l’art. 54-bis TUPI)</a:t>
            </a:r>
          </a:p>
          <a:p>
            <a:r>
              <a:rPr lang="it-IT" dirty="0"/>
              <a:t>Disciplina organica che rafforza la protezione del segnalante ed amplia il perimetro soggettivo (dei segnalanti) ed oggettivo (degli illeciti).</a:t>
            </a:r>
          </a:p>
          <a:p>
            <a:r>
              <a:rPr lang="it-IT" dirty="0"/>
              <a:t>L’istituto, da dovere del funzionario, viene progressivamente ad essere inquadrato come </a:t>
            </a:r>
            <a:r>
              <a:rPr lang="it-IT" dirty="0">
                <a:solidFill>
                  <a:srgbClr val="FF0000"/>
                </a:solidFill>
              </a:rPr>
              <a:t>diritto fondamentale dell’individuo</a:t>
            </a:r>
            <a:r>
              <a:rPr lang="it-IT" dirty="0"/>
              <a:t>, sia pure strumentale alla garanzia di valori portanti dell’ordinamento democratico.</a:t>
            </a:r>
          </a:p>
          <a:p>
            <a:r>
              <a:rPr lang="it-IT" dirty="0"/>
              <a:t>Viene ricondotto alla libertà di espressione: sono ammesse, a certe condizioni, forme di diffusione ‘aperte’.</a:t>
            </a:r>
          </a:p>
        </p:txBody>
      </p:sp>
    </p:spTree>
    <p:extLst>
      <p:ext uri="{BB962C8B-B14F-4D97-AF65-F5344CB8AC3E}">
        <p14:creationId xmlns:p14="http://schemas.microsoft.com/office/powerpoint/2010/main" val="2878339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3A04-2681-49DA-9A1E-90FE38689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Nuovo perimetro soggettivo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B81B6D-25CB-4E3D-B39F-8E0007026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L’istituto trova applicazione in relazione a soggetti pubblici e a soggetti privati → la funzione non è più solo la prevenzione della corruzione in ambito pubblico.</a:t>
            </a:r>
          </a:p>
          <a:p>
            <a:r>
              <a:rPr lang="it-IT" dirty="0"/>
              <a:t>Sono legittimate alla segnalazione le persone che operano nel contesto lavorativo di un soggetto del settore pubblico o privato, sia in ragione di un rapporto giuridico in corso, sia quando il rapporto non è ancora iniziato o quando è terminato.</a:t>
            </a:r>
          </a:p>
          <a:p>
            <a:r>
              <a:rPr lang="it-IT" dirty="0"/>
              <a:t>Si deve trattare di segnalazioni ‘non strettamente egoistiche’ (cioè relative a questioni di stretto interesse personale del singolo lavoratore).</a:t>
            </a:r>
          </a:p>
        </p:txBody>
      </p:sp>
    </p:spTree>
    <p:extLst>
      <p:ext uri="{BB962C8B-B14F-4D97-AF65-F5344CB8AC3E}">
        <p14:creationId xmlns:p14="http://schemas.microsoft.com/office/powerpoint/2010/main" val="14433783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B054E5-682F-4657-BF45-6D03B0DA8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Nuovo perimetro oggettivo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7A7C14A-358C-468D-A766-435890A95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Tutte le ipotesi di reato, gli illeciti contabili, ogni violazione del diritto europeo.</a:t>
            </a:r>
          </a:p>
          <a:p>
            <a:r>
              <a:rPr lang="it-IT" dirty="0"/>
              <a:t>Le irregolarità sono denunciabili solo in quanto indici sintomatici di altre violazioni.</a:t>
            </a:r>
          </a:p>
          <a:p>
            <a:r>
              <a:rPr lang="it-IT" dirty="0"/>
              <a:t>Pluralità di canali di segnalazione: interni (RPC), esterni (autorità giudiziaria ordinaria, contabile, ANAC), divulgazione pubblica della notizia.</a:t>
            </a:r>
          </a:p>
          <a:p>
            <a:r>
              <a:rPr lang="it-IT" dirty="0"/>
              <a:t>Il segnalante è infatti tutelato, ma solo a certe condizioni, anche quando pone in essere una divulgazione pubblica delle informazioni sulle violazioni. </a:t>
            </a:r>
          </a:p>
          <a:p>
            <a:r>
              <a:rPr lang="it-IT" dirty="0"/>
              <a:t>La normativa esprime comunque una preferenza per la segnalazione interna.</a:t>
            </a:r>
          </a:p>
        </p:txBody>
      </p:sp>
    </p:spTree>
    <p:extLst>
      <p:ext uri="{BB962C8B-B14F-4D97-AF65-F5344CB8AC3E}">
        <p14:creationId xmlns:p14="http://schemas.microsoft.com/office/powerpoint/2010/main" val="13903433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09A862-D3DA-47D1-829F-9706A2594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misure di protezione del segnalante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AB40E41-2D61-45CF-8220-5FB5D8767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Condizione per la protezione dell’informatore: carattere veritiero, agli occhi del </a:t>
            </a:r>
            <a:r>
              <a:rPr lang="en-GB" i="1" dirty="0" err="1"/>
              <a:t>whisteblower</a:t>
            </a:r>
            <a:r>
              <a:rPr lang="it-IT" dirty="0"/>
              <a:t>, della segnalazione.</a:t>
            </a:r>
          </a:p>
          <a:p>
            <a:r>
              <a:rPr lang="it-IT" dirty="0"/>
              <a:t>Divieto di ritorsione, misure di sostegno, protezione dalle ritorsioni, limitazioni di responsabilità, sanzioni.</a:t>
            </a:r>
          </a:p>
          <a:p>
            <a:r>
              <a:rPr lang="it-IT" dirty="0"/>
              <a:t>Riservatezza «relativa», in quanto recede dinanzi alle esigenze di difesa in sede penale o contabile; la segnalazione è sottratta al diritto di accesso in tutte le sue forme; il divieto di rivelazione non riguarda solo il nome dell’informatore ma anche ogni altro elemento della segnalazione (si tratta di un nuovo segreto amministrativo).</a:t>
            </a:r>
          </a:p>
          <a:p>
            <a:r>
              <a:rPr lang="it-IT" dirty="0"/>
              <a:t>Ampliamento delle misure di protezione anche a soggetti diversi dal w. ma ad esso legati o comunque rilevanti nel processo di segnalazione; ad es. il facilitatore (colui che assiste il segnalante in tale processo). </a:t>
            </a:r>
          </a:p>
        </p:txBody>
      </p:sp>
    </p:spTree>
    <p:extLst>
      <p:ext uri="{BB962C8B-B14F-4D97-AF65-F5344CB8AC3E}">
        <p14:creationId xmlns:p14="http://schemas.microsoft.com/office/powerpoint/2010/main" val="7422840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46EE00-9245-4D02-8775-4D3B4634C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Rafforzamento del ruolo di ANAC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A0B6BE-F3FD-49D7-A032-633CB31E1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Previsto un aumento di personale ed appositi stanziamenti per la piattaforma prevista dalla legge per la gestione delle segnalazioni.</a:t>
            </a:r>
          </a:p>
          <a:p>
            <a:r>
              <a:rPr lang="it-IT" dirty="0"/>
              <a:t>Canale esterno di segnalazioni: ANAC.</a:t>
            </a:r>
          </a:p>
          <a:p>
            <a:r>
              <a:rPr lang="it-IT" dirty="0"/>
              <a:t>Canale interno di segnalazioni: RPC, al quale la segnalazione può essere fatta per iscritto oppure oralmente, anche per via telefonica. </a:t>
            </a:r>
          </a:p>
          <a:p>
            <a:r>
              <a:rPr lang="it-IT" dirty="0"/>
              <a:t>Richiesto, sia per l’ufficio interno che per l’ANAC, personale specificamente formato.</a:t>
            </a:r>
          </a:p>
          <a:p>
            <a:r>
              <a:rPr lang="it-IT" dirty="0"/>
              <a:t>L’istruttoria va conclusa entro 3 mesi, con: archiviazione, trasmissione alle autorità competenti, una raccomandazione o una sanzione amministrativa.</a:t>
            </a:r>
          </a:p>
          <a:p>
            <a:r>
              <a:rPr lang="it-IT" dirty="0"/>
              <a:t>Infine ANAC può stipulare convenzioni con Enti del Terzo Settore affinché questi forniscano misure di sostegno al segnalante.</a:t>
            </a:r>
          </a:p>
          <a:p>
            <a:r>
              <a:rPr lang="it-IT" dirty="0"/>
              <a:t>ANAC dispone di poteri </a:t>
            </a:r>
            <a:r>
              <a:rPr lang="it-IT"/>
              <a:t>sanzionatori: sanzioni </a:t>
            </a:r>
            <a:r>
              <a:rPr lang="it-IT" dirty="0"/>
              <a:t>amministrative pecuniarie.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5833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AEE28C-9F91-4E2E-90E8-545A0938BF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Il whistleblower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E2D5505-28C6-47A5-8077-03D5957C03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4000" dirty="0"/>
              <a:t>e la sua protezione</a:t>
            </a:r>
          </a:p>
        </p:txBody>
      </p:sp>
    </p:spTree>
    <p:extLst>
      <p:ext uri="{BB962C8B-B14F-4D97-AF65-F5344CB8AC3E}">
        <p14:creationId xmlns:p14="http://schemas.microsoft.com/office/powerpoint/2010/main" val="4017441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11AB32-79B3-4DB2-B4D1-CA5DF7189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3754"/>
            <a:ext cx="10515600" cy="1325563"/>
          </a:xfrm>
        </p:spPr>
        <p:txBody>
          <a:bodyPr/>
          <a:lstStyle/>
          <a:p>
            <a:r>
              <a:rPr lang="it-IT" dirty="0"/>
              <a:t>Funzione di prevenzione della corruzione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6DDF39-F289-4686-AEBC-C947B0CBD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L’istituto si collega con:</a:t>
            </a:r>
          </a:p>
          <a:p>
            <a:pPr>
              <a:buFontTx/>
              <a:buChar char="-"/>
            </a:pPr>
            <a:r>
              <a:rPr lang="it-IT" dirty="0"/>
              <a:t>il principio di integrità, poiché è parte della disciplina del rapporto di lavoro del funzionario pubblico;</a:t>
            </a:r>
          </a:p>
          <a:p>
            <a:pPr>
              <a:buFontTx/>
              <a:buChar char="-"/>
            </a:pPr>
            <a:r>
              <a:rPr lang="it-IT" dirty="0"/>
              <a:t>il principio di trasparenza, poiché è una forma di trasparenza dall’interno.</a:t>
            </a:r>
          </a:p>
        </p:txBody>
      </p:sp>
    </p:spTree>
    <p:extLst>
      <p:ext uri="{BB962C8B-B14F-4D97-AF65-F5344CB8AC3E}">
        <p14:creationId xmlns:p14="http://schemas.microsoft.com/office/powerpoint/2010/main" val="3061811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604C33-7D60-4EE0-9C44-0AAAD5A2D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Definizione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71FA6D-46DA-49C5-BA4F-61B4886C2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Il whistleblower («chi soffia nel fischietto») è una persona che segnala e rende note informazioni relative ad attività illecite (illegali, non etiche, non corrette) di cui è venuta a conoscenza lavorando in un’organizzazione pubblica o privata.</a:t>
            </a:r>
          </a:p>
          <a:p>
            <a:endParaRPr lang="it-IT" dirty="0"/>
          </a:p>
          <a:p>
            <a:r>
              <a:rPr lang="it-IT" dirty="0"/>
              <a:t>L’efficacia del meccanismo dipende anche dalla presenza di una cultura etica all’interno dell’organizzazione.</a:t>
            </a:r>
          </a:p>
          <a:p>
            <a:endParaRPr lang="it-IT" dirty="0"/>
          </a:p>
          <a:p>
            <a:r>
              <a:rPr lang="it-IT" dirty="0"/>
              <a:t>A livello normativo è prevista la tutela da provvedimenti ritorsivi e la garanzia di forme di riservatezza se non di anonimato. </a:t>
            </a:r>
          </a:p>
        </p:txBody>
      </p:sp>
    </p:spTree>
    <p:extLst>
      <p:ext uri="{BB962C8B-B14F-4D97-AF65-F5344CB8AC3E}">
        <p14:creationId xmlns:p14="http://schemas.microsoft.com/office/powerpoint/2010/main" val="710563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E0D27D-F795-4611-BCB6-9CDC6B420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Si affianca all’obbligo di denuncia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13198A-AC1A-44E2-B18A-2C3E01207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Artt. 361 e 362 c.p. e art. 331 c.p.p. che stabiliscono il dovere (penalmente sanzionato) per il pubblico ufficiale e l’incaricato di un pubblico servizio di denunciare i reati di cui abbiano avuto notizia nell’esercizio o a causa dell’esercizio delle proprie funzioni.</a:t>
            </a:r>
          </a:p>
          <a:p>
            <a:r>
              <a:rPr lang="it-IT" dirty="0"/>
              <a:t>Codice di comportamento (art. 9 d.P.R. 62/2013): fermo restando l’obbligo di denuncia all’autorità giudiziaria, il dipendente segnala al proprio superiore gerarchico eventuali situazioni di illecito nell’amministrazione, di cui sia venuto a conoscenza.</a:t>
            </a:r>
          </a:p>
          <a:p>
            <a:r>
              <a:rPr lang="it-IT" dirty="0"/>
              <a:t>Rispetto a queste previsioni, l’istituto del </a:t>
            </a:r>
            <a:r>
              <a:rPr lang="it-IT" i="1" dirty="0"/>
              <a:t>whistleblowing</a:t>
            </a:r>
            <a:r>
              <a:rPr lang="it-IT" dirty="0"/>
              <a:t> assume una prospettiva più ampia e intende fornire garanzie e tutele al segnalante. </a:t>
            </a:r>
          </a:p>
        </p:txBody>
      </p:sp>
    </p:spTree>
    <p:extLst>
      <p:ext uri="{BB962C8B-B14F-4D97-AF65-F5344CB8AC3E}">
        <p14:creationId xmlns:p14="http://schemas.microsoft.com/office/powerpoint/2010/main" val="2895117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C4224D-804C-42F7-B199-B33165276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Livello internazionale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78CC6B-338B-4AC0-B921-ABE47C9FB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Origini nel mondo anglosassone e in particolare negli USA, dove nasce nel 1863 e trova una disciplina organica nel 1989.</a:t>
            </a:r>
          </a:p>
          <a:p>
            <a:r>
              <a:rPr lang="it-IT" dirty="0"/>
              <a:t>Convenzione di Mérida: sollecita misure volte a facilitare la segnalazione, da parte dei pubblici ufficiali alle autorità competenti, degli atti di corruzione di cui sono venuti a conoscenza nell’esercizio delle loro funzioni; e richiede misure appropriate per proteggere da qualsiasi trattamento ingiustificato ogni persona che segnali alle autorità competenti, in buona fede e sulla base di ragionevoli sospetti, qualsiasi fatto concernente i reati previsti dalla stessa Convenzione.</a:t>
            </a:r>
          </a:p>
          <a:p>
            <a:r>
              <a:rPr lang="it-IT" dirty="0"/>
              <a:t>Direttiva europea n. 1937 del 2019: norme minime comuni volte a garantire un elevato livello di protezione delle persone che segnalano violazioni del diritto dell’UE, in ambito sia pubblico che privato. </a:t>
            </a:r>
          </a:p>
        </p:txBody>
      </p:sp>
    </p:spTree>
    <p:extLst>
      <p:ext uri="{BB962C8B-B14F-4D97-AF65-F5344CB8AC3E}">
        <p14:creationId xmlns:p14="http://schemas.microsoft.com/office/powerpoint/2010/main" val="1297448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212705-95AF-42D3-9AE4-CAB3F9AD5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Disciplina italiana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C2575F-A843-41B3-A3F0-D48577067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La legge 190 ha introdotto nel TUPI l’</a:t>
            </a:r>
            <a:r>
              <a:rPr lang="it-IT" dirty="0">
                <a:highlight>
                  <a:srgbClr val="FFFF00"/>
                </a:highlight>
              </a:rPr>
              <a:t>art. 54-bis</a:t>
            </a:r>
            <a:r>
              <a:rPr lang="it-IT" dirty="0"/>
              <a:t>, poi modificato dalla legge n. 179 del 2017 al fine di ampliare il novero dei segnalanti sottoposti a protezione, includendovi anche il personale di società in controllo pubblico, e i canali di segnalazione.</a:t>
            </a:r>
          </a:p>
          <a:p>
            <a:r>
              <a:rPr lang="it-IT" dirty="0"/>
              <a:t>La protezione consiste nel divieto di misure ritorsive (art. 54-bis, cc. 1 e 6) e in una forte protezione della riservatezza, che non è vero e proprio anonimato (art. 54-bis, c. 3).</a:t>
            </a:r>
          </a:p>
          <a:p>
            <a:r>
              <a:rPr lang="it-IT" dirty="0"/>
              <a:t>L’ANAC svolge un ruolo di garanzia di entrambi gli aspetti ed è potenziale destinataria delle segnalazioni.</a:t>
            </a:r>
          </a:p>
          <a:p>
            <a:r>
              <a:rPr lang="it-IT" dirty="0"/>
              <a:t>La nozione di «condotte illecite» riflette quella di «corruzione amministrativa»: va oltre i reati e comprende gli illeciti civili e amministrativi, nonché le irregolarità connesse al non corretto esercizio delle funzioni pubbliche.  </a:t>
            </a:r>
          </a:p>
        </p:txBody>
      </p:sp>
    </p:spTree>
    <p:extLst>
      <p:ext uri="{BB962C8B-B14F-4D97-AF65-F5344CB8AC3E}">
        <p14:creationId xmlns:p14="http://schemas.microsoft.com/office/powerpoint/2010/main" val="14959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C4E3A2-6EAE-417F-8631-925B293F4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Art. 54-bis T.U.P.I.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C2EDD53-DB67-4894-86BD-2A542B2FE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Soggetto tutelato: il dipendente pubblico che segnalava all’autorità giudiziaria ordinaria, alla Corte dei conti, al superiore gerarchico, all’ANAC «condotte illecite» apprese in ragione del rapporto di lavoro, ritenute vere in buona fede.</a:t>
            </a:r>
          </a:p>
          <a:p>
            <a:r>
              <a:rPr lang="it-IT" dirty="0"/>
              <a:t>Protezione: </a:t>
            </a:r>
          </a:p>
          <a:p>
            <a:pPr>
              <a:buFontTx/>
              <a:buChar char="-"/>
            </a:pPr>
            <a:r>
              <a:rPr lang="it-IT" dirty="0"/>
              <a:t>non poteva essere sanzionato, licenziato o discriminato per motivi collegati alla segnalazione;</a:t>
            </a:r>
          </a:p>
          <a:p>
            <a:pPr>
              <a:buFontTx/>
              <a:buChar char="-"/>
            </a:pPr>
            <a:r>
              <a:rPr lang="it-IT" dirty="0"/>
              <a:t>doveva essere tutelata la sua riservatezza (la sua identità non poteva essere rivelata senza il suo consenso; la segnalazione era sottratta all’accesso).</a:t>
            </a:r>
          </a:p>
        </p:txBody>
      </p:sp>
    </p:spTree>
    <p:extLst>
      <p:ext uri="{BB962C8B-B14F-4D97-AF65-F5344CB8AC3E}">
        <p14:creationId xmlns:p14="http://schemas.microsoft.com/office/powerpoint/2010/main" val="4160294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31265B-4770-4872-AA6A-82D10E457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Limiti della disciplina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C14456-EA20-425F-B598-3A1616C20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Tutela limitata ai dipendenti pubblici in senso stretto.</a:t>
            </a:r>
          </a:p>
          <a:p>
            <a:r>
              <a:rPr lang="it-IT" dirty="0"/>
              <a:t>Le misure ritorsive erano comunicate al Dip.to Funzione Pubblica che però non aveva specifici poteri, per cui il soggetto doveva rivolgersi al giudice del lavoro.</a:t>
            </a:r>
          </a:p>
          <a:p>
            <a:r>
              <a:rPr lang="it-IT" dirty="0"/>
              <a:t>Nell’ambito del processo penale, fin dalla fase delle indagini, il nominativo del segnalante poteva diventare noto al denunciato.</a:t>
            </a:r>
          </a:p>
          <a:p>
            <a:r>
              <a:rPr lang="it-IT" dirty="0"/>
              <a:t>Prevalenza degli «</a:t>
            </a:r>
            <a:r>
              <a:rPr lang="it-IT" dirty="0" err="1"/>
              <a:t>egoistic</a:t>
            </a:r>
            <a:r>
              <a:rPr lang="it-IT" dirty="0"/>
              <a:t> </a:t>
            </a:r>
            <a:r>
              <a:rPr lang="it-IT" dirty="0" err="1"/>
              <a:t>blowers</a:t>
            </a:r>
            <a:r>
              <a:rPr lang="it-IT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29803363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1804</Words>
  <Application>Microsoft Office PowerPoint</Application>
  <PresentationFormat>Widescreen</PresentationFormat>
  <Paragraphs>99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Tema di Office</vt:lpstr>
      <vt:lpstr>Università degli Studi di Teramo  Dipartimento di Giurisprudenza a.a. 2025-2026</vt:lpstr>
      <vt:lpstr>Il whistleblower</vt:lpstr>
      <vt:lpstr>Funzione di prevenzione della corruzione</vt:lpstr>
      <vt:lpstr>Definizione</vt:lpstr>
      <vt:lpstr>Si affianca all’obbligo di denuncia</vt:lpstr>
      <vt:lpstr>Livello internazionale</vt:lpstr>
      <vt:lpstr>Disciplina italiana</vt:lpstr>
      <vt:lpstr>Art. 54-bis T.U.P.I.</vt:lpstr>
      <vt:lpstr>Limiti della disciplina</vt:lpstr>
      <vt:lpstr>Legge 30 novembre 2017, n. 179</vt:lpstr>
      <vt:lpstr>→ le tutele riconosciute: a) riservatezza  </vt:lpstr>
      <vt:lpstr>b) divieto di misure ritorsive</vt:lpstr>
      <vt:lpstr>c) non punibilità del segnalante </vt:lpstr>
      <vt:lpstr>Ruolo e funzioni dell’ANAC</vt:lpstr>
      <vt:lpstr>Riforma del 2023</vt:lpstr>
      <vt:lpstr>Nuovo perimetro soggettivo</vt:lpstr>
      <vt:lpstr>Nuovo perimetro oggettivo</vt:lpstr>
      <vt:lpstr>Le misure di protezione del segnalante </vt:lpstr>
      <vt:lpstr>Rafforzamento del ruolo di ANAC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Università degli Studi di Teramo  Dipartimento di Giurisprudenza a.a. 2024-2025</dc:title>
  <dc:creator>Simona D'Antonio</dc:creator>
  <cp:lastModifiedBy>Simona D'Antonio</cp:lastModifiedBy>
  <cp:revision>33</cp:revision>
  <dcterms:created xsi:type="dcterms:W3CDTF">2025-05-08T04:53:34Z</dcterms:created>
  <dcterms:modified xsi:type="dcterms:W3CDTF">2025-12-05T08:57:28Z</dcterms:modified>
</cp:coreProperties>
</file>