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4"/>
  </p:notesMasterIdLst>
  <p:sldIdLst>
    <p:sldId id="256" r:id="rId2"/>
    <p:sldId id="261" r:id="rId3"/>
    <p:sldId id="265" r:id="rId4"/>
    <p:sldId id="266" r:id="rId5"/>
    <p:sldId id="267" r:id="rId6"/>
    <p:sldId id="268" r:id="rId7"/>
    <p:sldId id="269" r:id="rId8"/>
    <p:sldId id="271" r:id="rId9"/>
    <p:sldId id="275" r:id="rId10"/>
    <p:sldId id="278" r:id="rId11"/>
    <p:sldId id="280" r:id="rId12"/>
    <p:sldId id="281" r:id="rId13"/>
    <p:sldId id="282" r:id="rId14"/>
    <p:sldId id="284" r:id="rId15"/>
    <p:sldId id="292" r:id="rId16"/>
    <p:sldId id="293" r:id="rId17"/>
    <p:sldId id="296" r:id="rId18"/>
    <p:sldId id="298" r:id="rId19"/>
    <p:sldId id="299" r:id="rId20"/>
    <p:sldId id="300" r:id="rId21"/>
    <p:sldId id="301" r:id="rId22"/>
    <p:sldId id="303" r:id="rId23"/>
    <p:sldId id="304" r:id="rId24"/>
    <p:sldId id="305" r:id="rId25"/>
    <p:sldId id="306" r:id="rId26"/>
    <p:sldId id="307" r:id="rId27"/>
    <p:sldId id="312" r:id="rId28"/>
    <p:sldId id="313" r:id="rId29"/>
    <p:sldId id="314" r:id="rId30"/>
    <p:sldId id="316" r:id="rId31"/>
    <p:sldId id="317" r:id="rId32"/>
    <p:sldId id="318"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6" r:id="rId46"/>
    <p:sldId id="337" r:id="rId47"/>
    <p:sldId id="338" r:id="rId48"/>
    <p:sldId id="339" r:id="rId49"/>
    <p:sldId id="340" r:id="rId50"/>
    <p:sldId id="341" r:id="rId51"/>
    <p:sldId id="342" r:id="rId52"/>
    <p:sldId id="35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AC300-8EB2-4FB1-BF98-BBAA5630009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604BF6-837A-47C3-AC2A-A04FB387283E}">
      <dgm:prSet/>
      <dgm:spPr/>
      <dgm:t>
        <a:bodyPr/>
        <a:lstStyle/>
        <a:p>
          <a:pPr algn="ctr"/>
          <a:r>
            <a:rPr lang="it-IT" dirty="0"/>
            <a:t>La differenziazione del prodotto più radicale avviene a livello principale e di solito si verifica quando vi sono significative scoperte tecnologiche. </a:t>
          </a:r>
          <a:r>
            <a:rPr lang="it-IT" i="1" dirty="0"/>
            <a:t>Per esempio</a:t>
          </a:r>
          <a:r>
            <a:rPr lang="it-IT" dirty="0"/>
            <a:t>, il beneficio principale di tenere traccia dei nostri appuntamenti è passato dai diari cartacei a quelli elettronici archiviati su PC o telefoni cellulari con implicazioni significative per i produttori di diari cartacei come </a:t>
          </a:r>
          <a:r>
            <a:rPr lang="it-IT" dirty="0" err="1"/>
            <a:t>Filofax</a:t>
          </a:r>
          <a:r>
            <a:rPr lang="it-IT" dirty="0"/>
            <a:t>. </a:t>
          </a:r>
          <a:endParaRPr lang="en-US" dirty="0"/>
        </a:p>
      </dgm:t>
    </dgm:pt>
    <dgm:pt modelId="{218725D0-71F4-49E4-8891-D0FE9AC0872F}" type="parTrans" cxnId="{7FA62A99-1ADB-4EE0-B854-EA824100AB6D}">
      <dgm:prSet/>
      <dgm:spPr/>
      <dgm:t>
        <a:bodyPr/>
        <a:lstStyle/>
        <a:p>
          <a:endParaRPr lang="en-US"/>
        </a:p>
      </dgm:t>
    </dgm:pt>
    <dgm:pt modelId="{5AD8341A-70C1-4E4C-B055-73785C39B29D}" type="sibTrans" cxnId="{7FA62A99-1ADB-4EE0-B854-EA824100AB6D}">
      <dgm:prSet/>
      <dgm:spPr/>
      <dgm:t>
        <a:bodyPr/>
        <a:lstStyle/>
        <a:p>
          <a:endParaRPr lang="en-US"/>
        </a:p>
      </dgm:t>
    </dgm:pt>
    <dgm:pt modelId="{6377653D-4548-451B-AAD1-3B419DF6C2F5}">
      <dgm:prSet/>
      <dgm:spPr/>
      <dgm:t>
        <a:bodyPr/>
        <a:lstStyle/>
        <a:p>
          <a:pPr algn="ctr"/>
          <a:r>
            <a:rPr lang="it-IT" dirty="0"/>
            <a:t>Allo stesso modo, l'industria musicale è stata trasformata molte volte in quanto i cambiamenti tecnologici hanno permesso ai consumatori di passare prima dagli album ai CD e poi dai CD al download e allo streaming digitali. Il primo cambiamento ha comportato un aumento significativo dei profitti per le società musicali, il secondo un calo significativo.</a:t>
          </a:r>
          <a:endParaRPr lang="en-US" dirty="0"/>
        </a:p>
      </dgm:t>
    </dgm:pt>
    <dgm:pt modelId="{51581211-7A00-4B72-93C4-4B64EC8CA52F}" type="parTrans" cxnId="{878CFD0B-BC08-4DE6-87BC-047D2565AD7E}">
      <dgm:prSet/>
      <dgm:spPr/>
      <dgm:t>
        <a:bodyPr/>
        <a:lstStyle/>
        <a:p>
          <a:endParaRPr lang="en-US"/>
        </a:p>
      </dgm:t>
    </dgm:pt>
    <dgm:pt modelId="{1FACA55F-D1B2-46AE-ACBA-D56BF95D95A1}" type="sibTrans" cxnId="{878CFD0B-BC08-4DE6-87BC-047D2565AD7E}">
      <dgm:prSet/>
      <dgm:spPr/>
      <dgm:t>
        <a:bodyPr/>
        <a:lstStyle/>
        <a:p>
          <a:endParaRPr lang="en-US"/>
        </a:p>
      </dgm:t>
    </dgm:pt>
    <dgm:pt modelId="{9820DCDB-6541-4274-8BC0-05DD5F4A8A3C}" type="pres">
      <dgm:prSet presAssocID="{755AC300-8EB2-4FB1-BF98-BBAA5630009E}" presName="root" presStyleCnt="0">
        <dgm:presLayoutVars>
          <dgm:dir/>
          <dgm:resizeHandles val="exact"/>
        </dgm:presLayoutVars>
      </dgm:prSet>
      <dgm:spPr/>
    </dgm:pt>
    <dgm:pt modelId="{061B6F9E-CED0-4F33-A115-707DDE423985}" type="pres">
      <dgm:prSet presAssocID="{A0604BF6-837A-47C3-AC2A-A04FB387283E}" presName="compNode" presStyleCnt="0"/>
      <dgm:spPr/>
    </dgm:pt>
    <dgm:pt modelId="{1DEBCE12-64FC-4DBC-B2C1-85842CC166B3}" type="pres">
      <dgm:prSet presAssocID="{A0604BF6-837A-47C3-AC2A-A04FB387283E}" presName="bgRect" presStyleLbl="bgShp" presStyleIdx="0" presStyleCnt="2"/>
      <dgm:spPr/>
    </dgm:pt>
    <dgm:pt modelId="{0A11B431-52C1-41D8-8778-05356595A5D2}" type="pres">
      <dgm:prSet presAssocID="{A0604BF6-837A-47C3-AC2A-A04FB387283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egno di spunta"/>
        </a:ext>
      </dgm:extLst>
    </dgm:pt>
    <dgm:pt modelId="{9E16CF5E-1AF2-45CA-8659-DF842A74A2D9}" type="pres">
      <dgm:prSet presAssocID="{A0604BF6-837A-47C3-AC2A-A04FB387283E}" presName="spaceRect" presStyleCnt="0"/>
      <dgm:spPr/>
    </dgm:pt>
    <dgm:pt modelId="{54605A51-016D-40A1-8320-8AC821BE6084}" type="pres">
      <dgm:prSet presAssocID="{A0604BF6-837A-47C3-AC2A-A04FB387283E}" presName="parTx" presStyleLbl="revTx" presStyleIdx="0" presStyleCnt="2">
        <dgm:presLayoutVars>
          <dgm:chMax val="0"/>
          <dgm:chPref val="0"/>
        </dgm:presLayoutVars>
      </dgm:prSet>
      <dgm:spPr/>
    </dgm:pt>
    <dgm:pt modelId="{FFD7E8C1-0E6E-4EC0-9136-3779DDD726AB}" type="pres">
      <dgm:prSet presAssocID="{5AD8341A-70C1-4E4C-B055-73785C39B29D}" presName="sibTrans" presStyleCnt="0"/>
      <dgm:spPr/>
    </dgm:pt>
    <dgm:pt modelId="{8D49D3B9-90E5-4739-BF73-E383F1DAE764}" type="pres">
      <dgm:prSet presAssocID="{6377653D-4548-451B-AAD1-3B419DF6C2F5}" presName="compNode" presStyleCnt="0"/>
      <dgm:spPr/>
    </dgm:pt>
    <dgm:pt modelId="{450EAE78-7080-41BF-9648-B9E16ECF62BA}" type="pres">
      <dgm:prSet presAssocID="{6377653D-4548-451B-AAD1-3B419DF6C2F5}" presName="bgRect" presStyleLbl="bgShp" presStyleIdx="1" presStyleCnt="2"/>
      <dgm:spPr/>
    </dgm:pt>
    <dgm:pt modelId="{3A6AFEB7-C0FE-4C2B-8B98-1A5CFF7FAC86}" type="pres">
      <dgm:prSet presAssocID="{6377653D-4548-451B-AAD1-3B419DF6C2F5}"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rum Set"/>
        </a:ext>
      </dgm:extLst>
    </dgm:pt>
    <dgm:pt modelId="{2154C16D-E666-4CC4-8CF9-E942B3F63724}" type="pres">
      <dgm:prSet presAssocID="{6377653D-4548-451B-AAD1-3B419DF6C2F5}" presName="spaceRect" presStyleCnt="0"/>
      <dgm:spPr/>
    </dgm:pt>
    <dgm:pt modelId="{BD45A1FB-E353-4A98-8ADA-A9A70CCCF694}" type="pres">
      <dgm:prSet presAssocID="{6377653D-4548-451B-AAD1-3B419DF6C2F5}" presName="parTx" presStyleLbl="revTx" presStyleIdx="1" presStyleCnt="2">
        <dgm:presLayoutVars>
          <dgm:chMax val="0"/>
          <dgm:chPref val="0"/>
        </dgm:presLayoutVars>
      </dgm:prSet>
      <dgm:spPr/>
    </dgm:pt>
  </dgm:ptLst>
  <dgm:cxnLst>
    <dgm:cxn modelId="{878CFD0B-BC08-4DE6-87BC-047D2565AD7E}" srcId="{755AC300-8EB2-4FB1-BF98-BBAA5630009E}" destId="{6377653D-4548-451B-AAD1-3B419DF6C2F5}" srcOrd="1" destOrd="0" parTransId="{51581211-7A00-4B72-93C4-4B64EC8CA52F}" sibTransId="{1FACA55F-D1B2-46AE-ACBA-D56BF95D95A1}"/>
    <dgm:cxn modelId="{24B5EF50-715D-4F62-A6CB-FD929596EB04}" type="presOf" srcId="{A0604BF6-837A-47C3-AC2A-A04FB387283E}" destId="{54605A51-016D-40A1-8320-8AC821BE6084}" srcOrd="0" destOrd="0" presId="urn:microsoft.com/office/officeart/2018/2/layout/IconVerticalSolidList"/>
    <dgm:cxn modelId="{7A90488E-0BF3-47E8-A8CC-E4C5CBFD74C9}" type="presOf" srcId="{6377653D-4548-451B-AAD1-3B419DF6C2F5}" destId="{BD45A1FB-E353-4A98-8ADA-A9A70CCCF694}" srcOrd="0" destOrd="0" presId="urn:microsoft.com/office/officeart/2018/2/layout/IconVerticalSolidList"/>
    <dgm:cxn modelId="{7FA62A99-1ADB-4EE0-B854-EA824100AB6D}" srcId="{755AC300-8EB2-4FB1-BF98-BBAA5630009E}" destId="{A0604BF6-837A-47C3-AC2A-A04FB387283E}" srcOrd="0" destOrd="0" parTransId="{218725D0-71F4-49E4-8891-D0FE9AC0872F}" sibTransId="{5AD8341A-70C1-4E4C-B055-73785C39B29D}"/>
    <dgm:cxn modelId="{68CF0CAB-2FA0-4162-978A-DE488EAD1C80}" type="presOf" srcId="{755AC300-8EB2-4FB1-BF98-BBAA5630009E}" destId="{9820DCDB-6541-4274-8BC0-05DD5F4A8A3C}" srcOrd="0" destOrd="0" presId="urn:microsoft.com/office/officeart/2018/2/layout/IconVerticalSolidList"/>
    <dgm:cxn modelId="{C2102A53-8557-46C3-8860-F3F086C564DC}" type="presParOf" srcId="{9820DCDB-6541-4274-8BC0-05DD5F4A8A3C}" destId="{061B6F9E-CED0-4F33-A115-707DDE423985}" srcOrd="0" destOrd="0" presId="urn:microsoft.com/office/officeart/2018/2/layout/IconVerticalSolidList"/>
    <dgm:cxn modelId="{35C95E78-0DF5-446A-8889-8E745AD0C3D8}" type="presParOf" srcId="{061B6F9E-CED0-4F33-A115-707DDE423985}" destId="{1DEBCE12-64FC-4DBC-B2C1-85842CC166B3}" srcOrd="0" destOrd="0" presId="urn:microsoft.com/office/officeart/2018/2/layout/IconVerticalSolidList"/>
    <dgm:cxn modelId="{D8AA923F-9F82-4AF0-BD5F-D3CB1195C6DE}" type="presParOf" srcId="{061B6F9E-CED0-4F33-A115-707DDE423985}" destId="{0A11B431-52C1-41D8-8778-05356595A5D2}" srcOrd="1" destOrd="0" presId="urn:microsoft.com/office/officeart/2018/2/layout/IconVerticalSolidList"/>
    <dgm:cxn modelId="{3723B87D-5CB4-4782-83A0-7BC49F7D1116}" type="presParOf" srcId="{061B6F9E-CED0-4F33-A115-707DDE423985}" destId="{9E16CF5E-1AF2-45CA-8659-DF842A74A2D9}" srcOrd="2" destOrd="0" presId="urn:microsoft.com/office/officeart/2018/2/layout/IconVerticalSolidList"/>
    <dgm:cxn modelId="{DBEC2379-6793-43A6-9953-302BE0B94E42}" type="presParOf" srcId="{061B6F9E-CED0-4F33-A115-707DDE423985}" destId="{54605A51-016D-40A1-8320-8AC821BE6084}" srcOrd="3" destOrd="0" presId="urn:microsoft.com/office/officeart/2018/2/layout/IconVerticalSolidList"/>
    <dgm:cxn modelId="{62D273F2-ABD4-42DF-A164-053EDBAF9365}" type="presParOf" srcId="{9820DCDB-6541-4274-8BC0-05DD5F4A8A3C}" destId="{FFD7E8C1-0E6E-4EC0-9136-3779DDD726AB}" srcOrd="1" destOrd="0" presId="urn:microsoft.com/office/officeart/2018/2/layout/IconVerticalSolidList"/>
    <dgm:cxn modelId="{1A9EE308-9B25-4D34-85D3-65785B4984EB}" type="presParOf" srcId="{9820DCDB-6541-4274-8BC0-05DD5F4A8A3C}" destId="{8D49D3B9-90E5-4739-BF73-E383F1DAE764}" srcOrd="2" destOrd="0" presId="urn:microsoft.com/office/officeart/2018/2/layout/IconVerticalSolidList"/>
    <dgm:cxn modelId="{09EF7641-ED61-4D93-8A4F-23FF56226EF6}" type="presParOf" srcId="{8D49D3B9-90E5-4739-BF73-E383F1DAE764}" destId="{450EAE78-7080-41BF-9648-B9E16ECF62BA}" srcOrd="0" destOrd="0" presId="urn:microsoft.com/office/officeart/2018/2/layout/IconVerticalSolidList"/>
    <dgm:cxn modelId="{0F5E45A0-1E1C-4878-B8D1-520090A0BACF}" type="presParOf" srcId="{8D49D3B9-90E5-4739-BF73-E383F1DAE764}" destId="{3A6AFEB7-C0FE-4C2B-8B98-1A5CFF7FAC86}" srcOrd="1" destOrd="0" presId="urn:microsoft.com/office/officeart/2018/2/layout/IconVerticalSolidList"/>
    <dgm:cxn modelId="{2FD82B79-4958-4F0D-AFE3-F9ADB6BD59E9}" type="presParOf" srcId="{8D49D3B9-90E5-4739-BF73-E383F1DAE764}" destId="{2154C16D-E666-4CC4-8CF9-E942B3F63724}" srcOrd="2" destOrd="0" presId="urn:microsoft.com/office/officeart/2018/2/layout/IconVerticalSolidList"/>
    <dgm:cxn modelId="{7E0E4360-8E1C-403B-AC77-FC2883BD4C69}" type="presParOf" srcId="{8D49D3B9-90E5-4739-BF73-E383F1DAE764}" destId="{BD45A1FB-E353-4A98-8ADA-A9A70CCCF6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306075-8A23-4B4D-8612-1C69055781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63C3B4-E4C7-47B5-B96F-0B3D69905841}">
      <dgm:prSet/>
      <dgm:spPr/>
      <dgm:t>
        <a:bodyPr/>
        <a:lstStyle/>
        <a:p>
          <a:pPr algn="ctr">
            <a:lnSpc>
              <a:spcPct val="100000"/>
            </a:lnSpc>
          </a:pPr>
          <a:r>
            <a:rPr lang="it-IT" dirty="0"/>
            <a:t>Una volta che un'idea di prodotto è stata ritenuta meritevole di ulteriori indagini, essa può essere inquadrata in un concetto specifico (concetto di prodotto) per i test con potenziali clienti. Il concetto di prodotto può essere descritto verbalmente o per immagini, in modo che le caratteristiche principali del prodotto e i suoi benefici siano compresi dai consumatori potenziali. </a:t>
          </a:r>
          <a:endParaRPr lang="en-US" dirty="0"/>
        </a:p>
      </dgm:t>
    </dgm:pt>
    <dgm:pt modelId="{748E28A3-D8BF-4F59-A10F-911C2B5DD7AA}" type="parTrans" cxnId="{3A331484-D9ED-4FD4-A4D7-350DEA7BF314}">
      <dgm:prSet/>
      <dgm:spPr/>
      <dgm:t>
        <a:bodyPr/>
        <a:lstStyle/>
        <a:p>
          <a:endParaRPr lang="en-US"/>
        </a:p>
      </dgm:t>
    </dgm:pt>
    <dgm:pt modelId="{58B0995A-802A-4CB6-B525-ACBBE9DC0B6E}" type="sibTrans" cxnId="{3A331484-D9ED-4FD4-A4D7-350DEA7BF314}">
      <dgm:prSet/>
      <dgm:spPr/>
      <dgm:t>
        <a:bodyPr/>
        <a:lstStyle/>
        <a:p>
          <a:endParaRPr lang="en-US"/>
        </a:p>
      </dgm:t>
    </dgm:pt>
    <dgm:pt modelId="{FAD0852F-5C34-4DA7-A350-4717AB25BB95}">
      <dgm:prSet/>
      <dgm:spPr/>
      <dgm:t>
        <a:bodyPr/>
        <a:lstStyle/>
        <a:p>
          <a:pPr algn="ctr">
            <a:lnSpc>
              <a:spcPct val="100000"/>
            </a:lnSpc>
          </a:pPr>
          <a:r>
            <a:rPr lang="it-IT" dirty="0"/>
            <a:t>In molti casi l'idea di base del prodotto verrà estesa a diversi concetti, ognuno dei quali può essere valutato eseguendo test con i clienti target. La verifica del concetto consente, quindi, l'inclusione delle opinioni dei clienti nella fase iniziale nel processo di sviluppo di nuovi prodotti. Le intenzioni di acquisto dei potenziali clienti sono un fattore chiave nel giudicare se sia opportuno sviluppare uno qualsiasi dei concetti.</a:t>
          </a:r>
          <a:endParaRPr lang="en-US" dirty="0"/>
        </a:p>
      </dgm:t>
    </dgm:pt>
    <dgm:pt modelId="{6B71B903-4DD9-453C-B664-219387A11C6F}" type="parTrans" cxnId="{0D1E2038-885A-4CAD-B827-3EB5E35FA957}">
      <dgm:prSet/>
      <dgm:spPr/>
      <dgm:t>
        <a:bodyPr/>
        <a:lstStyle/>
        <a:p>
          <a:endParaRPr lang="en-US"/>
        </a:p>
      </dgm:t>
    </dgm:pt>
    <dgm:pt modelId="{966C5CA2-0EDF-4F07-9FFD-A8C28EB88937}" type="sibTrans" cxnId="{0D1E2038-885A-4CAD-B827-3EB5E35FA957}">
      <dgm:prSet/>
      <dgm:spPr/>
      <dgm:t>
        <a:bodyPr/>
        <a:lstStyle/>
        <a:p>
          <a:endParaRPr lang="en-US"/>
        </a:p>
      </dgm:t>
    </dgm:pt>
    <dgm:pt modelId="{71858B79-C597-4D72-8C93-9D6A004B6C61}" type="pres">
      <dgm:prSet presAssocID="{D2306075-8A23-4B4D-8612-1C690557817F}" presName="root" presStyleCnt="0">
        <dgm:presLayoutVars>
          <dgm:dir/>
          <dgm:resizeHandles val="exact"/>
        </dgm:presLayoutVars>
      </dgm:prSet>
      <dgm:spPr/>
    </dgm:pt>
    <dgm:pt modelId="{7C141E50-FD21-4273-BDAA-AF629CFB3791}" type="pres">
      <dgm:prSet presAssocID="{BC63C3B4-E4C7-47B5-B96F-0B3D69905841}" presName="compNode" presStyleCnt="0"/>
      <dgm:spPr/>
    </dgm:pt>
    <dgm:pt modelId="{E29ADACC-CCBB-4975-8866-FF048CC43265}" type="pres">
      <dgm:prSet presAssocID="{BC63C3B4-E4C7-47B5-B96F-0B3D69905841}" presName="bgRect" presStyleLbl="bgShp" presStyleIdx="0" presStyleCnt="2"/>
      <dgm:spPr/>
    </dgm:pt>
    <dgm:pt modelId="{C2A374B4-08B6-402A-808D-5E3B9660B067}" type="pres">
      <dgm:prSet presAssocID="{BC63C3B4-E4C7-47B5-B96F-0B3D699058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6522B9A6-5C35-43C3-ABC1-C03DAE1AFA5B}" type="pres">
      <dgm:prSet presAssocID="{BC63C3B4-E4C7-47B5-B96F-0B3D69905841}" presName="spaceRect" presStyleCnt="0"/>
      <dgm:spPr/>
    </dgm:pt>
    <dgm:pt modelId="{8F8F29E9-3339-489E-9778-BFAA85130DF8}" type="pres">
      <dgm:prSet presAssocID="{BC63C3B4-E4C7-47B5-B96F-0B3D69905841}" presName="parTx" presStyleLbl="revTx" presStyleIdx="0" presStyleCnt="2">
        <dgm:presLayoutVars>
          <dgm:chMax val="0"/>
          <dgm:chPref val="0"/>
        </dgm:presLayoutVars>
      </dgm:prSet>
      <dgm:spPr/>
    </dgm:pt>
    <dgm:pt modelId="{E409822B-DE25-4775-BC8D-E485EA71EEEB}" type="pres">
      <dgm:prSet presAssocID="{58B0995A-802A-4CB6-B525-ACBBE9DC0B6E}" presName="sibTrans" presStyleCnt="0"/>
      <dgm:spPr/>
    </dgm:pt>
    <dgm:pt modelId="{5EFEA142-4F1D-4710-8F10-F80C8EAC1759}" type="pres">
      <dgm:prSet presAssocID="{FAD0852F-5C34-4DA7-A350-4717AB25BB95}" presName="compNode" presStyleCnt="0"/>
      <dgm:spPr/>
    </dgm:pt>
    <dgm:pt modelId="{A80265D9-B5FE-4AE1-9F9D-099E43A512C6}" type="pres">
      <dgm:prSet presAssocID="{FAD0852F-5C34-4DA7-A350-4717AB25BB95}" presName="bgRect" presStyleLbl="bgShp" presStyleIdx="1" presStyleCnt="2"/>
      <dgm:spPr/>
    </dgm:pt>
    <dgm:pt modelId="{C6D1CB5E-0154-4084-92AB-9DF7FEE2380F}" type="pres">
      <dgm:prSet presAssocID="{FAD0852F-5C34-4DA7-A350-4717AB25BB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gno di spunta"/>
        </a:ext>
      </dgm:extLst>
    </dgm:pt>
    <dgm:pt modelId="{E6C5FB90-C290-4CF1-AA92-1A5752C3960D}" type="pres">
      <dgm:prSet presAssocID="{FAD0852F-5C34-4DA7-A350-4717AB25BB95}" presName="spaceRect" presStyleCnt="0"/>
      <dgm:spPr/>
    </dgm:pt>
    <dgm:pt modelId="{CEF0B481-E1AF-4AC7-82DE-010AA68B123E}" type="pres">
      <dgm:prSet presAssocID="{FAD0852F-5C34-4DA7-A350-4717AB25BB95}" presName="parTx" presStyleLbl="revTx" presStyleIdx="1" presStyleCnt="2">
        <dgm:presLayoutVars>
          <dgm:chMax val="0"/>
          <dgm:chPref val="0"/>
        </dgm:presLayoutVars>
      </dgm:prSet>
      <dgm:spPr/>
    </dgm:pt>
  </dgm:ptLst>
  <dgm:cxnLst>
    <dgm:cxn modelId="{7B2F3423-49DB-4012-8956-DDC2C69685D1}" type="presOf" srcId="{FAD0852F-5C34-4DA7-A350-4717AB25BB95}" destId="{CEF0B481-E1AF-4AC7-82DE-010AA68B123E}" srcOrd="0" destOrd="0" presId="urn:microsoft.com/office/officeart/2018/2/layout/IconVerticalSolidList"/>
    <dgm:cxn modelId="{0D1E2038-885A-4CAD-B827-3EB5E35FA957}" srcId="{D2306075-8A23-4B4D-8612-1C690557817F}" destId="{FAD0852F-5C34-4DA7-A350-4717AB25BB95}" srcOrd="1" destOrd="0" parTransId="{6B71B903-4DD9-453C-B664-219387A11C6F}" sibTransId="{966C5CA2-0EDF-4F07-9FFD-A8C28EB88937}"/>
    <dgm:cxn modelId="{088D805C-5B92-47C9-AE95-DF3A512BE410}" type="presOf" srcId="{BC63C3B4-E4C7-47B5-B96F-0B3D69905841}" destId="{8F8F29E9-3339-489E-9778-BFAA85130DF8}" srcOrd="0" destOrd="0" presId="urn:microsoft.com/office/officeart/2018/2/layout/IconVerticalSolidList"/>
    <dgm:cxn modelId="{3A331484-D9ED-4FD4-A4D7-350DEA7BF314}" srcId="{D2306075-8A23-4B4D-8612-1C690557817F}" destId="{BC63C3B4-E4C7-47B5-B96F-0B3D69905841}" srcOrd="0" destOrd="0" parTransId="{748E28A3-D8BF-4F59-A10F-911C2B5DD7AA}" sibTransId="{58B0995A-802A-4CB6-B525-ACBBE9DC0B6E}"/>
    <dgm:cxn modelId="{A354F0C2-67F3-4F37-BA4A-4AD7D6D96734}" type="presOf" srcId="{D2306075-8A23-4B4D-8612-1C690557817F}" destId="{71858B79-C597-4D72-8C93-9D6A004B6C61}" srcOrd="0" destOrd="0" presId="urn:microsoft.com/office/officeart/2018/2/layout/IconVerticalSolidList"/>
    <dgm:cxn modelId="{E2B54CA3-313C-40E0-9F34-97DFB0C21823}" type="presParOf" srcId="{71858B79-C597-4D72-8C93-9D6A004B6C61}" destId="{7C141E50-FD21-4273-BDAA-AF629CFB3791}" srcOrd="0" destOrd="0" presId="urn:microsoft.com/office/officeart/2018/2/layout/IconVerticalSolidList"/>
    <dgm:cxn modelId="{0F5A3929-8299-4070-942E-979BCB0FC723}" type="presParOf" srcId="{7C141E50-FD21-4273-BDAA-AF629CFB3791}" destId="{E29ADACC-CCBB-4975-8866-FF048CC43265}" srcOrd="0" destOrd="0" presId="urn:microsoft.com/office/officeart/2018/2/layout/IconVerticalSolidList"/>
    <dgm:cxn modelId="{5F972834-4829-45B5-A965-281E96A07C3F}" type="presParOf" srcId="{7C141E50-FD21-4273-BDAA-AF629CFB3791}" destId="{C2A374B4-08B6-402A-808D-5E3B9660B067}" srcOrd="1" destOrd="0" presId="urn:microsoft.com/office/officeart/2018/2/layout/IconVerticalSolidList"/>
    <dgm:cxn modelId="{957178B8-1804-4CAB-A2F9-ECDEF2D1BB09}" type="presParOf" srcId="{7C141E50-FD21-4273-BDAA-AF629CFB3791}" destId="{6522B9A6-5C35-43C3-ABC1-C03DAE1AFA5B}" srcOrd="2" destOrd="0" presId="urn:microsoft.com/office/officeart/2018/2/layout/IconVerticalSolidList"/>
    <dgm:cxn modelId="{97DF4B92-8D0D-49B5-8662-25FF5859AE9E}" type="presParOf" srcId="{7C141E50-FD21-4273-BDAA-AF629CFB3791}" destId="{8F8F29E9-3339-489E-9778-BFAA85130DF8}" srcOrd="3" destOrd="0" presId="urn:microsoft.com/office/officeart/2018/2/layout/IconVerticalSolidList"/>
    <dgm:cxn modelId="{F134145D-8F02-4AFB-BDDD-70C0C25A536C}" type="presParOf" srcId="{71858B79-C597-4D72-8C93-9D6A004B6C61}" destId="{E409822B-DE25-4775-BC8D-E485EA71EEEB}" srcOrd="1" destOrd="0" presId="urn:microsoft.com/office/officeart/2018/2/layout/IconVerticalSolidList"/>
    <dgm:cxn modelId="{A8ED2D47-36A6-43CC-AEAB-A4CBA466BFFF}" type="presParOf" srcId="{71858B79-C597-4D72-8C93-9D6A004B6C61}" destId="{5EFEA142-4F1D-4710-8F10-F80C8EAC1759}" srcOrd="2" destOrd="0" presId="urn:microsoft.com/office/officeart/2018/2/layout/IconVerticalSolidList"/>
    <dgm:cxn modelId="{9A5AB71A-9ACB-47D1-8C03-1E823D2F33AF}" type="presParOf" srcId="{5EFEA142-4F1D-4710-8F10-F80C8EAC1759}" destId="{A80265D9-B5FE-4AE1-9F9D-099E43A512C6}" srcOrd="0" destOrd="0" presId="urn:microsoft.com/office/officeart/2018/2/layout/IconVerticalSolidList"/>
    <dgm:cxn modelId="{AC97F0A3-7512-4E7E-886C-4DD1007F6E11}" type="presParOf" srcId="{5EFEA142-4F1D-4710-8F10-F80C8EAC1759}" destId="{C6D1CB5E-0154-4084-92AB-9DF7FEE2380F}" srcOrd="1" destOrd="0" presId="urn:microsoft.com/office/officeart/2018/2/layout/IconVerticalSolidList"/>
    <dgm:cxn modelId="{A38AFE2D-721A-4B4D-8F50-B33DDC32375A}" type="presParOf" srcId="{5EFEA142-4F1D-4710-8F10-F80C8EAC1759}" destId="{E6C5FB90-C290-4CF1-AA92-1A5752C3960D}" srcOrd="2" destOrd="0" presId="urn:microsoft.com/office/officeart/2018/2/layout/IconVerticalSolidList"/>
    <dgm:cxn modelId="{27BDF709-2FC8-4609-AB83-D8C6EC29DF7F}" type="presParOf" srcId="{5EFEA142-4F1D-4710-8F10-F80C8EAC1759}" destId="{CEF0B481-E1AF-4AC7-82DE-010AA68B12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2126C6-8C5F-4A17-AD5E-2373E2E34A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9AD0C0-25D6-4207-B91E-4739436F5A96}">
      <dgm:prSet/>
      <dgm:spPr/>
      <dgm:t>
        <a:bodyPr/>
        <a:lstStyle/>
        <a:p>
          <a:pPr algn="ctr"/>
          <a:r>
            <a:rPr lang="it-IT" dirty="0"/>
            <a:t>Per la stima dei costi, se il nuovo prodotto è simile ai prodotti esistenti (per es., un'estensione del brand) dovrebbe essere abbastanza facile produrre stime accurate dei costi. Per i concetti radicali di prodotto, il processo è più difficile. </a:t>
          </a:r>
          <a:endParaRPr lang="en-US" dirty="0"/>
        </a:p>
      </dgm:t>
    </dgm:pt>
    <dgm:pt modelId="{891EE5B4-A8E4-4613-B912-443B765927BB}" type="parTrans" cxnId="{4CC99ECF-9791-4914-AC50-06093660E92C}">
      <dgm:prSet/>
      <dgm:spPr/>
      <dgm:t>
        <a:bodyPr/>
        <a:lstStyle/>
        <a:p>
          <a:endParaRPr lang="en-US"/>
        </a:p>
      </dgm:t>
    </dgm:pt>
    <dgm:pt modelId="{A17593FE-7159-417A-9B05-9BAECE8895D7}" type="sibTrans" cxnId="{4CC99ECF-9791-4914-AC50-06093660E92C}">
      <dgm:prSet/>
      <dgm:spPr/>
      <dgm:t>
        <a:bodyPr/>
        <a:lstStyle/>
        <a:p>
          <a:endParaRPr lang="en-US"/>
        </a:p>
      </dgm:t>
    </dgm:pt>
    <dgm:pt modelId="{498475C0-ECB2-43EF-9DAF-36A65A034823}">
      <dgm:prSet/>
      <dgm:spPr/>
      <dgm:t>
        <a:bodyPr/>
        <a:lstStyle/>
        <a:p>
          <a:pPr algn="ctr"/>
          <a:r>
            <a:rPr lang="it-IT" dirty="0"/>
            <a:t>Quando si calcola la quantità che è necessario vendere per coprire i costi, è possibile utilizzare l'analisi di pareggio </a:t>
          </a:r>
          <a:r>
            <a:rPr lang="it-IT" dirty="0">
              <a:solidFill>
                <a:schemeClr val="accent1"/>
              </a:solidFill>
            </a:rPr>
            <a:t>(</a:t>
          </a:r>
          <a:r>
            <a:rPr lang="it-IT" i="1" u="sng" dirty="0">
              <a:solidFill>
                <a:schemeClr val="accent1"/>
              </a:solidFill>
            </a:rPr>
            <a:t>break-even </a:t>
          </a:r>
          <a:r>
            <a:rPr lang="it-IT" i="1" u="sng" dirty="0" err="1">
              <a:solidFill>
                <a:schemeClr val="accent1"/>
              </a:solidFill>
            </a:rPr>
            <a:t>analysis</a:t>
          </a:r>
          <a:r>
            <a:rPr lang="it-IT" dirty="0">
              <a:solidFill>
                <a:schemeClr val="accent1"/>
              </a:solidFill>
            </a:rPr>
            <a:t>) </a:t>
          </a:r>
          <a:r>
            <a:rPr lang="it-IT" dirty="0"/>
            <a:t>per stabilire se il progetto è finanziariamente fattibile. </a:t>
          </a:r>
          <a:endParaRPr lang="en-US" dirty="0"/>
        </a:p>
      </dgm:t>
    </dgm:pt>
    <dgm:pt modelId="{E4750B63-89B1-4F40-A598-247AAF219FFF}" type="parTrans" cxnId="{56C46822-E489-44BB-B926-E1B0CD7BDC9B}">
      <dgm:prSet/>
      <dgm:spPr/>
      <dgm:t>
        <a:bodyPr/>
        <a:lstStyle/>
        <a:p>
          <a:endParaRPr lang="en-US"/>
        </a:p>
      </dgm:t>
    </dgm:pt>
    <dgm:pt modelId="{5078CE21-CE27-4AB1-A3CA-8409C359412A}" type="sibTrans" cxnId="{56C46822-E489-44BB-B926-E1B0CD7BDC9B}">
      <dgm:prSet/>
      <dgm:spPr/>
      <dgm:t>
        <a:bodyPr/>
        <a:lstStyle/>
        <a:p>
          <a:endParaRPr lang="en-US"/>
        </a:p>
      </dgm:t>
    </dgm:pt>
    <dgm:pt modelId="{E8956BD4-152F-45E3-8454-1244F78BF9CA}">
      <dgm:prSet/>
      <dgm:spPr/>
      <dgm:t>
        <a:bodyPr/>
        <a:lstStyle/>
        <a:p>
          <a:pPr algn="ctr"/>
          <a:r>
            <a:rPr lang="it-IT" dirty="0"/>
            <a:t>L'analisi di sensibilità </a:t>
          </a:r>
          <a:r>
            <a:rPr lang="it-IT" dirty="0">
              <a:solidFill>
                <a:schemeClr val="accent1"/>
              </a:solidFill>
            </a:rPr>
            <a:t>(</a:t>
          </a:r>
          <a:r>
            <a:rPr lang="it-IT" i="1" u="sng" dirty="0" err="1">
              <a:solidFill>
                <a:schemeClr val="accent1"/>
              </a:solidFill>
            </a:rPr>
            <a:t>sensitivity</a:t>
          </a:r>
          <a:r>
            <a:rPr lang="it-IT" i="1" u="sng" dirty="0">
              <a:solidFill>
                <a:schemeClr val="accent1"/>
              </a:solidFill>
            </a:rPr>
            <a:t> </a:t>
          </a:r>
          <a:r>
            <a:rPr lang="it-IT" i="1" u="sng" dirty="0" err="1">
              <a:solidFill>
                <a:schemeClr val="accent1"/>
              </a:solidFill>
            </a:rPr>
            <a:t>analysis</a:t>
          </a:r>
          <a:r>
            <a:rPr lang="it-IT" dirty="0">
              <a:solidFill>
                <a:schemeClr val="accent1"/>
              </a:solidFill>
            </a:rPr>
            <a:t>) </a:t>
          </a:r>
          <a:r>
            <a:rPr lang="it-IT" dirty="0"/>
            <a:t>può anche rivelarsi utile in questa fase. Scenari "ottimistici", "molto probabili" e "pessimistici" possono essere elaborati per stimare il grado di rischio associato a un progetto.</a:t>
          </a:r>
          <a:endParaRPr lang="en-US" dirty="0"/>
        </a:p>
      </dgm:t>
    </dgm:pt>
    <dgm:pt modelId="{40283B0E-7C5B-48C5-9AFC-130781663ECA}" type="parTrans" cxnId="{357839B1-9BD9-4877-AFA5-7ACE4350B23D}">
      <dgm:prSet/>
      <dgm:spPr/>
      <dgm:t>
        <a:bodyPr/>
        <a:lstStyle/>
        <a:p>
          <a:endParaRPr lang="en-US"/>
        </a:p>
      </dgm:t>
    </dgm:pt>
    <dgm:pt modelId="{0C5D3448-6C84-4A4C-B9F9-D0632D159F3B}" type="sibTrans" cxnId="{357839B1-9BD9-4877-AFA5-7ACE4350B23D}">
      <dgm:prSet/>
      <dgm:spPr/>
      <dgm:t>
        <a:bodyPr/>
        <a:lstStyle/>
        <a:p>
          <a:endParaRPr lang="en-US"/>
        </a:p>
      </dgm:t>
    </dgm:pt>
    <dgm:pt modelId="{9E29CDDB-9FC2-4636-95CC-4E8056E4CB6E}" type="pres">
      <dgm:prSet presAssocID="{A42126C6-8C5F-4A17-AD5E-2373E2E34A5F}" presName="root" presStyleCnt="0">
        <dgm:presLayoutVars>
          <dgm:dir/>
          <dgm:resizeHandles val="exact"/>
        </dgm:presLayoutVars>
      </dgm:prSet>
      <dgm:spPr/>
    </dgm:pt>
    <dgm:pt modelId="{E54397C1-73AF-42CE-A900-05A69AAB679C}" type="pres">
      <dgm:prSet presAssocID="{F69AD0C0-25D6-4207-B91E-4739436F5A96}" presName="compNode" presStyleCnt="0"/>
      <dgm:spPr/>
    </dgm:pt>
    <dgm:pt modelId="{AF5EFD1A-EAA6-4E6E-AD75-D1F598FEC575}" type="pres">
      <dgm:prSet presAssocID="{F69AD0C0-25D6-4207-B91E-4739436F5A96}" presName="bgRect" presStyleLbl="bgShp" presStyleIdx="0" presStyleCnt="3"/>
      <dgm:spPr/>
    </dgm:pt>
    <dgm:pt modelId="{2EB14473-3EE8-43D1-9ED9-A1F3610F6F05}" type="pres">
      <dgm:prSet presAssocID="{F69AD0C0-25D6-4207-B91E-4739436F5A9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olatrice"/>
        </a:ext>
      </dgm:extLst>
    </dgm:pt>
    <dgm:pt modelId="{0649CE1E-20A0-417A-8648-22225BF3DAB8}" type="pres">
      <dgm:prSet presAssocID="{F69AD0C0-25D6-4207-B91E-4739436F5A96}" presName="spaceRect" presStyleCnt="0"/>
      <dgm:spPr/>
    </dgm:pt>
    <dgm:pt modelId="{9985A047-F0AC-42BB-85E1-9CF01E24F79B}" type="pres">
      <dgm:prSet presAssocID="{F69AD0C0-25D6-4207-B91E-4739436F5A96}" presName="parTx" presStyleLbl="revTx" presStyleIdx="0" presStyleCnt="3">
        <dgm:presLayoutVars>
          <dgm:chMax val="0"/>
          <dgm:chPref val="0"/>
        </dgm:presLayoutVars>
      </dgm:prSet>
      <dgm:spPr/>
    </dgm:pt>
    <dgm:pt modelId="{6EFD56F5-D3B2-40AB-A029-17E595382BA4}" type="pres">
      <dgm:prSet presAssocID="{A17593FE-7159-417A-9B05-9BAECE8895D7}" presName="sibTrans" presStyleCnt="0"/>
      <dgm:spPr/>
    </dgm:pt>
    <dgm:pt modelId="{12B89845-B5A5-4B20-9FAC-40B284B28C92}" type="pres">
      <dgm:prSet presAssocID="{498475C0-ECB2-43EF-9DAF-36A65A034823}" presName="compNode" presStyleCnt="0"/>
      <dgm:spPr/>
    </dgm:pt>
    <dgm:pt modelId="{FB7EE732-CB09-4E5B-A732-0CE8C6B4D6E6}" type="pres">
      <dgm:prSet presAssocID="{498475C0-ECB2-43EF-9DAF-36A65A034823}" presName="bgRect" presStyleLbl="bgShp" presStyleIdx="1" presStyleCnt="3"/>
      <dgm:spPr/>
    </dgm:pt>
    <dgm:pt modelId="{30BFF6B8-40C9-44C5-B2DC-A3424591B3A4}" type="pres">
      <dgm:prSet presAssocID="{498475C0-ECB2-43EF-9DAF-36A65A0348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tematica"/>
        </a:ext>
      </dgm:extLst>
    </dgm:pt>
    <dgm:pt modelId="{542A9506-0B2D-451E-AA20-AFDC8A98E29F}" type="pres">
      <dgm:prSet presAssocID="{498475C0-ECB2-43EF-9DAF-36A65A034823}" presName="spaceRect" presStyleCnt="0"/>
      <dgm:spPr/>
    </dgm:pt>
    <dgm:pt modelId="{24488CDB-4CDA-44B5-8C80-8B755BAD19B5}" type="pres">
      <dgm:prSet presAssocID="{498475C0-ECB2-43EF-9DAF-36A65A034823}" presName="parTx" presStyleLbl="revTx" presStyleIdx="1" presStyleCnt="3">
        <dgm:presLayoutVars>
          <dgm:chMax val="0"/>
          <dgm:chPref val="0"/>
        </dgm:presLayoutVars>
      </dgm:prSet>
      <dgm:spPr/>
    </dgm:pt>
    <dgm:pt modelId="{B1B2B5A4-08A2-416D-AAF1-C7501D62F605}" type="pres">
      <dgm:prSet presAssocID="{5078CE21-CE27-4AB1-A3CA-8409C359412A}" presName="sibTrans" presStyleCnt="0"/>
      <dgm:spPr/>
    </dgm:pt>
    <dgm:pt modelId="{18A1702A-67D3-4454-936B-3623CF38FE6A}" type="pres">
      <dgm:prSet presAssocID="{E8956BD4-152F-45E3-8454-1244F78BF9CA}" presName="compNode" presStyleCnt="0"/>
      <dgm:spPr/>
    </dgm:pt>
    <dgm:pt modelId="{48D5D65F-FFC3-4F56-8B4D-6EF8BA9576C4}" type="pres">
      <dgm:prSet presAssocID="{E8956BD4-152F-45E3-8454-1244F78BF9CA}" presName="bgRect" presStyleLbl="bgShp" presStyleIdx="2" presStyleCnt="3"/>
      <dgm:spPr/>
    </dgm:pt>
    <dgm:pt modelId="{D0492F61-8F9F-467F-9BF9-10CAB7871446}" type="pres">
      <dgm:prSet presAssocID="{E8956BD4-152F-45E3-8454-1244F78BF9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ni"/>
        </a:ext>
      </dgm:extLst>
    </dgm:pt>
    <dgm:pt modelId="{C589DAF5-A287-47C2-A0DC-33D4F140263A}" type="pres">
      <dgm:prSet presAssocID="{E8956BD4-152F-45E3-8454-1244F78BF9CA}" presName="spaceRect" presStyleCnt="0"/>
      <dgm:spPr/>
    </dgm:pt>
    <dgm:pt modelId="{DA2E7855-B55C-489C-A44F-C68452A4083B}" type="pres">
      <dgm:prSet presAssocID="{E8956BD4-152F-45E3-8454-1244F78BF9CA}" presName="parTx" presStyleLbl="revTx" presStyleIdx="2" presStyleCnt="3">
        <dgm:presLayoutVars>
          <dgm:chMax val="0"/>
          <dgm:chPref val="0"/>
        </dgm:presLayoutVars>
      </dgm:prSet>
      <dgm:spPr/>
    </dgm:pt>
  </dgm:ptLst>
  <dgm:cxnLst>
    <dgm:cxn modelId="{64F7571F-1399-4C3A-B9B0-97E22A6309AD}" type="presOf" srcId="{F69AD0C0-25D6-4207-B91E-4739436F5A96}" destId="{9985A047-F0AC-42BB-85E1-9CF01E24F79B}" srcOrd="0" destOrd="0" presId="urn:microsoft.com/office/officeart/2018/2/layout/IconVerticalSolidList"/>
    <dgm:cxn modelId="{56C46822-E489-44BB-B926-E1B0CD7BDC9B}" srcId="{A42126C6-8C5F-4A17-AD5E-2373E2E34A5F}" destId="{498475C0-ECB2-43EF-9DAF-36A65A034823}" srcOrd="1" destOrd="0" parTransId="{E4750B63-89B1-4F40-A598-247AAF219FFF}" sibTransId="{5078CE21-CE27-4AB1-A3CA-8409C359412A}"/>
    <dgm:cxn modelId="{E925423C-1086-478A-91BA-895989D364B3}" type="presOf" srcId="{E8956BD4-152F-45E3-8454-1244F78BF9CA}" destId="{DA2E7855-B55C-489C-A44F-C68452A4083B}" srcOrd="0" destOrd="0" presId="urn:microsoft.com/office/officeart/2018/2/layout/IconVerticalSolidList"/>
    <dgm:cxn modelId="{357839B1-9BD9-4877-AFA5-7ACE4350B23D}" srcId="{A42126C6-8C5F-4A17-AD5E-2373E2E34A5F}" destId="{E8956BD4-152F-45E3-8454-1244F78BF9CA}" srcOrd="2" destOrd="0" parTransId="{40283B0E-7C5B-48C5-9AFC-130781663ECA}" sibTransId="{0C5D3448-6C84-4A4C-B9F9-D0632D159F3B}"/>
    <dgm:cxn modelId="{134DE4BD-E61B-4139-BF2E-9F3602E99280}" type="presOf" srcId="{498475C0-ECB2-43EF-9DAF-36A65A034823}" destId="{24488CDB-4CDA-44B5-8C80-8B755BAD19B5}" srcOrd="0" destOrd="0" presId="urn:microsoft.com/office/officeart/2018/2/layout/IconVerticalSolidList"/>
    <dgm:cxn modelId="{4CC99ECF-9791-4914-AC50-06093660E92C}" srcId="{A42126C6-8C5F-4A17-AD5E-2373E2E34A5F}" destId="{F69AD0C0-25D6-4207-B91E-4739436F5A96}" srcOrd="0" destOrd="0" parTransId="{891EE5B4-A8E4-4613-B912-443B765927BB}" sibTransId="{A17593FE-7159-417A-9B05-9BAECE8895D7}"/>
    <dgm:cxn modelId="{AD140DEA-4507-47EA-82B0-933E70D81737}" type="presOf" srcId="{A42126C6-8C5F-4A17-AD5E-2373E2E34A5F}" destId="{9E29CDDB-9FC2-4636-95CC-4E8056E4CB6E}" srcOrd="0" destOrd="0" presId="urn:microsoft.com/office/officeart/2018/2/layout/IconVerticalSolidList"/>
    <dgm:cxn modelId="{23E08041-0A11-4D1F-A9B9-4740E0B33B1A}" type="presParOf" srcId="{9E29CDDB-9FC2-4636-95CC-4E8056E4CB6E}" destId="{E54397C1-73AF-42CE-A900-05A69AAB679C}" srcOrd="0" destOrd="0" presId="urn:microsoft.com/office/officeart/2018/2/layout/IconVerticalSolidList"/>
    <dgm:cxn modelId="{8BA3A16E-AD23-4DFD-B356-59A5497A3EC4}" type="presParOf" srcId="{E54397C1-73AF-42CE-A900-05A69AAB679C}" destId="{AF5EFD1A-EAA6-4E6E-AD75-D1F598FEC575}" srcOrd="0" destOrd="0" presId="urn:microsoft.com/office/officeart/2018/2/layout/IconVerticalSolidList"/>
    <dgm:cxn modelId="{974CDDD2-38A3-4914-9082-AFFA3F8CE01A}" type="presParOf" srcId="{E54397C1-73AF-42CE-A900-05A69AAB679C}" destId="{2EB14473-3EE8-43D1-9ED9-A1F3610F6F05}" srcOrd="1" destOrd="0" presId="urn:microsoft.com/office/officeart/2018/2/layout/IconVerticalSolidList"/>
    <dgm:cxn modelId="{2C4F55F2-83DF-4D6B-8037-020CB7A91212}" type="presParOf" srcId="{E54397C1-73AF-42CE-A900-05A69AAB679C}" destId="{0649CE1E-20A0-417A-8648-22225BF3DAB8}" srcOrd="2" destOrd="0" presId="urn:microsoft.com/office/officeart/2018/2/layout/IconVerticalSolidList"/>
    <dgm:cxn modelId="{29C14E35-DD60-4C72-BDE0-945A02280A23}" type="presParOf" srcId="{E54397C1-73AF-42CE-A900-05A69AAB679C}" destId="{9985A047-F0AC-42BB-85E1-9CF01E24F79B}" srcOrd="3" destOrd="0" presId="urn:microsoft.com/office/officeart/2018/2/layout/IconVerticalSolidList"/>
    <dgm:cxn modelId="{A1453B35-ED85-4452-B941-BC4ECD8A86EC}" type="presParOf" srcId="{9E29CDDB-9FC2-4636-95CC-4E8056E4CB6E}" destId="{6EFD56F5-D3B2-40AB-A029-17E595382BA4}" srcOrd="1" destOrd="0" presId="urn:microsoft.com/office/officeart/2018/2/layout/IconVerticalSolidList"/>
    <dgm:cxn modelId="{F4DF94D7-C65D-45D3-ADD7-FBD296982918}" type="presParOf" srcId="{9E29CDDB-9FC2-4636-95CC-4E8056E4CB6E}" destId="{12B89845-B5A5-4B20-9FAC-40B284B28C92}" srcOrd="2" destOrd="0" presId="urn:microsoft.com/office/officeart/2018/2/layout/IconVerticalSolidList"/>
    <dgm:cxn modelId="{05876D5F-40E5-4235-A389-2388CBEA6504}" type="presParOf" srcId="{12B89845-B5A5-4B20-9FAC-40B284B28C92}" destId="{FB7EE732-CB09-4E5B-A732-0CE8C6B4D6E6}" srcOrd="0" destOrd="0" presId="urn:microsoft.com/office/officeart/2018/2/layout/IconVerticalSolidList"/>
    <dgm:cxn modelId="{48A049AD-7029-4440-BD8D-E34C0439CEA3}" type="presParOf" srcId="{12B89845-B5A5-4B20-9FAC-40B284B28C92}" destId="{30BFF6B8-40C9-44C5-B2DC-A3424591B3A4}" srcOrd="1" destOrd="0" presId="urn:microsoft.com/office/officeart/2018/2/layout/IconVerticalSolidList"/>
    <dgm:cxn modelId="{A42E7EB2-E13B-4DEA-9733-B9CEF94134DE}" type="presParOf" srcId="{12B89845-B5A5-4B20-9FAC-40B284B28C92}" destId="{542A9506-0B2D-451E-AA20-AFDC8A98E29F}" srcOrd="2" destOrd="0" presId="urn:microsoft.com/office/officeart/2018/2/layout/IconVerticalSolidList"/>
    <dgm:cxn modelId="{70BB0417-5635-483C-B468-E08774E3A5FA}" type="presParOf" srcId="{12B89845-B5A5-4B20-9FAC-40B284B28C92}" destId="{24488CDB-4CDA-44B5-8C80-8B755BAD19B5}" srcOrd="3" destOrd="0" presId="urn:microsoft.com/office/officeart/2018/2/layout/IconVerticalSolidList"/>
    <dgm:cxn modelId="{36B2E99C-A2AF-406D-8871-D6968A4B59B7}" type="presParOf" srcId="{9E29CDDB-9FC2-4636-95CC-4E8056E4CB6E}" destId="{B1B2B5A4-08A2-416D-AAF1-C7501D62F605}" srcOrd="3" destOrd="0" presId="urn:microsoft.com/office/officeart/2018/2/layout/IconVerticalSolidList"/>
    <dgm:cxn modelId="{7F08EFB4-2322-4509-925B-41DD8B2441B4}" type="presParOf" srcId="{9E29CDDB-9FC2-4636-95CC-4E8056E4CB6E}" destId="{18A1702A-67D3-4454-936B-3623CF38FE6A}" srcOrd="4" destOrd="0" presId="urn:microsoft.com/office/officeart/2018/2/layout/IconVerticalSolidList"/>
    <dgm:cxn modelId="{CB0F5614-07F7-4952-8256-EB0045B157B1}" type="presParOf" srcId="{18A1702A-67D3-4454-936B-3623CF38FE6A}" destId="{48D5D65F-FFC3-4F56-8B4D-6EF8BA9576C4}" srcOrd="0" destOrd="0" presId="urn:microsoft.com/office/officeart/2018/2/layout/IconVerticalSolidList"/>
    <dgm:cxn modelId="{1B6C9046-FC28-422B-81A0-877CAEF58872}" type="presParOf" srcId="{18A1702A-67D3-4454-936B-3623CF38FE6A}" destId="{D0492F61-8F9F-467F-9BF9-10CAB7871446}" srcOrd="1" destOrd="0" presId="urn:microsoft.com/office/officeart/2018/2/layout/IconVerticalSolidList"/>
    <dgm:cxn modelId="{0C766AB5-B95D-400D-B9A8-0BEE7F154DE1}" type="presParOf" srcId="{18A1702A-67D3-4454-936B-3623CF38FE6A}" destId="{C589DAF5-A287-47C2-A0DC-33D4F140263A}" srcOrd="2" destOrd="0" presId="urn:microsoft.com/office/officeart/2018/2/layout/IconVerticalSolidList"/>
    <dgm:cxn modelId="{C72D5C37-A718-4392-835B-5C0CAD4E5E06}" type="presParOf" srcId="{18A1702A-67D3-4454-936B-3623CF38FE6A}" destId="{DA2E7855-B55C-489C-A44F-C68452A408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1CA734-C981-4337-8F94-48CD89C0B01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7C01490-A533-47C1-9C65-E30A57A6B7FF}">
      <dgm:prSet/>
      <dgm:spPr/>
      <dgm:t>
        <a:bodyPr/>
        <a:lstStyle/>
        <a:p>
          <a:r>
            <a:rPr lang="it-IT" dirty="0"/>
            <a:t>Una volta sviluppati, i prototipi devono essere sottoposti a prove sia sugli aspetti funzionali sia sull'accettazione del consumatore prima di raggiungere il mercato. Si tratta dei test sul prodotto </a:t>
          </a:r>
          <a:r>
            <a:rPr lang="it-IT" dirty="0">
              <a:solidFill>
                <a:schemeClr val="accent1"/>
              </a:solidFill>
            </a:rPr>
            <a:t>(</a:t>
          </a:r>
          <a:r>
            <a:rPr lang="it-IT" i="1" u="sng" dirty="0">
              <a:solidFill>
                <a:schemeClr val="accent1"/>
              </a:solidFill>
            </a:rPr>
            <a:t>product test o </a:t>
          </a:r>
          <a:r>
            <a:rPr lang="it-IT" i="1" u="sng" dirty="0" err="1">
              <a:solidFill>
                <a:schemeClr val="accent1"/>
              </a:solidFill>
            </a:rPr>
            <a:t>pre</a:t>
          </a:r>
          <a:r>
            <a:rPr lang="it-IT" i="1" u="sng" dirty="0">
              <a:solidFill>
                <a:schemeClr val="accent1"/>
              </a:solidFill>
            </a:rPr>
            <a:t>-test</a:t>
          </a:r>
          <a:r>
            <a:rPr lang="it-IT" dirty="0">
              <a:solidFill>
                <a:schemeClr val="accent1"/>
              </a:solidFill>
            </a:rPr>
            <a:t>).</a:t>
          </a:r>
          <a:r>
            <a:rPr lang="it-IT" dirty="0"/>
            <a:t> I test funzionali </a:t>
          </a:r>
          <a:r>
            <a:rPr lang="it-IT" dirty="0">
              <a:solidFill>
                <a:schemeClr val="accent1"/>
              </a:solidFill>
            </a:rPr>
            <a:t>(</a:t>
          </a:r>
          <a:r>
            <a:rPr lang="it-IT" i="1" u="sng" dirty="0">
              <a:solidFill>
                <a:schemeClr val="accent1"/>
              </a:solidFill>
            </a:rPr>
            <a:t>test alfa</a:t>
          </a:r>
          <a:r>
            <a:rPr lang="it-IT" dirty="0">
              <a:solidFill>
                <a:schemeClr val="accent1"/>
              </a:solidFill>
            </a:rPr>
            <a:t>) </a:t>
          </a:r>
          <a:r>
            <a:rPr lang="it-IT" dirty="0"/>
            <a:t>sono eseguiti in laboratorio e sul campo per verificare aspetti come sicurezza, prestazioni e data di scadenza. Superati questi test, si passa ai </a:t>
          </a:r>
          <a:r>
            <a:rPr lang="it-IT" i="1" u="sng" dirty="0">
              <a:solidFill>
                <a:schemeClr val="accent1"/>
              </a:solidFill>
            </a:rPr>
            <a:t>test beta</a:t>
          </a:r>
          <a:r>
            <a:rPr lang="it-IT" dirty="0"/>
            <a:t>, ovvero i prodotti sono testati con i consumatori per verificarne l'accettabilità durante l’uso.</a:t>
          </a:r>
          <a:endParaRPr lang="en-US" dirty="0"/>
        </a:p>
      </dgm:t>
    </dgm:pt>
    <dgm:pt modelId="{83FE9B40-A6B0-45AA-9C22-354404342683}" type="parTrans" cxnId="{8EE293A7-EA28-495A-B870-7404711FD050}">
      <dgm:prSet/>
      <dgm:spPr/>
      <dgm:t>
        <a:bodyPr/>
        <a:lstStyle/>
        <a:p>
          <a:endParaRPr lang="en-US"/>
        </a:p>
      </dgm:t>
    </dgm:pt>
    <dgm:pt modelId="{D16DF5E4-FBDB-46C0-818D-149817215F08}" type="sibTrans" cxnId="{8EE293A7-EA28-495A-B870-7404711FD050}">
      <dgm:prSet/>
      <dgm:spPr/>
      <dgm:t>
        <a:bodyPr/>
        <a:lstStyle/>
        <a:p>
          <a:endParaRPr lang="en-US"/>
        </a:p>
      </dgm:t>
    </dgm:pt>
    <dgm:pt modelId="{EAF403E4-D13D-4237-9C27-B3F6271E8286}">
      <dgm:prSet/>
      <dgm:spPr/>
      <dgm:t>
        <a:bodyPr/>
        <a:lstStyle/>
        <a:p>
          <a:r>
            <a:rPr lang="it-IT" dirty="0"/>
            <a:t>Esistono diverse tipologie di test beta; fra queste ricordiamo il </a:t>
          </a:r>
          <a:r>
            <a:rPr lang="it-IT" i="1" u="sng" dirty="0">
              <a:solidFill>
                <a:schemeClr val="accent1"/>
              </a:solidFill>
            </a:rPr>
            <a:t>"</a:t>
          </a:r>
          <a:r>
            <a:rPr lang="it-IT" i="1" u="sng" dirty="0" err="1">
              <a:solidFill>
                <a:schemeClr val="accent1"/>
              </a:solidFill>
            </a:rPr>
            <a:t>paired</a:t>
          </a:r>
          <a:r>
            <a:rPr lang="it-IT" i="1" u="sng" dirty="0">
              <a:solidFill>
                <a:schemeClr val="accent1"/>
              </a:solidFill>
            </a:rPr>
            <a:t> </a:t>
          </a:r>
          <a:r>
            <a:rPr lang="it-IT" i="1" u="sng" dirty="0" err="1">
              <a:solidFill>
                <a:schemeClr val="accent1"/>
              </a:solidFill>
            </a:rPr>
            <a:t>companion</a:t>
          </a:r>
          <a:r>
            <a:rPr lang="it-IT" i="1" u="sng" dirty="0">
              <a:solidFill>
                <a:schemeClr val="accent1"/>
              </a:solidFill>
            </a:rPr>
            <a:t> test", </a:t>
          </a:r>
          <a:r>
            <a:rPr lang="it-IT" dirty="0"/>
            <a:t>quando il nuovo prodotto viene utilizzato insieme a un prodotto rivale, in modo che gli intervistati abbiano un punto di riferimento rispetto al quale giudicare le nuove offerte. In aggiunta, due (o più) varianti di prodotto possono essere testate l'una accanto all'altra.</a:t>
          </a:r>
          <a:endParaRPr lang="en-US" dirty="0"/>
        </a:p>
      </dgm:t>
    </dgm:pt>
    <dgm:pt modelId="{A1F93486-74AE-4E03-975D-F9FC75A72928}" type="parTrans" cxnId="{5580FC3B-4492-41C2-A86D-EBF83FE69783}">
      <dgm:prSet/>
      <dgm:spPr/>
      <dgm:t>
        <a:bodyPr/>
        <a:lstStyle/>
        <a:p>
          <a:endParaRPr lang="en-US"/>
        </a:p>
      </dgm:t>
    </dgm:pt>
    <dgm:pt modelId="{0BC546A6-35FE-4991-B913-53C4A50282B0}" type="sibTrans" cxnId="{5580FC3B-4492-41C2-A86D-EBF83FE69783}">
      <dgm:prSet/>
      <dgm:spPr/>
      <dgm:t>
        <a:bodyPr/>
        <a:lstStyle/>
        <a:p>
          <a:endParaRPr lang="en-US"/>
        </a:p>
      </dgm:t>
    </dgm:pt>
    <dgm:pt modelId="{A1CC982F-1C67-458F-96AF-56BA6F0763E4}" type="pres">
      <dgm:prSet presAssocID="{521CA734-C981-4337-8F94-48CD89C0B01B}" presName="hierChild1" presStyleCnt="0">
        <dgm:presLayoutVars>
          <dgm:chPref val="1"/>
          <dgm:dir/>
          <dgm:animOne val="branch"/>
          <dgm:animLvl val="lvl"/>
          <dgm:resizeHandles/>
        </dgm:presLayoutVars>
      </dgm:prSet>
      <dgm:spPr/>
    </dgm:pt>
    <dgm:pt modelId="{62C4B321-030E-4750-B614-48F847A2B3AB}" type="pres">
      <dgm:prSet presAssocID="{87C01490-A533-47C1-9C65-E30A57A6B7FF}" presName="hierRoot1" presStyleCnt="0"/>
      <dgm:spPr/>
    </dgm:pt>
    <dgm:pt modelId="{7FCA2443-37F5-4054-814A-3F5B8611BB7D}" type="pres">
      <dgm:prSet presAssocID="{87C01490-A533-47C1-9C65-E30A57A6B7FF}" presName="composite" presStyleCnt="0"/>
      <dgm:spPr/>
    </dgm:pt>
    <dgm:pt modelId="{3F5E3718-B3D0-48BF-84DA-35433AB486D2}" type="pres">
      <dgm:prSet presAssocID="{87C01490-A533-47C1-9C65-E30A57A6B7FF}" presName="background" presStyleLbl="node0" presStyleIdx="0" presStyleCnt="2"/>
      <dgm:spPr/>
    </dgm:pt>
    <dgm:pt modelId="{DC629B07-FEA9-4553-BE99-C48816A8E7B8}" type="pres">
      <dgm:prSet presAssocID="{87C01490-A533-47C1-9C65-E30A57A6B7FF}" presName="text" presStyleLbl="fgAcc0" presStyleIdx="0" presStyleCnt="2">
        <dgm:presLayoutVars>
          <dgm:chPref val="3"/>
        </dgm:presLayoutVars>
      </dgm:prSet>
      <dgm:spPr/>
    </dgm:pt>
    <dgm:pt modelId="{4CD03D04-15F7-4C9C-AA44-A3C4D222FDB3}" type="pres">
      <dgm:prSet presAssocID="{87C01490-A533-47C1-9C65-E30A57A6B7FF}" presName="hierChild2" presStyleCnt="0"/>
      <dgm:spPr/>
    </dgm:pt>
    <dgm:pt modelId="{92E6A211-028F-421F-B0DF-3D17AE44C49F}" type="pres">
      <dgm:prSet presAssocID="{EAF403E4-D13D-4237-9C27-B3F6271E8286}" presName="hierRoot1" presStyleCnt="0"/>
      <dgm:spPr/>
    </dgm:pt>
    <dgm:pt modelId="{B0FC9A53-8658-4B97-9973-6F6022811367}" type="pres">
      <dgm:prSet presAssocID="{EAF403E4-D13D-4237-9C27-B3F6271E8286}" presName="composite" presStyleCnt="0"/>
      <dgm:spPr/>
    </dgm:pt>
    <dgm:pt modelId="{11D9A8B3-CD02-4778-82EB-C0AE3FEB223D}" type="pres">
      <dgm:prSet presAssocID="{EAF403E4-D13D-4237-9C27-B3F6271E8286}" presName="background" presStyleLbl="node0" presStyleIdx="1" presStyleCnt="2"/>
      <dgm:spPr/>
    </dgm:pt>
    <dgm:pt modelId="{A0FDC4BF-6636-406F-9DCC-A612BFDB4388}" type="pres">
      <dgm:prSet presAssocID="{EAF403E4-D13D-4237-9C27-B3F6271E8286}" presName="text" presStyleLbl="fgAcc0" presStyleIdx="1" presStyleCnt="2">
        <dgm:presLayoutVars>
          <dgm:chPref val="3"/>
        </dgm:presLayoutVars>
      </dgm:prSet>
      <dgm:spPr/>
    </dgm:pt>
    <dgm:pt modelId="{406DDA28-6603-453C-94DA-5D1EEBB68376}" type="pres">
      <dgm:prSet presAssocID="{EAF403E4-D13D-4237-9C27-B3F6271E8286}" presName="hierChild2" presStyleCnt="0"/>
      <dgm:spPr/>
    </dgm:pt>
  </dgm:ptLst>
  <dgm:cxnLst>
    <dgm:cxn modelId="{5580FC3B-4492-41C2-A86D-EBF83FE69783}" srcId="{521CA734-C981-4337-8F94-48CD89C0B01B}" destId="{EAF403E4-D13D-4237-9C27-B3F6271E8286}" srcOrd="1" destOrd="0" parTransId="{A1F93486-74AE-4E03-975D-F9FC75A72928}" sibTransId="{0BC546A6-35FE-4991-B913-53C4A50282B0}"/>
    <dgm:cxn modelId="{C6C4783D-4AE2-47A9-B7B7-4A76E7B766FE}" type="presOf" srcId="{87C01490-A533-47C1-9C65-E30A57A6B7FF}" destId="{DC629B07-FEA9-4553-BE99-C48816A8E7B8}" srcOrd="0" destOrd="0" presId="urn:microsoft.com/office/officeart/2005/8/layout/hierarchy1"/>
    <dgm:cxn modelId="{B77442A0-214F-4DF5-84A5-FD16D8288667}" type="presOf" srcId="{EAF403E4-D13D-4237-9C27-B3F6271E8286}" destId="{A0FDC4BF-6636-406F-9DCC-A612BFDB4388}" srcOrd="0" destOrd="0" presId="urn:microsoft.com/office/officeart/2005/8/layout/hierarchy1"/>
    <dgm:cxn modelId="{8EE293A7-EA28-495A-B870-7404711FD050}" srcId="{521CA734-C981-4337-8F94-48CD89C0B01B}" destId="{87C01490-A533-47C1-9C65-E30A57A6B7FF}" srcOrd="0" destOrd="0" parTransId="{83FE9B40-A6B0-45AA-9C22-354404342683}" sibTransId="{D16DF5E4-FBDB-46C0-818D-149817215F08}"/>
    <dgm:cxn modelId="{224E82EE-67AB-47FB-8D0E-B55F41CC017B}" type="presOf" srcId="{521CA734-C981-4337-8F94-48CD89C0B01B}" destId="{A1CC982F-1C67-458F-96AF-56BA6F0763E4}" srcOrd="0" destOrd="0" presId="urn:microsoft.com/office/officeart/2005/8/layout/hierarchy1"/>
    <dgm:cxn modelId="{8948B398-25AD-4F6C-A48A-3235803E3EDF}" type="presParOf" srcId="{A1CC982F-1C67-458F-96AF-56BA6F0763E4}" destId="{62C4B321-030E-4750-B614-48F847A2B3AB}" srcOrd="0" destOrd="0" presId="urn:microsoft.com/office/officeart/2005/8/layout/hierarchy1"/>
    <dgm:cxn modelId="{532833EE-9B69-4C2F-916F-4C2F051AAB03}" type="presParOf" srcId="{62C4B321-030E-4750-B614-48F847A2B3AB}" destId="{7FCA2443-37F5-4054-814A-3F5B8611BB7D}" srcOrd="0" destOrd="0" presId="urn:microsoft.com/office/officeart/2005/8/layout/hierarchy1"/>
    <dgm:cxn modelId="{F1C6E94A-A23E-4368-BC9D-9B67BD674A82}" type="presParOf" srcId="{7FCA2443-37F5-4054-814A-3F5B8611BB7D}" destId="{3F5E3718-B3D0-48BF-84DA-35433AB486D2}" srcOrd="0" destOrd="0" presId="urn:microsoft.com/office/officeart/2005/8/layout/hierarchy1"/>
    <dgm:cxn modelId="{93EAAA4F-F7DB-47FE-8855-A6E39EE206FB}" type="presParOf" srcId="{7FCA2443-37F5-4054-814A-3F5B8611BB7D}" destId="{DC629B07-FEA9-4553-BE99-C48816A8E7B8}" srcOrd="1" destOrd="0" presId="urn:microsoft.com/office/officeart/2005/8/layout/hierarchy1"/>
    <dgm:cxn modelId="{3B365E00-D354-401E-A9B6-D719F06CB06B}" type="presParOf" srcId="{62C4B321-030E-4750-B614-48F847A2B3AB}" destId="{4CD03D04-15F7-4C9C-AA44-A3C4D222FDB3}" srcOrd="1" destOrd="0" presId="urn:microsoft.com/office/officeart/2005/8/layout/hierarchy1"/>
    <dgm:cxn modelId="{4633BE4B-7221-46EC-A47B-BF9FEB33CEF7}" type="presParOf" srcId="{A1CC982F-1C67-458F-96AF-56BA6F0763E4}" destId="{92E6A211-028F-421F-B0DF-3D17AE44C49F}" srcOrd="1" destOrd="0" presId="urn:microsoft.com/office/officeart/2005/8/layout/hierarchy1"/>
    <dgm:cxn modelId="{80E23334-0804-4938-90A9-1727CB7F0168}" type="presParOf" srcId="{92E6A211-028F-421F-B0DF-3D17AE44C49F}" destId="{B0FC9A53-8658-4B97-9973-6F6022811367}" srcOrd="0" destOrd="0" presId="urn:microsoft.com/office/officeart/2005/8/layout/hierarchy1"/>
    <dgm:cxn modelId="{4658ECCB-0130-410A-98AF-4620079BE793}" type="presParOf" srcId="{B0FC9A53-8658-4B97-9973-6F6022811367}" destId="{11D9A8B3-CD02-4778-82EB-C0AE3FEB223D}" srcOrd="0" destOrd="0" presId="urn:microsoft.com/office/officeart/2005/8/layout/hierarchy1"/>
    <dgm:cxn modelId="{12DBC067-5FBD-4ABA-A95B-86EBCDC0E0E6}" type="presParOf" srcId="{B0FC9A53-8658-4B97-9973-6F6022811367}" destId="{A0FDC4BF-6636-406F-9DCC-A612BFDB4388}" srcOrd="1" destOrd="0" presId="urn:microsoft.com/office/officeart/2005/8/layout/hierarchy1"/>
    <dgm:cxn modelId="{F84D16AA-529B-4B6C-A649-EADC72FF27BE}" type="presParOf" srcId="{92E6A211-028F-421F-B0DF-3D17AE44C49F}" destId="{406DDA28-6603-453C-94DA-5D1EEBB683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356995-B7D1-4C97-8846-A7F272D6A07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9A9B496-2DFE-43C2-95DA-5B5E4541C64C}">
      <dgm:prSet/>
      <dgm:spPr/>
      <dgm:t>
        <a:bodyPr/>
        <a:lstStyle/>
        <a:p>
          <a:pPr algn="ctr"/>
          <a:r>
            <a:rPr lang="it-IT" dirty="0"/>
            <a:t>Tuttavia, il test marketing ha una serie di </a:t>
          </a:r>
          <a:r>
            <a:rPr lang="it-IT" i="1" dirty="0"/>
            <a:t>problemi potenziali</a:t>
          </a:r>
          <a:r>
            <a:rPr lang="it-IT" dirty="0"/>
            <a:t>. Le città e le aree di test potrebbero non essere rappresentative del mercato nazionale e, pertanto, le proiezioni di vendita potrebbero essere imprecise. </a:t>
          </a:r>
          <a:endParaRPr lang="en-US" dirty="0"/>
        </a:p>
      </dgm:t>
    </dgm:pt>
    <dgm:pt modelId="{A766EF56-31BF-40B8-8A54-DB1153AB2E64}" type="parTrans" cxnId="{B181852E-90F3-4BFD-8A21-BCF1C599FD2A}">
      <dgm:prSet/>
      <dgm:spPr/>
      <dgm:t>
        <a:bodyPr/>
        <a:lstStyle/>
        <a:p>
          <a:endParaRPr lang="en-US"/>
        </a:p>
      </dgm:t>
    </dgm:pt>
    <dgm:pt modelId="{36C819D4-6572-42C8-BF50-0D8570ACD536}" type="sibTrans" cxnId="{B181852E-90F3-4BFD-8A21-BCF1C599FD2A}">
      <dgm:prSet/>
      <dgm:spPr/>
      <dgm:t>
        <a:bodyPr/>
        <a:lstStyle/>
        <a:p>
          <a:endParaRPr lang="en-US"/>
        </a:p>
      </dgm:t>
    </dgm:pt>
    <dgm:pt modelId="{87DD6E39-91FF-43CB-995A-2ECE34855B8F}">
      <dgm:prSet/>
      <dgm:spPr/>
      <dgm:t>
        <a:bodyPr/>
        <a:lstStyle/>
        <a:p>
          <a:pPr algn="ctr"/>
          <a:r>
            <a:rPr lang="it-IT" dirty="0"/>
            <a:t>I concorrenti possono invalidare il test marketing dando incentivi ai distributori per aumentare l'assortimento del proprio prodotto, negando così spazio sugli scaffali a quello nuovo. </a:t>
          </a:r>
          <a:endParaRPr lang="en-US" dirty="0"/>
        </a:p>
      </dgm:t>
    </dgm:pt>
    <dgm:pt modelId="{C6F210DC-B905-4C54-87A1-EBD4F283AD99}" type="parTrans" cxnId="{D08F93A6-483B-4B9A-8C44-994DFEA5D465}">
      <dgm:prSet/>
      <dgm:spPr/>
      <dgm:t>
        <a:bodyPr/>
        <a:lstStyle/>
        <a:p>
          <a:endParaRPr lang="en-US"/>
        </a:p>
      </dgm:t>
    </dgm:pt>
    <dgm:pt modelId="{3D5CEE09-2D21-4FE4-8DE8-28F6D329271F}" type="sibTrans" cxnId="{D08F93A6-483B-4B9A-8C44-994DFEA5D465}">
      <dgm:prSet/>
      <dgm:spPr/>
      <dgm:t>
        <a:bodyPr/>
        <a:lstStyle/>
        <a:p>
          <a:endParaRPr lang="en-US"/>
        </a:p>
      </dgm:t>
    </dgm:pt>
    <dgm:pt modelId="{06A9BF0D-7C7A-4CEC-BD44-3019574E94C3}">
      <dgm:prSet/>
      <dgm:spPr/>
      <dgm:t>
        <a:bodyPr/>
        <a:lstStyle/>
        <a:p>
          <a:pPr algn="ctr"/>
          <a:r>
            <a:rPr lang="it-IT" dirty="0"/>
            <a:t>Inoltre, i mercati di prova devono rimanere in piedi abbastanza a lungo da consentire la misurazione dei tassi di acquisto ripetuti per un prodotto poiché questo è un indicatore cruciale di successo.</a:t>
          </a:r>
          <a:endParaRPr lang="en-US" dirty="0"/>
        </a:p>
      </dgm:t>
    </dgm:pt>
    <dgm:pt modelId="{F6B1BDCB-761D-408B-B06E-FC228D7F074F}" type="parTrans" cxnId="{29894B2E-1608-4C89-84D3-AEA69FBF089A}">
      <dgm:prSet/>
      <dgm:spPr/>
      <dgm:t>
        <a:bodyPr/>
        <a:lstStyle/>
        <a:p>
          <a:endParaRPr lang="en-US"/>
        </a:p>
      </dgm:t>
    </dgm:pt>
    <dgm:pt modelId="{0B6C323F-E225-41F9-A6E8-4E548B5D98C7}" type="sibTrans" cxnId="{29894B2E-1608-4C89-84D3-AEA69FBF089A}">
      <dgm:prSet/>
      <dgm:spPr/>
      <dgm:t>
        <a:bodyPr/>
        <a:lstStyle/>
        <a:p>
          <a:endParaRPr lang="en-US"/>
        </a:p>
      </dgm:t>
    </dgm:pt>
    <dgm:pt modelId="{A1E8213A-0FD0-4707-A9F8-F430DF002A77}" type="pres">
      <dgm:prSet presAssocID="{B1356995-B7D1-4C97-8846-A7F272D6A07B}" presName="outerComposite" presStyleCnt="0">
        <dgm:presLayoutVars>
          <dgm:chMax val="5"/>
          <dgm:dir/>
          <dgm:resizeHandles val="exact"/>
        </dgm:presLayoutVars>
      </dgm:prSet>
      <dgm:spPr/>
    </dgm:pt>
    <dgm:pt modelId="{D1BC0E28-B13E-4D4F-A819-43ADBC0A4577}" type="pres">
      <dgm:prSet presAssocID="{B1356995-B7D1-4C97-8846-A7F272D6A07B}" presName="dummyMaxCanvas" presStyleCnt="0">
        <dgm:presLayoutVars/>
      </dgm:prSet>
      <dgm:spPr/>
    </dgm:pt>
    <dgm:pt modelId="{9A731536-8943-4EF0-9B18-0105CE59CE8D}" type="pres">
      <dgm:prSet presAssocID="{B1356995-B7D1-4C97-8846-A7F272D6A07B}" presName="ThreeNodes_1" presStyleLbl="node1" presStyleIdx="0" presStyleCnt="3">
        <dgm:presLayoutVars>
          <dgm:bulletEnabled val="1"/>
        </dgm:presLayoutVars>
      </dgm:prSet>
      <dgm:spPr/>
    </dgm:pt>
    <dgm:pt modelId="{F82AAF83-5080-456C-99DC-790CC51A58E1}" type="pres">
      <dgm:prSet presAssocID="{B1356995-B7D1-4C97-8846-A7F272D6A07B}" presName="ThreeNodes_2" presStyleLbl="node1" presStyleIdx="1" presStyleCnt="3">
        <dgm:presLayoutVars>
          <dgm:bulletEnabled val="1"/>
        </dgm:presLayoutVars>
      </dgm:prSet>
      <dgm:spPr/>
    </dgm:pt>
    <dgm:pt modelId="{3F0ECFB6-6E27-4783-B6EC-D08DCA366967}" type="pres">
      <dgm:prSet presAssocID="{B1356995-B7D1-4C97-8846-A7F272D6A07B}" presName="ThreeNodes_3" presStyleLbl="node1" presStyleIdx="2" presStyleCnt="3">
        <dgm:presLayoutVars>
          <dgm:bulletEnabled val="1"/>
        </dgm:presLayoutVars>
      </dgm:prSet>
      <dgm:spPr/>
    </dgm:pt>
    <dgm:pt modelId="{7102ADC7-EBDC-4D2C-82CA-4A0F78860018}" type="pres">
      <dgm:prSet presAssocID="{B1356995-B7D1-4C97-8846-A7F272D6A07B}" presName="ThreeConn_1-2" presStyleLbl="fgAccFollowNode1" presStyleIdx="0" presStyleCnt="2">
        <dgm:presLayoutVars>
          <dgm:bulletEnabled val="1"/>
        </dgm:presLayoutVars>
      </dgm:prSet>
      <dgm:spPr/>
    </dgm:pt>
    <dgm:pt modelId="{90BE4EC0-8D4F-4834-8DFB-D7D7A78ECAA7}" type="pres">
      <dgm:prSet presAssocID="{B1356995-B7D1-4C97-8846-A7F272D6A07B}" presName="ThreeConn_2-3" presStyleLbl="fgAccFollowNode1" presStyleIdx="1" presStyleCnt="2">
        <dgm:presLayoutVars>
          <dgm:bulletEnabled val="1"/>
        </dgm:presLayoutVars>
      </dgm:prSet>
      <dgm:spPr/>
    </dgm:pt>
    <dgm:pt modelId="{206BA6D1-D9DD-45CA-9BE7-CF79E3551587}" type="pres">
      <dgm:prSet presAssocID="{B1356995-B7D1-4C97-8846-A7F272D6A07B}" presName="ThreeNodes_1_text" presStyleLbl="node1" presStyleIdx="2" presStyleCnt="3">
        <dgm:presLayoutVars>
          <dgm:bulletEnabled val="1"/>
        </dgm:presLayoutVars>
      </dgm:prSet>
      <dgm:spPr/>
    </dgm:pt>
    <dgm:pt modelId="{66A10B90-1164-4CE1-B473-95DD2D372947}" type="pres">
      <dgm:prSet presAssocID="{B1356995-B7D1-4C97-8846-A7F272D6A07B}" presName="ThreeNodes_2_text" presStyleLbl="node1" presStyleIdx="2" presStyleCnt="3">
        <dgm:presLayoutVars>
          <dgm:bulletEnabled val="1"/>
        </dgm:presLayoutVars>
      </dgm:prSet>
      <dgm:spPr/>
    </dgm:pt>
    <dgm:pt modelId="{519CF1BF-64A4-4988-AE65-42AD6D3A7F40}" type="pres">
      <dgm:prSet presAssocID="{B1356995-B7D1-4C97-8846-A7F272D6A07B}" presName="ThreeNodes_3_text" presStyleLbl="node1" presStyleIdx="2" presStyleCnt="3">
        <dgm:presLayoutVars>
          <dgm:bulletEnabled val="1"/>
        </dgm:presLayoutVars>
      </dgm:prSet>
      <dgm:spPr/>
    </dgm:pt>
  </dgm:ptLst>
  <dgm:cxnLst>
    <dgm:cxn modelId="{DA9ACF0B-9D96-4594-B756-594EADE5C80B}" type="presOf" srcId="{36C819D4-6572-42C8-BF50-0D8570ACD536}" destId="{7102ADC7-EBDC-4D2C-82CA-4A0F78860018}" srcOrd="0" destOrd="0" presId="urn:microsoft.com/office/officeart/2005/8/layout/vProcess5"/>
    <dgm:cxn modelId="{11CA890D-197A-4E6A-93D8-5A7309CDA79B}" type="presOf" srcId="{87DD6E39-91FF-43CB-995A-2ECE34855B8F}" destId="{F82AAF83-5080-456C-99DC-790CC51A58E1}" srcOrd="0" destOrd="0" presId="urn:microsoft.com/office/officeart/2005/8/layout/vProcess5"/>
    <dgm:cxn modelId="{29894B2E-1608-4C89-84D3-AEA69FBF089A}" srcId="{B1356995-B7D1-4C97-8846-A7F272D6A07B}" destId="{06A9BF0D-7C7A-4CEC-BD44-3019574E94C3}" srcOrd="2" destOrd="0" parTransId="{F6B1BDCB-761D-408B-B06E-FC228D7F074F}" sibTransId="{0B6C323F-E225-41F9-A6E8-4E548B5D98C7}"/>
    <dgm:cxn modelId="{B181852E-90F3-4BFD-8A21-BCF1C599FD2A}" srcId="{B1356995-B7D1-4C97-8846-A7F272D6A07B}" destId="{89A9B496-2DFE-43C2-95DA-5B5E4541C64C}" srcOrd="0" destOrd="0" parTransId="{A766EF56-31BF-40B8-8A54-DB1153AB2E64}" sibTransId="{36C819D4-6572-42C8-BF50-0D8570ACD536}"/>
    <dgm:cxn modelId="{7718AE4A-9F9E-4911-B284-706B69856660}" type="presOf" srcId="{06A9BF0D-7C7A-4CEC-BD44-3019574E94C3}" destId="{519CF1BF-64A4-4988-AE65-42AD6D3A7F40}" srcOrd="1" destOrd="0" presId="urn:microsoft.com/office/officeart/2005/8/layout/vProcess5"/>
    <dgm:cxn modelId="{AF647985-5CEA-4581-B821-03935202A9FC}" type="presOf" srcId="{89A9B496-2DFE-43C2-95DA-5B5E4541C64C}" destId="{206BA6D1-D9DD-45CA-9BE7-CF79E3551587}" srcOrd="1" destOrd="0" presId="urn:microsoft.com/office/officeart/2005/8/layout/vProcess5"/>
    <dgm:cxn modelId="{D08F93A6-483B-4B9A-8C44-994DFEA5D465}" srcId="{B1356995-B7D1-4C97-8846-A7F272D6A07B}" destId="{87DD6E39-91FF-43CB-995A-2ECE34855B8F}" srcOrd="1" destOrd="0" parTransId="{C6F210DC-B905-4C54-87A1-EBD4F283AD99}" sibTransId="{3D5CEE09-2D21-4FE4-8DE8-28F6D329271F}"/>
    <dgm:cxn modelId="{96DF1BD8-3CB7-4EDE-BD70-A9F959FD950C}" type="presOf" srcId="{3D5CEE09-2D21-4FE4-8DE8-28F6D329271F}" destId="{90BE4EC0-8D4F-4834-8DFB-D7D7A78ECAA7}" srcOrd="0" destOrd="0" presId="urn:microsoft.com/office/officeart/2005/8/layout/vProcess5"/>
    <dgm:cxn modelId="{32CE35E5-BCD8-4632-9BE2-F56F5C336CA1}" type="presOf" srcId="{89A9B496-2DFE-43C2-95DA-5B5E4541C64C}" destId="{9A731536-8943-4EF0-9B18-0105CE59CE8D}" srcOrd="0" destOrd="0" presId="urn:microsoft.com/office/officeart/2005/8/layout/vProcess5"/>
    <dgm:cxn modelId="{3E1BFBF2-BFEC-4C5F-9761-8EA660AA0C09}" type="presOf" srcId="{87DD6E39-91FF-43CB-995A-2ECE34855B8F}" destId="{66A10B90-1164-4CE1-B473-95DD2D372947}" srcOrd="1" destOrd="0" presId="urn:microsoft.com/office/officeart/2005/8/layout/vProcess5"/>
    <dgm:cxn modelId="{6A0D17F8-A4A4-449E-BDE3-9D53FF6888AD}" type="presOf" srcId="{06A9BF0D-7C7A-4CEC-BD44-3019574E94C3}" destId="{3F0ECFB6-6E27-4783-B6EC-D08DCA366967}" srcOrd="0" destOrd="0" presId="urn:microsoft.com/office/officeart/2005/8/layout/vProcess5"/>
    <dgm:cxn modelId="{8DD844FD-69E3-4CD5-9F0F-1014AC8CFAA9}" type="presOf" srcId="{B1356995-B7D1-4C97-8846-A7F272D6A07B}" destId="{A1E8213A-0FD0-4707-A9F8-F430DF002A77}" srcOrd="0" destOrd="0" presId="urn:microsoft.com/office/officeart/2005/8/layout/vProcess5"/>
    <dgm:cxn modelId="{4A1D5FAF-3B3C-46D8-90DA-A180D2849696}" type="presParOf" srcId="{A1E8213A-0FD0-4707-A9F8-F430DF002A77}" destId="{D1BC0E28-B13E-4D4F-A819-43ADBC0A4577}" srcOrd="0" destOrd="0" presId="urn:microsoft.com/office/officeart/2005/8/layout/vProcess5"/>
    <dgm:cxn modelId="{602B89B4-F994-4D06-9EA4-5AD41E4F1A28}" type="presParOf" srcId="{A1E8213A-0FD0-4707-A9F8-F430DF002A77}" destId="{9A731536-8943-4EF0-9B18-0105CE59CE8D}" srcOrd="1" destOrd="0" presId="urn:microsoft.com/office/officeart/2005/8/layout/vProcess5"/>
    <dgm:cxn modelId="{D3475570-95E1-49A1-8EAD-3C0C5F7796C9}" type="presParOf" srcId="{A1E8213A-0FD0-4707-A9F8-F430DF002A77}" destId="{F82AAF83-5080-456C-99DC-790CC51A58E1}" srcOrd="2" destOrd="0" presId="urn:microsoft.com/office/officeart/2005/8/layout/vProcess5"/>
    <dgm:cxn modelId="{BE37498D-D4CE-45F5-AD0D-5B998F572264}" type="presParOf" srcId="{A1E8213A-0FD0-4707-A9F8-F430DF002A77}" destId="{3F0ECFB6-6E27-4783-B6EC-D08DCA366967}" srcOrd="3" destOrd="0" presId="urn:microsoft.com/office/officeart/2005/8/layout/vProcess5"/>
    <dgm:cxn modelId="{06C82792-817A-4B3D-8252-CE21052F7852}" type="presParOf" srcId="{A1E8213A-0FD0-4707-A9F8-F430DF002A77}" destId="{7102ADC7-EBDC-4D2C-82CA-4A0F78860018}" srcOrd="4" destOrd="0" presId="urn:microsoft.com/office/officeart/2005/8/layout/vProcess5"/>
    <dgm:cxn modelId="{B3F1E3F2-D317-4F70-A9C8-8FB13EB9A5E9}" type="presParOf" srcId="{A1E8213A-0FD0-4707-A9F8-F430DF002A77}" destId="{90BE4EC0-8D4F-4834-8DFB-D7D7A78ECAA7}" srcOrd="5" destOrd="0" presId="urn:microsoft.com/office/officeart/2005/8/layout/vProcess5"/>
    <dgm:cxn modelId="{5CDE6E7D-36B5-46ED-84DC-A460398E0058}" type="presParOf" srcId="{A1E8213A-0FD0-4707-A9F8-F430DF002A77}" destId="{206BA6D1-D9DD-45CA-9BE7-CF79E3551587}" srcOrd="6" destOrd="0" presId="urn:microsoft.com/office/officeart/2005/8/layout/vProcess5"/>
    <dgm:cxn modelId="{ACA8A09A-6A41-4DFC-8FFD-BB99AA1AF5AE}" type="presParOf" srcId="{A1E8213A-0FD0-4707-A9F8-F430DF002A77}" destId="{66A10B90-1164-4CE1-B473-95DD2D372947}" srcOrd="7" destOrd="0" presId="urn:microsoft.com/office/officeart/2005/8/layout/vProcess5"/>
    <dgm:cxn modelId="{D2D75107-1464-4996-ADAA-D6E5D594C98B}" type="presParOf" srcId="{A1E8213A-0FD0-4707-A9F8-F430DF002A77}" destId="{519CF1BF-64A4-4988-AE65-42AD6D3A7F4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A47CC8-85E5-472D-92AE-0EECD6433E9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FB8D17A-9054-41AC-B137-7727CB5D00F9}">
      <dgm:prSet/>
      <dgm:spPr/>
      <dgm:t>
        <a:bodyPr/>
        <a:lstStyle/>
        <a:p>
          <a:pPr algn="ctr">
            <a:lnSpc>
              <a:spcPct val="100000"/>
            </a:lnSpc>
          </a:pPr>
          <a:r>
            <a:rPr lang="it-IT" dirty="0"/>
            <a:t>La comprensione del processo di </a:t>
          </a:r>
          <a:r>
            <a:rPr lang="it-IT" i="1" u="sng" dirty="0">
              <a:solidFill>
                <a:schemeClr val="accent1"/>
              </a:solidFill>
            </a:rPr>
            <a:t>diffusione dell'innovazione </a:t>
          </a:r>
          <a:r>
            <a:rPr lang="it-IT" dirty="0"/>
            <a:t>è un utile punto di partenza per la scelta di un mercato di riferimento. Particolarmente importante è la consapevolezza che non tutte le persone o le organizzazioni che costituiscono un mercato si troveranno nello stesso stato di preparazione all'acquisto di un nuovo prodotto al momento del lancio. </a:t>
          </a:r>
          <a:endParaRPr lang="en-US" dirty="0"/>
        </a:p>
      </dgm:t>
    </dgm:pt>
    <dgm:pt modelId="{14E807E3-8CE7-4F4D-B9EF-CDE1F8850F8F}" type="parTrans" cxnId="{AC55AECA-60BE-4F97-A5FD-081FB42FE45A}">
      <dgm:prSet/>
      <dgm:spPr/>
      <dgm:t>
        <a:bodyPr/>
        <a:lstStyle/>
        <a:p>
          <a:endParaRPr lang="en-US"/>
        </a:p>
      </dgm:t>
    </dgm:pt>
    <dgm:pt modelId="{5EA7C2DB-EE9D-435A-938E-52E16EB4ABD3}" type="sibTrans" cxnId="{AC55AECA-60BE-4F97-A5FD-081FB42FE45A}">
      <dgm:prSet/>
      <dgm:spPr/>
      <dgm:t>
        <a:bodyPr/>
        <a:lstStyle/>
        <a:p>
          <a:endParaRPr lang="en-US"/>
        </a:p>
      </dgm:t>
    </dgm:pt>
    <dgm:pt modelId="{E8CD7EC6-DF53-4A00-BF35-F56D0593F718}">
      <dgm:prSet/>
      <dgm:spPr/>
      <dgm:t>
        <a:bodyPr/>
        <a:lstStyle/>
        <a:p>
          <a:pPr algn="ctr">
            <a:lnSpc>
              <a:spcPct val="100000"/>
            </a:lnSpc>
          </a:pPr>
          <a:r>
            <a:rPr lang="it-IT" dirty="0"/>
            <a:t>Per esempio, alcuni consumatori saranno molto più veloci nell'adozione di una nuova tecnologia, come uno smartphone. Le aziende che lanciano nuovi prodotti mirano inizialmente a rivolgersi agli innovatori e agli </a:t>
          </a:r>
          <a:r>
            <a:rPr lang="it-IT" i="1" dirty="0" err="1"/>
            <a:t>early</a:t>
          </a:r>
          <a:r>
            <a:rPr lang="it-IT" i="1" dirty="0"/>
            <a:t> </a:t>
          </a:r>
          <a:r>
            <a:rPr lang="it-IT" i="1" dirty="0" err="1"/>
            <a:t>adopter</a:t>
          </a:r>
          <a:r>
            <a:rPr lang="it-IT" dirty="0"/>
            <a:t>; gli innovatori, infatti, sono spesso avventurosi e amano essere diversi; sono disposti a rischiare con un prodotto non sperimentato. </a:t>
          </a:r>
          <a:endParaRPr lang="en-US" dirty="0"/>
        </a:p>
      </dgm:t>
    </dgm:pt>
    <dgm:pt modelId="{BD67F659-077E-44AD-B5A1-8CD6D9BF6CBC}" type="parTrans" cxnId="{A4EEFE85-387C-4272-99FB-8C80B677C63F}">
      <dgm:prSet/>
      <dgm:spPr/>
      <dgm:t>
        <a:bodyPr/>
        <a:lstStyle/>
        <a:p>
          <a:endParaRPr lang="en-US"/>
        </a:p>
      </dgm:t>
    </dgm:pt>
    <dgm:pt modelId="{83C432B6-8774-44EF-AEC2-CCB4F0B3B783}" type="sibTrans" cxnId="{A4EEFE85-387C-4272-99FB-8C80B677C63F}">
      <dgm:prSet/>
      <dgm:spPr/>
      <dgm:t>
        <a:bodyPr/>
        <a:lstStyle/>
        <a:p>
          <a:endParaRPr lang="en-US"/>
        </a:p>
      </dgm:t>
    </dgm:pt>
    <dgm:pt modelId="{AE63EFB0-BDAD-494A-A5B6-ED8C0E30454D}" type="pres">
      <dgm:prSet presAssocID="{A5A47CC8-85E5-472D-92AE-0EECD6433E91}" presName="root" presStyleCnt="0">
        <dgm:presLayoutVars>
          <dgm:dir/>
          <dgm:resizeHandles val="exact"/>
        </dgm:presLayoutVars>
      </dgm:prSet>
      <dgm:spPr/>
    </dgm:pt>
    <dgm:pt modelId="{5D4EBB5B-19D3-45AD-BC8C-4057BEB8C3EC}" type="pres">
      <dgm:prSet presAssocID="{DFB8D17A-9054-41AC-B137-7727CB5D00F9}" presName="compNode" presStyleCnt="0"/>
      <dgm:spPr/>
    </dgm:pt>
    <dgm:pt modelId="{E77A39B0-7B61-47C8-B592-B8957F640E21}" type="pres">
      <dgm:prSet presAssocID="{DFB8D17A-9054-41AC-B137-7727CB5D00F9}" presName="bgRect" presStyleLbl="bgShp" presStyleIdx="0" presStyleCnt="2"/>
      <dgm:spPr/>
    </dgm:pt>
    <dgm:pt modelId="{9ED83547-3382-4D97-A297-1581FC978B8B}" type="pres">
      <dgm:prSet presAssocID="{DFB8D17A-9054-41AC-B137-7727CB5D00F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gno di spunta"/>
        </a:ext>
      </dgm:extLst>
    </dgm:pt>
    <dgm:pt modelId="{8DE44164-C68F-459D-A317-974D350455D9}" type="pres">
      <dgm:prSet presAssocID="{DFB8D17A-9054-41AC-B137-7727CB5D00F9}" presName="spaceRect" presStyleCnt="0"/>
      <dgm:spPr/>
    </dgm:pt>
    <dgm:pt modelId="{BE4A3C8C-3996-4480-9039-1A62FE2A66F6}" type="pres">
      <dgm:prSet presAssocID="{DFB8D17A-9054-41AC-B137-7727CB5D00F9}" presName="parTx" presStyleLbl="revTx" presStyleIdx="0" presStyleCnt="2">
        <dgm:presLayoutVars>
          <dgm:chMax val="0"/>
          <dgm:chPref val="0"/>
        </dgm:presLayoutVars>
      </dgm:prSet>
      <dgm:spPr/>
    </dgm:pt>
    <dgm:pt modelId="{DE07C288-17DD-46F2-897B-E197A0C47F8E}" type="pres">
      <dgm:prSet presAssocID="{5EA7C2DB-EE9D-435A-938E-52E16EB4ABD3}" presName="sibTrans" presStyleCnt="0"/>
      <dgm:spPr/>
    </dgm:pt>
    <dgm:pt modelId="{C8C89CDE-3408-4E46-8C20-94A0745FB247}" type="pres">
      <dgm:prSet presAssocID="{E8CD7EC6-DF53-4A00-BF35-F56D0593F718}" presName="compNode" presStyleCnt="0"/>
      <dgm:spPr/>
    </dgm:pt>
    <dgm:pt modelId="{5CE7F9A2-0C93-4B45-9CAA-2A8906B44A2A}" type="pres">
      <dgm:prSet presAssocID="{E8CD7EC6-DF53-4A00-BF35-F56D0593F718}" presName="bgRect" presStyleLbl="bgShp" presStyleIdx="1" presStyleCnt="2"/>
      <dgm:spPr/>
    </dgm:pt>
    <dgm:pt modelId="{9FD6CBC1-D8EF-4FBB-904A-C3C277D9A922}" type="pres">
      <dgm:prSet presAssocID="{E8CD7EC6-DF53-4A00-BF35-F56D0593F71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rt Phone"/>
        </a:ext>
      </dgm:extLst>
    </dgm:pt>
    <dgm:pt modelId="{EAA42D86-E89D-4D8D-9826-0407692EAE53}" type="pres">
      <dgm:prSet presAssocID="{E8CD7EC6-DF53-4A00-BF35-F56D0593F718}" presName="spaceRect" presStyleCnt="0"/>
      <dgm:spPr/>
    </dgm:pt>
    <dgm:pt modelId="{287C448B-47BD-4BC6-8903-C0DD8409A628}" type="pres">
      <dgm:prSet presAssocID="{E8CD7EC6-DF53-4A00-BF35-F56D0593F718}" presName="parTx" presStyleLbl="revTx" presStyleIdx="1" presStyleCnt="2">
        <dgm:presLayoutVars>
          <dgm:chMax val="0"/>
          <dgm:chPref val="0"/>
        </dgm:presLayoutVars>
      </dgm:prSet>
      <dgm:spPr/>
    </dgm:pt>
  </dgm:ptLst>
  <dgm:cxnLst>
    <dgm:cxn modelId="{7E279A1D-B2BC-42F1-9A18-72B32A2D6C27}" type="presOf" srcId="{A5A47CC8-85E5-472D-92AE-0EECD6433E91}" destId="{AE63EFB0-BDAD-494A-A5B6-ED8C0E30454D}" srcOrd="0" destOrd="0" presId="urn:microsoft.com/office/officeart/2018/2/layout/IconVerticalSolidList"/>
    <dgm:cxn modelId="{A4EEFE85-387C-4272-99FB-8C80B677C63F}" srcId="{A5A47CC8-85E5-472D-92AE-0EECD6433E91}" destId="{E8CD7EC6-DF53-4A00-BF35-F56D0593F718}" srcOrd="1" destOrd="0" parTransId="{BD67F659-077E-44AD-B5A1-8CD6D9BF6CBC}" sibTransId="{83C432B6-8774-44EF-AEC2-CCB4F0B3B783}"/>
    <dgm:cxn modelId="{D6FB1AB9-8979-40EE-B1D5-D63E3C3B840E}" type="presOf" srcId="{DFB8D17A-9054-41AC-B137-7727CB5D00F9}" destId="{BE4A3C8C-3996-4480-9039-1A62FE2A66F6}" srcOrd="0" destOrd="0" presId="urn:microsoft.com/office/officeart/2018/2/layout/IconVerticalSolidList"/>
    <dgm:cxn modelId="{F5C72BBB-659C-4362-9992-71A23ED01810}" type="presOf" srcId="{E8CD7EC6-DF53-4A00-BF35-F56D0593F718}" destId="{287C448B-47BD-4BC6-8903-C0DD8409A628}" srcOrd="0" destOrd="0" presId="urn:microsoft.com/office/officeart/2018/2/layout/IconVerticalSolidList"/>
    <dgm:cxn modelId="{AC55AECA-60BE-4F97-A5FD-081FB42FE45A}" srcId="{A5A47CC8-85E5-472D-92AE-0EECD6433E91}" destId="{DFB8D17A-9054-41AC-B137-7727CB5D00F9}" srcOrd="0" destOrd="0" parTransId="{14E807E3-8CE7-4F4D-B9EF-CDE1F8850F8F}" sibTransId="{5EA7C2DB-EE9D-435A-938E-52E16EB4ABD3}"/>
    <dgm:cxn modelId="{CB853535-1361-42A5-8F49-BA38F173CB85}" type="presParOf" srcId="{AE63EFB0-BDAD-494A-A5B6-ED8C0E30454D}" destId="{5D4EBB5B-19D3-45AD-BC8C-4057BEB8C3EC}" srcOrd="0" destOrd="0" presId="urn:microsoft.com/office/officeart/2018/2/layout/IconVerticalSolidList"/>
    <dgm:cxn modelId="{C8709454-B7E3-4E94-AC03-37C01813836B}" type="presParOf" srcId="{5D4EBB5B-19D3-45AD-BC8C-4057BEB8C3EC}" destId="{E77A39B0-7B61-47C8-B592-B8957F640E21}" srcOrd="0" destOrd="0" presId="urn:microsoft.com/office/officeart/2018/2/layout/IconVerticalSolidList"/>
    <dgm:cxn modelId="{E84D558A-7D96-4AE2-A849-B9BB238EE146}" type="presParOf" srcId="{5D4EBB5B-19D3-45AD-BC8C-4057BEB8C3EC}" destId="{9ED83547-3382-4D97-A297-1581FC978B8B}" srcOrd="1" destOrd="0" presId="urn:microsoft.com/office/officeart/2018/2/layout/IconVerticalSolidList"/>
    <dgm:cxn modelId="{DAB91A4F-8558-4DEA-B8CF-5DE9C3B7E619}" type="presParOf" srcId="{5D4EBB5B-19D3-45AD-BC8C-4057BEB8C3EC}" destId="{8DE44164-C68F-459D-A317-974D350455D9}" srcOrd="2" destOrd="0" presId="urn:microsoft.com/office/officeart/2018/2/layout/IconVerticalSolidList"/>
    <dgm:cxn modelId="{0D38B840-0A62-4F9E-9CB1-217ED9794AB0}" type="presParOf" srcId="{5D4EBB5B-19D3-45AD-BC8C-4057BEB8C3EC}" destId="{BE4A3C8C-3996-4480-9039-1A62FE2A66F6}" srcOrd="3" destOrd="0" presId="urn:microsoft.com/office/officeart/2018/2/layout/IconVerticalSolidList"/>
    <dgm:cxn modelId="{4BD58450-C0A6-46B6-8CC5-EE4D96F40245}" type="presParOf" srcId="{AE63EFB0-BDAD-494A-A5B6-ED8C0E30454D}" destId="{DE07C288-17DD-46F2-897B-E197A0C47F8E}" srcOrd="1" destOrd="0" presId="urn:microsoft.com/office/officeart/2018/2/layout/IconVerticalSolidList"/>
    <dgm:cxn modelId="{4F0B5C5A-64EF-4896-859B-B0E1E28CA07E}" type="presParOf" srcId="{AE63EFB0-BDAD-494A-A5B6-ED8C0E30454D}" destId="{C8C89CDE-3408-4E46-8C20-94A0745FB247}" srcOrd="2" destOrd="0" presId="urn:microsoft.com/office/officeart/2018/2/layout/IconVerticalSolidList"/>
    <dgm:cxn modelId="{E5D2970D-55CC-48CB-B541-674EBB6FFA0B}" type="presParOf" srcId="{C8C89CDE-3408-4E46-8C20-94A0745FB247}" destId="{5CE7F9A2-0C93-4B45-9CAA-2A8906B44A2A}" srcOrd="0" destOrd="0" presId="urn:microsoft.com/office/officeart/2018/2/layout/IconVerticalSolidList"/>
    <dgm:cxn modelId="{1D4065BE-3749-42C2-8A4B-798893AE5A9B}" type="presParOf" srcId="{C8C89CDE-3408-4E46-8C20-94A0745FB247}" destId="{9FD6CBC1-D8EF-4FBB-904A-C3C277D9A922}" srcOrd="1" destOrd="0" presId="urn:microsoft.com/office/officeart/2018/2/layout/IconVerticalSolidList"/>
    <dgm:cxn modelId="{CD80F280-FA66-41A6-B9C0-2F7485817A4A}" type="presParOf" srcId="{C8C89CDE-3408-4E46-8C20-94A0745FB247}" destId="{EAA42D86-E89D-4D8D-9826-0407692EAE53}" srcOrd="2" destOrd="0" presId="urn:microsoft.com/office/officeart/2018/2/layout/IconVerticalSolidList"/>
    <dgm:cxn modelId="{FEBAE3D0-3F88-4267-90A6-0A21A6943342}" type="presParOf" srcId="{C8C89CDE-3408-4E46-8C20-94A0745FB247}" destId="{287C448B-47BD-4BC6-8903-C0DD8409A6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71CAEE-D2F8-4510-B1F8-C1E12C9EAF2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65BE247-6A78-4D1D-A329-353FA7042247}">
      <dgm:prSet custT="1"/>
      <dgm:spPr/>
      <dgm:t>
        <a:bodyPr/>
        <a:lstStyle/>
        <a:p>
          <a:pPr algn="ctr">
            <a:lnSpc>
              <a:spcPct val="100000"/>
            </a:lnSpc>
          </a:pPr>
          <a:r>
            <a:rPr lang="it-IT" sz="1800" dirty="0"/>
            <a:t>Il packaging coinvolge tutte quelle decisioni sul tipo di contenitore o involucro utilizzato per il prodotto. In passato, lo scopo principale del packaging era semplicemente quello di proteggere il prodotto, ma nel marketing moderno ha un ruolo molto più significativo in termini di attrarre l'attenzione, portare informazioni sul prodotto e trasmettere elementi legati al posizionamento strategico. </a:t>
          </a:r>
          <a:endParaRPr lang="en-US" sz="1800" dirty="0"/>
        </a:p>
      </dgm:t>
    </dgm:pt>
    <dgm:pt modelId="{9ECB0A10-86DA-4591-ACE4-C771BF768190}" type="parTrans" cxnId="{C18B8874-5AE9-4AED-A21A-FE91289C1695}">
      <dgm:prSet/>
      <dgm:spPr/>
      <dgm:t>
        <a:bodyPr/>
        <a:lstStyle/>
        <a:p>
          <a:endParaRPr lang="en-US"/>
        </a:p>
      </dgm:t>
    </dgm:pt>
    <dgm:pt modelId="{ECD2901B-D396-42E0-90A9-E361AC5E4C22}" type="sibTrans" cxnId="{C18B8874-5AE9-4AED-A21A-FE91289C1695}">
      <dgm:prSet/>
      <dgm:spPr/>
      <dgm:t>
        <a:bodyPr/>
        <a:lstStyle/>
        <a:p>
          <a:pPr>
            <a:lnSpc>
              <a:spcPct val="100000"/>
            </a:lnSpc>
          </a:pPr>
          <a:endParaRPr lang="en-US"/>
        </a:p>
      </dgm:t>
    </dgm:pt>
    <dgm:pt modelId="{C8A183CD-AAE6-4B12-994A-896A8DD438A6}">
      <dgm:prSet custT="1"/>
      <dgm:spPr/>
      <dgm:t>
        <a:bodyPr/>
        <a:lstStyle/>
        <a:p>
          <a:pPr algn="ctr">
            <a:lnSpc>
              <a:spcPct val="100000"/>
            </a:lnSpc>
          </a:pPr>
          <a:r>
            <a:rPr lang="it-IT" sz="1800" i="1" dirty="0"/>
            <a:t>Per esempio</a:t>
          </a:r>
          <a:r>
            <a:rPr lang="it-IT" sz="1800" dirty="0"/>
            <a:t>, il packaging dei prodotti </a:t>
          </a:r>
          <a:r>
            <a:rPr lang="it-IT" sz="1800" b="1" i="1" dirty="0"/>
            <a:t>Apple </a:t>
          </a:r>
          <a:r>
            <a:rPr lang="it-IT" sz="1800" dirty="0"/>
            <a:t>è altamente distintivo con un'attenzione particolare su stile e minimalismo. Le organizzazioni cambiano frequentemente la confezione del prodotto come parte della loro strategia di marketing, ma questa è una cosa difficile e rischiosa da fare.</a:t>
          </a:r>
          <a:endParaRPr lang="en-US" sz="1800" dirty="0"/>
        </a:p>
      </dgm:t>
    </dgm:pt>
    <dgm:pt modelId="{083C0DBA-AC7C-4141-80D7-134A680D4ADD}" type="parTrans" cxnId="{888ADDE8-094A-4FF5-8DF6-1AFF36871E00}">
      <dgm:prSet/>
      <dgm:spPr/>
      <dgm:t>
        <a:bodyPr/>
        <a:lstStyle/>
        <a:p>
          <a:endParaRPr lang="en-US"/>
        </a:p>
      </dgm:t>
    </dgm:pt>
    <dgm:pt modelId="{9391C2F0-E9C7-4AF3-9352-B648898E222F}" type="sibTrans" cxnId="{888ADDE8-094A-4FF5-8DF6-1AFF36871E00}">
      <dgm:prSet/>
      <dgm:spPr/>
      <dgm:t>
        <a:bodyPr/>
        <a:lstStyle/>
        <a:p>
          <a:endParaRPr lang="en-US"/>
        </a:p>
      </dgm:t>
    </dgm:pt>
    <dgm:pt modelId="{CD8A082D-392A-425D-AF54-4D8E48EF1572}" type="pres">
      <dgm:prSet presAssocID="{ED71CAEE-D2F8-4510-B1F8-C1E12C9EAF2F}" presName="root" presStyleCnt="0">
        <dgm:presLayoutVars>
          <dgm:dir/>
          <dgm:resizeHandles val="exact"/>
        </dgm:presLayoutVars>
      </dgm:prSet>
      <dgm:spPr/>
    </dgm:pt>
    <dgm:pt modelId="{1762023D-AD41-4428-9270-FAB06F081252}" type="pres">
      <dgm:prSet presAssocID="{ED71CAEE-D2F8-4510-B1F8-C1E12C9EAF2F}" presName="container" presStyleCnt="0">
        <dgm:presLayoutVars>
          <dgm:dir/>
          <dgm:resizeHandles val="exact"/>
        </dgm:presLayoutVars>
      </dgm:prSet>
      <dgm:spPr/>
    </dgm:pt>
    <dgm:pt modelId="{76F0AC6C-A70E-46D2-A99F-86CF601871D6}" type="pres">
      <dgm:prSet presAssocID="{F65BE247-6A78-4D1D-A329-353FA7042247}" presName="compNode" presStyleCnt="0"/>
      <dgm:spPr/>
    </dgm:pt>
    <dgm:pt modelId="{88A5C49B-6C17-41F8-81A0-D11CCA72370D}" type="pres">
      <dgm:prSet presAssocID="{F65BE247-6A78-4D1D-A329-353FA7042247}" presName="iconBgRect" presStyleLbl="bgShp" presStyleIdx="0" presStyleCnt="2"/>
      <dgm:spPr/>
    </dgm:pt>
    <dgm:pt modelId="{83D3EA46-FDE8-494F-A636-AB26337B9C5F}" type="pres">
      <dgm:prSet presAssocID="{F65BE247-6A78-4D1D-A329-353FA70422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Scienziato"/>
        </a:ext>
      </dgm:extLst>
    </dgm:pt>
    <dgm:pt modelId="{BDF27F7F-6DC9-429B-A1F2-A0E1EF723D95}" type="pres">
      <dgm:prSet presAssocID="{F65BE247-6A78-4D1D-A329-353FA7042247}" presName="spaceRect" presStyleCnt="0"/>
      <dgm:spPr/>
    </dgm:pt>
    <dgm:pt modelId="{64A66F6D-8041-4CB1-88AB-AC4EC7711CB0}" type="pres">
      <dgm:prSet presAssocID="{F65BE247-6A78-4D1D-A329-353FA7042247}" presName="textRect" presStyleLbl="revTx" presStyleIdx="0" presStyleCnt="2">
        <dgm:presLayoutVars>
          <dgm:chMax val="1"/>
          <dgm:chPref val="1"/>
        </dgm:presLayoutVars>
      </dgm:prSet>
      <dgm:spPr/>
    </dgm:pt>
    <dgm:pt modelId="{CAAB8290-9038-4431-B869-949EEC73A850}" type="pres">
      <dgm:prSet presAssocID="{ECD2901B-D396-42E0-90A9-E361AC5E4C22}" presName="sibTrans" presStyleLbl="sibTrans2D1" presStyleIdx="0" presStyleCnt="0"/>
      <dgm:spPr/>
    </dgm:pt>
    <dgm:pt modelId="{1470D83B-80F3-4DB9-83CA-6CA019BAF897}" type="pres">
      <dgm:prSet presAssocID="{C8A183CD-AAE6-4B12-994A-896A8DD438A6}" presName="compNode" presStyleCnt="0"/>
      <dgm:spPr/>
    </dgm:pt>
    <dgm:pt modelId="{FE1CA163-73A8-4055-9822-CF9FD4D9E63E}" type="pres">
      <dgm:prSet presAssocID="{C8A183CD-AAE6-4B12-994A-896A8DD438A6}" presName="iconBgRect" presStyleLbl="bgShp" presStyleIdx="1" presStyleCnt="2"/>
      <dgm:spPr/>
    </dgm:pt>
    <dgm:pt modelId="{FD872425-2469-4DCC-A161-55B09A671BAF}" type="pres">
      <dgm:prSet presAssocID="{C8A183CD-AAE6-4B12-994A-896A8DD438A6}"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Mela"/>
        </a:ext>
      </dgm:extLst>
    </dgm:pt>
    <dgm:pt modelId="{02AF92F9-B9C3-47F3-9C96-F5E37671FFF3}" type="pres">
      <dgm:prSet presAssocID="{C8A183CD-AAE6-4B12-994A-896A8DD438A6}" presName="spaceRect" presStyleCnt="0"/>
      <dgm:spPr/>
    </dgm:pt>
    <dgm:pt modelId="{7BB8FE64-72CF-4BD9-879B-20970A4A7320}" type="pres">
      <dgm:prSet presAssocID="{C8A183CD-AAE6-4B12-994A-896A8DD438A6}" presName="textRect" presStyleLbl="revTx" presStyleIdx="1" presStyleCnt="2">
        <dgm:presLayoutVars>
          <dgm:chMax val="1"/>
          <dgm:chPref val="1"/>
        </dgm:presLayoutVars>
      </dgm:prSet>
      <dgm:spPr/>
    </dgm:pt>
  </dgm:ptLst>
  <dgm:cxnLst>
    <dgm:cxn modelId="{A271290E-A943-49B1-BF5A-7E33FA0F0DB5}" type="presOf" srcId="{F65BE247-6A78-4D1D-A329-353FA7042247}" destId="{64A66F6D-8041-4CB1-88AB-AC4EC7711CB0}" srcOrd="0" destOrd="0" presId="urn:microsoft.com/office/officeart/2018/2/layout/IconCircleList"/>
    <dgm:cxn modelId="{0A089D14-E408-417C-B5AB-23DE9A3902A5}" type="presOf" srcId="{C8A183CD-AAE6-4B12-994A-896A8DD438A6}" destId="{7BB8FE64-72CF-4BD9-879B-20970A4A7320}" srcOrd="0" destOrd="0" presId="urn:microsoft.com/office/officeart/2018/2/layout/IconCircleList"/>
    <dgm:cxn modelId="{AD139448-99CD-46A5-871B-72C589FEC0C4}" type="presOf" srcId="{ECD2901B-D396-42E0-90A9-E361AC5E4C22}" destId="{CAAB8290-9038-4431-B869-949EEC73A850}" srcOrd="0" destOrd="0" presId="urn:microsoft.com/office/officeart/2018/2/layout/IconCircleList"/>
    <dgm:cxn modelId="{C18B8874-5AE9-4AED-A21A-FE91289C1695}" srcId="{ED71CAEE-D2F8-4510-B1F8-C1E12C9EAF2F}" destId="{F65BE247-6A78-4D1D-A329-353FA7042247}" srcOrd="0" destOrd="0" parTransId="{9ECB0A10-86DA-4591-ACE4-C771BF768190}" sibTransId="{ECD2901B-D396-42E0-90A9-E361AC5E4C22}"/>
    <dgm:cxn modelId="{888ADDE8-094A-4FF5-8DF6-1AFF36871E00}" srcId="{ED71CAEE-D2F8-4510-B1F8-C1E12C9EAF2F}" destId="{C8A183CD-AAE6-4B12-994A-896A8DD438A6}" srcOrd="1" destOrd="0" parTransId="{083C0DBA-AC7C-4141-80D7-134A680D4ADD}" sibTransId="{9391C2F0-E9C7-4AF3-9352-B648898E222F}"/>
    <dgm:cxn modelId="{567B17EC-33F3-45AB-9964-214FBA4D8FC3}" type="presOf" srcId="{ED71CAEE-D2F8-4510-B1F8-C1E12C9EAF2F}" destId="{CD8A082D-392A-425D-AF54-4D8E48EF1572}" srcOrd="0" destOrd="0" presId="urn:microsoft.com/office/officeart/2018/2/layout/IconCircleList"/>
    <dgm:cxn modelId="{06525CED-A0D3-413C-8CC0-BF0DD8DC78C6}" type="presParOf" srcId="{CD8A082D-392A-425D-AF54-4D8E48EF1572}" destId="{1762023D-AD41-4428-9270-FAB06F081252}" srcOrd="0" destOrd="0" presId="urn:microsoft.com/office/officeart/2018/2/layout/IconCircleList"/>
    <dgm:cxn modelId="{377ED4A0-5019-48A3-9A59-FCAB6833ACA8}" type="presParOf" srcId="{1762023D-AD41-4428-9270-FAB06F081252}" destId="{76F0AC6C-A70E-46D2-A99F-86CF601871D6}" srcOrd="0" destOrd="0" presId="urn:microsoft.com/office/officeart/2018/2/layout/IconCircleList"/>
    <dgm:cxn modelId="{AC2C8D30-096D-4FFF-A43D-DD6C8DF316D9}" type="presParOf" srcId="{76F0AC6C-A70E-46D2-A99F-86CF601871D6}" destId="{88A5C49B-6C17-41F8-81A0-D11CCA72370D}" srcOrd="0" destOrd="0" presId="urn:microsoft.com/office/officeart/2018/2/layout/IconCircleList"/>
    <dgm:cxn modelId="{6DA05A29-1F66-47D2-AF0D-262AC9C1CE22}" type="presParOf" srcId="{76F0AC6C-A70E-46D2-A99F-86CF601871D6}" destId="{83D3EA46-FDE8-494F-A636-AB26337B9C5F}" srcOrd="1" destOrd="0" presId="urn:microsoft.com/office/officeart/2018/2/layout/IconCircleList"/>
    <dgm:cxn modelId="{7F0F8FCD-6EFC-437D-AD75-5E16CE22BE87}" type="presParOf" srcId="{76F0AC6C-A70E-46D2-A99F-86CF601871D6}" destId="{BDF27F7F-6DC9-429B-A1F2-A0E1EF723D95}" srcOrd="2" destOrd="0" presId="urn:microsoft.com/office/officeart/2018/2/layout/IconCircleList"/>
    <dgm:cxn modelId="{FD97B5AE-EEE1-46AD-9A4F-087B8E09172D}" type="presParOf" srcId="{76F0AC6C-A70E-46D2-A99F-86CF601871D6}" destId="{64A66F6D-8041-4CB1-88AB-AC4EC7711CB0}" srcOrd="3" destOrd="0" presId="urn:microsoft.com/office/officeart/2018/2/layout/IconCircleList"/>
    <dgm:cxn modelId="{C5E84512-AC68-42AD-B954-3B0918106EBE}" type="presParOf" srcId="{1762023D-AD41-4428-9270-FAB06F081252}" destId="{CAAB8290-9038-4431-B869-949EEC73A850}" srcOrd="1" destOrd="0" presId="urn:microsoft.com/office/officeart/2018/2/layout/IconCircleList"/>
    <dgm:cxn modelId="{DC566D62-F575-4B91-80F0-C2283497B692}" type="presParOf" srcId="{1762023D-AD41-4428-9270-FAB06F081252}" destId="{1470D83B-80F3-4DB9-83CA-6CA019BAF897}" srcOrd="2" destOrd="0" presId="urn:microsoft.com/office/officeart/2018/2/layout/IconCircleList"/>
    <dgm:cxn modelId="{3AE6AE35-C45E-4B39-8909-A07410B34922}" type="presParOf" srcId="{1470D83B-80F3-4DB9-83CA-6CA019BAF897}" destId="{FE1CA163-73A8-4055-9822-CF9FD4D9E63E}" srcOrd="0" destOrd="0" presId="urn:microsoft.com/office/officeart/2018/2/layout/IconCircleList"/>
    <dgm:cxn modelId="{69BAE62C-DD79-4DE1-8869-E11FB64146E0}" type="presParOf" srcId="{1470D83B-80F3-4DB9-83CA-6CA019BAF897}" destId="{FD872425-2469-4DCC-A161-55B09A671BAF}" srcOrd="1" destOrd="0" presId="urn:microsoft.com/office/officeart/2018/2/layout/IconCircleList"/>
    <dgm:cxn modelId="{00AB1D38-7914-4843-A29F-CE0D2097CBC0}" type="presParOf" srcId="{1470D83B-80F3-4DB9-83CA-6CA019BAF897}" destId="{02AF92F9-B9C3-47F3-9C96-F5E37671FFF3}" srcOrd="2" destOrd="0" presId="urn:microsoft.com/office/officeart/2018/2/layout/IconCircleList"/>
    <dgm:cxn modelId="{384D8E47-B197-41A1-B7BB-1E1013B5C859}" type="presParOf" srcId="{1470D83B-80F3-4DB9-83CA-6CA019BAF897}" destId="{7BB8FE64-72CF-4BD9-879B-20970A4A732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E975E-2B00-448B-8C64-BC0242B144A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CE3E51-7A0D-44B0-8E76-712AA81B5154}">
      <dgm:prSet/>
      <dgm:spPr/>
      <dgm:t>
        <a:bodyPr/>
        <a:lstStyle/>
        <a:p>
          <a:pPr algn="ctr"/>
          <a:r>
            <a:rPr lang="it-IT" dirty="0"/>
            <a:t>Il portafoglio prodotti (product mix o assortimento o gamma o combinazione di prodotti) è l'insieme di tutti i prodotti e di tutte le referenze offerte da un venditore. Nel portafoglio prodotti rientrano più linee. Il portafoglio prodotti si caratterizza per: </a:t>
          </a:r>
          <a:endParaRPr lang="en-US" dirty="0"/>
        </a:p>
      </dgm:t>
    </dgm:pt>
    <dgm:pt modelId="{DF9BC831-817B-4DD4-9022-F19787A05335}" type="parTrans" cxnId="{10132350-8F5C-40CE-8E65-3D59BC4B4905}">
      <dgm:prSet/>
      <dgm:spPr/>
      <dgm:t>
        <a:bodyPr/>
        <a:lstStyle/>
        <a:p>
          <a:endParaRPr lang="en-US"/>
        </a:p>
      </dgm:t>
    </dgm:pt>
    <dgm:pt modelId="{B94F46D0-B65D-49CD-9A38-906D2E81699B}" type="sibTrans" cxnId="{10132350-8F5C-40CE-8E65-3D59BC4B4905}">
      <dgm:prSet/>
      <dgm:spPr/>
      <dgm:t>
        <a:bodyPr/>
        <a:lstStyle/>
        <a:p>
          <a:endParaRPr lang="en-US"/>
        </a:p>
      </dgm:t>
    </dgm:pt>
    <dgm:pt modelId="{73C4A5BC-8B0B-4A40-B152-722BA3DCA7AF}">
      <dgm:prSet/>
      <dgm:spPr/>
      <dgm:t>
        <a:bodyPr/>
        <a:lstStyle/>
        <a:p>
          <a:pPr algn="ctr"/>
          <a:r>
            <a:rPr lang="it-IT" i="1" u="sng" dirty="0">
              <a:solidFill>
                <a:schemeClr val="accent1"/>
              </a:solidFill>
            </a:rPr>
            <a:t>-ampiezza</a:t>
          </a:r>
          <a:r>
            <a:rPr lang="it-IT" dirty="0"/>
            <a:t>, ovvero il numero di linee trattate dall'impresa;</a:t>
          </a:r>
          <a:endParaRPr lang="en-US" dirty="0"/>
        </a:p>
      </dgm:t>
    </dgm:pt>
    <dgm:pt modelId="{276FF2CE-A647-4FE8-B0DB-AC78FEBF87B2}" type="parTrans" cxnId="{1A7AF633-BC0A-431E-9009-DD5055205803}">
      <dgm:prSet/>
      <dgm:spPr/>
      <dgm:t>
        <a:bodyPr/>
        <a:lstStyle/>
        <a:p>
          <a:endParaRPr lang="en-US"/>
        </a:p>
      </dgm:t>
    </dgm:pt>
    <dgm:pt modelId="{72025A54-8509-4B40-845E-D561BB80A55B}" type="sibTrans" cxnId="{1A7AF633-BC0A-431E-9009-DD5055205803}">
      <dgm:prSet/>
      <dgm:spPr/>
      <dgm:t>
        <a:bodyPr/>
        <a:lstStyle/>
        <a:p>
          <a:endParaRPr lang="en-US"/>
        </a:p>
      </dgm:t>
    </dgm:pt>
    <dgm:pt modelId="{F3B88025-2403-48AB-A25C-560A54ED03F8}">
      <dgm:prSet/>
      <dgm:spPr/>
      <dgm:t>
        <a:bodyPr/>
        <a:lstStyle/>
        <a:p>
          <a:pPr algn="ctr"/>
          <a:r>
            <a:rPr lang="it-IT" i="1" u="sng" dirty="0">
              <a:solidFill>
                <a:schemeClr val="accent1"/>
              </a:solidFill>
            </a:rPr>
            <a:t>-lunghezza</a:t>
          </a:r>
          <a:r>
            <a:rPr lang="it-IT" dirty="0"/>
            <a:t>, ovvero il numero totale di referenze presenti nel portafoglio;</a:t>
          </a:r>
          <a:endParaRPr lang="en-US" dirty="0"/>
        </a:p>
      </dgm:t>
    </dgm:pt>
    <dgm:pt modelId="{9F580B08-9148-48EA-AD48-8C15BBA51386}" type="parTrans" cxnId="{BE17838C-4C3E-4729-A066-9DAD5FBB926D}">
      <dgm:prSet/>
      <dgm:spPr/>
      <dgm:t>
        <a:bodyPr/>
        <a:lstStyle/>
        <a:p>
          <a:endParaRPr lang="en-US"/>
        </a:p>
      </dgm:t>
    </dgm:pt>
    <dgm:pt modelId="{AC4C485A-0E72-4255-B637-A54558FB44B0}" type="sibTrans" cxnId="{BE17838C-4C3E-4729-A066-9DAD5FBB926D}">
      <dgm:prSet/>
      <dgm:spPr/>
      <dgm:t>
        <a:bodyPr/>
        <a:lstStyle/>
        <a:p>
          <a:endParaRPr lang="en-US"/>
        </a:p>
      </dgm:t>
    </dgm:pt>
    <dgm:pt modelId="{96B21888-65E5-4847-AE4C-687D838D5F87}">
      <dgm:prSet/>
      <dgm:spPr/>
      <dgm:t>
        <a:bodyPr/>
        <a:lstStyle/>
        <a:p>
          <a:pPr algn="ctr"/>
          <a:r>
            <a:rPr lang="it-IT" i="1" u="sng" dirty="0">
              <a:solidFill>
                <a:schemeClr val="accent1"/>
              </a:solidFill>
            </a:rPr>
            <a:t>-profondità</a:t>
          </a:r>
          <a:r>
            <a:rPr lang="it-IT" dirty="0"/>
            <a:t>, ovvero la media del numero di varianti nell'ambito di ciascuna linea;</a:t>
          </a:r>
          <a:endParaRPr lang="en-US" dirty="0"/>
        </a:p>
      </dgm:t>
    </dgm:pt>
    <dgm:pt modelId="{9ED52A7F-C33D-41DF-89C0-59E670FC87FD}" type="parTrans" cxnId="{6E1B29DC-46D3-4C7C-9310-11E44AC5C6A2}">
      <dgm:prSet/>
      <dgm:spPr/>
      <dgm:t>
        <a:bodyPr/>
        <a:lstStyle/>
        <a:p>
          <a:endParaRPr lang="en-US"/>
        </a:p>
      </dgm:t>
    </dgm:pt>
    <dgm:pt modelId="{9A485608-A653-4AF0-B970-6B8A85F6A682}" type="sibTrans" cxnId="{6E1B29DC-46D3-4C7C-9310-11E44AC5C6A2}">
      <dgm:prSet/>
      <dgm:spPr/>
      <dgm:t>
        <a:bodyPr/>
        <a:lstStyle/>
        <a:p>
          <a:endParaRPr lang="en-US"/>
        </a:p>
      </dgm:t>
    </dgm:pt>
    <dgm:pt modelId="{C30E7E91-F714-4D44-9ACE-FB9C40023903}">
      <dgm:prSet/>
      <dgm:spPr/>
      <dgm:t>
        <a:bodyPr/>
        <a:lstStyle/>
        <a:p>
          <a:pPr algn="ctr"/>
          <a:r>
            <a:rPr lang="it-IT" i="1" u="sng" dirty="0">
              <a:solidFill>
                <a:schemeClr val="accent1"/>
              </a:solidFill>
            </a:rPr>
            <a:t>-coerenza</a:t>
          </a:r>
          <a:r>
            <a:rPr lang="it-IT" dirty="0"/>
            <a:t>, ovvero la correlazione fra le diverse linee di prodotto rispetto all'utilizzo finale, alle caratteristiche del processo produttivo, ai canali distributivi e altri fattori.</a:t>
          </a:r>
          <a:endParaRPr lang="en-US" dirty="0"/>
        </a:p>
      </dgm:t>
    </dgm:pt>
    <dgm:pt modelId="{03D30F7C-C3AC-4E44-9E9A-7EE888BB1032}" type="parTrans" cxnId="{B96CCE32-80FB-4617-8D1C-5B194BF6B555}">
      <dgm:prSet/>
      <dgm:spPr/>
      <dgm:t>
        <a:bodyPr/>
        <a:lstStyle/>
        <a:p>
          <a:endParaRPr lang="en-US"/>
        </a:p>
      </dgm:t>
    </dgm:pt>
    <dgm:pt modelId="{7DD44696-A153-44A4-A031-95D7227AF441}" type="sibTrans" cxnId="{B96CCE32-80FB-4617-8D1C-5B194BF6B555}">
      <dgm:prSet/>
      <dgm:spPr/>
      <dgm:t>
        <a:bodyPr/>
        <a:lstStyle/>
        <a:p>
          <a:endParaRPr lang="en-US"/>
        </a:p>
      </dgm:t>
    </dgm:pt>
    <dgm:pt modelId="{76FCAB06-E2C5-45C9-929A-12447E9E5C3E}" type="pres">
      <dgm:prSet presAssocID="{2E9E975E-2B00-448B-8C64-BC0242B144AB}" presName="root" presStyleCnt="0">
        <dgm:presLayoutVars>
          <dgm:dir/>
          <dgm:resizeHandles val="exact"/>
        </dgm:presLayoutVars>
      </dgm:prSet>
      <dgm:spPr/>
    </dgm:pt>
    <dgm:pt modelId="{2B6ED0B8-E2E4-4D60-888C-CD32DFEE2E66}" type="pres">
      <dgm:prSet presAssocID="{3BCE3E51-7A0D-44B0-8E76-712AA81B5154}" presName="compNode" presStyleCnt="0"/>
      <dgm:spPr/>
    </dgm:pt>
    <dgm:pt modelId="{18E91D88-7B94-475E-83E9-FB5E8FCD76C6}" type="pres">
      <dgm:prSet presAssocID="{3BCE3E51-7A0D-44B0-8E76-712AA81B5154}" presName="bgRect" presStyleLbl="bgShp" presStyleIdx="0" presStyleCnt="5"/>
      <dgm:spPr/>
    </dgm:pt>
    <dgm:pt modelId="{4B562090-F1BF-4C54-86BC-2D7B6EB5474A}" type="pres">
      <dgm:prSet presAssocID="{3BCE3E51-7A0D-44B0-8E76-712AA81B51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Etichetta"/>
        </a:ext>
      </dgm:extLst>
    </dgm:pt>
    <dgm:pt modelId="{43495447-F0C4-46BC-8EFA-A1A925361F73}" type="pres">
      <dgm:prSet presAssocID="{3BCE3E51-7A0D-44B0-8E76-712AA81B5154}" presName="spaceRect" presStyleCnt="0"/>
      <dgm:spPr/>
    </dgm:pt>
    <dgm:pt modelId="{FCEF8A9F-467A-494D-B081-8ADF06E8F140}" type="pres">
      <dgm:prSet presAssocID="{3BCE3E51-7A0D-44B0-8E76-712AA81B5154}" presName="parTx" presStyleLbl="revTx" presStyleIdx="0" presStyleCnt="5">
        <dgm:presLayoutVars>
          <dgm:chMax val="0"/>
          <dgm:chPref val="0"/>
        </dgm:presLayoutVars>
      </dgm:prSet>
      <dgm:spPr/>
    </dgm:pt>
    <dgm:pt modelId="{B4D360EC-2082-4A0A-BBF3-4E0D61EF5F8F}" type="pres">
      <dgm:prSet presAssocID="{B94F46D0-B65D-49CD-9A38-906D2E81699B}" presName="sibTrans" presStyleCnt="0"/>
      <dgm:spPr/>
    </dgm:pt>
    <dgm:pt modelId="{7F549559-85E8-4881-A16E-2DCDA58DBD70}" type="pres">
      <dgm:prSet presAssocID="{73C4A5BC-8B0B-4A40-B152-722BA3DCA7AF}" presName="compNode" presStyleCnt="0"/>
      <dgm:spPr/>
    </dgm:pt>
    <dgm:pt modelId="{9EF2CFDD-B961-4D50-95B8-C98D69A3C1A8}" type="pres">
      <dgm:prSet presAssocID="{73C4A5BC-8B0B-4A40-B152-722BA3DCA7AF}" presName="bgRect" presStyleLbl="bgShp" presStyleIdx="1" presStyleCnt="5"/>
      <dgm:spPr/>
    </dgm:pt>
    <dgm:pt modelId="{D9FD9C8D-7AA0-40A8-8F4C-781CD1B417D4}" type="pres">
      <dgm:prSet presAssocID="{73C4A5BC-8B0B-4A40-B152-722BA3DCA7AF}" presName="icon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Voce"/>
        </a:ext>
      </dgm:extLst>
    </dgm:pt>
    <dgm:pt modelId="{58B1789D-2088-4BF9-B459-9CACD82154CE}" type="pres">
      <dgm:prSet presAssocID="{73C4A5BC-8B0B-4A40-B152-722BA3DCA7AF}" presName="spaceRect" presStyleCnt="0"/>
      <dgm:spPr/>
    </dgm:pt>
    <dgm:pt modelId="{25CC8044-257E-463A-B34D-AD4D089E69CA}" type="pres">
      <dgm:prSet presAssocID="{73C4A5BC-8B0B-4A40-B152-722BA3DCA7AF}" presName="parTx" presStyleLbl="revTx" presStyleIdx="1" presStyleCnt="5">
        <dgm:presLayoutVars>
          <dgm:chMax val="0"/>
          <dgm:chPref val="0"/>
        </dgm:presLayoutVars>
      </dgm:prSet>
      <dgm:spPr/>
    </dgm:pt>
    <dgm:pt modelId="{56AF0221-3036-44C2-8779-F0BBFC5DF73A}" type="pres">
      <dgm:prSet presAssocID="{72025A54-8509-4B40-845E-D561BB80A55B}" presName="sibTrans" presStyleCnt="0"/>
      <dgm:spPr/>
    </dgm:pt>
    <dgm:pt modelId="{84F21E12-07D9-4A95-ACDE-1B74919EAD28}" type="pres">
      <dgm:prSet presAssocID="{F3B88025-2403-48AB-A25C-560A54ED03F8}" presName="compNode" presStyleCnt="0"/>
      <dgm:spPr/>
    </dgm:pt>
    <dgm:pt modelId="{53B94768-2665-46F8-8DA1-423F7EF886B3}" type="pres">
      <dgm:prSet presAssocID="{F3B88025-2403-48AB-A25C-560A54ED03F8}" presName="bgRect" presStyleLbl="bgShp" presStyleIdx="2" presStyleCnt="5"/>
      <dgm:spPr/>
    </dgm:pt>
    <dgm:pt modelId="{75467DBA-A277-460D-B859-D97D7021CC6C}" type="pres">
      <dgm:prSet presAssocID="{F3B88025-2403-48AB-A25C-560A54ED03F8}"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ortafoglio"/>
        </a:ext>
      </dgm:extLst>
    </dgm:pt>
    <dgm:pt modelId="{CEC01D8A-22FD-4E8F-A1E7-B61777B6E4A5}" type="pres">
      <dgm:prSet presAssocID="{F3B88025-2403-48AB-A25C-560A54ED03F8}" presName="spaceRect" presStyleCnt="0"/>
      <dgm:spPr/>
    </dgm:pt>
    <dgm:pt modelId="{4506CDA3-654F-4842-A9E4-2E4237DC6392}" type="pres">
      <dgm:prSet presAssocID="{F3B88025-2403-48AB-A25C-560A54ED03F8}" presName="parTx" presStyleLbl="revTx" presStyleIdx="2" presStyleCnt="5">
        <dgm:presLayoutVars>
          <dgm:chMax val="0"/>
          <dgm:chPref val="0"/>
        </dgm:presLayoutVars>
      </dgm:prSet>
      <dgm:spPr/>
    </dgm:pt>
    <dgm:pt modelId="{65976DC6-AF05-4C91-BF49-9F91C0A37B2B}" type="pres">
      <dgm:prSet presAssocID="{AC4C485A-0E72-4255-B637-A54558FB44B0}" presName="sibTrans" presStyleCnt="0"/>
      <dgm:spPr/>
    </dgm:pt>
    <dgm:pt modelId="{EEE6CC16-D451-4194-95C7-B0445A012562}" type="pres">
      <dgm:prSet presAssocID="{96B21888-65E5-4847-AE4C-687D838D5F87}" presName="compNode" presStyleCnt="0"/>
      <dgm:spPr/>
    </dgm:pt>
    <dgm:pt modelId="{D4D27563-34AF-408A-B823-6CB6F897CB41}" type="pres">
      <dgm:prSet presAssocID="{96B21888-65E5-4847-AE4C-687D838D5F87}" presName="bgRect" presStyleLbl="bgShp" presStyleIdx="3" presStyleCnt="5"/>
      <dgm:spPr/>
    </dgm:pt>
    <dgm:pt modelId="{15E91ADC-9736-47C8-B2E5-DD1F84A64126}" type="pres">
      <dgm:prSet presAssocID="{96B21888-65E5-4847-AE4C-687D838D5F87}" presName="icon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ottotitoli"/>
        </a:ext>
      </dgm:extLst>
    </dgm:pt>
    <dgm:pt modelId="{D4ADC92D-80D8-4845-8EF4-9CA3C6D03BFF}" type="pres">
      <dgm:prSet presAssocID="{96B21888-65E5-4847-AE4C-687D838D5F87}" presName="spaceRect" presStyleCnt="0"/>
      <dgm:spPr/>
    </dgm:pt>
    <dgm:pt modelId="{1F7B02FF-FCB9-45FD-99CE-04A1ACCCE74D}" type="pres">
      <dgm:prSet presAssocID="{96B21888-65E5-4847-AE4C-687D838D5F87}" presName="parTx" presStyleLbl="revTx" presStyleIdx="3" presStyleCnt="5">
        <dgm:presLayoutVars>
          <dgm:chMax val="0"/>
          <dgm:chPref val="0"/>
        </dgm:presLayoutVars>
      </dgm:prSet>
      <dgm:spPr/>
    </dgm:pt>
    <dgm:pt modelId="{C4179989-36CF-4914-8D34-16058BD88D37}" type="pres">
      <dgm:prSet presAssocID="{9A485608-A653-4AF0-B970-6B8A85F6A682}" presName="sibTrans" presStyleCnt="0"/>
      <dgm:spPr/>
    </dgm:pt>
    <dgm:pt modelId="{749CED52-2BAF-49B7-96A7-613B694D5C63}" type="pres">
      <dgm:prSet presAssocID="{C30E7E91-F714-4D44-9ACE-FB9C40023903}" presName="compNode" presStyleCnt="0"/>
      <dgm:spPr/>
    </dgm:pt>
    <dgm:pt modelId="{C730AF35-D28E-4F35-B0C0-BA100B7A96D3}" type="pres">
      <dgm:prSet presAssocID="{C30E7E91-F714-4D44-9ACE-FB9C40023903}" presName="bgRect" presStyleLbl="bgShp" presStyleIdx="4" presStyleCnt="5" custLinFactNeighborX="-2719" custLinFactNeighborY="6593"/>
      <dgm:spPr/>
    </dgm:pt>
    <dgm:pt modelId="{C85CD7B0-3E49-448E-AD09-D771C400EE21}" type="pres">
      <dgm:prSet presAssocID="{C30E7E91-F714-4D44-9ACE-FB9C40023903}" presName="icon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Venn Diagram"/>
        </a:ext>
      </dgm:extLst>
    </dgm:pt>
    <dgm:pt modelId="{76289CAD-AF62-4A09-A27D-0618BDE46497}" type="pres">
      <dgm:prSet presAssocID="{C30E7E91-F714-4D44-9ACE-FB9C40023903}" presName="spaceRect" presStyleCnt="0"/>
      <dgm:spPr/>
    </dgm:pt>
    <dgm:pt modelId="{5D0B9800-511C-4222-A6F0-B23BA2970331}" type="pres">
      <dgm:prSet presAssocID="{C30E7E91-F714-4D44-9ACE-FB9C40023903}" presName="parTx" presStyleLbl="revTx" presStyleIdx="4" presStyleCnt="5">
        <dgm:presLayoutVars>
          <dgm:chMax val="0"/>
          <dgm:chPref val="0"/>
        </dgm:presLayoutVars>
      </dgm:prSet>
      <dgm:spPr/>
    </dgm:pt>
  </dgm:ptLst>
  <dgm:cxnLst>
    <dgm:cxn modelId="{F92E8916-3338-4C15-A9A6-EEBC0F76075E}" type="presOf" srcId="{96B21888-65E5-4847-AE4C-687D838D5F87}" destId="{1F7B02FF-FCB9-45FD-99CE-04A1ACCCE74D}" srcOrd="0" destOrd="0" presId="urn:microsoft.com/office/officeart/2018/2/layout/IconVerticalSolidList"/>
    <dgm:cxn modelId="{712EF02D-3FE6-4C37-8C06-2954CAC38D7B}" type="presOf" srcId="{F3B88025-2403-48AB-A25C-560A54ED03F8}" destId="{4506CDA3-654F-4842-A9E4-2E4237DC6392}" srcOrd="0" destOrd="0" presId="urn:microsoft.com/office/officeart/2018/2/layout/IconVerticalSolidList"/>
    <dgm:cxn modelId="{B96CCE32-80FB-4617-8D1C-5B194BF6B555}" srcId="{2E9E975E-2B00-448B-8C64-BC0242B144AB}" destId="{C30E7E91-F714-4D44-9ACE-FB9C40023903}" srcOrd="4" destOrd="0" parTransId="{03D30F7C-C3AC-4E44-9E9A-7EE888BB1032}" sibTransId="{7DD44696-A153-44A4-A031-95D7227AF441}"/>
    <dgm:cxn modelId="{1A7AF633-BC0A-431E-9009-DD5055205803}" srcId="{2E9E975E-2B00-448B-8C64-BC0242B144AB}" destId="{73C4A5BC-8B0B-4A40-B152-722BA3DCA7AF}" srcOrd="1" destOrd="0" parTransId="{276FF2CE-A647-4FE8-B0DB-AC78FEBF87B2}" sibTransId="{72025A54-8509-4B40-845E-D561BB80A55B}"/>
    <dgm:cxn modelId="{2BED426A-0C35-4071-8A04-FE853A78F095}" type="presOf" srcId="{C30E7E91-F714-4D44-9ACE-FB9C40023903}" destId="{5D0B9800-511C-4222-A6F0-B23BA2970331}" srcOrd="0" destOrd="0" presId="urn:microsoft.com/office/officeart/2018/2/layout/IconVerticalSolidList"/>
    <dgm:cxn modelId="{10132350-8F5C-40CE-8E65-3D59BC4B4905}" srcId="{2E9E975E-2B00-448B-8C64-BC0242B144AB}" destId="{3BCE3E51-7A0D-44B0-8E76-712AA81B5154}" srcOrd="0" destOrd="0" parTransId="{DF9BC831-817B-4DD4-9022-F19787A05335}" sibTransId="{B94F46D0-B65D-49CD-9A38-906D2E81699B}"/>
    <dgm:cxn modelId="{CF237383-72AD-4741-885F-C7E8DE976D6E}" type="presOf" srcId="{2E9E975E-2B00-448B-8C64-BC0242B144AB}" destId="{76FCAB06-E2C5-45C9-929A-12447E9E5C3E}" srcOrd="0" destOrd="0" presId="urn:microsoft.com/office/officeart/2018/2/layout/IconVerticalSolidList"/>
    <dgm:cxn modelId="{BE17838C-4C3E-4729-A066-9DAD5FBB926D}" srcId="{2E9E975E-2B00-448B-8C64-BC0242B144AB}" destId="{F3B88025-2403-48AB-A25C-560A54ED03F8}" srcOrd="2" destOrd="0" parTransId="{9F580B08-9148-48EA-AD48-8C15BBA51386}" sibTransId="{AC4C485A-0E72-4255-B637-A54558FB44B0}"/>
    <dgm:cxn modelId="{A6B973CC-1D5D-43A7-B843-AA7BB5C5CB28}" type="presOf" srcId="{3BCE3E51-7A0D-44B0-8E76-712AA81B5154}" destId="{FCEF8A9F-467A-494D-B081-8ADF06E8F140}" srcOrd="0" destOrd="0" presId="urn:microsoft.com/office/officeart/2018/2/layout/IconVerticalSolidList"/>
    <dgm:cxn modelId="{6E1B29DC-46D3-4C7C-9310-11E44AC5C6A2}" srcId="{2E9E975E-2B00-448B-8C64-BC0242B144AB}" destId="{96B21888-65E5-4847-AE4C-687D838D5F87}" srcOrd="3" destOrd="0" parTransId="{9ED52A7F-C33D-41DF-89C0-59E670FC87FD}" sibTransId="{9A485608-A653-4AF0-B970-6B8A85F6A682}"/>
    <dgm:cxn modelId="{38BAAEE3-E983-46ED-8307-1453B131B443}" type="presOf" srcId="{73C4A5BC-8B0B-4A40-B152-722BA3DCA7AF}" destId="{25CC8044-257E-463A-B34D-AD4D089E69CA}" srcOrd="0" destOrd="0" presId="urn:microsoft.com/office/officeart/2018/2/layout/IconVerticalSolidList"/>
    <dgm:cxn modelId="{5E050CC4-EEA6-4723-B784-2C423692FD99}" type="presParOf" srcId="{76FCAB06-E2C5-45C9-929A-12447E9E5C3E}" destId="{2B6ED0B8-E2E4-4D60-888C-CD32DFEE2E66}" srcOrd="0" destOrd="0" presId="urn:microsoft.com/office/officeart/2018/2/layout/IconVerticalSolidList"/>
    <dgm:cxn modelId="{B9B9F5D2-BD30-4B56-8340-FF89D4B35CE7}" type="presParOf" srcId="{2B6ED0B8-E2E4-4D60-888C-CD32DFEE2E66}" destId="{18E91D88-7B94-475E-83E9-FB5E8FCD76C6}" srcOrd="0" destOrd="0" presId="urn:microsoft.com/office/officeart/2018/2/layout/IconVerticalSolidList"/>
    <dgm:cxn modelId="{8699C01D-ACC4-4F62-A05E-A885C90B84C7}" type="presParOf" srcId="{2B6ED0B8-E2E4-4D60-888C-CD32DFEE2E66}" destId="{4B562090-F1BF-4C54-86BC-2D7B6EB5474A}" srcOrd="1" destOrd="0" presId="urn:microsoft.com/office/officeart/2018/2/layout/IconVerticalSolidList"/>
    <dgm:cxn modelId="{E66B423C-6BF8-4602-B0ED-F48B7FA4F1A8}" type="presParOf" srcId="{2B6ED0B8-E2E4-4D60-888C-CD32DFEE2E66}" destId="{43495447-F0C4-46BC-8EFA-A1A925361F73}" srcOrd="2" destOrd="0" presId="urn:microsoft.com/office/officeart/2018/2/layout/IconVerticalSolidList"/>
    <dgm:cxn modelId="{867CB93E-9F82-47B0-9CB3-377768667880}" type="presParOf" srcId="{2B6ED0B8-E2E4-4D60-888C-CD32DFEE2E66}" destId="{FCEF8A9F-467A-494D-B081-8ADF06E8F140}" srcOrd="3" destOrd="0" presId="urn:microsoft.com/office/officeart/2018/2/layout/IconVerticalSolidList"/>
    <dgm:cxn modelId="{6E72340F-1CE7-46CA-860D-AD816BE95B2A}" type="presParOf" srcId="{76FCAB06-E2C5-45C9-929A-12447E9E5C3E}" destId="{B4D360EC-2082-4A0A-BBF3-4E0D61EF5F8F}" srcOrd="1" destOrd="0" presId="urn:microsoft.com/office/officeart/2018/2/layout/IconVerticalSolidList"/>
    <dgm:cxn modelId="{4FB9C3EE-F732-420C-BD94-7E0E65A12A05}" type="presParOf" srcId="{76FCAB06-E2C5-45C9-929A-12447E9E5C3E}" destId="{7F549559-85E8-4881-A16E-2DCDA58DBD70}" srcOrd="2" destOrd="0" presId="urn:microsoft.com/office/officeart/2018/2/layout/IconVerticalSolidList"/>
    <dgm:cxn modelId="{5318FEC8-4B7F-4212-88E9-332D449B6708}" type="presParOf" srcId="{7F549559-85E8-4881-A16E-2DCDA58DBD70}" destId="{9EF2CFDD-B961-4D50-95B8-C98D69A3C1A8}" srcOrd="0" destOrd="0" presId="urn:microsoft.com/office/officeart/2018/2/layout/IconVerticalSolidList"/>
    <dgm:cxn modelId="{AC88F63D-0E2D-40AD-ADCE-F3094DABF0A2}" type="presParOf" srcId="{7F549559-85E8-4881-A16E-2DCDA58DBD70}" destId="{D9FD9C8D-7AA0-40A8-8F4C-781CD1B417D4}" srcOrd="1" destOrd="0" presId="urn:microsoft.com/office/officeart/2018/2/layout/IconVerticalSolidList"/>
    <dgm:cxn modelId="{0B88190E-833B-4C3C-A2FD-5AD31E89439A}" type="presParOf" srcId="{7F549559-85E8-4881-A16E-2DCDA58DBD70}" destId="{58B1789D-2088-4BF9-B459-9CACD82154CE}" srcOrd="2" destOrd="0" presId="urn:microsoft.com/office/officeart/2018/2/layout/IconVerticalSolidList"/>
    <dgm:cxn modelId="{15734DE1-B1BE-4D4B-AFAA-786060D51A1F}" type="presParOf" srcId="{7F549559-85E8-4881-A16E-2DCDA58DBD70}" destId="{25CC8044-257E-463A-B34D-AD4D089E69CA}" srcOrd="3" destOrd="0" presId="urn:microsoft.com/office/officeart/2018/2/layout/IconVerticalSolidList"/>
    <dgm:cxn modelId="{7C864DCA-6910-4142-B6BC-55BC79B23D03}" type="presParOf" srcId="{76FCAB06-E2C5-45C9-929A-12447E9E5C3E}" destId="{56AF0221-3036-44C2-8779-F0BBFC5DF73A}" srcOrd="3" destOrd="0" presId="urn:microsoft.com/office/officeart/2018/2/layout/IconVerticalSolidList"/>
    <dgm:cxn modelId="{540DB103-45F2-4BE5-B122-49749E279697}" type="presParOf" srcId="{76FCAB06-E2C5-45C9-929A-12447E9E5C3E}" destId="{84F21E12-07D9-4A95-ACDE-1B74919EAD28}" srcOrd="4" destOrd="0" presId="urn:microsoft.com/office/officeart/2018/2/layout/IconVerticalSolidList"/>
    <dgm:cxn modelId="{2102E572-DF31-46A5-A0AA-52897745E777}" type="presParOf" srcId="{84F21E12-07D9-4A95-ACDE-1B74919EAD28}" destId="{53B94768-2665-46F8-8DA1-423F7EF886B3}" srcOrd="0" destOrd="0" presId="urn:microsoft.com/office/officeart/2018/2/layout/IconVerticalSolidList"/>
    <dgm:cxn modelId="{1600EF38-06F5-498A-B52C-30B1C312D898}" type="presParOf" srcId="{84F21E12-07D9-4A95-ACDE-1B74919EAD28}" destId="{75467DBA-A277-460D-B859-D97D7021CC6C}" srcOrd="1" destOrd="0" presId="urn:microsoft.com/office/officeart/2018/2/layout/IconVerticalSolidList"/>
    <dgm:cxn modelId="{3CFD546A-5EE8-4ECA-8E1E-B49A67F9100F}" type="presParOf" srcId="{84F21E12-07D9-4A95-ACDE-1B74919EAD28}" destId="{CEC01D8A-22FD-4E8F-A1E7-B61777B6E4A5}" srcOrd="2" destOrd="0" presId="urn:microsoft.com/office/officeart/2018/2/layout/IconVerticalSolidList"/>
    <dgm:cxn modelId="{69CF6267-47C4-40F9-8C5B-DF35324A98D0}" type="presParOf" srcId="{84F21E12-07D9-4A95-ACDE-1B74919EAD28}" destId="{4506CDA3-654F-4842-A9E4-2E4237DC6392}" srcOrd="3" destOrd="0" presId="urn:microsoft.com/office/officeart/2018/2/layout/IconVerticalSolidList"/>
    <dgm:cxn modelId="{50AAE921-A1C7-406B-A5D3-1416846DDB6A}" type="presParOf" srcId="{76FCAB06-E2C5-45C9-929A-12447E9E5C3E}" destId="{65976DC6-AF05-4C91-BF49-9F91C0A37B2B}" srcOrd="5" destOrd="0" presId="urn:microsoft.com/office/officeart/2018/2/layout/IconVerticalSolidList"/>
    <dgm:cxn modelId="{3B5C1F86-6C06-4782-B9BC-14564C06A57B}" type="presParOf" srcId="{76FCAB06-E2C5-45C9-929A-12447E9E5C3E}" destId="{EEE6CC16-D451-4194-95C7-B0445A012562}" srcOrd="6" destOrd="0" presId="urn:microsoft.com/office/officeart/2018/2/layout/IconVerticalSolidList"/>
    <dgm:cxn modelId="{B432AB00-2096-413B-BCEF-CED11DFBD7F5}" type="presParOf" srcId="{EEE6CC16-D451-4194-95C7-B0445A012562}" destId="{D4D27563-34AF-408A-B823-6CB6F897CB41}" srcOrd="0" destOrd="0" presId="urn:microsoft.com/office/officeart/2018/2/layout/IconVerticalSolidList"/>
    <dgm:cxn modelId="{72A4E289-37D7-4DA6-A0AB-80E4BEF3CA1E}" type="presParOf" srcId="{EEE6CC16-D451-4194-95C7-B0445A012562}" destId="{15E91ADC-9736-47C8-B2E5-DD1F84A64126}" srcOrd="1" destOrd="0" presId="urn:microsoft.com/office/officeart/2018/2/layout/IconVerticalSolidList"/>
    <dgm:cxn modelId="{0E1540F5-5F08-4AEA-9DCF-E51F3B538A19}" type="presParOf" srcId="{EEE6CC16-D451-4194-95C7-B0445A012562}" destId="{D4ADC92D-80D8-4845-8EF4-9CA3C6D03BFF}" srcOrd="2" destOrd="0" presId="urn:microsoft.com/office/officeart/2018/2/layout/IconVerticalSolidList"/>
    <dgm:cxn modelId="{B66EE846-DF50-4CAB-8B92-92EE13D10BFF}" type="presParOf" srcId="{EEE6CC16-D451-4194-95C7-B0445A012562}" destId="{1F7B02FF-FCB9-45FD-99CE-04A1ACCCE74D}" srcOrd="3" destOrd="0" presId="urn:microsoft.com/office/officeart/2018/2/layout/IconVerticalSolidList"/>
    <dgm:cxn modelId="{4BDC9748-66E9-481E-A0B1-6DF2080D2CEF}" type="presParOf" srcId="{76FCAB06-E2C5-45C9-929A-12447E9E5C3E}" destId="{C4179989-36CF-4914-8D34-16058BD88D37}" srcOrd="7" destOrd="0" presId="urn:microsoft.com/office/officeart/2018/2/layout/IconVerticalSolidList"/>
    <dgm:cxn modelId="{C45E1211-0788-4756-B131-CC41CC551333}" type="presParOf" srcId="{76FCAB06-E2C5-45C9-929A-12447E9E5C3E}" destId="{749CED52-2BAF-49B7-96A7-613B694D5C63}" srcOrd="8" destOrd="0" presId="urn:microsoft.com/office/officeart/2018/2/layout/IconVerticalSolidList"/>
    <dgm:cxn modelId="{545D9235-04EC-4BBD-AEFE-C820B21F98C4}" type="presParOf" srcId="{749CED52-2BAF-49B7-96A7-613B694D5C63}" destId="{C730AF35-D28E-4F35-B0C0-BA100B7A96D3}" srcOrd="0" destOrd="0" presId="urn:microsoft.com/office/officeart/2018/2/layout/IconVerticalSolidList"/>
    <dgm:cxn modelId="{2B4B3D70-1C84-4DB5-9978-F263A2F2BB3A}" type="presParOf" srcId="{749CED52-2BAF-49B7-96A7-613B694D5C63}" destId="{C85CD7B0-3E49-448E-AD09-D771C400EE21}" srcOrd="1" destOrd="0" presId="urn:microsoft.com/office/officeart/2018/2/layout/IconVerticalSolidList"/>
    <dgm:cxn modelId="{5E2CD2DA-CE5F-4EBB-878E-98287373C475}" type="presParOf" srcId="{749CED52-2BAF-49B7-96A7-613B694D5C63}" destId="{76289CAD-AF62-4A09-A27D-0618BDE46497}" srcOrd="2" destOrd="0" presId="urn:microsoft.com/office/officeart/2018/2/layout/IconVerticalSolidList"/>
    <dgm:cxn modelId="{339CFFD4-DB14-4C58-ADA3-479B5816EDC3}" type="presParOf" srcId="{749CED52-2BAF-49B7-96A7-613B694D5C63}" destId="{5D0B9800-511C-4222-A6F0-B23BA29703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365574-C865-4268-80D3-ECE4A835300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54D04D5-80E0-4668-86A7-3E5CD63E9D3F}">
      <dgm:prSet/>
      <dgm:spPr/>
      <dgm:t>
        <a:bodyPr/>
        <a:lstStyle/>
        <a:p>
          <a:r>
            <a:rPr lang="it-IT"/>
            <a:t>1- La matrice si basa sul flusso di cassa, ma forse la redditività (per es., il ritorno sull'investimento) è un criterio migliore per allocare le risorse. </a:t>
          </a:r>
          <a:endParaRPr lang="en-US"/>
        </a:p>
      </dgm:t>
    </dgm:pt>
    <dgm:pt modelId="{5B52596B-6F24-46B2-B9E7-1E83A79A6BF7}" type="parTrans" cxnId="{2332FA2C-B0E9-4AFD-B5C2-B84A5DA21490}">
      <dgm:prSet/>
      <dgm:spPr/>
      <dgm:t>
        <a:bodyPr/>
        <a:lstStyle/>
        <a:p>
          <a:endParaRPr lang="en-US"/>
        </a:p>
      </dgm:t>
    </dgm:pt>
    <dgm:pt modelId="{CC11BEBE-0081-4D4B-84E1-57E1E80209B4}" type="sibTrans" cxnId="{2332FA2C-B0E9-4AFD-B5C2-B84A5DA21490}">
      <dgm:prSet/>
      <dgm:spPr/>
      <dgm:t>
        <a:bodyPr/>
        <a:lstStyle/>
        <a:p>
          <a:endParaRPr lang="en-US"/>
        </a:p>
      </dgm:t>
    </dgm:pt>
    <dgm:pt modelId="{F50BCC70-C42E-4993-9040-FC11F58657EB}">
      <dgm:prSet/>
      <dgm:spPr/>
      <dgm:t>
        <a:bodyPr/>
        <a:lstStyle/>
        <a:p>
          <a:r>
            <a:rPr lang="it-IT"/>
            <a:t>2- Poiché la posizione di un prodotto sulla matrice dipende dalla quota di mercato, ciò può portare a una preoccupazione "negativa" con l'aumento della quota di mercato. Inoltre, la definizione del mercato (che determina la quota di mercato) può essere molto difficile.</a:t>
          </a:r>
          <a:endParaRPr lang="en-US"/>
        </a:p>
      </dgm:t>
    </dgm:pt>
    <dgm:pt modelId="{64096895-8393-431E-901A-D9194DBB6351}" type="parTrans" cxnId="{041DEB55-0E53-4AA3-B572-58A5E749F243}">
      <dgm:prSet/>
      <dgm:spPr/>
      <dgm:t>
        <a:bodyPr/>
        <a:lstStyle/>
        <a:p>
          <a:endParaRPr lang="en-US"/>
        </a:p>
      </dgm:t>
    </dgm:pt>
    <dgm:pt modelId="{A8598B8D-06C0-4177-85C9-8ACB803578BB}" type="sibTrans" cxnId="{041DEB55-0E53-4AA3-B572-58A5E749F243}">
      <dgm:prSet/>
      <dgm:spPr/>
      <dgm:t>
        <a:bodyPr/>
        <a:lstStyle/>
        <a:p>
          <a:endParaRPr lang="en-US"/>
        </a:p>
      </dgm:t>
    </dgm:pt>
    <dgm:pt modelId="{ABD4A411-1BD5-4B61-A3E3-4033889509FB}" type="pres">
      <dgm:prSet presAssocID="{69365574-C865-4268-80D3-ECE4A835300F}" presName="hierChild1" presStyleCnt="0">
        <dgm:presLayoutVars>
          <dgm:chPref val="1"/>
          <dgm:dir/>
          <dgm:animOne val="branch"/>
          <dgm:animLvl val="lvl"/>
          <dgm:resizeHandles/>
        </dgm:presLayoutVars>
      </dgm:prSet>
      <dgm:spPr/>
    </dgm:pt>
    <dgm:pt modelId="{998CA935-4EC8-4604-A032-0F02565AD132}" type="pres">
      <dgm:prSet presAssocID="{354D04D5-80E0-4668-86A7-3E5CD63E9D3F}" presName="hierRoot1" presStyleCnt="0"/>
      <dgm:spPr/>
    </dgm:pt>
    <dgm:pt modelId="{18CA0B01-1936-4D38-A8F7-08FBF15C7758}" type="pres">
      <dgm:prSet presAssocID="{354D04D5-80E0-4668-86A7-3E5CD63E9D3F}" presName="composite" presStyleCnt="0"/>
      <dgm:spPr/>
    </dgm:pt>
    <dgm:pt modelId="{6BAAC0DB-63EB-40E4-A454-82F43DB25380}" type="pres">
      <dgm:prSet presAssocID="{354D04D5-80E0-4668-86A7-3E5CD63E9D3F}" presName="background" presStyleLbl="node0" presStyleIdx="0" presStyleCnt="2"/>
      <dgm:spPr/>
    </dgm:pt>
    <dgm:pt modelId="{1EFA9AE3-9860-4D72-810E-D83ECD062986}" type="pres">
      <dgm:prSet presAssocID="{354D04D5-80E0-4668-86A7-3E5CD63E9D3F}" presName="text" presStyleLbl="fgAcc0" presStyleIdx="0" presStyleCnt="2">
        <dgm:presLayoutVars>
          <dgm:chPref val="3"/>
        </dgm:presLayoutVars>
      </dgm:prSet>
      <dgm:spPr/>
    </dgm:pt>
    <dgm:pt modelId="{1D905072-EEEF-4C82-9DD5-01C28B1540A3}" type="pres">
      <dgm:prSet presAssocID="{354D04D5-80E0-4668-86A7-3E5CD63E9D3F}" presName="hierChild2" presStyleCnt="0"/>
      <dgm:spPr/>
    </dgm:pt>
    <dgm:pt modelId="{D6BC6A63-C15E-4971-B484-3A343EC3D6E6}" type="pres">
      <dgm:prSet presAssocID="{F50BCC70-C42E-4993-9040-FC11F58657EB}" presName="hierRoot1" presStyleCnt="0"/>
      <dgm:spPr/>
    </dgm:pt>
    <dgm:pt modelId="{78F82CF6-B602-46C9-BF18-9976F3659162}" type="pres">
      <dgm:prSet presAssocID="{F50BCC70-C42E-4993-9040-FC11F58657EB}" presName="composite" presStyleCnt="0"/>
      <dgm:spPr/>
    </dgm:pt>
    <dgm:pt modelId="{D7926DDE-2975-4ACF-B94F-63F9DF2BEC33}" type="pres">
      <dgm:prSet presAssocID="{F50BCC70-C42E-4993-9040-FC11F58657EB}" presName="background" presStyleLbl="node0" presStyleIdx="1" presStyleCnt="2"/>
      <dgm:spPr/>
    </dgm:pt>
    <dgm:pt modelId="{E4E42BFA-318F-4E8E-9F25-253EF0D372D3}" type="pres">
      <dgm:prSet presAssocID="{F50BCC70-C42E-4993-9040-FC11F58657EB}" presName="text" presStyleLbl="fgAcc0" presStyleIdx="1" presStyleCnt="2">
        <dgm:presLayoutVars>
          <dgm:chPref val="3"/>
        </dgm:presLayoutVars>
      </dgm:prSet>
      <dgm:spPr/>
    </dgm:pt>
    <dgm:pt modelId="{2D62D8FE-2FE0-41B6-BA75-68894933F4C4}" type="pres">
      <dgm:prSet presAssocID="{F50BCC70-C42E-4993-9040-FC11F58657EB}" presName="hierChild2" presStyleCnt="0"/>
      <dgm:spPr/>
    </dgm:pt>
  </dgm:ptLst>
  <dgm:cxnLst>
    <dgm:cxn modelId="{2332FA2C-B0E9-4AFD-B5C2-B84A5DA21490}" srcId="{69365574-C865-4268-80D3-ECE4A835300F}" destId="{354D04D5-80E0-4668-86A7-3E5CD63E9D3F}" srcOrd="0" destOrd="0" parTransId="{5B52596B-6F24-46B2-B9E7-1E83A79A6BF7}" sibTransId="{CC11BEBE-0081-4D4B-84E1-57E1E80209B4}"/>
    <dgm:cxn modelId="{D73FE060-9B9A-477C-BCE8-4B42DD0C532A}" type="presOf" srcId="{69365574-C865-4268-80D3-ECE4A835300F}" destId="{ABD4A411-1BD5-4B61-A3E3-4033889509FB}" srcOrd="0" destOrd="0" presId="urn:microsoft.com/office/officeart/2005/8/layout/hierarchy1"/>
    <dgm:cxn modelId="{041DEB55-0E53-4AA3-B572-58A5E749F243}" srcId="{69365574-C865-4268-80D3-ECE4A835300F}" destId="{F50BCC70-C42E-4993-9040-FC11F58657EB}" srcOrd="1" destOrd="0" parTransId="{64096895-8393-431E-901A-D9194DBB6351}" sibTransId="{A8598B8D-06C0-4177-85C9-8ACB803578BB}"/>
    <dgm:cxn modelId="{3E61289E-7424-4066-B5F2-CF7DA7AE3F70}" type="presOf" srcId="{F50BCC70-C42E-4993-9040-FC11F58657EB}" destId="{E4E42BFA-318F-4E8E-9F25-253EF0D372D3}" srcOrd="0" destOrd="0" presId="urn:microsoft.com/office/officeart/2005/8/layout/hierarchy1"/>
    <dgm:cxn modelId="{1FA8DEC0-AF1E-4CC2-A9FD-EAA2B6729B29}" type="presOf" srcId="{354D04D5-80E0-4668-86A7-3E5CD63E9D3F}" destId="{1EFA9AE3-9860-4D72-810E-D83ECD062986}" srcOrd="0" destOrd="0" presId="urn:microsoft.com/office/officeart/2005/8/layout/hierarchy1"/>
    <dgm:cxn modelId="{317DFE0B-BD39-4152-81DC-8781F9F2F02A}" type="presParOf" srcId="{ABD4A411-1BD5-4B61-A3E3-4033889509FB}" destId="{998CA935-4EC8-4604-A032-0F02565AD132}" srcOrd="0" destOrd="0" presId="urn:microsoft.com/office/officeart/2005/8/layout/hierarchy1"/>
    <dgm:cxn modelId="{8A13E1C2-2529-466D-8F95-F9A475822CFE}" type="presParOf" srcId="{998CA935-4EC8-4604-A032-0F02565AD132}" destId="{18CA0B01-1936-4D38-A8F7-08FBF15C7758}" srcOrd="0" destOrd="0" presId="urn:microsoft.com/office/officeart/2005/8/layout/hierarchy1"/>
    <dgm:cxn modelId="{3A247579-8AE9-4496-AD2F-3C23A76D422B}" type="presParOf" srcId="{18CA0B01-1936-4D38-A8F7-08FBF15C7758}" destId="{6BAAC0DB-63EB-40E4-A454-82F43DB25380}" srcOrd="0" destOrd="0" presId="urn:microsoft.com/office/officeart/2005/8/layout/hierarchy1"/>
    <dgm:cxn modelId="{CE15978B-1015-44A6-AE0D-98302DA627F5}" type="presParOf" srcId="{18CA0B01-1936-4D38-A8F7-08FBF15C7758}" destId="{1EFA9AE3-9860-4D72-810E-D83ECD062986}" srcOrd="1" destOrd="0" presId="urn:microsoft.com/office/officeart/2005/8/layout/hierarchy1"/>
    <dgm:cxn modelId="{5E8B3562-5366-46B6-BFE5-32EA8C76C346}" type="presParOf" srcId="{998CA935-4EC8-4604-A032-0F02565AD132}" destId="{1D905072-EEEF-4C82-9DD5-01C28B1540A3}" srcOrd="1" destOrd="0" presId="urn:microsoft.com/office/officeart/2005/8/layout/hierarchy1"/>
    <dgm:cxn modelId="{1AA28A2F-5033-41BF-BAAF-1F917D9324C9}" type="presParOf" srcId="{ABD4A411-1BD5-4B61-A3E3-4033889509FB}" destId="{D6BC6A63-C15E-4971-B484-3A343EC3D6E6}" srcOrd="1" destOrd="0" presId="urn:microsoft.com/office/officeart/2005/8/layout/hierarchy1"/>
    <dgm:cxn modelId="{B849F71B-BC06-4F69-8843-1C40ADE1CD5A}" type="presParOf" srcId="{D6BC6A63-C15E-4971-B484-3A343EC3D6E6}" destId="{78F82CF6-B602-46C9-BF18-9976F3659162}" srcOrd="0" destOrd="0" presId="urn:microsoft.com/office/officeart/2005/8/layout/hierarchy1"/>
    <dgm:cxn modelId="{FF9372F9-C94C-435E-B58C-F767F9D5A7D0}" type="presParOf" srcId="{78F82CF6-B602-46C9-BF18-9976F3659162}" destId="{D7926DDE-2975-4ACF-B94F-63F9DF2BEC33}" srcOrd="0" destOrd="0" presId="urn:microsoft.com/office/officeart/2005/8/layout/hierarchy1"/>
    <dgm:cxn modelId="{F14ADE0B-E8E0-4CF6-BC30-879EFAEA9388}" type="presParOf" srcId="{78F82CF6-B602-46C9-BF18-9976F3659162}" destId="{E4E42BFA-318F-4E8E-9F25-253EF0D372D3}" srcOrd="1" destOrd="0" presId="urn:microsoft.com/office/officeart/2005/8/layout/hierarchy1"/>
    <dgm:cxn modelId="{14038560-1AD7-49F5-8635-E22FDD46607A}" type="presParOf" srcId="{D6BC6A63-C15E-4971-B484-3A343EC3D6E6}" destId="{2D62D8FE-2FE0-41B6-BA75-68894933F4C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4C7F5E-7B0D-4A5C-9A75-72816AAB7AB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7C01ADB-1BC9-460F-B107-FDCE80D0120C}">
      <dgm:prSet custT="1"/>
      <dgm:spPr/>
      <dgm:t>
        <a:bodyPr/>
        <a:lstStyle/>
        <a:p>
          <a:pPr algn="ctr"/>
          <a:r>
            <a:rPr lang="it-IT" sz="2000" dirty="0"/>
            <a:t>3- La matrice ignora le interdipendenze tra i prodotti. Per esempio, un cane potrebbe dover essere commercializzato perché integra una star o una vacca da mungere (per es., potrebbe essere un pezzo di ricambio o un accessorio). Oppure a clienti e distributori può piacere rapportarsi con un'azienda che fornisce una linea completa di prodotti. Per questi motivi disinvestire dei prodotti perché rientrano in un determinato quadrante può essere semplicistico.</a:t>
          </a:r>
          <a:endParaRPr lang="en-US" sz="2000" dirty="0"/>
        </a:p>
      </dgm:t>
    </dgm:pt>
    <dgm:pt modelId="{4AD6E173-FF0A-4F0B-8643-5399D9C1FD83}" type="parTrans" cxnId="{CFC2C336-B6A7-444B-9F7C-7D02ECC9FA8A}">
      <dgm:prSet/>
      <dgm:spPr/>
      <dgm:t>
        <a:bodyPr/>
        <a:lstStyle/>
        <a:p>
          <a:endParaRPr lang="en-US"/>
        </a:p>
      </dgm:t>
    </dgm:pt>
    <dgm:pt modelId="{E668F2BE-503A-4FD2-A4A3-B0906A914E0A}" type="sibTrans" cxnId="{CFC2C336-B6A7-444B-9F7C-7D02ECC9FA8A}">
      <dgm:prSet/>
      <dgm:spPr/>
      <dgm:t>
        <a:bodyPr/>
        <a:lstStyle/>
        <a:p>
          <a:endParaRPr lang="en-US"/>
        </a:p>
      </dgm:t>
    </dgm:pt>
    <dgm:pt modelId="{1AC26C85-9F9A-49ED-91C4-94DBC531208E}">
      <dgm:prSet custT="1"/>
      <dgm:spPr/>
      <dgm:t>
        <a:bodyPr/>
        <a:lstStyle/>
        <a:p>
          <a:pPr algn="ctr"/>
          <a:r>
            <a:rPr lang="it-IT" sz="2000" dirty="0"/>
            <a:t>4- Trattare il tasso di crescita del mercato come proxy dell'attrattività del mercato e la quota di mercato relativa come indicatore della forza competitiva significa semplificare eccessivamente il ragionamento, con conseguenze potenzialmente dannose per la strategia dell'azienda.</a:t>
          </a:r>
          <a:endParaRPr lang="en-US" sz="2000" dirty="0"/>
        </a:p>
      </dgm:t>
    </dgm:pt>
    <dgm:pt modelId="{2AD72FDE-85CF-43F5-BACF-BB6EC5E7B8D4}" type="parTrans" cxnId="{EBD8C57E-933E-4A43-B2EB-ED5AA85544A9}">
      <dgm:prSet/>
      <dgm:spPr/>
      <dgm:t>
        <a:bodyPr/>
        <a:lstStyle/>
        <a:p>
          <a:endParaRPr lang="en-US"/>
        </a:p>
      </dgm:t>
    </dgm:pt>
    <dgm:pt modelId="{FAC2E7DC-DFD3-451E-B180-44B816609C4D}" type="sibTrans" cxnId="{EBD8C57E-933E-4A43-B2EB-ED5AA85544A9}">
      <dgm:prSet/>
      <dgm:spPr/>
      <dgm:t>
        <a:bodyPr/>
        <a:lstStyle/>
        <a:p>
          <a:endParaRPr lang="en-US"/>
        </a:p>
      </dgm:t>
    </dgm:pt>
    <dgm:pt modelId="{0FE2E0E8-1E94-41FE-B941-68AA52570F03}" type="pres">
      <dgm:prSet presAssocID="{524C7F5E-7B0D-4A5C-9A75-72816AAB7ABD}" presName="linear" presStyleCnt="0">
        <dgm:presLayoutVars>
          <dgm:animLvl val="lvl"/>
          <dgm:resizeHandles val="exact"/>
        </dgm:presLayoutVars>
      </dgm:prSet>
      <dgm:spPr/>
    </dgm:pt>
    <dgm:pt modelId="{8B62013D-CF5B-40E2-B09A-A25DBCA41F07}" type="pres">
      <dgm:prSet presAssocID="{F7C01ADB-1BC9-460F-B107-FDCE80D0120C}" presName="parentText" presStyleLbl="node1" presStyleIdx="0" presStyleCnt="2">
        <dgm:presLayoutVars>
          <dgm:chMax val="0"/>
          <dgm:bulletEnabled val="1"/>
        </dgm:presLayoutVars>
      </dgm:prSet>
      <dgm:spPr/>
    </dgm:pt>
    <dgm:pt modelId="{8DE1A13B-D88D-42E2-9DAA-A065ED63E527}" type="pres">
      <dgm:prSet presAssocID="{E668F2BE-503A-4FD2-A4A3-B0906A914E0A}" presName="spacer" presStyleCnt="0"/>
      <dgm:spPr/>
    </dgm:pt>
    <dgm:pt modelId="{E2CDA08F-E2F3-41EF-9286-8324E065563E}" type="pres">
      <dgm:prSet presAssocID="{1AC26C85-9F9A-49ED-91C4-94DBC531208E}" presName="parentText" presStyleLbl="node1" presStyleIdx="1" presStyleCnt="2">
        <dgm:presLayoutVars>
          <dgm:chMax val="0"/>
          <dgm:bulletEnabled val="1"/>
        </dgm:presLayoutVars>
      </dgm:prSet>
      <dgm:spPr/>
    </dgm:pt>
  </dgm:ptLst>
  <dgm:cxnLst>
    <dgm:cxn modelId="{E986E000-F8D4-4AE6-B226-BEAF510077D2}" type="presOf" srcId="{F7C01ADB-1BC9-460F-B107-FDCE80D0120C}" destId="{8B62013D-CF5B-40E2-B09A-A25DBCA41F07}" srcOrd="0" destOrd="0" presId="urn:microsoft.com/office/officeart/2005/8/layout/vList2"/>
    <dgm:cxn modelId="{CFC2C336-B6A7-444B-9F7C-7D02ECC9FA8A}" srcId="{524C7F5E-7B0D-4A5C-9A75-72816AAB7ABD}" destId="{F7C01ADB-1BC9-460F-B107-FDCE80D0120C}" srcOrd="0" destOrd="0" parTransId="{4AD6E173-FF0A-4F0B-8643-5399D9C1FD83}" sibTransId="{E668F2BE-503A-4FD2-A4A3-B0906A914E0A}"/>
    <dgm:cxn modelId="{CA951C65-D591-473F-B172-D267946E21F2}" type="presOf" srcId="{524C7F5E-7B0D-4A5C-9A75-72816AAB7ABD}" destId="{0FE2E0E8-1E94-41FE-B941-68AA52570F03}" srcOrd="0" destOrd="0" presId="urn:microsoft.com/office/officeart/2005/8/layout/vList2"/>
    <dgm:cxn modelId="{EBD8C57E-933E-4A43-B2EB-ED5AA85544A9}" srcId="{524C7F5E-7B0D-4A5C-9A75-72816AAB7ABD}" destId="{1AC26C85-9F9A-49ED-91C4-94DBC531208E}" srcOrd="1" destOrd="0" parTransId="{2AD72FDE-85CF-43F5-BACF-BB6EC5E7B8D4}" sibTransId="{FAC2E7DC-DFD3-451E-B180-44B816609C4D}"/>
    <dgm:cxn modelId="{2D375DBF-100F-4B34-94E1-34CBF8DE3C07}" type="presOf" srcId="{1AC26C85-9F9A-49ED-91C4-94DBC531208E}" destId="{E2CDA08F-E2F3-41EF-9286-8324E065563E}" srcOrd="0" destOrd="0" presId="urn:microsoft.com/office/officeart/2005/8/layout/vList2"/>
    <dgm:cxn modelId="{D033CEF8-427B-4A8F-A04C-D474EC67EBC8}" type="presParOf" srcId="{0FE2E0E8-1E94-41FE-B941-68AA52570F03}" destId="{8B62013D-CF5B-40E2-B09A-A25DBCA41F07}" srcOrd="0" destOrd="0" presId="urn:microsoft.com/office/officeart/2005/8/layout/vList2"/>
    <dgm:cxn modelId="{E0FF2BE7-D42E-40A4-9B92-4ED6C78E28FF}" type="presParOf" srcId="{0FE2E0E8-1E94-41FE-B941-68AA52570F03}" destId="{8DE1A13B-D88D-42E2-9DAA-A065ED63E527}" srcOrd="1" destOrd="0" presId="urn:microsoft.com/office/officeart/2005/8/layout/vList2"/>
    <dgm:cxn modelId="{2D8C4322-3594-4136-A990-25CE5E32E91E}" type="presParOf" srcId="{0FE2E0E8-1E94-41FE-B941-68AA52570F03}" destId="{E2CDA08F-E2F3-41EF-9286-8324E065563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EBFF01-66C6-4952-972C-760C7A64A90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43F6112-4D6E-40D3-AD0C-3B5CE17D293B}">
      <dgm:prSet/>
      <dgm:spPr/>
      <dgm:t>
        <a:bodyPr/>
        <a:lstStyle/>
        <a:p>
          <a:pPr>
            <a:defRPr cap="all"/>
          </a:pPr>
          <a:r>
            <a:rPr lang="it-IT"/>
            <a:t>Quando un prodotto viene inizialmente introdotto sul mercato, la crescita delle vendite è generalmente lenta. Le motivazioni sono sostanzialmente due: </a:t>
          </a:r>
          <a:r>
            <a:rPr lang="it-IT" i="1" u="sng"/>
            <a:t>il target ancora non conosce il prodotto e i distributori sono ancora pochi. </a:t>
          </a:r>
          <a:endParaRPr lang="en-US"/>
        </a:p>
      </dgm:t>
    </dgm:pt>
    <dgm:pt modelId="{7C72F71A-3408-44B8-9624-030BE36D9798}" type="parTrans" cxnId="{D1D32C68-48E1-4D44-A883-34C7C932C9F9}">
      <dgm:prSet/>
      <dgm:spPr/>
      <dgm:t>
        <a:bodyPr/>
        <a:lstStyle/>
        <a:p>
          <a:endParaRPr lang="en-US"/>
        </a:p>
      </dgm:t>
    </dgm:pt>
    <dgm:pt modelId="{9451DEB7-142A-4CC8-826A-A0A579028A79}" type="sibTrans" cxnId="{D1D32C68-48E1-4D44-A883-34C7C932C9F9}">
      <dgm:prSet/>
      <dgm:spPr/>
      <dgm:t>
        <a:bodyPr/>
        <a:lstStyle/>
        <a:p>
          <a:pPr>
            <a:lnSpc>
              <a:spcPct val="100000"/>
            </a:lnSpc>
          </a:pPr>
          <a:endParaRPr lang="en-US"/>
        </a:p>
      </dgm:t>
    </dgm:pt>
    <dgm:pt modelId="{F4CB7F96-933B-44C7-940E-419FB5822510}">
      <dgm:prSet/>
      <dgm:spPr/>
      <dgm:t>
        <a:bodyPr/>
        <a:lstStyle/>
        <a:p>
          <a:pPr>
            <a:lnSpc>
              <a:spcPct val="100000"/>
            </a:lnSpc>
            <a:defRPr cap="all"/>
          </a:pPr>
          <a:r>
            <a:rPr lang="it-IT"/>
            <a:t>Le perdite sono sostenute a causa dei forti costi iniziali di sviluppo e di comunicazione. Le aziende monitoreranno la velocità di adozione del prodotto e, se questa è deludente, potrebbero interrompere il PLC del prodotto in questa fase. </a:t>
          </a:r>
          <a:endParaRPr lang="en-US"/>
        </a:p>
      </dgm:t>
    </dgm:pt>
    <dgm:pt modelId="{EB63F977-25C6-453F-AA06-6799A182851D}" type="parTrans" cxnId="{971BA324-7AA7-4148-9EBB-4577226A5081}">
      <dgm:prSet/>
      <dgm:spPr/>
      <dgm:t>
        <a:bodyPr/>
        <a:lstStyle/>
        <a:p>
          <a:endParaRPr lang="en-US"/>
        </a:p>
      </dgm:t>
    </dgm:pt>
    <dgm:pt modelId="{A878BD14-B5C3-4721-8379-695FDACA8CD7}" type="sibTrans" cxnId="{971BA324-7AA7-4148-9EBB-4577226A5081}">
      <dgm:prSet/>
      <dgm:spPr/>
      <dgm:t>
        <a:bodyPr/>
        <a:lstStyle/>
        <a:p>
          <a:pPr>
            <a:lnSpc>
              <a:spcPct val="100000"/>
            </a:lnSpc>
          </a:pPr>
          <a:endParaRPr lang="en-US"/>
        </a:p>
      </dgm:t>
    </dgm:pt>
    <dgm:pt modelId="{99B785D3-4BEA-4FED-B19D-7A5FFD97CC31}">
      <dgm:prSet/>
      <dgm:spPr/>
      <dgm:t>
        <a:bodyPr/>
        <a:lstStyle/>
        <a:p>
          <a:pPr>
            <a:lnSpc>
              <a:spcPct val="100000"/>
            </a:lnSpc>
            <a:defRPr cap="all"/>
          </a:pPr>
          <a:r>
            <a:rPr lang="it-IT"/>
            <a:t>L'obiettivo strategico di marketing è costruire le vendite espandendo il mercato per il prodotto. Dunque, l'obiettivo del brand sarà quello di creare consapevolezza (</a:t>
          </a:r>
          <a:r>
            <a:rPr lang="it-IT" i="1" u="sng"/>
            <a:t>brand awareness</a:t>
          </a:r>
          <a:r>
            <a:rPr lang="it-IT"/>
            <a:t>) in modo che i clienti acquisiscano familiarità con i vantaggi generici del prodotto. </a:t>
          </a:r>
          <a:endParaRPr lang="en-US"/>
        </a:p>
      </dgm:t>
    </dgm:pt>
    <dgm:pt modelId="{92B0552D-5969-4969-92CE-1E34072D7B88}" type="parTrans" cxnId="{813FAA51-625F-40CE-AFB5-B9A6AB879BA0}">
      <dgm:prSet/>
      <dgm:spPr/>
      <dgm:t>
        <a:bodyPr/>
        <a:lstStyle/>
        <a:p>
          <a:endParaRPr lang="en-US"/>
        </a:p>
      </dgm:t>
    </dgm:pt>
    <dgm:pt modelId="{4472BEF7-D070-49EF-9EB9-3F6D3D9B7C72}" type="sibTrans" cxnId="{813FAA51-625F-40CE-AFB5-B9A6AB879BA0}">
      <dgm:prSet/>
      <dgm:spPr/>
      <dgm:t>
        <a:bodyPr/>
        <a:lstStyle/>
        <a:p>
          <a:endParaRPr lang="en-US"/>
        </a:p>
      </dgm:t>
    </dgm:pt>
    <dgm:pt modelId="{ACCBB63C-FC09-4BEE-A31D-AACF05BE1CA7}" type="pres">
      <dgm:prSet presAssocID="{23EBFF01-66C6-4952-972C-760C7A64A90F}" presName="outerComposite" presStyleCnt="0">
        <dgm:presLayoutVars>
          <dgm:chMax val="5"/>
          <dgm:dir/>
          <dgm:resizeHandles val="exact"/>
        </dgm:presLayoutVars>
      </dgm:prSet>
      <dgm:spPr/>
    </dgm:pt>
    <dgm:pt modelId="{870382E5-4AE9-4597-B346-1DE9FABCA156}" type="pres">
      <dgm:prSet presAssocID="{23EBFF01-66C6-4952-972C-760C7A64A90F}" presName="dummyMaxCanvas" presStyleCnt="0">
        <dgm:presLayoutVars/>
      </dgm:prSet>
      <dgm:spPr/>
    </dgm:pt>
    <dgm:pt modelId="{45F4F687-FC23-45C1-AF45-77FBAEE8C79E}" type="pres">
      <dgm:prSet presAssocID="{23EBFF01-66C6-4952-972C-760C7A64A90F}" presName="ThreeNodes_1" presStyleLbl="node1" presStyleIdx="0" presStyleCnt="3">
        <dgm:presLayoutVars>
          <dgm:bulletEnabled val="1"/>
        </dgm:presLayoutVars>
      </dgm:prSet>
      <dgm:spPr/>
    </dgm:pt>
    <dgm:pt modelId="{780B9609-7D5A-4351-8548-6A4800C0D1B6}" type="pres">
      <dgm:prSet presAssocID="{23EBFF01-66C6-4952-972C-760C7A64A90F}" presName="ThreeNodes_2" presStyleLbl="node1" presStyleIdx="1" presStyleCnt="3">
        <dgm:presLayoutVars>
          <dgm:bulletEnabled val="1"/>
        </dgm:presLayoutVars>
      </dgm:prSet>
      <dgm:spPr/>
    </dgm:pt>
    <dgm:pt modelId="{4F4D8882-AD19-4EC2-8899-03427C0F0394}" type="pres">
      <dgm:prSet presAssocID="{23EBFF01-66C6-4952-972C-760C7A64A90F}" presName="ThreeNodes_3" presStyleLbl="node1" presStyleIdx="2" presStyleCnt="3">
        <dgm:presLayoutVars>
          <dgm:bulletEnabled val="1"/>
        </dgm:presLayoutVars>
      </dgm:prSet>
      <dgm:spPr/>
    </dgm:pt>
    <dgm:pt modelId="{D173EC4F-99D5-419B-B135-44400A843B84}" type="pres">
      <dgm:prSet presAssocID="{23EBFF01-66C6-4952-972C-760C7A64A90F}" presName="ThreeConn_1-2" presStyleLbl="fgAccFollowNode1" presStyleIdx="0" presStyleCnt="2">
        <dgm:presLayoutVars>
          <dgm:bulletEnabled val="1"/>
        </dgm:presLayoutVars>
      </dgm:prSet>
      <dgm:spPr/>
    </dgm:pt>
    <dgm:pt modelId="{C1C1394B-B200-41B1-A0F9-1D5DCA530951}" type="pres">
      <dgm:prSet presAssocID="{23EBFF01-66C6-4952-972C-760C7A64A90F}" presName="ThreeConn_2-3" presStyleLbl="fgAccFollowNode1" presStyleIdx="1" presStyleCnt="2">
        <dgm:presLayoutVars>
          <dgm:bulletEnabled val="1"/>
        </dgm:presLayoutVars>
      </dgm:prSet>
      <dgm:spPr/>
    </dgm:pt>
    <dgm:pt modelId="{F2E8BE29-8442-49B5-B09C-BB3C27DD958A}" type="pres">
      <dgm:prSet presAssocID="{23EBFF01-66C6-4952-972C-760C7A64A90F}" presName="ThreeNodes_1_text" presStyleLbl="node1" presStyleIdx="2" presStyleCnt="3">
        <dgm:presLayoutVars>
          <dgm:bulletEnabled val="1"/>
        </dgm:presLayoutVars>
      </dgm:prSet>
      <dgm:spPr/>
    </dgm:pt>
    <dgm:pt modelId="{7EAC9F5D-6CB0-4587-826D-5EAFCDAB029E}" type="pres">
      <dgm:prSet presAssocID="{23EBFF01-66C6-4952-972C-760C7A64A90F}" presName="ThreeNodes_2_text" presStyleLbl="node1" presStyleIdx="2" presStyleCnt="3">
        <dgm:presLayoutVars>
          <dgm:bulletEnabled val="1"/>
        </dgm:presLayoutVars>
      </dgm:prSet>
      <dgm:spPr/>
    </dgm:pt>
    <dgm:pt modelId="{7A45AB99-7A26-40C5-A5E3-512ECBFA6006}" type="pres">
      <dgm:prSet presAssocID="{23EBFF01-66C6-4952-972C-760C7A64A90F}" presName="ThreeNodes_3_text" presStyleLbl="node1" presStyleIdx="2" presStyleCnt="3">
        <dgm:presLayoutVars>
          <dgm:bulletEnabled val="1"/>
        </dgm:presLayoutVars>
      </dgm:prSet>
      <dgm:spPr/>
    </dgm:pt>
  </dgm:ptLst>
  <dgm:cxnLst>
    <dgm:cxn modelId="{41E8691E-7221-4F7C-B6EF-38A0B35E4C68}" type="presOf" srcId="{D43F6112-4D6E-40D3-AD0C-3B5CE17D293B}" destId="{F2E8BE29-8442-49B5-B09C-BB3C27DD958A}" srcOrd="1" destOrd="0" presId="urn:microsoft.com/office/officeart/2005/8/layout/vProcess5"/>
    <dgm:cxn modelId="{1F218320-21E8-4738-AFB9-55033E74C95F}" type="presOf" srcId="{23EBFF01-66C6-4952-972C-760C7A64A90F}" destId="{ACCBB63C-FC09-4BEE-A31D-AACF05BE1CA7}" srcOrd="0" destOrd="0" presId="urn:microsoft.com/office/officeart/2005/8/layout/vProcess5"/>
    <dgm:cxn modelId="{971BA324-7AA7-4148-9EBB-4577226A5081}" srcId="{23EBFF01-66C6-4952-972C-760C7A64A90F}" destId="{F4CB7F96-933B-44C7-940E-419FB5822510}" srcOrd="1" destOrd="0" parTransId="{EB63F977-25C6-453F-AA06-6799A182851D}" sibTransId="{A878BD14-B5C3-4721-8379-695FDACA8CD7}"/>
    <dgm:cxn modelId="{8641B52D-9B80-41A9-B954-863DEAB632BB}" type="presOf" srcId="{D43F6112-4D6E-40D3-AD0C-3B5CE17D293B}" destId="{45F4F687-FC23-45C1-AF45-77FBAEE8C79E}" srcOrd="0" destOrd="0" presId="urn:microsoft.com/office/officeart/2005/8/layout/vProcess5"/>
    <dgm:cxn modelId="{74397145-A445-4A42-944F-2DE8A82DEC3C}" type="presOf" srcId="{99B785D3-4BEA-4FED-B19D-7A5FFD97CC31}" destId="{4F4D8882-AD19-4EC2-8899-03427C0F0394}" srcOrd="0" destOrd="0" presId="urn:microsoft.com/office/officeart/2005/8/layout/vProcess5"/>
    <dgm:cxn modelId="{D1D32C68-48E1-4D44-A883-34C7C932C9F9}" srcId="{23EBFF01-66C6-4952-972C-760C7A64A90F}" destId="{D43F6112-4D6E-40D3-AD0C-3B5CE17D293B}" srcOrd="0" destOrd="0" parTransId="{7C72F71A-3408-44B8-9624-030BE36D9798}" sibTransId="{9451DEB7-142A-4CC8-826A-A0A579028A79}"/>
    <dgm:cxn modelId="{813FAA51-625F-40CE-AFB5-B9A6AB879BA0}" srcId="{23EBFF01-66C6-4952-972C-760C7A64A90F}" destId="{99B785D3-4BEA-4FED-B19D-7A5FFD97CC31}" srcOrd="2" destOrd="0" parTransId="{92B0552D-5969-4969-92CE-1E34072D7B88}" sibTransId="{4472BEF7-D070-49EF-9EB9-3F6D3D9B7C72}"/>
    <dgm:cxn modelId="{7BA95359-76D2-4A07-A22B-F05465A95AD6}" type="presOf" srcId="{9451DEB7-142A-4CC8-826A-A0A579028A79}" destId="{D173EC4F-99D5-419B-B135-44400A843B84}" srcOrd="0" destOrd="0" presId="urn:microsoft.com/office/officeart/2005/8/layout/vProcess5"/>
    <dgm:cxn modelId="{96B9347F-FAE7-49F1-A8F3-7AB3BBE86955}" type="presOf" srcId="{F4CB7F96-933B-44C7-940E-419FB5822510}" destId="{7EAC9F5D-6CB0-4587-826D-5EAFCDAB029E}" srcOrd="1" destOrd="0" presId="urn:microsoft.com/office/officeart/2005/8/layout/vProcess5"/>
    <dgm:cxn modelId="{56AF2E80-9FBA-462C-8E7B-BFBE4B06D5FB}" type="presOf" srcId="{F4CB7F96-933B-44C7-940E-419FB5822510}" destId="{780B9609-7D5A-4351-8548-6A4800C0D1B6}" srcOrd="0" destOrd="0" presId="urn:microsoft.com/office/officeart/2005/8/layout/vProcess5"/>
    <dgm:cxn modelId="{CA188DAF-8F3F-4437-AE67-525DB95EB744}" type="presOf" srcId="{99B785D3-4BEA-4FED-B19D-7A5FFD97CC31}" destId="{7A45AB99-7A26-40C5-A5E3-512ECBFA6006}" srcOrd="1" destOrd="0" presId="urn:microsoft.com/office/officeart/2005/8/layout/vProcess5"/>
    <dgm:cxn modelId="{E3CAA1E7-0DD0-4B4C-8908-8021E645B001}" type="presOf" srcId="{A878BD14-B5C3-4721-8379-695FDACA8CD7}" destId="{C1C1394B-B200-41B1-A0F9-1D5DCA530951}" srcOrd="0" destOrd="0" presId="urn:microsoft.com/office/officeart/2005/8/layout/vProcess5"/>
    <dgm:cxn modelId="{E36B95D4-6DF0-4E33-A719-3FC8C002E9AD}" type="presParOf" srcId="{ACCBB63C-FC09-4BEE-A31D-AACF05BE1CA7}" destId="{870382E5-4AE9-4597-B346-1DE9FABCA156}" srcOrd="0" destOrd="0" presId="urn:microsoft.com/office/officeart/2005/8/layout/vProcess5"/>
    <dgm:cxn modelId="{13AEE722-3C10-437C-A7AD-9BC1B07AA43A}" type="presParOf" srcId="{ACCBB63C-FC09-4BEE-A31D-AACF05BE1CA7}" destId="{45F4F687-FC23-45C1-AF45-77FBAEE8C79E}" srcOrd="1" destOrd="0" presId="urn:microsoft.com/office/officeart/2005/8/layout/vProcess5"/>
    <dgm:cxn modelId="{67BDD80E-B307-4032-A994-E3241EFE7224}" type="presParOf" srcId="{ACCBB63C-FC09-4BEE-A31D-AACF05BE1CA7}" destId="{780B9609-7D5A-4351-8548-6A4800C0D1B6}" srcOrd="2" destOrd="0" presId="urn:microsoft.com/office/officeart/2005/8/layout/vProcess5"/>
    <dgm:cxn modelId="{3690C085-395C-48E6-B151-B19DBDF3F219}" type="presParOf" srcId="{ACCBB63C-FC09-4BEE-A31D-AACF05BE1CA7}" destId="{4F4D8882-AD19-4EC2-8899-03427C0F0394}" srcOrd="3" destOrd="0" presId="urn:microsoft.com/office/officeart/2005/8/layout/vProcess5"/>
    <dgm:cxn modelId="{DB6AB1DC-EBC8-4DC9-9F5E-0EF4256D65A0}" type="presParOf" srcId="{ACCBB63C-FC09-4BEE-A31D-AACF05BE1CA7}" destId="{D173EC4F-99D5-419B-B135-44400A843B84}" srcOrd="4" destOrd="0" presId="urn:microsoft.com/office/officeart/2005/8/layout/vProcess5"/>
    <dgm:cxn modelId="{EC2040B9-45CE-4C63-B5D8-4D19682AB2E9}" type="presParOf" srcId="{ACCBB63C-FC09-4BEE-A31D-AACF05BE1CA7}" destId="{C1C1394B-B200-41B1-A0F9-1D5DCA530951}" srcOrd="5" destOrd="0" presId="urn:microsoft.com/office/officeart/2005/8/layout/vProcess5"/>
    <dgm:cxn modelId="{1E5EEFC7-A9B7-4D11-BD55-B3C2B37BB23B}" type="presParOf" srcId="{ACCBB63C-FC09-4BEE-A31D-AACF05BE1CA7}" destId="{F2E8BE29-8442-49B5-B09C-BB3C27DD958A}" srcOrd="6" destOrd="0" presId="urn:microsoft.com/office/officeart/2005/8/layout/vProcess5"/>
    <dgm:cxn modelId="{99F50559-7BAC-449B-A8C2-DB9539A8A57F}" type="presParOf" srcId="{ACCBB63C-FC09-4BEE-A31D-AACF05BE1CA7}" destId="{7EAC9F5D-6CB0-4587-826D-5EAFCDAB029E}" srcOrd="7" destOrd="0" presId="urn:microsoft.com/office/officeart/2005/8/layout/vProcess5"/>
    <dgm:cxn modelId="{F975FB07-5524-437F-BF3E-E90A66BFFB1F}" type="presParOf" srcId="{ACCBB63C-FC09-4BEE-A31D-AACF05BE1CA7}" destId="{7A45AB99-7A26-40C5-A5E3-512ECBFA600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F52060-BA1B-4179-B9D6-027A2E1405C1}"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7BD4606E-D727-47D6-97B1-956796C0368A}">
      <dgm:prSet/>
      <dgm:spPr/>
      <dgm:t>
        <a:bodyPr/>
        <a:lstStyle/>
        <a:p>
          <a:r>
            <a:rPr lang="it-IT" i="1" u="sng"/>
            <a:t>la pietrificazione</a:t>
          </a:r>
          <a:r>
            <a:rPr lang="it-IT"/>
            <a:t>, ovvero "l'assestamento delle vendite su un certo livello di volumi, con una condizione produttiva e di mercato sostanzialmente fissa, assestata a livelli bassissimi di volumi o anche elevati ma flat";</a:t>
          </a:r>
          <a:endParaRPr lang="en-US"/>
        </a:p>
      </dgm:t>
    </dgm:pt>
    <dgm:pt modelId="{62ACB8E0-0769-4DDD-A0DE-0C0EEFAC712C}" type="parTrans" cxnId="{749B1B5E-3DC4-4A3B-B3BC-177648B80574}">
      <dgm:prSet/>
      <dgm:spPr/>
      <dgm:t>
        <a:bodyPr/>
        <a:lstStyle/>
        <a:p>
          <a:endParaRPr lang="en-US"/>
        </a:p>
      </dgm:t>
    </dgm:pt>
    <dgm:pt modelId="{BCA7351A-CA5A-4707-9FA1-FB46080FF519}" type="sibTrans" cxnId="{749B1B5E-3DC4-4A3B-B3BC-177648B80574}">
      <dgm:prSet/>
      <dgm:spPr/>
      <dgm:t>
        <a:bodyPr/>
        <a:lstStyle/>
        <a:p>
          <a:endParaRPr lang="en-US"/>
        </a:p>
      </dgm:t>
    </dgm:pt>
    <dgm:pt modelId="{2CDDA6C5-3E54-4E13-8363-F0F63C895434}">
      <dgm:prSet/>
      <dgm:spPr/>
      <dgm:t>
        <a:bodyPr/>
        <a:lstStyle/>
        <a:p>
          <a:r>
            <a:rPr lang="it-IT" i="1" u="sng" dirty="0"/>
            <a:t>la rivitalizzazione</a:t>
          </a:r>
          <a:r>
            <a:rPr lang="it-IT" dirty="0"/>
            <a:t>, "in cui qualche produttore riesce a innescare un nuovo ciclo di vita del prodotto, introducendo un'innovazione tecnica che lo rende adeguato ai tempi, o reinventando un mercato, o ripensando gli attributi fondamentali del concept".</a:t>
          </a:r>
          <a:endParaRPr lang="en-US" dirty="0"/>
        </a:p>
      </dgm:t>
    </dgm:pt>
    <dgm:pt modelId="{80A6CF81-59FF-4338-ADE7-8F2D4BD39588}" type="parTrans" cxnId="{6776A41C-02D9-4FF9-9CB4-D8CD32AC639B}">
      <dgm:prSet/>
      <dgm:spPr/>
      <dgm:t>
        <a:bodyPr/>
        <a:lstStyle/>
        <a:p>
          <a:endParaRPr lang="en-US"/>
        </a:p>
      </dgm:t>
    </dgm:pt>
    <dgm:pt modelId="{3A47A4FD-5639-4E1F-91A3-24C792FA0BF8}" type="sibTrans" cxnId="{6776A41C-02D9-4FF9-9CB4-D8CD32AC639B}">
      <dgm:prSet/>
      <dgm:spPr/>
      <dgm:t>
        <a:bodyPr/>
        <a:lstStyle/>
        <a:p>
          <a:endParaRPr lang="en-US"/>
        </a:p>
      </dgm:t>
    </dgm:pt>
    <dgm:pt modelId="{7D28BE11-2EA6-4641-AF89-2826503B0D8C}" type="pres">
      <dgm:prSet presAssocID="{33F52060-BA1B-4179-B9D6-027A2E1405C1}" presName="diagram" presStyleCnt="0">
        <dgm:presLayoutVars>
          <dgm:dir/>
          <dgm:resizeHandles/>
        </dgm:presLayoutVars>
      </dgm:prSet>
      <dgm:spPr/>
    </dgm:pt>
    <dgm:pt modelId="{D550572B-6BC8-4869-BC36-F956E5E07689}" type="pres">
      <dgm:prSet presAssocID="{7BD4606E-D727-47D6-97B1-956796C0368A}" presName="firstNode" presStyleLbl="node1" presStyleIdx="0" presStyleCnt="2">
        <dgm:presLayoutVars>
          <dgm:bulletEnabled val="1"/>
        </dgm:presLayoutVars>
      </dgm:prSet>
      <dgm:spPr/>
    </dgm:pt>
    <dgm:pt modelId="{04F8A93E-1074-4999-8463-AC6F725BF298}" type="pres">
      <dgm:prSet presAssocID="{BCA7351A-CA5A-4707-9FA1-FB46080FF519}" presName="sibTrans" presStyleLbl="sibTrans2D1" presStyleIdx="0" presStyleCnt="1"/>
      <dgm:spPr/>
    </dgm:pt>
    <dgm:pt modelId="{84C116F5-B658-4ACF-8398-7FC3731B3944}" type="pres">
      <dgm:prSet presAssocID="{2CDDA6C5-3E54-4E13-8363-F0F63C895434}" presName="lastNode" presStyleLbl="node1" presStyleIdx="1" presStyleCnt="2">
        <dgm:presLayoutVars>
          <dgm:bulletEnabled val="1"/>
        </dgm:presLayoutVars>
      </dgm:prSet>
      <dgm:spPr/>
    </dgm:pt>
  </dgm:ptLst>
  <dgm:cxnLst>
    <dgm:cxn modelId="{C6816B06-2551-4702-B5AF-0C755D16236D}" type="presOf" srcId="{7BD4606E-D727-47D6-97B1-956796C0368A}" destId="{D550572B-6BC8-4869-BC36-F956E5E07689}" srcOrd="0" destOrd="0" presId="urn:microsoft.com/office/officeart/2005/8/layout/bProcess2"/>
    <dgm:cxn modelId="{6776A41C-02D9-4FF9-9CB4-D8CD32AC639B}" srcId="{33F52060-BA1B-4179-B9D6-027A2E1405C1}" destId="{2CDDA6C5-3E54-4E13-8363-F0F63C895434}" srcOrd="1" destOrd="0" parTransId="{80A6CF81-59FF-4338-ADE7-8F2D4BD39588}" sibTransId="{3A47A4FD-5639-4E1F-91A3-24C792FA0BF8}"/>
    <dgm:cxn modelId="{749B1B5E-3DC4-4A3B-B3BC-177648B80574}" srcId="{33F52060-BA1B-4179-B9D6-027A2E1405C1}" destId="{7BD4606E-D727-47D6-97B1-956796C0368A}" srcOrd="0" destOrd="0" parTransId="{62ACB8E0-0769-4DDD-A0DE-0C0EEFAC712C}" sibTransId="{BCA7351A-CA5A-4707-9FA1-FB46080FF519}"/>
    <dgm:cxn modelId="{C8A20E63-8441-4DC0-B9FF-965ED1C86F21}" type="presOf" srcId="{BCA7351A-CA5A-4707-9FA1-FB46080FF519}" destId="{04F8A93E-1074-4999-8463-AC6F725BF298}" srcOrd="0" destOrd="0" presId="urn:microsoft.com/office/officeart/2005/8/layout/bProcess2"/>
    <dgm:cxn modelId="{AA8D7FB5-5FE2-460D-B6FD-C32D412D096D}" type="presOf" srcId="{2CDDA6C5-3E54-4E13-8363-F0F63C895434}" destId="{84C116F5-B658-4ACF-8398-7FC3731B3944}" srcOrd="0" destOrd="0" presId="urn:microsoft.com/office/officeart/2005/8/layout/bProcess2"/>
    <dgm:cxn modelId="{7E29CEE2-1F0A-46AA-954A-CA0E80D93AD2}" type="presOf" srcId="{33F52060-BA1B-4179-B9D6-027A2E1405C1}" destId="{7D28BE11-2EA6-4641-AF89-2826503B0D8C}" srcOrd="0" destOrd="0" presId="urn:microsoft.com/office/officeart/2005/8/layout/bProcess2"/>
    <dgm:cxn modelId="{AE6E7188-5B52-4199-9484-0F12B6740290}" type="presParOf" srcId="{7D28BE11-2EA6-4641-AF89-2826503B0D8C}" destId="{D550572B-6BC8-4869-BC36-F956E5E07689}" srcOrd="0" destOrd="0" presId="urn:microsoft.com/office/officeart/2005/8/layout/bProcess2"/>
    <dgm:cxn modelId="{44A8A66B-97BE-43DF-A571-041A06752748}" type="presParOf" srcId="{7D28BE11-2EA6-4641-AF89-2826503B0D8C}" destId="{04F8A93E-1074-4999-8463-AC6F725BF298}" srcOrd="1" destOrd="0" presId="urn:microsoft.com/office/officeart/2005/8/layout/bProcess2"/>
    <dgm:cxn modelId="{6D1A9974-29C8-42AC-8EC6-920F661C6F81}" type="presParOf" srcId="{7D28BE11-2EA6-4641-AF89-2826503B0D8C}" destId="{84C116F5-B658-4ACF-8398-7FC3731B3944}"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4EA8F0-916D-4CD5-B521-E38BD16144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A11C71-533C-4927-A1B9-0F816DF73C70}">
      <dgm:prSet/>
      <dgm:spPr/>
      <dgm:t>
        <a:bodyPr/>
        <a:lstStyle/>
        <a:p>
          <a:pPr algn="ctr">
            <a:lnSpc>
              <a:spcPct val="100000"/>
            </a:lnSpc>
          </a:pPr>
          <a:r>
            <a:rPr lang="it-IT" i="1" u="sng" dirty="0">
              <a:solidFill>
                <a:schemeClr val="accent1"/>
              </a:solidFill>
            </a:rPr>
            <a:t>3. Nuove linee di prodotto. </a:t>
          </a:r>
          <a:r>
            <a:rPr lang="it-IT" dirty="0"/>
            <a:t>Questa categoria rappresenta circa il 20% dei lanci di nuovi prodotti e rappresenta il passaggio in un nuovo mercato. </a:t>
          </a:r>
          <a:r>
            <a:rPr lang="it-IT" i="1" dirty="0"/>
            <a:t>Per esempio</a:t>
          </a:r>
          <a:r>
            <a:rPr lang="it-IT" dirty="0"/>
            <a:t>, in Europa, Mars ha lanciato una serie di marchi di gelati che hanno costituito una nuova linea di prodotti per questa azienda. Questa strategia amplia il mix di prodotti di un'azienda.</a:t>
          </a:r>
          <a:endParaRPr lang="en-US" dirty="0"/>
        </a:p>
      </dgm:t>
    </dgm:pt>
    <dgm:pt modelId="{D443448C-8832-4C7F-984C-D464B4176672}" type="parTrans" cxnId="{424DD9C0-36B6-4B38-97DE-C64CD2A43BA5}">
      <dgm:prSet/>
      <dgm:spPr/>
      <dgm:t>
        <a:bodyPr/>
        <a:lstStyle/>
        <a:p>
          <a:endParaRPr lang="en-US"/>
        </a:p>
      </dgm:t>
    </dgm:pt>
    <dgm:pt modelId="{DF2B0F32-E026-4A27-834B-11B6BC2C8569}" type="sibTrans" cxnId="{424DD9C0-36B6-4B38-97DE-C64CD2A43BA5}">
      <dgm:prSet/>
      <dgm:spPr/>
      <dgm:t>
        <a:bodyPr/>
        <a:lstStyle/>
        <a:p>
          <a:endParaRPr lang="en-US"/>
        </a:p>
      </dgm:t>
    </dgm:pt>
    <dgm:pt modelId="{C4032AD4-CA24-41C6-98C9-29014734E967}">
      <dgm:prSet/>
      <dgm:spPr/>
      <dgm:t>
        <a:bodyPr/>
        <a:lstStyle/>
        <a:p>
          <a:pPr algn="ctr">
            <a:lnSpc>
              <a:spcPct val="100000"/>
            </a:lnSpc>
          </a:pPr>
          <a:r>
            <a:rPr lang="it-IT" i="1" u="sng" dirty="0">
              <a:solidFill>
                <a:schemeClr val="accent1"/>
              </a:solidFill>
            </a:rPr>
            <a:t>4. Prodotti nuovi-per-il-mondo. </a:t>
          </a:r>
          <a:r>
            <a:rPr lang="it-IT" dirty="0"/>
            <a:t>Questa categoria rap presenta circa il 10% di nuovi lanci di prodotti e crea mercati interamente nuovi. </a:t>
          </a:r>
          <a:r>
            <a:rPr lang="it-IT" i="1" dirty="0"/>
            <a:t>Per esempio</a:t>
          </a:r>
          <a:r>
            <a:rPr lang="it-IT" dirty="0"/>
            <a:t>, la console per videogiochi, il lettore MP3 e la videocamera hanno creato nuovi mercati in virtù dei benefici per i clienti molto apprezzati.</a:t>
          </a:r>
          <a:endParaRPr lang="en-US" dirty="0"/>
        </a:p>
      </dgm:t>
    </dgm:pt>
    <dgm:pt modelId="{B1D4F0FA-AFB5-4129-A449-A2B3EEA04BC3}" type="parTrans" cxnId="{D38C5F22-EF5F-4C0D-A3A9-824297E6BEEF}">
      <dgm:prSet/>
      <dgm:spPr/>
      <dgm:t>
        <a:bodyPr/>
        <a:lstStyle/>
        <a:p>
          <a:endParaRPr lang="en-US"/>
        </a:p>
      </dgm:t>
    </dgm:pt>
    <dgm:pt modelId="{BC2344E1-0833-4E5B-8DC9-165D4547F2E0}" type="sibTrans" cxnId="{D38C5F22-EF5F-4C0D-A3A9-824297E6BEEF}">
      <dgm:prSet/>
      <dgm:spPr/>
      <dgm:t>
        <a:bodyPr/>
        <a:lstStyle/>
        <a:p>
          <a:endParaRPr lang="en-US"/>
        </a:p>
      </dgm:t>
    </dgm:pt>
    <dgm:pt modelId="{7889B8A6-7875-47D1-9ED0-4A454142BAE4}" type="pres">
      <dgm:prSet presAssocID="{254EA8F0-916D-4CD5-B521-E38BD16144D1}" presName="root" presStyleCnt="0">
        <dgm:presLayoutVars>
          <dgm:dir/>
          <dgm:resizeHandles val="exact"/>
        </dgm:presLayoutVars>
      </dgm:prSet>
      <dgm:spPr/>
    </dgm:pt>
    <dgm:pt modelId="{20FF1A55-4E30-48D6-90B2-BC14C3ED2751}" type="pres">
      <dgm:prSet presAssocID="{03A11C71-533C-4927-A1B9-0F816DF73C70}" presName="compNode" presStyleCnt="0"/>
      <dgm:spPr/>
    </dgm:pt>
    <dgm:pt modelId="{05C43481-3BCB-4EDA-9A01-9357D40EB065}" type="pres">
      <dgm:prSet presAssocID="{03A11C71-533C-4927-A1B9-0F816DF73C70}" presName="bgRect" presStyleLbl="bgShp" presStyleIdx="0" presStyleCnt="2"/>
      <dgm:spPr/>
    </dgm:pt>
    <dgm:pt modelId="{7F343BB4-AD3C-47EC-B6F2-49C4B044146D}" type="pres">
      <dgm:prSet presAssocID="{03A11C71-533C-4927-A1B9-0F816DF73C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ircle with Right Arrow"/>
        </a:ext>
      </dgm:extLst>
    </dgm:pt>
    <dgm:pt modelId="{90450CE1-36D9-4ED3-A5B1-8CFFF9508991}" type="pres">
      <dgm:prSet presAssocID="{03A11C71-533C-4927-A1B9-0F816DF73C70}" presName="spaceRect" presStyleCnt="0"/>
      <dgm:spPr/>
    </dgm:pt>
    <dgm:pt modelId="{DD124E17-8E20-4C4D-8B20-1148609A8708}" type="pres">
      <dgm:prSet presAssocID="{03A11C71-533C-4927-A1B9-0F816DF73C70}" presName="parTx" presStyleLbl="revTx" presStyleIdx="0" presStyleCnt="2">
        <dgm:presLayoutVars>
          <dgm:chMax val="0"/>
          <dgm:chPref val="0"/>
        </dgm:presLayoutVars>
      </dgm:prSet>
      <dgm:spPr/>
    </dgm:pt>
    <dgm:pt modelId="{1BF9E8C0-E299-4458-91E1-42FEAED65DD6}" type="pres">
      <dgm:prSet presAssocID="{DF2B0F32-E026-4A27-834B-11B6BC2C8569}" presName="sibTrans" presStyleCnt="0"/>
      <dgm:spPr/>
    </dgm:pt>
    <dgm:pt modelId="{083F6C19-877A-4B7A-96F4-E98EC09CD4DE}" type="pres">
      <dgm:prSet presAssocID="{C4032AD4-CA24-41C6-98C9-29014734E967}" presName="compNode" presStyleCnt="0"/>
      <dgm:spPr/>
    </dgm:pt>
    <dgm:pt modelId="{56B5693D-1CC8-4E22-8435-ED7C7357D7E7}" type="pres">
      <dgm:prSet presAssocID="{C4032AD4-CA24-41C6-98C9-29014734E967}" presName="bgRect" presStyleLbl="bgShp" presStyleIdx="1" presStyleCnt="2"/>
      <dgm:spPr/>
    </dgm:pt>
    <dgm:pt modelId="{770D2334-4DAA-4373-B16C-3EED2579E086}" type="pres">
      <dgm:prSet presAssocID="{C4032AD4-CA24-41C6-98C9-29014734E967}"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Japanese Dolls"/>
        </a:ext>
      </dgm:extLst>
    </dgm:pt>
    <dgm:pt modelId="{D64AAE49-AFD0-4F1A-909B-13A7B242DCDE}" type="pres">
      <dgm:prSet presAssocID="{C4032AD4-CA24-41C6-98C9-29014734E967}" presName="spaceRect" presStyleCnt="0"/>
      <dgm:spPr/>
    </dgm:pt>
    <dgm:pt modelId="{5A74A39F-2091-402E-92A4-94438A6C61F2}" type="pres">
      <dgm:prSet presAssocID="{C4032AD4-CA24-41C6-98C9-29014734E967}" presName="parTx" presStyleLbl="revTx" presStyleIdx="1" presStyleCnt="2">
        <dgm:presLayoutVars>
          <dgm:chMax val="0"/>
          <dgm:chPref val="0"/>
        </dgm:presLayoutVars>
      </dgm:prSet>
      <dgm:spPr/>
    </dgm:pt>
  </dgm:ptLst>
  <dgm:cxnLst>
    <dgm:cxn modelId="{D38C5F22-EF5F-4C0D-A3A9-824297E6BEEF}" srcId="{254EA8F0-916D-4CD5-B521-E38BD16144D1}" destId="{C4032AD4-CA24-41C6-98C9-29014734E967}" srcOrd="1" destOrd="0" parTransId="{B1D4F0FA-AFB5-4129-A449-A2B3EEA04BC3}" sibTransId="{BC2344E1-0833-4E5B-8DC9-165D4547F2E0}"/>
    <dgm:cxn modelId="{AA802C74-18B7-436B-A27C-4414716000D1}" type="presOf" srcId="{03A11C71-533C-4927-A1B9-0F816DF73C70}" destId="{DD124E17-8E20-4C4D-8B20-1148609A8708}" srcOrd="0" destOrd="0" presId="urn:microsoft.com/office/officeart/2018/2/layout/IconVerticalSolidList"/>
    <dgm:cxn modelId="{7F63E69F-6F9F-42DF-9340-29C9DADC0E27}" type="presOf" srcId="{254EA8F0-916D-4CD5-B521-E38BD16144D1}" destId="{7889B8A6-7875-47D1-9ED0-4A454142BAE4}" srcOrd="0" destOrd="0" presId="urn:microsoft.com/office/officeart/2018/2/layout/IconVerticalSolidList"/>
    <dgm:cxn modelId="{424DD9C0-36B6-4B38-97DE-C64CD2A43BA5}" srcId="{254EA8F0-916D-4CD5-B521-E38BD16144D1}" destId="{03A11C71-533C-4927-A1B9-0F816DF73C70}" srcOrd="0" destOrd="0" parTransId="{D443448C-8832-4C7F-984C-D464B4176672}" sibTransId="{DF2B0F32-E026-4A27-834B-11B6BC2C8569}"/>
    <dgm:cxn modelId="{9DC6A3D9-7CEB-4C66-B854-3B11F2DCE611}" type="presOf" srcId="{C4032AD4-CA24-41C6-98C9-29014734E967}" destId="{5A74A39F-2091-402E-92A4-94438A6C61F2}" srcOrd="0" destOrd="0" presId="urn:microsoft.com/office/officeart/2018/2/layout/IconVerticalSolidList"/>
    <dgm:cxn modelId="{B0BA5A9B-8F4C-47D2-9128-371DF1058B59}" type="presParOf" srcId="{7889B8A6-7875-47D1-9ED0-4A454142BAE4}" destId="{20FF1A55-4E30-48D6-90B2-BC14C3ED2751}" srcOrd="0" destOrd="0" presId="urn:microsoft.com/office/officeart/2018/2/layout/IconVerticalSolidList"/>
    <dgm:cxn modelId="{BB8A6E31-EA15-4BCA-828A-B48BDCC1002D}" type="presParOf" srcId="{20FF1A55-4E30-48D6-90B2-BC14C3ED2751}" destId="{05C43481-3BCB-4EDA-9A01-9357D40EB065}" srcOrd="0" destOrd="0" presId="urn:microsoft.com/office/officeart/2018/2/layout/IconVerticalSolidList"/>
    <dgm:cxn modelId="{3DF90A24-05D6-4A76-BD82-2934B840BD0B}" type="presParOf" srcId="{20FF1A55-4E30-48D6-90B2-BC14C3ED2751}" destId="{7F343BB4-AD3C-47EC-B6F2-49C4B044146D}" srcOrd="1" destOrd="0" presId="urn:microsoft.com/office/officeart/2018/2/layout/IconVerticalSolidList"/>
    <dgm:cxn modelId="{58138772-4DF1-4564-9791-14EAF06000D6}" type="presParOf" srcId="{20FF1A55-4E30-48D6-90B2-BC14C3ED2751}" destId="{90450CE1-36D9-4ED3-A5B1-8CFFF9508991}" srcOrd="2" destOrd="0" presId="urn:microsoft.com/office/officeart/2018/2/layout/IconVerticalSolidList"/>
    <dgm:cxn modelId="{B7FC16F2-0DAF-4087-9FE5-CCB6570D1691}" type="presParOf" srcId="{20FF1A55-4E30-48D6-90B2-BC14C3ED2751}" destId="{DD124E17-8E20-4C4D-8B20-1148609A8708}" srcOrd="3" destOrd="0" presId="urn:microsoft.com/office/officeart/2018/2/layout/IconVerticalSolidList"/>
    <dgm:cxn modelId="{11D238BA-70E2-44C3-A842-745C93939C8E}" type="presParOf" srcId="{7889B8A6-7875-47D1-9ED0-4A454142BAE4}" destId="{1BF9E8C0-E299-4458-91E1-42FEAED65DD6}" srcOrd="1" destOrd="0" presId="urn:microsoft.com/office/officeart/2018/2/layout/IconVerticalSolidList"/>
    <dgm:cxn modelId="{54B65237-3615-4828-97B1-D27684C81FA0}" type="presParOf" srcId="{7889B8A6-7875-47D1-9ED0-4A454142BAE4}" destId="{083F6C19-877A-4B7A-96F4-E98EC09CD4DE}" srcOrd="2" destOrd="0" presId="urn:microsoft.com/office/officeart/2018/2/layout/IconVerticalSolidList"/>
    <dgm:cxn modelId="{1957D16E-C601-4D43-9ABF-E8996B8AA0D1}" type="presParOf" srcId="{083F6C19-877A-4B7A-96F4-E98EC09CD4DE}" destId="{56B5693D-1CC8-4E22-8435-ED7C7357D7E7}" srcOrd="0" destOrd="0" presId="urn:microsoft.com/office/officeart/2018/2/layout/IconVerticalSolidList"/>
    <dgm:cxn modelId="{D9B5F606-C152-4E11-8007-18CB1342D774}" type="presParOf" srcId="{083F6C19-877A-4B7A-96F4-E98EC09CD4DE}" destId="{770D2334-4DAA-4373-B16C-3EED2579E086}" srcOrd="1" destOrd="0" presId="urn:microsoft.com/office/officeart/2018/2/layout/IconVerticalSolidList"/>
    <dgm:cxn modelId="{A5EC97CF-7A9B-4FB1-B9D2-03CA28244E95}" type="presParOf" srcId="{083F6C19-877A-4B7A-96F4-E98EC09CD4DE}" destId="{D64AAE49-AFD0-4F1A-909B-13A7B242DCDE}" srcOrd="2" destOrd="0" presId="urn:microsoft.com/office/officeart/2018/2/layout/IconVerticalSolidList"/>
    <dgm:cxn modelId="{13A18345-4CF6-4457-9502-D5F04A7933E4}" type="presParOf" srcId="{083F6C19-877A-4B7A-96F4-E98EC09CD4DE}" destId="{5A74A39F-2091-402E-92A4-94438A6C61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538A4D-8922-4D6A-9E2F-F73BAA3476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D9145B-9055-4F01-854D-C32D3554C035}">
      <dgm:prSet custT="1"/>
      <dgm:spPr/>
      <dgm:t>
        <a:bodyPr/>
        <a:lstStyle/>
        <a:p>
          <a:pPr algn="ctr">
            <a:lnSpc>
              <a:spcPct val="100000"/>
            </a:lnSpc>
          </a:pPr>
          <a:r>
            <a:rPr lang="it-IT" sz="1500" dirty="0"/>
            <a:t>La prima fase di sviluppo di un nuovo prodotto non può non essere che la generazione di nuove idee. Le fonti di idee per un nuovo prodotto possono essere sia interne sia esterne all'azienda; scienziati, ingegneri, commercianti, venditori e designer rientrano, a titolo esemplificativo, fra le </a:t>
          </a:r>
          <a:r>
            <a:rPr lang="it-IT" sz="1500" i="1" u="sng" dirty="0"/>
            <a:t>fonti interne</a:t>
          </a:r>
          <a:r>
            <a:rPr lang="it-IT" sz="1500" dirty="0"/>
            <a:t>, mentre i concorrenti, i distributori, i fornitori, i clienti stessi rientrano fra le </a:t>
          </a:r>
          <a:r>
            <a:rPr lang="it-IT" sz="1500" i="1" u="sng" dirty="0"/>
            <a:t>fonti esterne. </a:t>
          </a:r>
          <a:endParaRPr lang="en-US" sz="1500" dirty="0"/>
        </a:p>
      </dgm:t>
    </dgm:pt>
    <dgm:pt modelId="{D175E4BD-D1AB-45C1-9316-D07CDC5D7504}" type="parTrans" cxnId="{A02F58B6-F0FE-4CB5-A368-89D967F6DA1E}">
      <dgm:prSet/>
      <dgm:spPr/>
      <dgm:t>
        <a:bodyPr/>
        <a:lstStyle/>
        <a:p>
          <a:endParaRPr lang="en-US"/>
        </a:p>
      </dgm:t>
    </dgm:pt>
    <dgm:pt modelId="{5C5306E8-A3A8-4A71-A35F-237B55AA9EC6}" type="sibTrans" cxnId="{A02F58B6-F0FE-4CB5-A368-89D967F6DA1E}">
      <dgm:prSet/>
      <dgm:spPr/>
      <dgm:t>
        <a:bodyPr/>
        <a:lstStyle/>
        <a:p>
          <a:endParaRPr lang="en-US"/>
        </a:p>
      </dgm:t>
    </dgm:pt>
    <dgm:pt modelId="{442A5A05-85F3-4735-8E6B-9E298918D015}">
      <dgm:prSet custT="1"/>
      <dgm:spPr/>
      <dgm:t>
        <a:bodyPr/>
        <a:lstStyle/>
        <a:p>
          <a:pPr algn="ctr">
            <a:lnSpc>
              <a:spcPct val="100000"/>
            </a:lnSpc>
          </a:pPr>
          <a:r>
            <a:rPr lang="it-IT" sz="1500" dirty="0"/>
            <a:t>Un esempio di generazione di idee proveniente da fonti interne è rappresentato dalla carta per appunti con retro adesivo, Post-it, di 3M. L'idea è venuta infatti a un dipendente che inizialmente vedeva il prodotto come un mezzo per impedire che la carta cadesse dal suo libro degli inni mentre segnava gli inni che venivano cantati. La cultura innovativa all'interno di 3M ha, poi, spinto il dipendente a pensare alle applicazioni commerciali e, agendo come un promotore del prodotto all'interno dell'azienda, egli ha accompagnato il progetto fino alla commercializzazione e al successo globale.</a:t>
          </a:r>
          <a:endParaRPr lang="en-US" sz="1500" dirty="0"/>
        </a:p>
      </dgm:t>
    </dgm:pt>
    <dgm:pt modelId="{789F9549-BEB7-4D9A-8536-EB6582CCDD72}" type="parTrans" cxnId="{6E8453EB-9FFE-47DF-9745-84F198215FFD}">
      <dgm:prSet/>
      <dgm:spPr/>
      <dgm:t>
        <a:bodyPr/>
        <a:lstStyle/>
        <a:p>
          <a:endParaRPr lang="en-US"/>
        </a:p>
      </dgm:t>
    </dgm:pt>
    <dgm:pt modelId="{9FE6AD41-FD15-4B1A-B620-509B2C0FECFA}" type="sibTrans" cxnId="{6E8453EB-9FFE-47DF-9745-84F198215FFD}">
      <dgm:prSet/>
      <dgm:spPr/>
      <dgm:t>
        <a:bodyPr/>
        <a:lstStyle/>
        <a:p>
          <a:endParaRPr lang="en-US"/>
        </a:p>
      </dgm:t>
    </dgm:pt>
    <dgm:pt modelId="{7ED944B4-110F-4D56-A67C-614D028C80DB}" type="pres">
      <dgm:prSet presAssocID="{F7538A4D-8922-4D6A-9E2F-F73BAA34767B}" presName="root" presStyleCnt="0">
        <dgm:presLayoutVars>
          <dgm:dir/>
          <dgm:resizeHandles val="exact"/>
        </dgm:presLayoutVars>
      </dgm:prSet>
      <dgm:spPr/>
    </dgm:pt>
    <dgm:pt modelId="{74D5BA88-0101-450F-9C75-970CE1F74911}" type="pres">
      <dgm:prSet presAssocID="{9BD9145B-9055-4F01-854D-C32D3554C035}" presName="compNode" presStyleCnt="0"/>
      <dgm:spPr/>
    </dgm:pt>
    <dgm:pt modelId="{11702FC0-A2B6-402B-A591-F85F5103DA5A}" type="pres">
      <dgm:prSet presAssocID="{9BD9145B-9055-4F01-854D-C32D3554C035}" presName="bgRect" presStyleLbl="bgShp" presStyleIdx="0" presStyleCnt="2"/>
      <dgm:spPr/>
    </dgm:pt>
    <dgm:pt modelId="{7821CE15-47F9-4FCF-9486-2758FA64FB13}" type="pres">
      <dgm:prSet presAssocID="{9BD9145B-9055-4F01-854D-C32D3554C0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mpadina"/>
        </a:ext>
      </dgm:extLst>
    </dgm:pt>
    <dgm:pt modelId="{41CDE1FA-DA42-468B-86B1-44467C28F254}" type="pres">
      <dgm:prSet presAssocID="{9BD9145B-9055-4F01-854D-C32D3554C035}" presName="spaceRect" presStyleCnt="0"/>
      <dgm:spPr/>
    </dgm:pt>
    <dgm:pt modelId="{5C1D7554-997A-4A71-BBCD-F4E4F2D2D10D}" type="pres">
      <dgm:prSet presAssocID="{9BD9145B-9055-4F01-854D-C32D3554C035}" presName="parTx" presStyleLbl="revTx" presStyleIdx="0" presStyleCnt="2">
        <dgm:presLayoutVars>
          <dgm:chMax val="0"/>
          <dgm:chPref val="0"/>
        </dgm:presLayoutVars>
      </dgm:prSet>
      <dgm:spPr/>
    </dgm:pt>
    <dgm:pt modelId="{933C323E-F6B7-4DEE-9793-5574A0186D41}" type="pres">
      <dgm:prSet presAssocID="{5C5306E8-A3A8-4A71-A35F-237B55AA9EC6}" presName="sibTrans" presStyleCnt="0"/>
      <dgm:spPr/>
    </dgm:pt>
    <dgm:pt modelId="{0F1A8F5D-BBCF-4BA8-90CC-7B09B831BAE5}" type="pres">
      <dgm:prSet presAssocID="{442A5A05-85F3-4735-8E6B-9E298918D015}" presName="compNode" presStyleCnt="0"/>
      <dgm:spPr/>
    </dgm:pt>
    <dgm:pt modelId="{1187DE6C-508D-43F6-B0A8-406C5C12F135}" type="pres">
      <dgm:prSet presAssocID="{442A5A05-85F3-4735-8E6B-9E298918D015}" presName="bgRect" presStyleLbl="bgShp" presStyleIdx="1" presStyleCnt="2" custScaleY="113244"/>
      <dgm:spPr/>
    </dgm:pt>
    <dgm:pt modelId="{069E6D03-8B9A-4AB0-82B2-FB12917A54AF}" type="pres">
      <dgm:prSet presAssocID="{442A5A05-85F3-4735-8E6B-9E298918D01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tita"/>
        </a:ext>
      </dgm:extLst>
    </dgm:pt>
    <dgm:pt modelId="{91DCEEB2-E455-4F48-A906-72872173F81F}" type="pres">
      <dgm:prSet presAssocID="{442A5A05-85F3-4735-8E6B-9E298918D015}" presName="spaceRect" presStyleCnt="0"/>
      <dgm:spPr/>
    </dgm:pt>
    <dgm:pt modelId="{B031F24D-A44E-4115-81E5-1D0A41A2C592}" type="pres">
      <dgm:prSet presAssocID="{442A5A05-85F3-4735-8E6B-9E298918D015}" presName="parTx" presStyleLbl="revTx" presStyleIdx="1" presStyleCnt="2">
        <dgm:presLayoutVars>
          <dgm:chMax val="0"/>
          <dgm:chPref val="0"/>
        </dgm:presLayoutVars>
      </dgm:prSet>
      <dgm:spPr/>
    </dgm:pt>
  </dgm:ptLst>
  <dgm:cxnLst>
    <dgm:cxn modelId="{60466072-DBCB-4B9F-AA8A-569B970B282E}" type="presOf" srcId="{442A5A05-85F3-4735-8E6B-9E298918D015}" destId="{B031F24D-A44E-4115-81E5-1D0A41A2C592}" srcOrd="0" destOrd="0" presId="urn:microsoft.com/office/officeart/2018/2/layout/IconVerticalSolidList"/>
    <dgm:cxn modelId="{586B7295-A473-4633-915A-F668C1B09B40}" type="presOf" srcId="{F7538A4D-8922-4D6A-9E2F-F73BAA34767B}" destId="{7ED944B4-110F-4D56-A67C-614D028C80DB}" srcOrd="0" destOrd="0" presId="urn:microsoft.com/office/officeart/2018/2/layout/IconVerticalSolidList"/>
    <dgm:cxn modelId="{9799BCAD-9702-48A4-B159-FD31FF8AFF57}" type="presOf" srcId="{9BD9145B-9055-4F01-854D-C32D3554C035}" destId="{5C1D7554-997A-4A71-BBCD-F4E4F2D2D10D}" srcOrd="0" destOrd="0" presId="urn:microsoft.com/office/officeart/2018/2/layout/IconVerticalSolidList"/>
    <dgm:cxn modelId="{A02F58B6-F0FE-4CB5-A368-89D967F6DA1E}" srcId="{F7538A4D-8922-4D6A-9E2F-F73BAA34767B}" destId="{9BD9145B-9055-4F01-854D-C32D3554C035}" srcOrd="0" destOrd="0" parTransId="{D175E4BD-D1AB-45C1-9316-D07CDC5D7504}" sibTransId="{5C5306E8-A3A8-4A71-A35F-237B55AA9EC6}"/>
    <dgm:cxn modelId="{6E8453EB-9FFE-47DF-9745-84F198215FFD}" srcId="{F7538A4D-8922-4D6A-9E2F-F73BAA34767B}" destId="{442A5A05-85F3-4735-8E6B-9E298918D015}" srcOrd="1" destOrd="0" parTransId="{789F9549-BEB7-4D9A-8536-EB6582CCDD72}" sibTransId="{9FE6AD41-FD15-4B1A-B620-509B2C0FECFA}"/>
    <dgm:cxn modelId="{A20E9214-7184-43F8-9D10-8C2511D3EADF}" type="presParOf" srcId="{7ED944B4-110F-4D56-A67C-614D028C80DB}" destId="{74D5BA88-0101-450F-9C75-970CE1F74911}" srcOrd="0" destOrd="0" presId="urn:microsoft.com/office/officeart/2018/2/layout/IconVerticalSolidList"/>
    <dgm:cxn modelId="{12FD7880-29FF-4F86-A712-6D6A58A2BA7E}" type="presParOf" srcId="{74D5BA88-0101-450F-9C75-970CE1F74911}" destId="{11702FC0-A2B6-402B-A591-F85F5103DA5A}" srcOrd="0" destOrd="0" presId="urn:microsoft.com/office/officeart/2018/2/layout/IconVerticalSolidList"/>
    <dgm:cxn modelId="{0EEE5CDD-DF2C-4703-A6B4-262C8641B90A}" type="presParOf" srcId="{74D5BA88-0101-450F-9C75-970CE1F74911}" destId="{7821CE15-47F9-4FCF-9486-2758FA64FB13}" srcOrd="1" destOrd="0" presId="urn:microsoft.com/office/officeart/2018/2/layout/IconVerticalSolidList"/>
    <dgm:cxn modelId="{F93D0632-ED81-4897-9031-6BAF7A4E7EB3}" type="presParOf" srcId="{74D5BA88-0101-450F-9C75-970CE1F74911}" destId="{41CDE1FA-DA42-468B-86B1-44467C28F254}" srcOrd="2" destOrd="0" presId="urn:microsoft.com/office/officeart/2018/2/layout/IconVerticalSolidList"/>
    <dgm:cxn modelId="{183634C4-355D-4CFA-80E7-6D7E20FFCD33}" type="presParOf" srcId="{74D5BA88-0101-450F-9C75-970CE1F74911}" destId="{5C1D7554-997A-4A71-BBCD-F4E4F2D2D10D}" srcOrd="3" destOrd="0" presId="urn:microsoft.com/office/officeart/2018/2/layout/IconVerticalSolidList"/>
    <dgm:cxn modelId="{5F5BDA01-A113-4FB2-AF20-5D7481C24A6E}" type="presParOf" srcId="{7ED944B4-110F-4D56-A67C-614D028C80DB}" destId="{933C323E-F6B7-4DEE-9793-5574A0186D41}" srcOrd="1" destOrd="0" presId="urn:microsoft.com/office/officeart/2018/2/layout/IconVerticalSolidList"/>
    <dgm:cxn modelId="{B471FD9A-86F5-4E4E-90A0-5D523CA9B715}" type="presParOf" srcId="{7ED944B4-110F-4D56-A67C-614D028C80DB}" destId="{0F1A8F5D-BBCF-4BA8-90CC-7B09B831BAE5}" srcOrd="2" destOrd="0" presId="urn:microsoft.com/office/officeart/2018/2/layout/IconVerticalSolidList"/>
    <dgm:cxn modelId="{3796C6C5-F540-4A67-BB37-AB43AD74D8F3}" type="presParOf" srcId="{0F1A8F5D-BBCF-4BA8-90CC-7B09B831BAE5}" destId="{1187DE6C-508D-43F6-B0A8-406C5C12F135}" srcOrd="0" destOrd="0" presId="urn:microsoft.com/office/officeart/2018/2/layout/IconVerticalSolidList"/>
    <dgm:cxn modelId="{723CBEE8-B3D8-4B1C-8DAA-80EC14B7A8AE}" type="presParOf" srcId="{0F1A8F5D-BBCF-4BA8-90CC-7B09B831BAE5}" destId="{069E6D03-8B9A-4AB0-82B2-FB12917A54AF}" srcOrd="1" destOrd="0" presId="urn:microsoft.com/office/officeart/2018/2/layout/IconVerticalSolidList"/>
    <dgm:cxn modelId="{383AF8D6-6881-4E95-8E3E-BB8ED8C2BB74}" type="presParOf" srcId="{0F1A8F5D-BBCF-4BA8-90CC-7B09B831BAE5}" destId="{91DCEEB2-E455-4F48-A906-72872173F81F}" srcOrd="2" destOrd="0" presId="urn:microsoft.com/office/officeart/2018/2/layout/IconVerticalSolidList"/>
    <dgm:cxn modelId="{D8A15ACE-9109-4748-837D-A35E228AE19C}" type="presParOf" srcId="{0F1A8F5D-BBCF-4BA8-90CC-7B09B831BAE5}" destId="{B031F24D-A44E-4115-81E5-1D0A41A2C5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BCE12-64FC-4DBC-B2C1-85842CC166B3}">
      <dsp:nvSpPr>
        <dsp:cNvPr id="0" name=""/>
        <dsp:cNvSpPr/>
      </dsp:nvSpPr>
      <dsp:spPr>
        <a:xfrm>
          <a:off x="0" y="717284"/>
          <a:ext cx="11277600" cy="13242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1B431-52C1-41D8-8778-05356595A5D2}">
      <dsp:nvSpPr>
        <dsp:cNvPr id="0" name=""/>
        <dsp:cNvSpPr/>
      </dsp:nvSpPr>
      <dsp:spPr>
        <a:xfrm>
          <a:off x="400575" y="1015233"/>
          <a:ext cx="728319" cy="7283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605A51-016D-40A1-8320-8AC821BE6084}">
      <dsp:nvSpPr>
        <dsp:cNvPr id="0" name=""/>
        <dsp:cNvSpPr/>
      </dsp:nvSpPr>
      <dsp:spPr>
        <a:xfrm>
          <a:off x="1529471" y="717284"/>
          <a:ext cx="9748128" cy="1324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46" tIns="140146" rIns="140146" bIns="140146" numCol="1" spcCol="1270" anchor="ctr" anchorCtr="0">
          <a:noAutofit/>
        </a:bodyPr>
        <a:lstStyle/>
        <a:p>
          <a:pPr marL="0" lvl="0" indent="0" algn="ctr" defTabSz="800100">
            <a:lnSpc>
              <a:spcPct val="90000"/>
            </a:lnSpc>
            <a:spcBef>
              <a:spcPct val="0"/>
            </a:spcBef>
            <a:spcAft>
              <a:spcPct val="35000"/>
            </a:spcAft>
            <a:buNone/>
          </a:pPr>
          <a:r>
            <a:rPr lang="it-IT" sz="1800" kern="1200" dirty="0"/>
            <a:t>La differenziazione del prodotto più radicale avviene a livello principale e di solito si verifica quando vi sono significative scoperte tecnologiche. </a:t>
          </a:r>
          <a:r>
            <a:rPr lang="it-IT" sz="1800" i="1" kern="1200" dirty="0"/>
            <a:t>Per esempio</a:t>
          </a:r>
          <a:r>
            <a:rPr lang="it-IT" sz="1800" kern="1200" dirty="0"/>
            <a:t>, il beneficio principale di tenere traccia dei nostri appuntamenti è passato dai diari cartacei a quelli elettronici archiviati su PC o telefoni cellulari con implicazioni significative per i produttori di diari cartacei come </a:t>
          </a:r>
          <a:r>
            <a:rPr lang="it-IT" sz="1800" kern="1200" dirty="0" err="1"/>
            <a:t>Filofax</a:t>
          </a:r>
          <a:r>
            <a:rPr lang="it-IT" sz="1800" kern="1200" dirty="0"/>
            <a:t>. </a:t>
          </a:r>
          <a:endParaRPr lang="en-US" sz="1800" kern="1200" dirty="0"/>
        </a:p>
      </dsp:txBody>
      <dsp:txXfrm>
        <a:off x="1529471" y="717284"/>
        <a:ext cx="9748128" cy="1324217"/>
      </dsp:txXfrm>
    </dsp:sp>
    <dsp:sp modelId="{450EAE78-7080-41BF-9648-B9E16ECF62BA}">
      <dsp:nvSpPr>
        <dsp:cNvPr id="0" name=""/>
        <dsp:cNvSpPr/>
      </dsp:nvSpPr>
      <dsp:spPr>
        <a:xfrm>
          <a:off x="0" y="2372556"/>
          <a:ext cx="11277600" cy="13242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AFEB7-C0FE-4C2B-8B98-1A5CFF7FAC86}">
      <dsp:nvSpPr>
        <dsp:cNvPr id="0" name=""/>
        <dsp:cNvSpPr/>
      </dsp:nvSpPr>
      <dsp:spPr>
        <a:xfrm>
          <a:off x="400575" y="2670505"/>
          <a:ext cx="728319" cy="7283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45A1FB-E353-4A98-8ADA-A9A70CCCF694}">
      <dsp:nvSpPr>
        <dsp:cNvPr id="0" name=""/>
        <dsp:cNvSpPr/>
      </dsp:nvSpPr>
      <dsp:spPr>
        <a:xfrm>
          <a:off x="1529471" y="2372556"/>
          <a:ext cx="9748128" cy="1324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46" tIns="140146" rIns="140146" bIns="140146" numCol="1" spcCol="1270" anchor="ctr" anchorCtr="0">
          <a:noAutofit/>
        </a:bodyPr>
        <a:lstStyle/>
        <a:p>
          <a:pPr marL="0" lvl="0" indent="0" algn="ctr" defTabSz="800100">
            <a:lnSpc>
              <a:spcPct val="90000"/>
            </a:lnSpc>
            <a:spcBef>
              <a:spcPct val="0"/>
            </a:spcBef>
            <a:spcAft>
              <a:spcPct val="35000"/>
            </a:spcAft>
            <a:buNone/>
          </a:pPr>
          <a:r>
            <a:rPr lang="it-IT" sz="1800" kern="1200" dirty="0"/>
            <a:t>Allo stesso modo, l'industria musicale è stata trasformata molte volte in quanto i cambiamenti tecnologici hanno permesso ai consumatori di passare prima dagli album ai CD e poi dai CD al download e allo streaming digitali. Il primo cambiamento ha comportato un aumento significativo dei profitti per le società musicali, il secondo un calo significativo.</a:t>
          </a:r>
          <a:endParaRPr lang="en-US" sz="1800" kern="1200" dirty="0"/>
        </a:p>
      </dsp:txBody>
      <dsp:txXfrm>
        <a:off x="1529471" y="2372556"/>
        <a:ext cx="9748128" cy="13242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ADACC-CCBB-4975-8866-FF048CC43265}">
      <dsp:nvSpPr>
        <dsp:cNvPr id="0" name=""/>
        <dsp:cNvSpPr/>
      </dsp:nvSpPr>
      <dsp:spPr>
        <a:xfrm>
          <a:off x="0" y="1049135"/>
          <a:ext cx="7569846" cy="1936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374B4-08B6-402A-808D-5E3B9660B067}">
      <dsp:nvSpPr>
        <dsp:cNvPr id="0" name=""/>
        <dsp:cNvSpPr/>
      </dsp:nvSpPr>
      <dsp:spPr>
        <a:xfrm>
          <a:off x="585901" y="1484930"/>
          <a:ext cx="1065276" cy="1065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8F29E9-3339-489E-9778-BFAA85130DF8}">
      <dsp:nvSpPr>
        <dsp:cNvPr id="0" name=""/>
        <dsp:cNvSpPr/>
      </dsp:nvSpPr>
      <dsp:spPr>
        <a:xfrm>
          <a:off x="2237079" y="1049135"/>
          <a:ext cx="5332766" cy="193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985" tIns="204985" rIns="204985" bIns="204985" numCol="1" spcCol="1270" anchor="ctr" anchorCtr="0">
          <a:noAutofit/>
        </a:bodyPr>
        <a:lstStyle/>
        <a:p>
          <a:pPr marL="0" lvl="0" indent="0" algn="ctr" defTabSz="622300">
            <a:lnSpc>
              <a:spcPct val="100000"/>
            </a:lnSpc>
            <a:spcBef>
              <a:spcPct val="0"/>
            </a:spcBef>
            <a:spcAft>
              <a:spcPct val="35000"/>
            </a:spcAft>
            <a:buNone/>
          </a:pPr>
          <a:r>
            <a:rPr lang="it-IT" sz="1400" kern="1200" dirty="0"/>
            <a:t>Una volta che un'idea di prodotto è stata ritenuta meritevole di ulteriori indagini, essa può essere inquadrata in un concetto specifico (concetto di prodotto) per i test con potenziali clienti. Il concetto di prodotto può essere descritto verbalmente o per immagini, in modo che le caratteristiche principali del prodotto e i suoi benefici siano compresi dai consumatori potenziali. </a:t>
          </a:r>
          <a:endParaRPr lang="en-US" sz="1400" kern="1200" dirty="0"/>
        </a:p>
      </dsp:txBody>
      <dsp:txXfrm>
        <a:off x="2237079" y="1049135"/>
        <a:ext cx="5332766" cy="1936865"/>
      </dsp:txXfrm>
    </dsp:sp>
    <dsp:sp modelId="{A80265D9-B5FE-4AE1-9F9D-099E43A512C6}">
      <dsp:nvSpPr>
        <dsp:cNvPr id="0" name=""/>
        <dsp:cNvSpPr/>
      </dsp:nvSpPr>
      <dsp:spPr>
        <a:xfrm>
          <a:off x="0" y="3470217"/>
          <a:ext cx="7569846" cy="19368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1CB5E-0154-4084-92AB-9DF7FEE2380F}">
      <dsp:nvSpPr>
        <dsp:cNvPr id="0" name=""/>
        <dsp:cNvSpPr/>
      </dsp:nvSpPr>
      <dsp:spPr>
        <a:xfrm>
          <a:off x="585901" y="3906012"/>
          <a:ext cx="1065276" cy="1065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F0B481-E1AF-4AC7-82DE-010AA68B123E}">
      <dsp:nvSpPr>
        <dsp:cNvPr id="0" name=""/>
        <dsp:cNvSpPr/>
      </dsp:nvSpPr>
      <dsp:spPr>
        <a:xfrm>
          <a:off x="2237079" y="3470217"/>
          <a:ext cx="5332766" cy="193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985" tIns="204985" rIns="204985" bIns="204985" numCol="1" spcCol="1270" anchor="ctr" anchorCtr="0">
          <a:noAutofit/>
        </a:bodyPr>
        <a:lstStyle/>
        <a:p>
          <a:pPr marL="0" lvl="0" indent="0" algn="ctr" defTabSz="622300">
            <a:lnSpc>
              <a:spcPct val="100000"/>
            </a:lnSpc>
            <a:spcBef>
              <a:spcPct val="0"/>
            </a:spcBef>
            <a:spcAft>
              <a:spcPct val="35000"/>
            </a:spcAft>
            <a:buNone/>
          </a:pPr>
          <a:r>
            <a:rPr lang="it-IT" sz="1400" kern="1200" dirty="0"/>
            <a:t>In molti casi l'idea di base del prodotto verrà estesa a diversi concetti, ognuno dei quali può essere valutato eseguendo test con i clienti target. La verifica del concetto consente, quindi, l'inclusione delle opinioni dei clienti nella fase iniziale nel processo di sviluppo di nuovi prodotti. Le intenzioni di acquisto dei potenziali clienti sono un fattore chiave nel giudicare se sia opportuno sviluppare uno qualsiasi dei concetti.</a:t>
          </a:r>
          <a:endParaRPr lang="en-US" sz="1400" kern="1200" dirty="0"/>
        </a:p>
      </dsp:txBody>
      <dsp:txXfrm>
        <a:off x="2237079" y="3470217"/>
        <a:ext cx="5332766" cy="1936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EFD1A-EAA6-4E6E-AD75-D1F598FEC575}">
      <dsp:nvSpPr>
        <dsp:cNvPr id="0" name=""/>
        <dsp:cNvSpPr/>
      </dsp:nvSpPr>
      <dsp:spPr>
        <a:xfrm>
          <a:off x="0" y="542"/>
          <a:ext cx="9999507" cy="1270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14473-3EE8-43D1-9ED9-A1F3610F6F05}">
      <dsp:nvSpPr>
        <dsp:cNvPr id="0" name=""/>
        <dsp:cNvSpPr/>
      </dsp:nvSpPr>
      <dsp:spPr>
        <a:xfrm>
          <a:off x="384309" y="286392"/>
          <a:ext cx="698744" cy="698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85A047-F0AC-42BB-85E1-9CF01E24F79B}">
      <dsp:nvSpPr>
        <dsp:cNvPr id="0" name=""/>
        <dsp:cNvSpPr/>
      </dsp:nvSpPr>
      <dsp:spPr>
        <a:xfrm>
          <a:off x="1467363" y="542"/>
          <a:ext cx="8532143" cy="127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55" tIns="134455" rIns="134455" bIns="134455" numCol="1" spcCol="1270" anchor="ctr" anchorCtr="0">
          <a:noAutofit/>
        </a:bodyPr>
        <a:lstStyle/>
        <a:p>
          <a:pPr marL="0" lvl="0" indent="0" algn="ctr" defTabSz="889000">
            <a:lnSpc>
              <a:spcPct val="90000"/>
            </a:lnSpc>
            <a:spcBef>
              <a:spcPct val="0"/>
            </a:spcBef>
            <a:spcAft>
              <a:spcPct val="35000"/>
            </a:spcAft>
            <a:buNone/>
          </a:pPr>
          <a:r>
            <a:rPr lang="it-IT" sz="2000" kern="1200" dirty="0"/>
            <a:t>Per la stima dei costi, se il nuovo prodotto è simile ai prodotti esistenti (per es., un'estensione del brand) dovrebbe essere abbastanza facile produrre stime accurate dei costi. Per i concetti radicali di prodotto, il processo è più difficile. </a:t>
          </a:r>
          <a:endParaRPr lang="en-US" sz="2000" kern="1200" dirty="0"/>
        </a:p>
      </dsp:txBody>
      <dsp:txXfrm>
        <a:off x="1467363" y="542"/>
        <a:ext cx="8532143" cy="1270444"/>
      </dsp:txXfrm>
    </dsp:sp>
    <dsp:sp modelId="{FB7EE732-CB09-4E5B-A732-0CE8C6B4D6E6}">
      <dsp:nvSpPr>
        <dsp:cNvPr id="0" name=""/>
        <dsp:cNvSpPr/>
      </dsp:nvSpPr>
      <dsp:spPr>
        <a:xfrm>
          <a:off x="0" y="1588598"/>
          <a:ext cx="9999507" cy="1270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FF6B8-40C9-44C5-B2DC-A3424591B3A4}">
      <dsp:nvSpPr>
        <dsp:cNvPr id="0" name=""/>
        <dsp:cNvSpPr/>
      </dsp:nvSpPr>
      <dsp:spPr>
        <a:xfrm>
          <a:off x="384309" y="1874448"/>
          <a:ext cx="698744" cy="698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488CDB-4CDA-44B5-8C80-8B755BAD19B5}">
      <dsp:nvSpPr>
        <dsp:cNvPr id="0" name=""/>
        <dsp:cNvSpPr/>
      </dsp:nvSpPr>
      <dsp:spPr>
        <a:xfrm>
          <a:off x="1467363" y="1588598"/>
          <a:ext cx="8532143" cy="127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55" tIns="134455" rIns="134455" bIns="134455" numCol="1" spcCol="1270" anchor="ctr" anchorCtr="0">
          <a:noAutofit/>
        </a:bodyPr>
        <a:lstStyle/>
        <a:p>
          <a:pPr marL="0" lvl="0" indent="0" algn="ctr" defTabSz="889000">
            <a:lnSpc>
              <a:spcPct val="90000"/>
            </a:lnSpc>
            <a:spcBef>
              <a:spcPct val="0"/>
            </a:spcBef>
            <a:spcAft>
              <a:spcPct val="35000"/>
            </a:spcAft>
            <a:buNone/>
          </a:pPr>
          <a:r>
            <a:rPr lang="it-IT" sz="2000" kern="1200" dirty="0"/>
            <a:t>Quando si calcola la quantità che è necessario vendere per coprire i costi, è possibile utilizzare l'analisi di pareggio </a:t>
          </a:r>
          <a:r>
            <a:rPr lang="it-IT" sz="2000" kern="1200" dirty="0">
              <a:solidFill>
                <a:schemeClr val="accent1"/>
              </a:solidFill>
            </a:rPr>
            <a:t>(</a:t>
          </a:r>
          <a:r>
            <a:rPr lang="it-IT" sz="2000" i="1" u="sng" kern="1200" dirty="0">
              <a:solidFill>
                <a:schemeClr val="accent1"/>
              </a:solidFill>
            </a:rPr>
            <a:t>break-even </a:t>
          </a:r>
          <a:r>
            <a:rPr lang="it-IT" sz="2000" i="1" u="sng" kern="1200" dirty="0" err="1">
              <a:solidFill>
                <a:schemeClr val="accent1"/>
              </a:solidFill>
            </a:rPr>
            <a:t>analysis</a:t>
          </a:r>
          <a:r>
            <a:rPr lang="it-IT" sz="2000" kern="1200" dirty="0">
              <a:solidFill>
                <a:schemeClr val="accent1"/>
              </a:solidFill>
            </a:rPr>
            <a:t>) </a:t>
          </a:r>
          <a:r>
            <a:rPr lang="it-IT" sz="2000" kern="1200" dirty="0"/>
            <a:t>per stabilire se il progetto è finanziariamente fattibile. </a:t>
          </a:r>
          <a:endParaRPr lang="en-US" sz="2000" kern="1200" dirty="0"/>
        </a:p>
      </dsp:txBody>
      <dsp:txXfrm>
        <a:off x="1467363" y="1588598"/>
        <a:ext cx="8532143" cy="1270444"/>
      </dsp:txXfrm>
    </dsp:sp>
    <dsp:sp modelId="{48D5D65F-FFC3-4F56-8B4D-6EF8BA9576C4}">
      <dsp:nvSpPr>
        <dsp:cNvPr id="0" name=""/>
        <dsp:cNvSpPr/>
      </dsp:nvSpPr>
      <dsp:spPr>
        <a:xfrm>
          <a:off x="0" y="3176653"/>
          <a:ext cx="9999507" cy="1270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92F61-8F9F-467F-9BF9-10CAB7871446}">
      <dsp:nvSpPr>
        <dsp:cNvPr id="0" name=""/>
        <dsp:cNvSpPr/>
      </dsp:nvSpPr>
      <dsp:spPr>
        <a:xfrm>
          <a:off x="384309" y="3462503"/>
          <a:ext cx="698744" cy="698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2E7855-B55C-489C-A44F-C68452A4083B}">
      <dsp:nvSpPr>
        <dsp:cNvPr id="0" name=""/>
        <dsp:cNvSpPr/>
      </dsp:nvSpPr>
      <dsp:spPr>
        <a:xfrm>
          <a:off x="1467363" y="3176653"/>
          <a:ext cx="8532143" cy="127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55" tIns="134455" rIns="134455" bIns="134455" numCol="1" spcCol="1270" anchor="ctr" anchorCtr="0">
          <a:noAutofit/>
        </a:bodyPr>
        <a:lstStyle/>
        <a:p>
          <a:pPr marL="0" lvl="0" indent="0" algn="ctr" defTabSz="889000">
            <a:lnSpc>
              <a:spcPct val="90000"/>
            </a:lnSpc>
            <a:spcBef>
              <a:spcPct val="0"/>
            </a:spcBef>
            <a:spcAft>
              <a:spcPct val="35000"/>
            </a:spcAft>
            <a:buNone/>
          </a:pPr>
          <a:r>
            <a:rPr lang="it-IT" sz="2000" kern="1200" dirty="0"/>
            <a:t>L'analisi di sensibilità </a:t>
          </a:r>
          <a:r>
            <a:rPr lang="it-IT" sz="2000" kern="1200" dirty="0">
              <a:solidFill>
                <a:schemeClr val="accent1"/>
              </a:solidFill>
            </a:rPr>
            <a:t>(</a:t>
          </a:r>
          <a:r>
            <a:rPr lang="it-IT" sz="2000" i="1" u="sng" kern="1200" dirty="0" err="1">
              <a:solidFill>
                <a:schemeClr val="accent1"/>
              </a:solidFill>
            </a:rPr>
            <a:t>sensitivity</a:t>
          </a:r>
          <a:r>
            <a:rPr lang="it-IT" sz="2000" i="1" u="sng" kern="1200" dirty="0">
              <a:solidFill>
                <a:schemeClr val="accent1"/>
              </a:solidFill>
            </a:rPr>
            <a:t> </a:t>
          </a:r>
          <a:r>
            <a:rPr lang="it-IT" sz="2000" i="1" u="sng" kern="1200" dirty="0" err="1">
              <a:solidFill>
                <a:schemeClr val="accent1"/>
              </a:solidFill>
            </a:rPr>
            <a:t>analysis</a:t>
          </a:r>
          <a:r>
            <a:rPr lang="it-IT" sz="2000" kern="1200" dirty="0">
              <a:solidFill>
                <a:schemeClr val="accent1"/>
              </a:solidFill>
            </a:rPr>
            <a:t>) </a:t>
          </a:r>
          <a:r>
            <a:rPr lang="it-IT" sz="2000" kern="1200" dirty="0"/>
            <a:t>può anche rivelarsi utile in questa fase. Scenari "ottimistici", "molto probabili" e "pessimistici" possono essere elaborati per stimare il grado di rischio associato a un progetto.</a:t>
          </a:r>
          <a:endParaRPr lang="en-US" sz="2000" kern="1200" dirty="0"/>
        </a:p>
      </dsp:txBody>
      <dsp:txXfrm>
        <a:off x="1467363" y="3176653"/>
        <a:ext cx="8532143" cy="12704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E3718-B3D0-48BF-84DA-35433AB486D2}">
      <dsp:nvSpPr>
        <dsp:cNvPr id="0" name=""/>
        <dsp:cNvSpPr/>
      </dsp:nvSpPr>
      <dsp:spPr>
        <a:xfrm>
          <a:off x="1275" y="1081888"/>
          <a:ext cx="4477831" cy="28434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29B07-FEA9-4553-BE99-C48816A8E7B8}">
      <dsp:nvSpPr>
        <dsp:cNvPr id="0" name=""/>
        <dsp:cNvSpPr/>
      </dsp:nvSpPr>
      <dsp:spPr>
        <a:xfrm>
          <a:off x="498812" y="1554548"/>
          <a:ext cx="4477831" cy="28434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Una volta sviluppati, i prototipi devono essere sottoposti a prove sia sugli aspetti funzionali sia sull'accettazione del consumatore prima di raggiungere il mercato. Si tratta dei test sul prodotto </a:t>
          </a:r>
          <a:r>
            <a:rPr lang="it-IT" sz="1600" kern="1200" dirty="0">
              <a:solidFill>
                <a:schemeClr val="accent1"/>
              </a:solidFill>
            </a:rPr>
            <a:t>(</a:t>
          </a:r>
          <a:r>
            <a:rPr lang="it-IT" sz="1600" i="1" u="sng" kern="1200" dirty="0">
              <a:solidFill>
                <a:schemeClr val="accent1"/>
              </a:solidFill>
            </a:rPr>
            <a:t>product test o </a:t>
          </a:r>
          <a:r>
            <a:rPr lang="it-IT" sz="1600" i="1" u="sng" kern="1200" dirty="0" err="1">
              <a:solidFill>
                <a:schemeClr val="accent1"/>
              </a:solidFill>
            </a:rPr>
            <a:t>pre</a:t>
          </a:r>
          <a:r>
            <a:rPr lang="it-IT" sz="1600" i="1" u="sng" kern="1200" dirty="0">
              <a:solidFill>
                <a:schemeClr val="accent1"/>
              </a:solidFill>
            </a:rPr>
            <a:t>-test</a:t>
          </a:r>
          <a:r>
            <a:rPr lang="it-IT" sz="1600" kern="1200" dirty="0">
              <a:solidFill>
                <a:schemeClr val="accent1"/>
              </a:solidFill>
            </a:rPr>
            <a:t>).</a:t>
          </a:r>
          <a:r>
            <a:rPr lang="it-IT" sz="1600" kern="1200" dirty="0"/>
            <a:t> I test funzionali </a:t>
          </a:r>
          <a:r>
            <a:rPr lang="it-IT" sz="1600" kern="1200" dirty="0">
              <a:solidFill>
                <a:schemeClr val="accent1"/>
              </a:solidFill>
            </a:rPr>
            <a:t>(</a:t>
          </a:r>
          <a:r>
            <a:rPr lang="it-IT" sz="1600" i="1" u="sng" kern="1200" dirty="0">
              <a:solidFill>
                <a:schemeClr val="accent1"/>
              </a:solidFill>
            </a:rPr>
            <a:t>test alfa</a:t>
          </a:r>
          <a:r>
            <a:rPr lang="it-IT" sz="1600" kern="1200" dirty="0">
              <a:solidFill>
                <a:schemeClr val="accent1"/>
              </a:solidFill>
            </a:rPr>
            <a:t>) </a:t>
          </a:r>
          <a:r>
            <a:rPr lang="it-IT" sz="1600" kern="1200" dirty="0"/>
            <a:t>sono eseguiti in laboratorio e sul campo per verificare aspetti come sicurezza, prestazioni e data di scadenza. Superati questi test, si passa ai </a:t>
          </a:r>
          <a:r>
            <a:rPr lang="it-IT" sz="1600" i="1" u="sng" kern="1200" dirty="0">
              <a:solidFill>
                <a:schemeClr val="accent1"/>
              </a:solidFill>
            </a:rPr>
            <a:t>test beta</a:t>
          </a:r>
          <a:r>
            <a:rPr lang="it-IT" sz="1600" kern="1200" dirty="0"/>
            <a:t>, ovvero i prodotti sono testati con i consumatori per verificarne l'accettabilità durante l’uso.</a:t>
          </a:r>
          <a:endParaRPr lang="en-US" sz="1600" kern="1200" dirty="0"/>
        </a:p>
      </dsp:txBody>
      <dsp:txXfrm>
        <a:off x="582093" y="1637829"/>
        <a:ext cx="4311269" cy="2676861"/>
      </dsp:txXfrm>
    </dsp:sp>
    <dsp:sp modelId="{11D9A8B3-CD02-4778-82EB-C0AE3FEB223D}">
      <dsp:nvSpPr>
        <dsp:cNvPr id="0" name=""/>
        <dsp:cNvSpPr/>
      </dsp:nvSpPr>
      <dsp:spPr>
        <a:xfrm>
          <a:off x="5474180" y="1081888"/>
          <a:ext cx="4477831" cy="28434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DC4BF-6636-406F-9DCC-A612BFDB4388}">
      <dsp:nvSpPr>
        <dsp:cNvPr id="0" name=""/>
        <dsp:cNvSpPr/>
      </dsp:nvSpPr>
      <dsp:spPr>
        <a:xfrm>
          <a:off x="5971717" y="1554548"/>
          <a:ext cx="4477831" cy="28434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Esistono diverse tipologie di test beta; fra queste ricordiamo il </a:t>
          </a:r>
          <a:r>
            <a:rPr lang="it-IT" sz="1600" i="1" u="sng" kern="1200" dirty="0">
              <a:solidFill>
                <a:schemeClr val="accent1"/>
              </a:solidFill>
            </a:rPr>
            <a:t>"</a:t>
          </a:r>
          <a:r>
            <a:rPr lang="it-IT" sz="1600" i="1" u="sng" kern="1200" dirty="0" err="1">
              <a:solidFill>
                <a:schemeClr val="accent1"/>
              </a:solidFill>
            </a:rPr>
            <a:t>paired</a:t>
          </a:r>
          <a:r>
            <a:rPr lang="it-IT" sz="1600" i="1" u="sng" kern="1200" dirty="0">
              <a:solidFill>
                <a:schemeClr val="accent1"/>
              </a:solidFill>
            </a:rPr>
            <a:t> </a:t>
          </a:r>
          <a:r>
            <a:rPr lang="it-IT" sz="1600" i="1" u="sng" kern="1200" dirty="0" err="1">
              <a:solidFill>
                <a:schemeClr val="accent1"/>
              </a:solidFill>
            </a:rPr>
            <a:t>companion</a:t>
          </a:r>
          <a:r>
            <a:rPr lang="it-IT" sz="1600" i="1" u="sng" kern="1200" dirty="0">
              <a:solidFill>
                <a:schemeClr val="accent1"/>
              </a:solidFill>
            </a:rPr>
            <a:t> test", </a:t>
          </a:r>
          <a:r>
            <a:rPr lang="it-IT" sz="1600" kern="1200" dirty="0"/>
            <a:t>quando il nuovo prodotto viene utilizzato insieme a un prodotto rivale, in modo che gli intervistati abbiano un punto di riferimento rispetto al quale giudicare le nuove offerte. In aggiunta, due (o più) varianti di prodotto possono essere testate l'una accanto all'altra.</a:t>
          </a:r>
          <a:endParaRPr lang="en-US" sz="1600" kern="1200" dirty="0"/>
        </a:p>
      </dsp:txBody>
      <dsp:txXfrm>
        <a:off x="6054998" y="1637829"/>
        <a:ext cx="4311269" cy="26768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31536-8943-4EF0-9B18-0105CE59CE8D}">
      <dsp:nvSpPr>
        <dsp:cNvPr id="0" name=""/>
        <dsp:cNvSpPr/>
      </dsp:nvSpPr>
      <dsp:spPr>
        <a:xfrm>
          <a:off x="0" y="0"/>
          <a:ext cx="8488808" cy="142284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Tuttavia, il test marketing ha una serie di </a:t>
          </a:r>
          <a:r>
            <a:rPr lang="it-IT" sz="2100" i="1" kern="1200" dirty="0"/>
            <a:t>problemi potenziali</a:t>
          </a:r>
          <a:r>
            <a:rPr lang="it-IT" sz="2100" kern="1200" dirty="0"/>
            <a:t>. Le città e le aree di test potrebbero non essere rappresentative del mercato nazionale e, pertanto, le proiezioni di vendita potrebbero essere imprecise. </a:t>
          </a:r>
          <a:endParaRPr lang="en-US" sz="2100" kern="1200" dirty="0"/>
        </a:p>
      </dsp:txBody>
      <dsp:txXfrm>
        <a:off x="41674" y="41674"/>
        <a:ext cx="6953445" cy="1339498"/>
      </dsp:txXfrm>
    </dsp:sp>
    <dsp:sp modelId="{F82AAF83-5080-456C-99DC-790CC51A58E1}">
      <dsp:nvSpPr>
        <dsp:cNvPr id="0" name=""/>
        <dsp:cNvSpPr/>
      </dsp:nvSpPr>
      <dsp:spPr>
        <a:xfrm>
          <a:off x="749012" y="1659987"/>
          <a:ext cx="8488808" cy="1422846"/>
        </a:xfrm>
        <a:prstGeom prst="roundRect">
          <a:avLst>
            <a:gd name="adj" fmla="val 10000"/>
          </a:avLst>
        </a:prstGeom>
        <a:solidFill>
          <a:schemeClr val="accent2">
            <a:hueOff val="-723100"/>
            <a:satOff val="-4962"/>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I concorrenti possono invalidare il test marketing dando incentivi ai distributori per aumentare l'assortimento del proprio prodotto, negando così spazio sugli scaffali a quello nuovo. </a:t>
          </a:r>
          <a:endParaRPr lang="en-US" sz="2100" kern="1200" dirty="0"/>
        </a:p>
      </dsp:txBody>
      <dsp:txXfrm>
        <a:off x="790686" y="1701661"/>
        <a:ext cx="6731598" cy="1339498"/>
      </dsp:txXfrm>
    </dsp:sp>
    <dsp:sp modelId="{3F0ECFB6-6E27-4783-B6EC-D08DCA366967}">
      <dsp:nvSpPr>
        <dsp:cNvPr id="0" name=""/>
        <dsp:cNvSpPr/>
      </dsp:nvSpPr>
      <dsp:spPr>
        <a:xfrm>
          <a:off x="1498025" y="3319975"/>
          <a:ext cx="8488808" cy="1422846"/>
        </a:xfrm>
        <a:prstGeom prst="roundRect">
          <a:avLst>
            <a:gd name="adj" fmla="val 10000"/>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Inoltre, i mercati di prova devono rimanere in piedi abbastanza a lungo da consentire la misurazione dei tassi di acquisto ripetuti per un prodotto poiché questo è un indicatore cruciale di successo.</a:t>
          </a:r>
          <a:endParaRPr lang="en-US" sz="2100" kern="1200" dirty="0"/>
        </a:p>
      </dsp:txBody>
      <dsp:txXfrm>
        <a:off x="1539699" y="3361649"/>
        <a:ext cx="6731598" cy="1339498"/>
      </dsp:txXfrm>
    </dsp:sp>
    <dsp:sp modelId="{7102ADC7-EBDC-4D2C-82CA-4A0F78860018}">
      <dsp:nvSpPr>
        <dsp:cNvPr id="0" name=""/>
        <dsp:cNvSpPr/>
      </dsp:nvSpPr>
      <dsp:spPr>
        <a:xfrm>
          <a:off x="7563958" y="1078992"/>
          <a:ext cx="924850" cy="92485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72049" y="1078992"/>
        <a:ext cx="508668" cy="695950"/>
      </dsp:txXfrm>
    </dsp:sp>
    <dsp:sp modelId="{90BE4EC0-8D4F-4834-8DFB-D7D7A78ECAA7}">
      <dsp:nvSpPr>
        <dsp:cNvPr id="0" name=""/>
        <dsp:cNvSpPr/>
      </dsp:nvSpPr>
      <dsp:spPr>
        <a:xfrm>
          <a:off x="8312971" y="2729494"/>
          <a:ext cx="924850" cy="924850"/>
        </a:xfrm>
        <a:prstGeom prst="downArrow">
          <a:avLst>
            <a:gd name="adj1" fmla="val 55000"/>
            <a:gd name="adj2" fmla="val 45000"/>
          </a:avLst>
        </a:prstGeom>
        <a:solidFill>
          <a:schemeClr val="accent2">
            <a:tint val="40000"/>
            <a:alpha val="90000"/>
            <a:hueOff val="-1757410"/>
            <a:satOff val="-6624"/>
            <a:lumOff val="722"/>
            <a:alphaOff val="0"/>
          </a:schemeClr>
        </a:solidFill>
        <a:ln w="15875" cap="flat" cmpd="sng" algn="ctr">
          <a:solidFill>
            <a:schemeClr val="accent2">
              <a:tint val="40000"/>
              <a:alpha val="90000"/>
              <a:hueOff val="-1757410"/>
              <a:satOff val="-6624"/>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21062" y="2729494"/>
        <a:ext cx="508668" cy="6959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A39B0-7B61-47C8-B592-B8957F640E21}">
      <dsp:nvSpPr>
        <dsp:cNvPr id="0" name=""/>
        <dsp:cNvSpPr/>
      </dsp:nvSpPr>
      <dsp:spPr>
        <a:xfrm>
          <a:off x="0" y="828206"/>
          <a:ext cx="9893509" cy="1528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83547-3382-4D97-A297-1581FC978B8B}">
      <dsp:nvSpPr>
        <dsp:cNvPr id="0" name=""/>
        <dsp:cNvSpPr/>
      </dsp:nvSpPr>
      <dsp:spPr>
        <a:xfrm>
          <a:off x="462521" y="1172230"/>
          <a:ext cx="840948" cy="840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A3C8C-3996-4480-9039-1A62FE2A66F6}">
      <dsp:nvSpPr>
        <dsp:cNvPr id="0" name=""/>
        <dsp:cNvSpPr/>
      </dsp:nvSpPr>
      <dsp:spPr>
        <a:xfrm>
          <a:off x="1765990" y="828206"/>
          <a:ext cx="8127518" cy="1528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19" tIns="161819" rIns="161819" bIns="161819" numCol="1" spcCol="1270" anchor="ctr" anchorCtr="0">
          <a:noAutofit/>
        </a:bodyPr>
        <a:lstStyle/>
        <a:p>
          <a:pPr marL="0" lvl="0" indent="0" algn="ctr" defTabSz="711200">
            <a:lnSpc>
              <a:spcPct val="100000"/>
            </a:lnSpc>
            <a:spcBef>
              <a:spcPct val="0"/>
            </a:spcBef>
            <a:spcAft>
              <a:spcPct val="35000"/>
            </a:spcAft>
            <a:buNone/>
          </a:pPr>
          <a:r>
            <a:rPr lang="it-IT" sz="1600" kern="1200" dirty="0"/>
            <a:t>La comprensione del processo di </a:t>
          </a:r>
          <a:r>
            <a:rPr lang="it-IT" sz="1600" i="1" u="sng" kern="1200" dirty="0">
              <a:solidFill>
                <a:schemeClr val="accent1"/>
              </a:solidFill>
            </a:rPr>
            <a:t>diffusione dell'innovazione </a:t>
          </a:r>
          <a:r>
            <a:rPr lang="it-IT" sz="1600" kern="1200" dirty="0"/>
            <a:t>è un utile punto di partenza per la scelta di un mercato di riferimento. Particolarmente importante è la consapevolezza che non tutte le persone o le organizzazioni che costituiscono un mercato si troveranno nello stesso stato di preparazione all'acquisto di un nuovo prodotto al momento del lancio. </a:t>
          </a:r>
          <a:endParaRPr lang="en-US" sz="1600" kern="1200" dirty="0"/>
        </a:p>
      </dsp:txBody>
      <dsp:txXfrm>
        <a:off x="1765990" y="828206"/>
        <a:ext cx="8127518" cy="1528996"/>
      </dsp:txXfrm>
    </dsp:sp>
    <dsp:sp modelId="{5CE7F9A2-0C93-4B45-9CAA-2A8906B44A2A}">
      <dsp:nvSpPr>
        <dsp:cNvPr id="0" name=""/>
        <dsp:cNvSpPr/>
      </dsp:nvSpPr>
      <dsp:spPr>
        <a:xfrm>
          <a:off x="0" y="2739452"/>
          <a:ext cx="9893509" cy="15289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6CBC1-D8EF-4FBB-904A-C3C277D9A922}">
      <dsp:nvSpPr>
        <dsp:cNvPr id="0" name=""/>
        <dsp:cNvSpPr/>
      </dsp:nvSpPr>
      <dsp:spPr>
        <a:xfrm>
          <a:off x="462521" y="3083476"/>
          <a:ext cx="840948" cy="840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C448B-47BD-4BC6-8903-C0DD8409A628}">
      <dsp:nvSpPr>
        <dsp:cNvPr id="0" name=""/>
        <dsp:cNvSpPr/>
      </dsp:nvSpPr>
      <dsp:spPr>
        <a:xfrm>
          <a:off x="1765990" y="2739452"/>
          <a:ext cx="8127518" cy="1528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19" tIns="161819" rIns="161819" bIns="161819" numCol="1" spcCol="1270" anchor="ctr" anchorCtr="0">
          <a:noAutofit/>
        </a:bodyPr>
        <a:lstStyle/>
        <a:p>
          <a:pPr marL="0" lvl="0" indent="0" algn="ctr" defTabSz="711200">
            <a:lnSpc>
              <a:spcPct val="100000"/>
            </a:lnSpc>
            <a:spcBef>
              <a:spcPct val="0"/>
            </a:spcBef>
            <a:spcAft>
              <a:spcPct val="35000"/>
            </a:spcAft>
            <a:buNone/>
          </a:pPr>
          <a:r>
            <a:rPr lang="it-IT" sz="1600" kern="1200" dirty="0"/>
            <a:t>Per esempio, alcuni consumatori saranno molto più veloci nell'adozione di una nuova tecnologia, come uno smartphone. Le aziende che lanciano nuovi prodotti mirano inizialmente a rivolgersi agli innovatori e agli </a:t>
          </a:r>
          <a:r>
            <a:rPr lang="it-IT" sz="1600" i="1" kern="1200" dirty="0" err="1"/>
            <a:t>early</a:t>
          </a:r>
          <a:r>
            <a:rPr lang="it-IT" sz="1600" i="1" kern="1200" dirty="0"/>
            <a:t> </a:t>
          </a:r>
          <a:r>
            <a:rPr lang="it-IT" sz="1600" i="1" kern="1200" dirty="0" err="1"/>
            <a:t>adopter</a:t>
          </a:r>
          <a:r>
            <a:rPr lang="it-IT" sz="1600" kern="1200" dirty="0"/>
            <a:t>; gli innovatori, infatti, sono spesso avventurosi e amano essere diversi; sono disposti a rischiare con un prodotto non sperimentato. </a:t>
          </a:r>
          <a:endParaRPr lang="en-US" sz="1600" kern="1200" dirty="0"/>
        </a:p>
      </dsp:txBody>
      <dsp:txXfrm>
        <a:off x="1765990" y="2739452"/>
        <a:ext cx="8127518" cy="1528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5C49B-6C17-41F8-81A0-D11CCA72370D}">
      <dsp:nvSpPr>
        <dsp:cNvPr id="0" name=""/>
        <dsp:cNvSpPr/>
      </dsp:nvSpPr>
      <dsp:spPr>
        <a:xfrm>
          <a:off x="49757" y="2126064"/>
          <a:ext cx="1489102" cy="14891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3EA46-FDE8-494F-A636-AB26337B9C5F}">
      <dsp:nvSpPr>
        <dsp:cNvPr id="0" name=""/>
        <dsp:cNvSpPr/>
      </dsp:nvSpPr>
      <dsp:spPr>
        <a:xfrm>
          <a:off x="362469" y="2438775"/>
          <a:ext cx="863679" cy="8636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66F6D-8041-4CB1-88AB-AC4EC7711CB0}">
      <dsp:nvSpPr>
        <dsp:cNvPr id="0" name=""/>
        <dsp:cNvSpPr/>
      </dsp:nvSpPr>
      <dsp:spPr>
        <a:xfrm>
          <a:off x="1857952" y="2126064"/>
          <a:ext cx="3510026" cy="148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it-IT" sz="1800" kern="1200" dirty="0"/>
            <a:t>Il packaging coinvolge tutte quelle decisioni sul tipo di contenitore o involucro utilizzato per il prodotto. In passato, lo scopo principale del packaging era semplicemente quello di proteggere il prodotto, ma nel marketing moderno ha un ruolo molto più significativo in termini di attrarre l'attenzione, portare informazioni sul prodotto e trasmettere elementi legati al posizionamento strategico. </a:t>
          </a:r>
          <a:endParaRPr lang="en-US" sz="1800" kern="1200" dirty="0"/>
        </a:p>
      </dsp:txBody>
      <dsp:txXfrm>
        <a:off x="1857952" y="2126064"/>
        <a:ext cx="3510026" cy="1489102"/>
      </dsp:txXfrm>
    </dsp:sp>
    <dsp:sp modelId="{FE1CA163-73A8-4055-9822-CF9FD4D9E63E}">
      <dsp:nvSpPr>
        <dsp:cNvPr id="0" name=""/>
        <dsp:cNvSpPr/>
      </dsp:nvSpPr>
      <dsp:spPr>
        <a:xfrm>
          <a:off x="5979574" y="2126064"/>
          <a:ext cx="1489102" cy="148910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72425-2469-4DCC-A161-55B09A671BAF}">
      <dsp:nvSpPr>
        <dsp:cNvPr id="0" name=""/>
        <dsp:cNvSpPr/>
      </dsp:nvSpPr>
      <dsp:spPr>
        <a:xfrm>
          <a:off x="6292286" y="2438775"/>
          <a:ext cx="863679" cy="8636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8FE64-72CF-4BD9-879B-20970A4A7320}">
      <dsp:nvSpPr>
        <dsp:cNvPr id="0" name=""/>
        <dsp:cNvSpPr/>
      </dsp:nvSpPr>
      <dsp:spPr>
        <a:xfrm>
          <a:off x="7787770" y="2126064"/>
          <a:ext cx="3510026" cy="148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it-IT" sz="1800" i="1" kern="1200" dirty="0"/>
            <a:t>Per esempio</a:t>
          </a:r>
          <a:r>
            <a:rPr lang="it-IT" sz="1800" kern="1200" dirty="0"/>
            <a:t>, il packaging dei prodotti </a:t>
          </a:r>
          <a:r>
            <a:rPr lang="it-IT" sz="1800" b="1" i="1" kern="1200" dirty="0"/>
            <a:t>Apple </a:t>
          </a:r>
          <a:r>
            <a:rPr lang="it-IT" sz="1800" kern="1200" dirty="0"/>
            <a:t>è altamente distintivo con un'attenzione particolare su stile e minimalismo. Le organizzazioni cambiano frequentemente la confezione del prodotto come parte della loro strategia di marketing, ma questa è una cosa difficile e rischiosa da fare.</a:t>
          </a:r>
          <a:endParaRPr lang="en-US" sz="1800" kern="1200" dirty="0"/>
        </a:p>
      </dsp:txBody>
      <dsp:txXfrm>
        <a:off x="7787770" y="2126064"/>
        <a:ext cx="3510026" cy="1489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91D88-7B94-475E-83E9-FB5E8FCD76C6}">
      <dsp:nvSpPr>
        <dsp:cNvPr id="0" name=""/>
        <dsp:cNvSpPr/>
      </dsp:nvSpPr>
      <dsp:spPr>
        <a:xfrm>
          <a:off x="0" y="3946"/>
          <a:ext cx="11208817" cy="840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62090-F1BF-4C54-86BC-2D7B6EB5474A}">
      <dsp:nvSpPr>
        <dsp:cNvPr id="0" name=""/>
        <dsp:cNvSpPr/>
      </dsp:nvSpPr>
      <dsp:spPr>
        <a:xfrm>
          <a:off x="254278" y="193078"/>
          <a:ext cx="462323" cy="4623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EF8A9F-467A-494D-B081-8ADF06E8F140}">
      <dsp:nvSpPr>
        <dsp:cNvPr id="0" name=""/>
        <dsp:cNvSpPr/>
      </dsp:nvSpPr>
      <dsp:spPr>
        <a:xfrm>
          <a:off x="970879" y="3946"/>
          <a:ext cx="10237937" cy="84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2" tIns="88962" rIns="88962" bIns="88962" numCol="1" spcCol="1270" anchor="ctr" anchorCtr="0">
          <a:noAutofit/>
        </a:bodyPr>
        <a:lstStyle/>
        <a:p>
          <a:pPr marL="0" lvl="0" indent="0" algn="ctr" defTabSz="666750">
            <a:lnSpc>
              <a:spcPct val="90000"/>
            </a:lnSpc>
            <a:spcBef>
              <a:spcPct val="0"/>
            </a:spcBef>
            <a:spcAft>
              <a:spcPct val="35000"/>
            </a:spcAft>
            <a:buNone/>
          </a:pPr>
          <a:r>
            <a:rPr lang="it-IT" sz="1500" kern="1200" dirty="0"/>
            <a:t>Il portafoglio prodotti (product mix o assortimento o gamma o combinazione di prodotti) è l'insieme di tutti i prodotti e di tutte le referenze offerte da un venditore. Nel portafoglio prodotti rientrano più linee. Il portafoglio prodotti si caratterizza per: </a:t>
          </a:r>
          <a:endParaRPr lang="en-US" sz="1500" kern="1200" dirty="0"/>
        </a:p>
      </dsp:txBody>
      <dsp:txXfrm>
        <a:off x="970879" y="3946"/>
        <a:ext cx="10237937" cy="840588"/>
      </dsp:txXfrm>
    </dsp:sp>
    <dsp:sp modelId="{9EF2CFDD-B961-4D50-95B8-C98D69A3C1A8}">
      <dsp:nvSpPr>
        <dsp:cNvPr id="0" name=""/>
        <dsp:cNvSpPr/>
      </dsp:nvSpPr>
      <dsp:spPr>
        <a:xfrm>
          <a:off x="0" y="1054682"/>
          <a:ext cx="11208817" cy="840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D9C8D-7AA0-40A8-8F4C-781CD1B417D4}">
      <dsp:nvSpPr>
        <dsp:cNvPr id="0" name=""/>
        <dsp:cNvSpPr/>
      </dsp:nvSpPr>
      <dsp:spPr>
        <a:xfrm>
          <a:off x="254278" y="1243814"/>
          <a:ext cx="462323" cy="46232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C8044-257E-463A-B34D-AD4D089E69CA}">
      <dsp:nvSpPr>
        <dsp:cNvPr id="0" name=""/>
        <dsp:cNvSpPr/>
      </dsp:nvSpPr>
      <dsp:spPr>
        <a:xfrm>
          <a:off x="970879" y="1054682"/>
          <a:ext cx="10237937" cy="84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2" tIns="88962" rIns="88962" bIns="88962" numCol="1" spcCol="1270" anchor="ctr" anchorCtr="0">
          <a:noAutofit/>
        </a:bodyPr>
        <a:lstStyle/>
        <a:p>
          <a:pPr marL="0" lvl="0" indent="0" algn="ctr" defTabSz="666750">
            <a:lnSpc>
              <a:spcPct val="90000"/>
            </a:lnSpc>
            <a:spcBef>
              <a:spcPct val="0"/>
            </a:spcBef>
            <a:spcAft>
              <a:spcPct val="35000"/>
            </a:spcAft>
            <a:buNone/>
          </a:pPr>
          <a:r>
            <a:rPr lang="it-IT" sz="1500" i="1" u="sng" kern="1200" dirty="0">
              <a:solidFill>
                <a:schemeClr val="accent1"/>
              </a:solidFill>
            </a:rPr>
            <a:t>-ampiezza</a:t>
          </a:r>
          <a:r>
            <a:rPr lang="it-IT" sz="1500" kern="1200" dirty="0"/>
            <a:t>, ovvero il numero di linee trattate dall'impresa;</a:t>
          </a:r>
          <a:endParaRPr lang="en-US" sz="1500" kern="1200" dirty="0"/>
        </a:p>
      </dsp:txBody>
      <dsp:txXfrm>
        <a:off x="970879" y="1054682"/>
        <a:ext cx="10237937" cy="840588"/>
      </dsp:txXfrm>
    </dsp:sp>
    <dsp:sp modelId="{53B94768-2665-46F8-8DA1-423F7EF886B3}">
      <dsp:nvSpPr>
        <dsp:cNvPr id="0" name=""/>
        <dsp:cNvSpPr/>
      </dsp:nvSpPr>
      <dsp:spPr>
        <a:xfrm>
          <a:off x="0" y="2105418"/>
          <a:ext cx="11208817" cy="840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67DBA-A277-460D-B859-D97D7021CC6C}">
      <dsp:nvSpPr>
        <dsp:cNvPr id="0" name=""/>
        <dsp:cNvSpPr/>
      </dsp:nvSpPr>
      <dsp:spPr>
        <a:xfrm>
          <a:off x="254278" y="2294550"/>
          <a:ext cx="462323" cy="4623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06CDA3-654F-4842-A9E4-2E4237DC6392}">
      <dsp:nvSpPr>
        <dsp:cNvPr id="0" name=""/>
        <dsp:cNvSpPr/>
      </dsp:nvSpPr>
      <dsp:spPr>
        <a:xfrm>
          <a:off x="970879" y="2105418"/>
          <a:ext cx="10237937" cy="84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2" tIns="88962" rIns="88962" bIns="88962" numCol="1" spcCol="1270" anchor="ctr" anchorCtr="0">
          <a:noAutofit/>
        </a:bodyPr>
        <a:lstStyle/>
        <a:p>
          <a:pPr marL="0" lvl="0" indent="0" algn="ctr" defTabSz="666750">
            <a:lnSpc>
              <a:spcPct val="90000"/>
            </a:lnSpc>
            <a:spcBef>
              <a:spcPct val="0"/>
            </a:spcBef>
            <a:spcAft>
              <a:spcPct val="35000"/>
            </a:spcAft>
            <a:buNone/>
          </a:pPr>
          <a:r>
            <a:rPr lang="it-IT" sz="1500" i="1" u="sng" kern="1200" dirty="0">
              <a:solidFill>
                <a:schemeClr val="accent1"/>
              </a:solidFill>
            </a:rPr>
            <a:t>-lunghezza</a:t>
          </a:r>
          <a:r>
            <a:rPr lang="it-IT" sz="1500" kern="1200" dirty="0"/>
            <a:t>, ovvero il numero totale di referenze presenti nel portafoglio;</a:t>
          </a:r>
          <a:endParaRPr lang="en-US" sz="1500" kern="1200" dirty="0"/>
        </a:p>
      </dsp:txBody>
      <dsp:txXfrm>
        <a:off x="970879" y="2105418"/>
        <a:ext cx="10237937" cy="840588"/>
      </dsp:txXfrm>
    </dsp:sp>
    <dsp:sp modelId="{D4D27563-34AF-408A-B823-6CB6F897CB41}">
      <dsp:nvSpPr>
        <dsp:cNvPr id="0" name=""/>
        <dsp:cNvSpPr/>
      </dsp:nvSpPr>
      <dsp:spPr>
        <a:xfrm>
          <a:off x="0" y="3156154"/>
          <a:ext cx="11208817" cy="840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91ADC-9736-47C8-B2E5-DD1F84A64126}">
      <dsp:nvSpPr>
        <dsp:cNvPr id="0" name=""/>
        <dsp:cNvSpPr/>
      </dsp:nvSpPr>
      <dsp:spPr>
        <a:xfrm>
          <a:off x="254278" y="3345286"/>
          <a:ext cx="462323" cy="46232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7B02FF-FCB9-45FD-99CE-04A1ACCCE74D}">
      <dsp:nvSpPr>
        <dsp:cNvPr id="0" name=""/>
        <dsp:cNvSpPr/>
      </dsp:nvSpPr>
      <dsp:spPr>
        <a:xfrm>
          <a:off x="970879" y="3156154"/>
          <a:ext cx="10237937" cy="84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2" tIns="88962" rIns="88962" bIns="88962" numCol="1" spcCol="1270" anchor="ctr" anchorCtr="0">
          <a:noAutofit/>
        </a:bodyPr>
        <a:lstStyle/>
        <a:p>
          <a:pPr marL="0" lvl="0" indent="0" algn="ctr" defTabSz="666750">
            <a:lnSpc>
              <a:spcPct val="90000"/>
            </a:lnSpc>
            <a:spcBef>
              <a:spcPct val="0"/>
            </a:spcBef>
            <a:spcAft>
              <a:spcPct val="35000"/>
            </a:spcAft>
            <a:buNone/>
          </a:pPr>
          <a:r>
            <a:rPr lang="it-IT" sz="1500" i="1" u="sng" kern="1200" dirty="0">
              <a:solidFill>
                <a:schemeClr val="accent1"/>
              </a:solidFill>
            </a:rPr>
            <a:t>-profondità</a:t>
          </a:r>
          <a:r>
            <a:rPr lang="it-IT" sz="1500" kern="1200" dirty="0"/>
            <a:t>, ovvero la media del numero di varianti nell'ambito di ciascuna linea;</a:t>
          </a:r>
          <a:endParaRPr lang="en-US" sz="1500" kern="1200" dirty="0"/>
        </a:p>
      </dsp:txBody>
      <dsp:txXfrm>
        <a:off x="970879" y="3156154"/>
        <a:ext cx="10237937" cy="840588"/>
      </dsp:txXfrm>
    </dsp:sp>
    <dsp:sp modelId="{C730AF35-D28E-4F35-B0C0-BA100B7A96D3}">
      <dsp:nvSpPr>
        <dsp:cNvPr id="0" name=""/>
        <dsp:cNvSpPr/>
      </dsp:nvSpPr>
      <dsp:spPr>
        <a:xfrm>
          <a:off x="0" y="4210836"/>
          <a:ext cx="11208817" cy="8405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CD7B0-3E49-448E-AD09-D771C400EE21}">
      <dsp:nvSpPr>
        <dsp:cNvPr id="0" name=""/>
        <dsp:cNvSpPr/>
      </dsp:nvSpPr>
      <dsp:spPr>
        <a:xfrm>
          <a:off x="254278" y="4396022"/>
          <a:ext cx="462323" cy="46232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B9800-511C-4222-A6F0-B23BA2970331}">
      <dsp:nvSpPr>
        <dsp:cNvPr id="0" name=""/>
        <dsp:cNvSpPr/>
      </dsp:nvSpPr>
      <dsp:spPr>
        <a:xfrm>
          <a:off x="970879" y="4206889"/>
          <a:ext cx="10237937" cy="840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2" tIns="88962" rIns="88962" bIns="88962" numCol="1" spcCol="1270" anchor="ctr" anchorCtr="0">
          <a:noAutofit/>
        </a:bodyPr>
        <a:lstStyle/>
        <a:p>
          <a:pPr marL="0" lvl="0" indent="0" algn="ctr" defTabSz="666750">
            <a:lnSpc>
              <a:spcPct val="90000"/>
            </a:lnSpc>
            <a:spcBef>
              <a:spcPct val="0"/>
            </a:spcBef>
            <a:spcAft>
              <a:spcPct val="35000"/>
            </a:spcAft>
            <a:buNone/>
          </a:pPr>
          <a:r>
            <a:rPr lang="it-IT" sz="1500" i="1" u="sng" kern="1200" dirty="0">
              <a:solidFill>
                <a:schemeClr val="accent1"/>
              </a:solidFill>
            </a:rPr>
            <a:t>-coerenza</a:t>
          </a:r>
          <a:r>
            <a:rPr lang="it-IT" sz="1500" kern="1200" dirty="0"/>
            <a:t>, ovvero la correlazione fra le diverse linee di prodotto rispetto all'utilizzo finale, alle caratteristiche del processo produttivo, ai canali distributivi e altri fattori.</a:t>
          </a:r>
          <a:endParaRPr lang="en-US" sz="1500" kern="1200" dirty="0"/>
        </a:p>
      </dsp:txBody>
      <dsp:txXfrm>
        <a:off x="970879" y="4206889"/>
        <a:ext cx="10237937" cy="840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AC0DB-63EB-40E4-A454-82F43DB25380}">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A9AE3-9860-4D72-810E-D83ECD062986}">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1- La matrice si basa sul flusso di cassa, ma forse la redditività (per es., il ritorno sull'investimento) è un criterio migliore per allocare le risorse. </a:t>
          </a:r>
          <a:endParaRPr lang="en-US" sz="2100" kern="1200"/>
        </a:p>
      </dsp:txBody>
      <dsp:txXfrm>
        <a:off x="560236" y="832323"/>
        <a:ext cx="4149382" cy="2576345"/>
      </dsp:txXfrm>
    </dsp:sp>
    <dsp:sp modelId="{D7926DDE-2975-4ACF-B94F-63F9DF2BEC33}">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42BFA-318F-4E8E-9F25-253EF0D372D3}">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2- Poiché la posizione di un prodotto sulla matrice dipende dalla quota di mercato, ciò può portare a una preoccupazione "negativa" con l'aumento della quota di mercato. Inoltre, la definizione del mercato (che determina la quota di mercato) può essere molto difficile.</a:t>
          </a:r>
          <a:endParaRPr lang="en-US" sz="2100" kern="1200"/>
        </a:p>
      </dsp:txBody>
      <dsp:txXfrm>
        <a:off x="5827635" y="832323"/>
        <a:ext cx="4149382" cy="2576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2013D-CF5B-40E2-B09A-A25DBCA41F07}">
      <dsp:nvSpPr>
        <dsp:cNvPr id="0" name=""/>
        <dsp:cNvSpPr/>
      </dsp:nvSpPr>
      <dsp:spPr>
        <a:xfrm>
          <a:off x="0" y="421"/>
          <a:ext cx="9837647" cy="193251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3- La matrice ignora le interdipendenze tra i prodotti. Per esempio, un cane potrebbe dover essere commercializzato perché integra una star o una vacca da mungere (per es., potrebbe essere un pezzo di ricambio o un accessorio). Oppure a clienti e distributori può piacere rapportarsi con un'azienda che fornisce una linea completa di prodotti. Per questi motivi disinvestire dei prodotti perché rientrano in un determinato quadrante può essere semplicistico.</a:t>
          </a:r>
          <a:endParaRPr lang="en-US" sz="2000" kern="1200" dirty="0"/>
        </a:p>
      </dsp:txBody>
      <dsp:txXfrm>
        <a:off x="94337" y="94758"/>
        <a:ext cx="9648973" cy="1743836"/>
      </dsp:txXfrm>
    </dsp:sp>
    <dsp:sp modelId="{E2CDA08F-E2F3-41EF-9286-8324E065563E}">
      <dsp:nvSpPr>
        <dsp:cNvPr id="0" name=""/>
        <dsp:cNvSpPr/>
      </dsp:nvSpPr>
      <dsp:spPr>
        <a:xfrm>
          <a:off x="0" y="1946446"/>
          <a:ext cx="9837647" cy="1932510"/>
        </a:xfrm>
        <a:prstGeom prst="roundRect">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4- Trattare il tasso di crescita del mercato come proxy dell'attrattività del mercato e la quota di mercato relativa come indicatore della forza competitiva significa semplificare eccessivamente il ragionamento, con conseguenze potenzialmente dannose per la strategia dell'azienda.</a:t>
          </a:r>
          <a:endParaRPr lang="en-US" sz="2000" kern="1200" dirty="0"/>
        </a:p>
      </dsp:txBody>
      <dsp:txXfrm>
        <a:off x="94337" y="2040783"/>
        <a:ext cx="9648973" cy="1743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4F687-FC23-45C1-AF45-77FBAEE8C79E}">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cap="all"/>
          </a:pPr>
          <a:r>
            <a:rPr lang="it-IT" sz="1500" kern="1200"/>
            <a:t>Quando un prodotto viene inizialmente introdotto sul mercato, la crescita delle vendite è generalmente lenta. Le motivazioni sono sostanzialmente due: </a:t>
          </a:r>
          <a:r>
            <a:rPr lang="it-IT" sz="1500" i="1" u="sng" kern="1200"/>
            <a:t>il target ancora non conosce il prodotto e i distributori sono ancora pochi. </a:t>
          </a:r>
          <a:endParaRPr lang="en-US" sz="1500" kern="1200"/>
        </a:p>
      </dsp:txBody>
      <dsp:txXfrm>
        <a:off x="33267" y="33267"/>
        <a:ext cx="7323997" cy="1069290"/>
      </dsp:txXfrm>
    </dsp:sp>
    <dsp:sp modelId="{780B9609-7D5A-4351-8548-6A4800C0D1B6}">
      <dsp:nvSpPr>
        <dsp:cNvPr id="0" name=""/>
        <dsp:cNvSpPr/>
      </dsp:nvSpPr>
      <dsp:spPr>
        <a:xfrm>
          <a:off x="754379" y="1325127"/>
          <a:ext cx="8549640" cy="1135824"/>
        </a:xfrm>
        <a:prstGeom prst="roundRect">
          <a:avLst>
            <a:gd name="adj" fmla="val 10000"/>
          </a:avLst>
        </a:prstGeom>
        <a:solidFill>
          <a:schemeClr val="accent2">
            <a:hueOff val="-723100"/>
            <a:satOff val="-4962"/>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defRPr cap="all"/>
          </a:pPr>
          <a:r>
            <a:rPr lang="it-IT" sz="1500" kern="1200"/>
            <a:t>Le perdite sono sostenute a causa dei forti costi iniziali di sviluppo e di comunicazione. Le aziende monitoreranno la velocità di adozione del prodotto e, se questa è deludente, potrebbero interrompere il PLC del prodotto in questa fase. </a:t>
          </a:r>
          <a:endParaRPr lang="en-US" sz="1500" kern="1200"/>
        </a:p>
      </dsp:txBody>
      <dsp:txXfrm>
        <a:off x="787646" y="1358394"/>
        <a:ext cx="6990440" cy="1069290"/>
      </dsp:txXfrm>
    </dsp:sp>
    <dsp:sp modelId="{4F4D8882-AD19-4EC2-8899-03427C0F0394}">
      <dsp:nvSpPr>
        <dsp:cNvPr id="0" name=""/>
        <dsp:cNvSpPr/>
      </dsp:nvSpPr>
      <dsp:spPr>
        <a:xfrm>
          <a:off x="1508759" y="2650255"/>
          <a:ext cx="8549640" cy="1135824"/>
        </a:xfrm>
        <a:prstGeom prst="roundRect">
          <a:avLst>
            <a:gd name="adj" fmla="val 10000"/>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defRPr cap="all"/>
          </a:pPr>
          <a:r>
            <a:rPr lang="it-IT" sz="1500" kern="1200"/>
            <a:t>L'obiettivo strategico di marketing è costruire le vendite espandendo il mercato per il prodotto. Dunque, l'obiettivo del brand sarà quello di creare consapevolezza (</a:t>
          </a:r>
          <a:r>
            <a:rPr lang="it-IT" sz="1500" i="1" u="sng" kern="1200"/>
            <a:t>brand awareness</a:t>
          </a:r>
          <a:r>
            <a:rPr lang="it-IT" sz="1500" kern="1200"/>
            <a:t>) in modo che i clienti acquisiscano familiarità con i vantaggi generici del prodotto. </a:t>
          </a:r>
          <a:endParaRPr lang="en-US" sz="1500" kern="1200"/>
        </a:p>
      </dsp:txBody>
      <dsp:txXfrm>
        <a:off x="1542026" y="2683522"/>
        <a:ext cx="6990440" cy="1069290"/>
      </dsp:txXfrm>
    </dsp:sp>
    <dsp:sp modelId="{D173EC4F-99D5-419B-B135-44400A843B84}">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100000"/>
            </a:lnSpc>
            <a:spcBef>
              <a:spcPct val="0"/>
            </a:spcBef>
            <a:spcAft>
              <a:spcPct val="35000"/>
            </a:spcAft>
            <a:buNone/>
          </a:pPr>
          <a:endParaRPr lang="en-US" sz="3000" kern="1200"/>
        </a:p>
      </dsp:txBody>
      <dsp:txXfrm>
        <a:off x="7977468" y="861333"/>
        <a:ext cx="406057" cy="555559"/>
      </dsp:txXfrm>
    </dsp:sp>
    <dsp:sp modelId="{C1C1394B-B200-41B1-A0F9-1D5DCA530951}">
      <dsp:nvSpPr>
        <dsp:cNvPr id="0" name=""/>
        <dsp:cNvSpPr/>
      </dsp:nvSpPr>
      <dsp:spPr>
        <a:xfrm>
          <a:off x="8565734" y="2178889"/>
          <a:ext cx="738285" cy="738285"/>
        </a:xfrm>
        <a:prstGeom prst="downArrow">
          <a:avLst>
            <a:gd name="adj1" fmla="val 55000"/>
            <a:gd name="adj2" fmla="val 45000"/>
          </a:avLst>
        </a:prstGeom>
        <a:solidFill>
          <a:schemeClr val="accent2">
            <a:tint val="40000"/>
            <a:alpha val="90000"/>
            <a:hueOff val="-1757410"/>
            <a:satOff val="-6624"/>
            <a:lumOff val="722"/>
            <a:alphaOff val="0"/>
          </a:schemeClr>
        </a:solidFill>
        <a:ln w="15875" cap="flat" cmpd="sng" algn="ctr">
          <a:solidFill>
            <a:schemeClr val="accent2">
              <a:tint val="40000"/>
              <a:alpha val="90000"/>
              <a:hueOff val="-1757410"/>
              <a:satOff val="-6624"/>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100000"/>
            </a:lnSpc>
            <a:spcBef>
              <a:spcPct val="0"/>
            </a:spcBef>
            <a:spcAft>
              <a:spcPct val="35000"/>
            </a:spcAft>
            <a:buNone/>
          </a:pPr>
          <a:endParaRPr lang="en-US" sz="3000" kern="1200"/>
        </a:p>
      </dsp:txBody>
      <dsp:txXfrm>
        <a:off x="8731848" y="2178889"/>
        <a:ext cx="406057" cy="555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0572B-6BC8-4869-BC36-F956E5E07689}">
      <dsp:nvSpPr>
        <dsp:cNvPr id="0" name=""/>
        <dsp:cNvSpPr/>
      </dsp:nvSpPr>
      <dsp:spPr>
        <a:xfrm>
          <a:off x="1201" y="557250"/>
          <a:ext cx="3936923" cy="39369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i="1" u="sng" kern="1200"/>
            <a:t>la pietrificazione</a:t>
          </a:r>
          <a:r>
            <a:rPr lang="it-IT" sz="1900" kern="1200"/>
            <a:t>, ovvero "l'assestamento delle vendite su un certo livello di volumi, con una condizione produttiva e di mercato sostanzialmente fissa, assestata a livelli bassissimi di volumi o anche elevati ma flat";</a:t>
          </a:r>
          <a:endParaRPr lang="en-US" sz="1900" kern="1200"/>
        </a:p>
      </dsp:txBody>
      <dsp:txXfrm>
        <a:off x="577750" y="1133799"/>
        <a:ext cx="2783825" cy="2783825"/>
      </dsp:txXfrm>
    </dsp:sp>
    <dsp:sp modelId="{04F8A93E-1074-4999-8463-AC6F725BF298}">
      <dsp:nvSpPr>
        <dsp:cNvPr id="0" name=""/>
        <dsp:cNvSpPr/>
      </dsp:nvSpPr>
      <dsp:spPr>
        <a:xfrm rot="5400000">
          <a:off x="4262921" y="2004070"/>
          <a:ext cx="1377923" cy="1043284"/>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116F5-B658-4ACF-8398-7FC3731B3944}">
      <dsp:nvSpPr>
        <dsp:cNvPr id="0" name=""/>
        <dsp:cNvSpPr/>
      </dsp:nvSpPr>
      <dsp:spPr>
        <a:xfrm>
          <a:off x="5906586" y="557250"/>
          <a:ext cx="3936923" cy="393692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i="1" u="sng" kern="1200" dirty="0"/>
            <a:t>la rivitalizzazione</a:t>
          </a:r>
          <a:r>
            <a:rPr lang="it-IT" sz="1900" kern="1200" dirty="0"/>
            <a:t>, "in cui qualche produttore riesce a innescare un nuovo ciclo di vita del prodotto, introducendo un'innovazione tecnica che lo rende adeguato ai tempi, o reinventando un mercato, o ripensando gli attributi fondamentali del concept".</a:t>
          </a:r>
          <a:endParaRPr lang="en-US" sz="1900" kern="1200" dirty="0"/>
        </a:p>
      </dsp:txBody>
      <dsp:txXfrm>
        <a:off x="6483135" y="1133799"/>
        <a:ext cx="2783825" cy="2783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3481-3BCB-4EDA-9A01-9357D40EB065}">
      <dsp:nvSpPr>
        <dsp:cNvPr id="0" name=""/>
        <dsp:cNvSpPr/>
      </dsp:nvSpPr>
      <dsp:spPr>
        <a:xfrm>
          <a:off x="0" y="764873"/>
          <a:ext cx="9708628" cy="14120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43BB4-AD3C-47EC-B6F2-49C4B044146D}">
      <dsp:nvSpPr>
        <dsp:cNvPr id="0" name=""/>
        <dsp:cNvSpPr/>
      </dsp:nvSpPr>
      <dsp:spPr>
        <a:xfrm>
          <a:off x="427152" y="1082589"/>
          <a:ext cx="776640" cy="7766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24E17-8E20-4C4D-8B20-1148609A8708}">
      <dsp:nvSpPr>
        <dsp:cNvPr id="0" name=""/>
        <dsp:cNvSpPr/>
      </dsp:nvSpPr>
      <dsp:spPr>
        <a:xfrm>
          <a:off x="1630944" y="764873"/>
          <a:ext cx="8077684" cy="1412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44" tIns="149444" rIns="149444" bIns="149444" numCol="1" spcCol="1270" anchor="ctr" anchorCtr="0">
          <a:noAutofit/>
        </a:bodyPr>
        <a:lstStyle/>
        <a:p>
          <a:pPr marL="0" lvl="0" indent="0" algn="ctr" defTabSz="755650">
            <a:lnSpc>
              <a:spcPct val="100000"/>
            </a:lnSpc>
            <a:spcBef>
              <a:spcPct val="0"/>
            </a:spcBef>
            <a:spcAft>
              <a:spcPct val="35000"/>
            </a:spcAft>
            <a:buNone/>
          </a:pPr>
          <a:r>
            <a:rPr lang="it-IT" sz="1700" i="1" u="sng" kern="1200" dirty="0">
              <a:solidFill>
                <a:schemeClr val="accent1"/>
              </a:solidFill>
            </a:rPr>
            <a:t>3. Nuove linee di prodotto. </a:t>
          </a:r>
          <a:r>
            <a:rPr lang="it-IT" sz="1700" kern="1200" dirty="0"/>
            <a:t>Questa categoria rappresenta circa il 20% dei lanci di nuovi prodotti e rappresenta il passaggio in un nuovo mercato. </a:t>
          </a:r>
          <a:r>
            <a:rPr lang="it-IT" sz="1700" i="1" kern="1200" dirty="0"/>
            <a:t>Per esempio</a:t>
          </a:r>
          <a:r>
            <a:rPr lang="it-IT" sz="1700" kern="1200" dirty="0"/>
            <a:t>, in Europa, Mars ha lanciato una serie di marchi di gelati che hanno costituito una nuova linea di prodotti per questa azienda. Questa strategia amplia il mix di prodotti di un'azienda.</a:t>
          </a:r>
          <a:endParaRPr lang="en-US" sz="1700" kern="1200" dirty="0"/>
        </a:p>
      </dsp:txBody>
      <dsp:txXfrm>
        <a:off x="1630944" y="764873"/>
        <a:ext cx="8077684" cy="1412073"/>
      </dsp:txXfrm>
    </dsp:sp>
    <dsp:sp modelId="{56B5693D-1CC8-4E22-8435-ED7C7357D7E7}">
      <dsp:nvSpPr>
        <dsp:cNvPr id="0" name=""/>
        <dsp:cNvSpPr/>
      </dsp:nvSpPr>
      <dsp:spPr>
        <a:xfrm>
          <a:off x="0" y="2529964"/>
          <a:ext cx="9708628" cy="14120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2334-4DAA-4373-B16C-3EED2579E086}">
      <dsp:nvSpPr>
        <dsp:cNvPr id="0" name=""/>
        <dsp:cNvSpPr/>
      </dsp:nvSpPr>
      <dsp:spPr>
        <a:xfrm>
          <a:off x="427152" y="2847681"/>
          <a:ext cx="776640" cy="7766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4A39F-2091-402E-92A4-94438A6C61F2}">
      <dsp:nvSpPr>
        <dsp:cNvPr id="0" name=""/>
        <dsp:cNvSpPr/>
      </dsp:nvSpPr>
      <dsp:spPr>
        <a:xfrm>
          <a:off x="1630944" y="2529964"/>
          <a:ext cx="8077684" cy="1412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44" tIns="149444" rIns="149444" bIns="149444" numCol="1" spcCol="1270" anchor="ctr" anchorCtr="0">
          <a:noAutofit/>
        </a:bodyPr>
        <a:lstStyle/>
        <a:p>
          <a:pPr marL="0" lvl="0" indent="0" algn="ctr" defTabSz="755650">
            <a:lnSpc>
              <a:spcPct val="100000"/>
            </a:lnSpc>
            <a:spcBef>
              <a:spcPct val="0"/>
            </a:spcBef>
            <a:spcAft>
              <a:spcPct val="35000"/>
            </a:spcAft>
            <a:buNone/>
          </a:pPr>
          <a:r>
            <a:rPr lang="it-IT" sz="1700" i="1" u="sng" kern="1200" dirty="0">
              <a:solidFill>
                <a:schemeClr val="accent1"/>
              </a:solidFill>
            </a:rPr>
            <a:t>4. Prodotti nuovi-per-il-mondo. </a:t>
          </a:r>
          <a:r>
            <a:rPr lang="it-IT" sz="1700" kern="1200" dirty="0"/>
            <a:t>Questa categoria rap presenta circa il 10% di nuovi lanci di prodotti e crea mercati interamente nuovi. </a:t>
          </a:r>
          <a:r>
            <a:rPr lang="it-IT" sz="1700" i="1" kern="1200" dirty="0"/>
            <a:t>Per esempio</a:t>
          </a:r>
          <a:r>
            <a:rPr lang="it-IT" sz="1700" kern="1200" dirty="0"/>
            <a:t>, la console per videogiochi, il lettore MP3 e la videocamera hanno creato nuovi mercati in virtù dei benefici per i clienti molto apprezzati.</a:t>
          </a:r>
          <a:endParaRPr lang="en-US" sz="1700" kern="1200" dirty="0"/>
        </a:p>
      </dsp:txBody>
      <dsp:txXfrm>
        <a:off x="1630944" y="2529964"/>
        <a:ext cx="8077684" cy="14120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02FC0-A2B6-402B-A591-F85F5103DA5A}">
      <dsp:nvSpPr>
        <dsp:cNvPr id="0" name=""/>
        <dsp:cNvSpPr/>
      </dsp:nvSpPr>
      <dsp:spPr>
        <a:xfrm>
          <a:off x="0" y="145430"/>
          <a:ext cx="11094720" cy="17939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1CE15-47F9-4FCF-9486-2758FA64FB13}">
      <dsp:nvSpPr>
        <dsp:cNvPr id="0" name=""/>
        <dsp:cNvSpPr/>
      </dsp:nvSpPr>
      <dsp:spPr>
        <a:xfrm>
          <a:off x="542672" y="549071"/>
          <a:ext cx="986678" cy="986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D7554-997A-4A71-BBCD-F4E4F2D2D10D}">
      <dsp:nvSpPr>
        <dsp:cNvPr id="0" name=""/>
        <dsp:cNvSpPr/>
      </dsp:nvSpPr>
      <dsp:spPr>
        <a:xfrm>
          <a:off x="2072024" y="145430"/>
          <a:ext cx="9022695" cy="179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861" tIns="189861" rIns="189861" bIns="189861" numCol="1" spcCol="1270" anchor="ctr" anchorCtr="0">
          <a:noAutofit/>
        </a:bodyPr>
        <a:lstStyle/>
        <a:p>
          <a:pPr marL="0" lvl="0" indent="0" algn="ctr" defTabSz="666750">
            <a:lnSpc>
              <a:spcPct val="100000"/>
            </a:lnSpc>
            <a:spcBef>
              <a:spcPct val="0"/>
            </a:spcBef>
            <a:spcAft>
              <a:spcPct val="35000"/>
            </a:spcAft>
            <a:buNone/>
          </a:pPr>
          <a:r>
            <a:rPr lang="it-IT" sz="1500" kern="1200" dirty="0"/>
            <a:t>La prima fase di sviluppo di un nuovo prodotto non può non essere che la generazione di nuove idee. Le fonti di idee per un nuovo prodotto possono essere sia interne sia esterne all'azienda; scienziati, ingegneri, commercianti, venditori e designer rientrano, a titolo esemplificativo, fra le </a:t>
          </a:r>
          <a:r>
            <a:rPr lang="it-IT" sz="1500" i="1" u="sng" kern="1200" dirty="0"/>
            <a:t>fonti interne</a:t>
          </a:r>
          <a:r>
            <a:rPr lang="it-IT" sz="1500" kern="1200" dirty="0"/>
            <a:t>, mentre i concorrenti, i distributori, i fornitori, i clienti stessi rientrano fra le </a:t>
          </a:r>
          <a:r>
            <a:rPr lang="it-IT" sz="1500" i="1" u="sng" kern="1200" dirty="0"/>
            <a:t>fonti esterne. </a:t>
          </a:r>
          <a:endParaRPr lang="en-US" sz="1500" kern="1200" dirty="0"/>
        </a:p>
      </dsp:txBody>
      <dsp:txXfrm>
        <a:off x="2072024" y="145430"/>
        <a:ext cx="9022695" cy="1793960"/>
      </dsp:txXfrm>
    </dsp:sp>
    <dsp:sp modelId="{1187DE6C-508D-43F6-B0A8-406C5C12F135}">
      <dsp:nvSpPr>
        <dsp:cNvPr id="0" name=""/>
        <dsp:cNvSpPr/>
      </dsp:nvSpPr>
      <dsp:spPr>
        <a:xfrm>
          <a:off x="0" y="2273150"/>
          <a:ext cx="11094720" cy="20315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E6D03-8B9A-4AB0-82B2-FB12917A54AF}">
      <dsp:nvSpPr>
        <dsp:cNvPr id="0" name=""/>
        <dsp:cNvSpPr/>
      </dsp:nvSpPr>
      <dsp:spPr>
        <a:xfrm>
          <a:off x="542672" y="2795588"/>
          <a:ext cx="986678" cy="9866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1F24D-A44E-4115-81E5-1D0A41A2C592}">
      <dsp:nvSpPr>
        <dsp:cNvPr id="0" name=""/>
        <dsp:cNvSpPr/>
      </dsp:nvSpPr>
      <dsp:spPr>
        <a:xfrm>
          <a:off x="2072024" y="2391947"/>
          <a:ext cx="9022695" cy="179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861" tIns="189861" rIns="189861" bIns="189861" numCol="1" spcCol="1270" anchor="ctr" anchorCtr="0">
          <a:noAutofit/>
        </a:bodyPr>
        <a:lstStyle/>
        <a:p>
          <a:pPr marL="0" lvl="0" indent="0" algn="ctr" defTabSz="666750">
            <a:lnSpc>
              <a:spcPct val="100000"/>
            </a:lnSpc>
            <a:spcBef>
              <a:spcPct val="0"/>
            </a:spcBef>
            <a:spcAft>
              <a:spcPct val="35000"/>
            </a:spcAft>
            <a:buNone/>
          </a:pPr>
          <a:r>
            <a:rPr lang="it-IT" sz="1500" kern="1200" dirty="0"/>
            <a:t>Un esempio di generazione di idee proveniente da fonti interne è rappresentato dalla carta per appunti con retro adesivo, Post-it, di 3M. L'idea è venuta infatti a un dipendente che inizialmente vedeva il prodotto come un mezzo per impedire che la carta cadesse dal suo libro degli inni mentre segnava gli inni che venivano cantati. La cultura innovativa all'interno di 3M ha, poi, spinto il dipendente a pensare alle applicazioni commerciali e, agendo come un promotore del prodotto all'interno dell'azienda, egli ha accompagnato il progetto fino alla commercializzazione e al successo globale.</a:t>
          </a:r>
          <a:endParaRPr lang="en-US" sz="1500" kern="1200" dirty="0"/>
        </a:p>
      </dsp:txBody>
      <dsp:txXfrm>
        <a:off x="2072024" y="2391947"/>
        <a:ext cx="9022695" cy="17939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11/03/2025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11/03/2025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11/03/2025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11/03/2025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11/03/2025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11/03/2025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11/03/2025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11/03/2025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11/03/2025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11/03/2025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11/03/2025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11/03/2025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11/03/2025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231692" y="1541029"/>
            <a:ext cx="10058400" cy="2294474"/>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7</a:t>
            </a:r>
          </a:p>
          <a:p>
            <a:pPr algn="l"/>
            <a:endParaRPr lang="it-IT" sz="4000" b="1" i="0" u="none" strike="noStrike" baseline="0" dirty="0">
              <a:solidFill>
                <a:srgbClr val="FF0000"/>
              </a:solidFill>
              <a:latin typeface="ProximaNova-Bold" panose="02000506030000020004" pitchFamily="50" charset="0"/>
            </a:endParaRPr>
          </a:p>
          <a:p>
            <a:pPr algn="l"/>
            <a:r>
              <a:rPr lang="it-IT" sz="4000" b="1" dirty="0">
                <a:solidFill>
                  <a:srgbClr val="FF0000"/>
                </a:solidFill>
                <a:latin typeface="ProximaNova-Bold" panose="02000506030000020004" pitchFamily="50" charset="0"/>
              </a:rPr>
              <a:t>Il valore attraverso la creazione e la gestione dei prodotti</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629B7F-D337-C8B2-C263-7F5D296E41AA}"/>
              </a:ext>
            </a:extLst>
          </p:cNvPr>
          <p:cNvSpPr>
            <a:spLocks noGrp="1"/>
          </p:cNvSpPr>
          <p:nvPr>
            <p:ph type="title"/>
          </p:nvPr>
        </p:nvSpPr>
        <p:spPr/>
        <p:txBody>
          <a:bodyPr/>
          <a:lstStyle/>
          <a:p>
            <a:pPr algn="ctr"/>
            <a:r>
              <a:rPr lang="it-IT" b="1" i="1" dirty="0"/>
              <a:t>La differenziazione aumentata (</a:t>
            </a:r>
            <a:r>
              <a:rPr lang="it-IT" b="1" i="1" dirty="0" err="1"/>
              <a:t>augmented</a:t>
            </a:r>
            <a:r>
              <a:rPr lang="it-IT" b="1" i="1" dirty="0"/>
              <a:t> </a:t>
            </a:r>
            <a:r>
              <a:rPr lang="it-IT" b="1" i="1" dirty="0" err="1"/>
              <a:t>differentiation</a:t>
            </a:r>
            <a:r>
              <a:rPr lang="it-IT" b="1" i="1" dirty="0"/>
              <a:t>)</a:t>
            </a:r>
          </a:p>
        </p:txBody>
      </p:sp>
      <p:sp>
        <p:nvSpPr>
          <p:cNvPr id="3" name="Segnaposto contenuto 2">
            <a:extLst>
              <a:ext uri="{FF2B5EF4-FFF2-40B4-BE49-F238E27FC236}">
                <a16:creationId xmlns:a16="http://schemas.microsoft.com/office/drawing/2014/main" id="{9322290F-D21C-5270-52A5-C44352210691}"/>
              </a:ext>
            </a:extLst>
          </p:cNvPr>
          <p:cNvSpPr>
            <a:spLocks noGrp="1"/>
          </p:cNvSpPr>
          <p:nvPr>
            <p:ph idx="1"/>
          </p:nvPr>
        </p:nvSpPr>
        <p:spPr>
          <a:xfrm>
            <a:off x="1097280" y="2108971"/>
            <a:ext cx="10058400" cy="4023360"/>
          </a:xfrm>
        </p:spPr>
        <p:txBody>
          <a:bodyPr/>
          <a:lstStyle/>
          <a:p>
            <a:pPr algn="ctr"/>
            <a:r>
              <a:rPr lang="it-IT" dirty="0"/>
              <a:t>Le organizzazioni, infine, possono scegliere di differenziare le proprie offerte in base alle </a:t>
            </a:r>
            <a:r>
              <a:rPr lang="it-IT" i="1" u="sng" dirty="0">
                <a:solidFill>
                  <a:schemeClr val="accent1"/>
                </a:solidFill>
              </a:rPr>
              <a:t>caratteristiche aumentate </a:t>
            </a:r>
            <a:r>
              <a:rPr lang="it-IT" dirty="0"/>
              <a:t>(</a:t>
            </a:r>
            <a:r>
              <a:rPr lang="it-IT" dirty="0" err="1"/>
              <a:t>augmented</a:t>
            </a:r>
            <a:r>
              <a:rPr lang="it-IT" dirty="0"/>
              <a:t>). La maggior parte degli sforzi di differenziazione si svolge a questo livello. Le imprese cercano costantemente nuove funzionalità da poter aggiungere che daranno loro un vantaggio competitivo sul mercato di riferimento. </a:t>
            </a:r>
          </a:p>
          <a:p>
            <a:pPr algn="ctr"/>
            <a:r>
              <a:rPr lang="it-IT" i="1" dirty="0"/>
              <a:t>Per esempio</a:t>
            </a:r>
            <a:r>
              <a:rPr lang="it-IT" dirty="0"/>
              <a:t>, nel 2021, </a:t>
            </a:r>
            <a:r>
              <a:rPr lang="it-IT" b="1" i="1" dirty="0"/>
              <a:t>Expedia</a:t>
            </a:r>
            <a:r>
              <a:rPr lang="it-IT" dirty="0"/>
              <a:t> ha cercato di riposizionarsi alla luce del Covid-19 con lo slogan "</a:t>
            </a:r>
            <a:r>
              <a:rPr lang="it-IT" i="1" dirty="0" err="1"/>
              <a:t>It</a:t>
            </a:r>
            <a:r>
              <a:rPr lang="it-IT" i="1" dirty="0"/>
              <a:t> </a:t>
            </a:r>
            <a:r>
              <a:rPr lang="it-IT" i="1" dirty="0" err="1"/>
              <a:t>matters</a:t>
            </a:r>
            <a:r>
              <a:rPr lang="it-IT" i="1" dirty="0"/>
              <a:t> </a:t>
            </a:r>
            <a:r>
              <a:rPr lang="it-IT" i="1" dirty="0" err="1"/>
              <a:t>who</a:t>
            </a:r>
            <a:r>
              <a:rPr lang="it-IT" i="1" dirty="0"/>
              <a:t> </a:t>
            </a:r>
            <a:r>
              <a:rPr lang="it-IT" i="1" dirty="0" err="1"/>
              <a:t>you</a:t>
            </a:r>
            <a:r>
              <a:rPr lang="it-IT" i="1" dirty="0"/>
              <a:t> travel with"</a:t>
            </a:r>
            <a:r>
              <a:rPr lang="it-IT" dirty="0"/>
              <a:t>. Expedia aveva costruito il proprio business sulla premessa di dare potere ai clienti, consentendo loro di configurare i propri piani di viaggio senza bisogno di un agente. </a:t>
            </a:r>
          </a:p>
          <a:p>
            <a:pPr algn="ctr"/>
            <a:r>
              <a:rPr lang="it-IT" dirty="0"/>
              <a:t>Tuttavia, questa nuova campagna di marketing era finalizzata a posizionare Expedia come compagno di viaggio del cliente, e infatti sono stati offerti servizi aggiuntivi sul sito e sulle app per svolgere questo ruolo. Il nuovo posizionamento è passato anche attraverso una rivisitazione del logo.</a:t>
            </a:r>
          </a:p>
        </p:txBody>
      </p:sp>
    </p:spTree>
    <p:extLst>
      <p:ext uri="{BB962C8B-B14F-4D97-AF65-F5344CB8AC3E}">
        <p14:creationId xmlns:p14="http://schemas.microsoft.com/office/powerpoint/2010/main" val="10755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DCB899F-F0E9-4C8E-E745-8DE5139F07CA}"/>
              </a:ext>
            </a:extLst>
          </p:cNvPr>
          <p:cNvSpPr>
            <a:spLocks noGrp="1"/>
          </p:cNvSpPr>
          <p:nvPr>
            <p:ph type="title"/>
          </p:nvPr>
        </p:nvSpPr>
        <p:spPr/>
        <p:txBody>
          <a:bodyPr/>
          <a:lstStyle/>
          <a:p>
            <a:pPr algn="ctr"/>
            <a:r>
              <a:rPr lang="it-IT" b="1" i="1" dirty="0"/>
              <a:t>Gestire portafogli di prodotti</a:t>
            </a:r>
          </a:p>
        </p:txBody>
      </p:sp>
      <p:sp>
        <p:nvSpPr>
          <p:cNvPr id="5" name="Segnaposto contenuto 4">
            <a:extLst>
              <a:ext uri="{FF2B5EF4-FFF2-40B4-BE49-F238E27FC236}">
                <a16:creationId xmlns:a16="http://schemas.microsoft.com/office/drawing/2014/main" id="{2C7013A8-14AB-E4B3-6215-FE40A4E1950A}"/>
              </a:ext>
            </a:extLst>
          </p:cNvPr>
          <p:cNvSpPr>
            <a:spLocks noGrp="1"/>
          </p:cNvSpPr>
          <p:nvPr>
            <p:ph idx="1"/>
          </p:nvPr>
        </p:nvSpPr>
        <p:spPr>
          <a:xfrm>
            <a:off x="1097280" y="2302934"/>
            <a:ext cx="10058400" cy="3391284"/>
          </a:xfrm>
        </p:spPr>
        <p:txBody>
          <a:bodyPr/>
          <a:lstStyle/>
          <a:p>
            <a:pPr algn="ctr"/>
            <a:r>
              <a:rPr lang="it-IT" dirty="0"/>
              <a:t>Alcune imprese hanno un ampio portafoglio di prodotti che, riprendendo le parole di </a:t>
            </a:r>
            <a:r>
              <a:rPr lang="it-IT" dirty="0" err="1"/>
              <a:t>Kotler</a:t>
            </a:r>
            <a:r>
              <a:rPr lang="it-IT" dirty="0"/>
              <a:t> et al, si possono distinguere in </a:t>
            </a:r>
            <a:r>
              <a:rPr lang="it-IT" i="1" u="sng" dirty="0">
                <a:solidFill>
                  <a:schemeClr val="accent1"/>
                </a:solidFill>
              </a:rPr>
              <a:t>sei tipologie fondamentali.</a:t>
            </a:r>
          </a:p>
          <a:p>
            <a:pPr algn="ctr"/>
            <a:r>
              <a:rPr lang="it-IT" i="1" u="sng" dirty="0">
                <a:solidFill>
                  <a:schemeClr val="accent1"/>
                </a:solidFill>
              </a:rPr>
              <a:t>1. Famiglia di bisogni</a:t>
            </a:r>
            <a:r>
              <a:rPr lang="it-IT" dirty="0"/>
              <a:t>. "È un bisogno fondamentale da cui in genere ha avuto origine un portafoglio di prodotti e che potrebbe a sua volta generare un insieme di bisogni fra loro fortemente correlati".</a:t>
            </a:r>
          </a:p>
          <a:p>
            <a:pPr algn="ctr"/>
            <a:r>
              <a:rPr lang="it-IT" i="1" u="sng" dirty="0">
                <a:solidFill>
                  <a:schemeClr val="accent1"/>
                </a:solidFill>
              </a:rPr>
              <a:t>2. Famiglia di prodotto. </a:t>
            </a:r>
            <a:r>
              <a:rPr lang="it-IT" dirty="0"/>
              <a:t>"Tutte le lassi di prodotto che possono soddisfare il bisogno fondamentale con efficacia"</a:t>
            </a:r>
          </a:p>
          <a:p>
            <a:pPr algn="ctr"/>
            <a:r>
              <a:rPr lang="it-IT" i="1" u="sng" dirty="0">
                <a:solidFill>
                  <a:schemeClr val="accent1"/>
                </a:solidFill>
              </a:rPr>
              <a:t>3. Classe di prodotto (o categoria di prodotto), </a:t>
            </a:r>
            <a:r>
              <a:rPr lang="it-IT" dirty="0"/>
              <a:t>"Questa include gruppi di prodotti all'interno di una famiglia di prodotti che presenta una certa coerenza funzionale".</a:t>
            </a:r>
          </a:p>
        </p:txBody>
      </p:sp>
    </p:spTree>
    <p:extLst>
      <p:ext uri="{BB962C8B-B14F-4D97-AF65-F5344CB8AC3E}">
        <p14:creationId xmlns:p14="http://schemas.microsoft.com/office/powerpoint/2010/main" val="37951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4BBA11F-E22C-A19F-92CD-443A7D86EF31}"/>
              </a:ext>
            </a:extLst>
          </p:cNvPr>
          <p:cNvSpPr txBox="1"/>
          <p:nvPr/>
        </p:nvSpPr>
        <p:spPr>
          <a:xfrm>
            <a:off x="1572490" y="1720840"/>
            <a:ext cx="9047019" cy="3416320"/>
          </a:xfrm>
          <a:prstGeom prst="rect">
            <a:avLst/>
          </a:prstGeom>
          <a:noFill/>
        </p:spPr>
        <p:txBody>
          <a:bodyPr wrap="square">
            <a:spAutoFit/>
          </a:bodyPr>
          <a:lstStyle/>
          <a:p>
            <a:pPr algn="ctr"/>
            <a:r>
              <a:rPr lang="it-IT" i="1" u="sng" dirty="0">
                <a:solidFill>
                  <a:schemeClr val="accent1"/>
                </a:solidFill>
              </a:rPr>
              <a:t>4. Linea di prodotto. </a:t>
            </a:r>
            <a:r>
              <a:rPr lang="it-IT" dirty="0"/>
              <a:t>"Gruppo di prodotti appartenenti alla medesima classe e strettamente correlati fra loro in quanto svolgono una funzione simile, sono venduti agli stessi gruppi di consumatori, sono offerti tramite lo stesso canale o nei medesimi punti vendita oppure rientrano nella stessa fascia di prezzo. Una linea di prodotto potrebbe essere costituita da vari brand, una famiglia di brand (family brand) o un brand che ha originato un'intera linea" </a:t>
            </a:r>
          </a:p>
          <a:p>
            <a:pPr algn="ctr"/>
            <a:endParaRPr lang="it-IT" dirty="0"/>
          </a:p>
          <a:p>
            <a:pPr algn="ctr"/>
            <a:r>
              <a:rPr lang="it-IT" i="1" u="sng" dirty="0">
                <a:solidFill>
                  <a:schemeClr val="accent1"/>
                </a:solidFill>
              </a:rPr>
              <a:t>5. Tipo di prodotto. </a:t>
            </a:r>
            <a:r>
              <a:rPr lang="it-IT" dirty="0"/>
              <a:t>"Gruppo di referenze o di singole varianti di un medesimo prodotto che, all'interno di una linea, condividono una delle caratteristiche principali".</a:t>
            </a:r>
          </a:p>
          <a:p>
            <a:pPr algn="ctr"/>
            <a:endParaRPr lang="it-IT" dirty="0"/>
          </a:p>
          <a:p>
            <a:pPr algn="ctr"/>
            <a:r>
              <a:rPr lang="it-IT" i="1" u="sng" dirty="0">
                <a:solidFill>
                  <a:schemeClr val="accent1"/>
                </a:solidFill>
              </a:rPr>
              <a:t>6. Referenza </a:t>
            </a:r>
            <a:r>
              <a:rPr lang="it-IT" dirty="0"/>
              <a:t>(articolo o unità di assortimento o variante di prodotto). "Unità di prodotto distinta nell'ambito di una marca o di una linea di prodotto, riconoscibile per dimensioni, prezzo, aspetto o altri attributi".</a:t>
            </a:r>
          </a:p>
        </p:txBody>
      </p:sp>
    </p:spTree>
    <p:extLst>
      <p:ext uri="{BB962C8B-B14F-4D97-AF65-F5344CB8AC3E}">
        <p14:creationId xmlns:p14="http://schemas.microsoft.com/office/powerpoint/2010/main" val="42617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CC8AF159-17FA-8A5C-3AF0-584F4EC460F0}"/>
              </a:ext>
            </a:extLst>
          </p:cNvPr>
          <p:cNvGraphicFramePr/>
          <p:nvPr>
            <p:extLst>
              <p:ext uri="{D42A27DB-BD31-4B8C-83A1-F6EECF244321}">
                <p14:modId xmlns:p14="http://schemas.microsoft.com/office/powerpoint/2010/main" val="4195628480"/>
              </p:ext>
            </p:extLst>
          </p:nvPr>
        </p:nvGraphicFramePr>
        <p:xfrm>
          <a:off x="491591" y="695182"/>
          <a:ext cx="1120881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17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FC0E988-7936-7132-3D95-0BF774721287}"/>
              </a:ext>
            </a:extLst>
          </p:cNvPr>
          <p:cNvSpPr txBox="1"/>
          <p:nvPr/>
        </p:nvSpPr>
        <p:spPr>
          <a:xfrm>
            <a:off x="346830" y="398702"/>
            <a:ext cx="11042073" cy="1477328"/>
          </a:xfrm>
          <a:prstGeom prst="rect">
            <a:avLst/>
          </a:prstGeom>
          <a:noFill/>
        </p:spPr>
        <p:txBody>
          <a:bodyPr wrap="square">
            <a:spAutoFit/>
          </a:bodyPr>
          <a:lstStyle/>
          <a:p>
            <a:pPr algn="ctr"/>
            <a:r>
              <a:rPr lang="it-IT" i="1" u="sng" dirty="0">
                <a:solidFill>
                  <a:schemeClr val="accent1"/>
                </a:solidFill>
              </a:rPr>
              <a:t>La matrice crescita-quota del Boston Consulting Group </a:t>
            </a:r>
            <a:r>
              <a:rPr lang="it-IT" dirty="0"/>
              <a:t>(BCG) è uno strumento ampiamente utilizzato nell'analisi strategica e permette di valutare la posizione concorrenziale delle Aree Strategiche d'Affari (ASA). La BCG rappresenta, dunque, uno strumento chiave che aiuta le aziende a prendere decisioni riguardo a mix di prodotti e/o linee dei prodotti. Tale strumento consente di rappresentare i portafogli di prodotti in una matrice 2x2, i cui tassi esprimono il tasso di crescita del mercato e la quota di mercato relativa.</a:t>
            </a:r>
          </a:p>
        </p:txBody>
      </p:sp>
      <p:pic>
        <p:nvPicPr>
          <p:cNvPr id="4" name="Picture 3">
            <a:extLst>
              <a:ext uri="{FF2B5EF4-FFF2-40B4-BE49-F238E27FC236}">
                <a16:creationId xmlns:a16="http://schemas.microsoft.com/office/drawing/2014/main" id="{2F7481CD-66D7-AC05-CD1A-F26DB4AE2C66}"/>
              </a:ext>
            </a:extLst>
          </p:cNvPr>
          <p:cNvPicPr>
            <a:picLocks noChangeAspect="1"/>
          </p:cNvPicPr>
          <p:nvPr/>
        </p:nvPicPr>
        <p:blipFill>
          <a:blip r:embed="rId2"/>
          <a:stretch>
            <a:fillRect/>
          </a:stretch>
        </p:blipFill>
        <p:spPr>
          <a:xfrm>
            <a:off x="995541" y="2348880"/>
            <a:ext cx="10200918" cy="3371754"/>
          </a:xfrm>
          <a:prstGeom prst="rect">
            <a:avLst/>
          </a:prstGeom>
        </p:spPr>
      </p:pic>
    </p:spTree>
    <p:extLst>
      <p:ext uri="{BB962C8B-B14F-4D97-AF65-F5344CB8AC3E}">
        <p14:creationId xmlns:p14="http://schemas.microsoft.com/office/powerpoint/2010/main" val="327445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08039DEC-63D1-BF3A-0A83-1F7C2B103434}"/>
              </a:ext>
            </a:extLst>
          </p:cNvPr>
          <p:cNvGraphicFramePr/>
          <p:nvPr>
            <p:extLst>
              <p:ext uri="{D42A27DB-BD31-4B8C-83A1-F6EECF244321}">
                <p14:modId xmlns:p14="http://schemas.microsoft.com/office/powerpoint/2010/main" val="2071890979"/>
              </p:ext>
            </p:extLst>
          </p:nvPr>
        </p:nvGraphicFramePr>
        <p:xfrm>
          <a:off x="1066800" y="1259066"/>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36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797B0ACA-1AF1-7B9E-A912-5062FE619432}"/>
              </a:ext>
            </a:extLst>
          </p:cNvPr>
          <p:cNvGraphicFramePr/>
          <p:nvPr>
            <p:extLst>
              <p:ext uri="{D42A27DB-BD31-4B8C-83A1-F6EECF244321}">
                <p14:modId xmlns:p14="http://schemas.microsoft.com/office/powerpoint/2010/main" val="2422857718"/>
              </p:ext>
            </p:extLst>
          </p:nvPr>
        </p:nvGraphicFramePr>
        <p:xfrm>
          <a:off x="1177176" y="1260764"/>
          <a:ext cx="9837648" cy="3879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216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CFBB2-338E-3C8A-FDE8-1238AD50EE2D}"/>
              </a:ext>
            </a:extLst>
          </p:cNvPr>
          <p:cNvSpPr>
            <a:spLocks noGrp="1"/>
          </p:cNvSpPr>
          <p:nvPr>
            <p:ph type="title" idx="4294967295"/>
          </p:nvPr>
        </p:nvSpPr>
        <p:spPr>
          <a:xfrm>
            <a:off x="7113316" y="685087"/>
            <a:ext cx="4344987" cy="1450975"/>
          </a:xfrm>
        </p:spPr>
        <p:txBody>
          <a:bodyPr>
            <a:normAutofit fontScale="90000"/>
          </a:bodyPr>
          <a:lstStyle/>
          <a:p>
            <a:pPr algn="ctr"/>
            <a:r>
              <a:rPr lang="it-IT" sz="3600" b="1" i="1" dirty="0"/>
              <a:t>Gestire le linee di prodotti nel tempo:</a:t>
            </a:r>
            <a:br>
              <a:rPr lang="it-IT" sz="3600" b="1" i="1" dirty="0"/>
            </a:br>
            <a:r>
              <a:rPr lang="it-IT" sz="3600" b="1" i="1" dirty="0"/>
              <a:t>il ciclo di vita del prodotto</a:t>
            </a:r>
          </a:p>
        </p:txBody>
      </p:sp>
      <p:sp>
        <p:nvSpPr>
          <p:cNvPr id="3" name="Segnaposto contenuto 2">
            <a:extLst>
              <a:ext uri="{FF2B5EF4-FFF2-40B4-BE49-F238E27FC236}">
                <a16:creationId xmlns:a16="http://schemas.microsoft.com/office/drawing/2014/main" id="{88183C48-D9E8-4FE0-9DAA-67C3E5B63F4C}"/>
              </a:ext>
            </a:extLst>
          </p:cNvPr>
          <p:cNvSpPr>
            <a:spLocks noGrp="1"/>
          </p:cNvSpPr>
          <p:nvPr>
            <p:ph idx="4294967295"/>
          </p:nvPr>
        </p:nvSpPr>
        <p:spPr>
          <a:xfrm>
            <a:off x="7113316" y="2437525"/>
            <a:ext cx="4344987" cy="3009900"/>
          </a:xfrm>
        </p:spPr>
        <p:txBody>
          <a:bodyPr>
            <a:normAutofit/>
          </a:bodyPr>
          <a:lstStyle/>
          <a:p>
            <a:pPr algn="ctr"/>
            <a:r>
              <a:rPr lang="it-IT" dirty="0"/>
              <a:t>Sia i singoli brand sia le linee di prodotti devono essere gestiti nel tempo. Un utile strumento per concettualizzare i cambiamenti che possono verificarsi nel tempo durante il quale un prodotto è sul mercato, è il </a:t>
            </a:r>
            <a:r>
              <a:rPr lang="it-IT" i="1" u="sng" dirty="0">
                <a:solidFill>
                  <a:schemeClr val="accent1"/>
                </a:solidFill>
              </a:rPr>
              <a:t>Ciclo di vita del prodotto </a:t>
            </a:r>
            <a:r>
              <a:rPr lang="it-IT" dirty="0"/>
              <a:t>(Product Life </a:t>
            </a:r>
            <a:r>
              <a:rPr lang="it-IT" dirty="0" err="1"/>
              <a:t>Cycle</a:t>
            </a:r>
            <a:r>
              <a:rPr lang="it-IT" dirty="0"/>
              <a:t>). Il classico ciclo di vita del prodotto si compone di quattro fasi: </a:t>
            </a:r>
            <a:r>
              <a:rPr lang="it-IT" i="1" u="sng" dirty="0">
                <a:solidFill>
                  <a:schemeClr val="accent1"/>
                </a:solidFill>
              </a:rPr>
              <a:t>introduzione, crescita, maturità e declino.</a:t>
            </a:r>
          </a:p>
        </p:txBody>
      </p:sp>
      <p:pic>
        <p:nvPicPr>
          <p:cNvPr id="4" name="Picture 3">
            <a:extLst>
              <a:ext uri="{FF2B5EF4-FFF2-40B4-BE49-F238E27FC236}">
                <a16:creationId xmlns:a16="http://schemas.microsoft.com/office/drawing/2014/main" id="{20B14C0C-708F-2466-574F-F4C1B707FECA}"/>
              </a:ext>
            </a:extLst>
          </p:cNvPr>
          <p:cNvPicPr>
            <a:picLocks noChangeAspect="1"/>
          </p:cNvPicPr>
          <p:nvPr/>
        </p:nvPicPr>
        <p:blipFill>
          <a:blip r:embed="rId2"/>
          <a:srcRect l="5116" t="104" r="806" b="-104"/>
          <a:stretch/>
        </p:blipFill>
        <p:spPr>
          <a:xfrm>
            <a:off x="733697" y="1410575"/>
            <a:ext cx="6175115" cy="4036850"/>
          </a:xfrm>
          <a:prstGeom prst="rect">
            <a:avLst/>
          </a:prstGeom>
        </p:spPr>
      </p:pic>
    </p:spTree>
    <p:extLst>
      <p:ext uri="{BB962C8B-B14F-4D97-AF65-F5344CB8AC3E}">
        <p14:creationId xmlns:p14="http://schemas.microsoft.com/office/powerpoint/2010/main" val="84725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47564C5-F78F-C7F9-F06B-668355924736}"/>
              </a:ext>
            </a:extLst>
          </p:cNvPr>
          <p:cNvSpPr txBox="1"/>
          <p:nvPr/>
        </p:nvSpPr>
        <p:spPr>
          <a:xfrm>
            <a:off x="152401" y="251891"/>
            <a:ext cx="11942618" cy="646331"/>
          </a:xfrm>
          <a:prstGeom prst="rect">
            <a:avLst/>
          </a:prstGeom>
          <a:noFill/>
        </p:spPr>
        <p:txBody>
          <a:bodyPr wrap="square">
            <a:spAutoFit/>
          </a:bodyPr>
          <a:lstStyle/>
          <a:p>
            <a:pPr algn="ctr"/>
            <a:r>
              <a:rPr lang="it-IT" dirty="0"/>
              <a:t>La Tabella mostra una serie di risposte di marketing in rapporto a ogni fase. Si noti che si tratta di ampie generalizzazioni piuttosto che di prescrizioni esatte.</a:t>
            </a:r>
          </a:p>
        </p:txBody>
      </p:sp>
      <p:pic>
        <p:nvPicPr>
          <p:cNvPr id="4" name="Picture 3">
            <a:extLst>
              <a:ext uri="{FF2B5EF4-FFF2-40B4-BE49-F238E27FC236}">
                <a16:creationId xmlns:a16="http://schemas.microsoft.com/office/drawing/2014/main" id="{E49DCBB1-A509-6995-161C-E34DCC932DD3}"/>
              </a:ext>
            </a:extLst>
          </p:cNvPr>
          <p:cNvPicPr>
            <a:picLocks noChangeAspect="1"/>
          </p:cNvPicPr>
          <p:nvPr/>
        </p:nvPicPr>
        <p:blipFill>
          <a:blip r:embed="rId2"/>
          <a:stretch>
            <a:fillRect/>
          </a:stretch>
        </p:blipFill>
        <p:spPr>
          <a:xfrm>
            <a:off x="911781" y="1022913"/>
            <a:ext cx="10015650" cy="5159353"/>
          </a:xfrm>
          <a:prstGeom prst="rect">
            <a:avLst/>
          </a:prstGeom>
        </p:spPr>
      </p:pic>
    </p:spTree>
    <p:extLst>
      <p:ext uri="{BB962C8B-B14F-4D97-AF65-F5344CB8AC3E}">
        <p14:creationId xmlns:p14="http://schemas.microsoft.com/office/powerpoint/2010/main" val="17550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8764A5-990A-4C0E-D1AD-AADAE6662945}"/>
              </a:ext>
            </a:extLst>
          </p:cNvPr>
          <p:cNvSpPr>
            <a:spLocks noGrp="1"/>
          </p:cNvSpPr>
          <p:nvPr>
            <p:ph type="title"/>
          </p:nvPr>
        </p:nvSpPr>
        <p:spPr>
          <a:xfrm>
            <a:off x="1097280" y="286603"/>
            <a:ext cx="10058400" cy="1450757"/>
          </a:xfrm>
        </p:spPr>
        <p:txBody>
          <a:bodyPr>
            <a:normAutofit/>
          </a:bodyPr>
          <a:lstStyle/>
          <a:p>
            <a:pPr algn="ctr"/>
            <a:r>
              <a:rPr lang="it-IT" b="1" i="1" dirty="0"/>
              <a:t>Introduzione</a:t>
            </a:r>
          </a:p>
        </p:txBody>
      </p:sp>
      <p:graphicFrame>
        <p:nvGraphicFramePr>
          <p:cNvPr id="5" name="Segnaposto contenuto 2">
            <a:extLst>
              <a:ext uri="{FF2B5EF4-FFF2-40B4-BE49-F238E27FC236}">
                <a16:creationId xmlns:a16="http://schemas.microsoft.com/office/drawing/2014/main" id="{5FD9C743-4FAD-2B70-1AB5-65DF9F71BD94}"/>
              </a:ext>
            </a:extLst>
          </p:cNvPr>
          <p:cNvGraphicFramePr>
            <a:graphicFrameLocks noGrp="1"/>
          </p:cNvGraphicFramePr>
          <p:nvPr>
            <p:ph idx="1"/>
            <p:extLst>
              <p:ext uri="{D42A27DB-BD31-4B8C-83A1-F6EECF244321}">
                <p14:modId xmlns:p14="http://schemas.microsoft.com/office/powerpoint/2010/main" val="247951010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22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E2FA5-B6E6-EBE3-63F3-D0B9DB8A5F08}"/>
              </a:ext>
            </a:extLst>
          </p:cNvPr>
          <p:cNvSpPr>
            <a:spLocks noGrp="1"/>
          </p:cNvSpPr>
          <p:nvPr>
            <p:ph type="title"/>
          </p:nvPr>
        </p:nvSpPr>
        <p:spPr/>
        <p:txBody>
          <a:bodyPr/>
          <a:lstStyle/>
          <a:p>
            <a:pPr algn="ctr"/>
            <a:r>
              <a:rPr lang="it-IT" b="1" i="1" dirty="0"/>
              <a:t> Che cos'è un prodotto? </a:t>
            </a:r>
          </a:p>
        </p:txBody>
      </p:sp>
      <p:sp>
        <p:nvSpPr>
          <p:cNvPr id="3" name="Segnaposto contenuto 2">
            <a:extLst>
              <a:ext uri="{FF2B5EF4-FFF2-40B4-BE49-F238E27FC236}">
                <a16:creationId xmlns:a16="http://schemas.microsoft.com/office/drawing/2014/main" id="{934FAE4C-6940-BB3B-BC51-D751D2A8CCEA}"/>
              </a:ext>
            </a:extLst>
          </p:cNvPr>
          <p:cNvSpPr>
            <a:spLocks noGrp="1"/>
          </p:cNvSpPr>
          <p:nvPr>
            <p:ph idx="1"/>
          </p:nvPr>
        </p:nvSpPr>
        <p:spPr>
          <a:xfrm>
            <a:off x="1463040" y="2524607"/>
            <a:ext cx="9265920" cy="3017211"/>
          </a:xfrm>
        </p:spPr>
        <p:txBody>
          <a:bodyPr>
            <a:normAutofit lnSpcReduction="10000"/>
          </a:bodyPr>
          <a:lstStyle/>
          <a:p>
            <a:pPr algn="ctr"/>
            <a:r>
              <a:rPr lang="it-IT" dirty="0"/>
              <a:t>Convenzionalmente, quando si pensa ai prodotti, le persone tendono a pensare a oggetti tangibili come un telefono cellulare, un televisore al plasma, un pacco di pasta e così via. Questi sono tutti prodotti ma in termini di marketing, </a:t>
            </a:r>
            <a:r>
              <a:rPr lang="it-IT" i="1" u="sng" dirty="0">
                <a:solidFill>
                  <a:schemeClr val="accent1"/>
                </a:solidFill>
              </a:rPr>
              <a:t>la definizione di ciò che comprende un prodotto è molto più ampia.</a:t>
            </a:r>
            <a:r>
              <a:rPr lang="it-IT" dirty="0"/>
              <a:t> </a:t>
            </a:r>
          </a:p>
          <a:p>
            <a:pPr algn="ctr"/>
            <a:endParaRPr lang="it-IT" dirty="0"/>
          </a:p>
          <a:p>
            <a:pPr algn="ctr"/>
            <a:r>
              <a:rPr lang="it-IT" dirty="0"/>
              <a:t>In termini di marketing, qualsiasi forma di valore offerta in cambio di denaro, o tempo, è un prodotto. </a:t>
            </a:r>
          </a:p>
          <a:p>
            <a:pPr algn="ctr"/>
            <a:r>
              <a:rPr lang="it-IT" dirty="0"/>
              <a:t>Uno dei modi più efficaci di pensare al prodotti è in termini del loro mix di componenti tangibili e intangibili.</a:t>
            </a:r>
          </a:p>
        </p:txBody>
      </p:sp>
    </p:spTree>
    <p:extLst>
      <p:ext uri="{BB962C8B-B14F-4D97-AF65-F5344CB8AC3E}">
        <p14:creationId xmlns:p14="http://schemas.microsoft.com/office/powerpoint/2010/main" val="344636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52A7BCD-6D0F-2D8E-EEF3-BB691F424DFF}"/>
              </a:ext>
            </a:extLst>
          </p:cNvPr>
          <p:cNvSpPr txBox="1"/>
          <p:nvPr/>
        </p:nvSpPr>
        <p:spPr>
          <a:xfrm>
            <a:off x="2071254" y="1776304"/>
            <a:ext cx="8049491" cy="2862322"/>
          </a:xfrm>
          <a:prstGeom prst="rect">
            <a:avLst/>
          </a:prstGeom>
          <a:noFill/>
        </p:spPr>
        <p:txBody>
          <a:bodyPr wrap="square">
            <a:spAutoFit/>
          </a:bodyPr>
          <a:lstStyle/>
          <a:p>
            <a:pPr algn="ctr"/>
            <a:r>
              <a:rPr lang="it-IT" dirty="0"/>
              <a:t>È probabile che il prodotto presenti un'enfasi </a:t>
            </a:r>
            <a:r>
              <a:rPr lang="it-IT" i="1" u="sng" dirty="0">
                <a:solidFill>
                  <a:schemeClr val="accent1"/>
                </a:solidFill>
              </a:rPr>
              <a:t>sull'affidabilità e la funzionalità</a:t>
            </a:r>
            <a:r>
              <a:rPr lang="it-IT" dirty="0"/>
              <a:t> piuttosto che sulle sue caratteristiche speciali per attrarre gruppi di clienti diversi. La comunicazione supporterà gli obiettivi del brand sia favorendo l'acquisizione di consapevolezza per il marchio e per il tipo di prodotto sia stimolando la sperimentazione. La pubblicità tradizionale (per es., televisione) è risultata essere più efficace all'inizio della vita di un prodotto rispetto alle fasi successive. In genere, il prezzo sarà elevato a causa dei pesanti costi di sviluppo e del basso livello di concorrenza. La distribuzione sarà frammentaria poiché alcuni intermediari saranno cauti nello stoccaggio del nuovo prodotto fino a quando non avrà avuto successo sul mercato.</a:t>
            </a:r>
          </a:p>
        </p:txBody>
      </p:sp>
    </p:spTree>
    <p:extLst>
      <p:ext uri="{BB962C8B-B14F-4D97-AF65-F5344CB8AC3E}">
        <p14:creationId xmlns:p14="http://schemas.microsoft.com/office/powerpoint/2010/main" val="101104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E902B-BE76-79C1-456A-97811D0E26D1}"/>
              </a:ext>
            </a:extLst>
          </p:cNvPr>
          <p:cNvSpPr>
            <a:spLocks noGrp="1"/>
          </p:cNvSpPr>
          <p:nvPr>
            <p:ph type="title"/>
          </p:nvPr>
        </p:nvSpPr>
        <p:spPr/>
        <p:txBody>
          <a:bodyPr/>
          <a:lstStyle/>
          <a:p>
            <a:pPr algn="ctr"/>
            <a:r>
              <a:rPr lang="it-IT" b="1" i="1" dirty="0"/>
              <a:t>Crescita</a:t>
            </a:r>
          </a:p>
        </p:txBody>
      </p:sp>
      <p:sp>
        <p:nvSpPr>
          <p:cNvPr id="3" name="Segnaposto contenuto 2">
            <a:extLst>
              <a:ext uri="{FF2B5EF4-FFF2-40B4-BE49-F238E27FC236}">
                <a16:creationId xmlns:a16="http://schemas.microsoft.com/office/drawing/2014/main" id="{CE32F1DA-1819-5F35-B348-E46463D4CD57}"/>
              </a:ext>
            </a:extLst>
          </p:cNvPr>
          <p:cNvSpPr>
            <a:spLocks noGrp="1"/>
          </p:cNvSpPr>
          <p:nvPr>
            <p:ph idx="1"/>
          </p:nvPr>
        </p:nvSpPr>
        <p:spPr>
          <a:xfrm>
            <a:off x="1097280" y="2644064"/>
            <a:ext cx="5636029" cy="2767830"/>
          </a:xfrm>
        </p:spPr>
        <p:txBody>
          <a:bodyPr/>
          <a:lstStyle/>
          <a:p>
            <a:pPr algn="ctr"/>
            <a:r>
              <a:rPr lang="it-IT" dirty="0"/>
              <a:t>Questa seconda fase è contrassegnata da un periodo di vendite e crescita dei profitti più veloce. La crescita delle vendite è alimentata dalla rapida accettazione da parte del mercato e, per molti prodotti, dall'acquisto ripetuto. I profitti potrebbero iniziare a declinare verso le ultime fasi della crescita, mentre nuovi concorrenti entrano nel mercato attratti dalla duplice calamita della rapida crescita delle vendite e dell'alto potenziale di profitto. </a:t>
            </a:r>
          </a:p>
        </p:txBody>
      </p:sp>
      <p:pic>
        <p:nvPicPr>
          <p:cNvPr id="4" name="Picture 3">
            <a:extLst>
              <a:ext uri="{FF2B5EF4-FFF2-40B4-BE49-F238E27FC236}">
                <a16:creationId xmlns:a16="http://schemas.microsoft.com/office/drawing/2014/main" id="{6C800088-E5ED-088C-D114-4DE4EFC60C75}"/>
              </a:ext>
            </a:extLst>
          </p:cNvPr>
          <p:cNvPicPr>
            <a:picLocks noChangeAspect="1"/>
          </p:cNvPicPr>
          <p:nvPr/>
        </p:nvPicPr>
        <p:blipFill>
          <a:blip r:embed="rId2"/>
          <a:stretch>
            <a:fillRect/>
          </a:stretch>
        </p:blipFill>
        <p:spPr>
          <a:xfrm>
            <a:off x="7164946" y="2186864"/>
            <a:ext cx="3929774" cy="3682230"/>
          </a:xfrm>
          <a:prstGeom prst="rect">
            <a:avLst/>
          </a:prstGeom>
        </p:spPr>
      </p:pic>
    </p:spTree>
    <p:extLst>
      <p:ext uri="{BB962C8B-B14F-4D97-AF65-F5344CB8AC3E}">
        <p14:creationId xmlns:p14="http://schemas.microsoft.com/office/powerpoint/2010/main" val="8409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FD197D-4C40-1B10-505F-65FA9B890C12}"/>
              </a:ext>
            </a:extLst>
          </p:cNvPr>
          <p:cNvSpPr txBox="1"/>
          <p:nvPr/>
        </p:nvSpPr>
        <p:spPr>
          <a:xfrm>
            <a:off x="817418" y="1582340"/>
            <a:ext cx="6040581" cy="3693319"/>
          </a:xfrm>
          <a:prstGeom prst="rect">
            <a:avLst/>
          </a:prstGeom>
          <a:noFill/>
        </p:spPr>
        <p:txBody>
          <a:bodyPr wrap="square">
            <a:spAutoFit/>
          </a:bodyPr>
          <a:lstStyle/>
          <a:p>
            <a:pPr algn="ctr"/>
            <a:r>
              <a:rPr lang="it-IT" dirty="0"/>
              <a:t>Il focus strategico sarà quello di penetrare il mercato costruendo la preferenza del marchio, grazie a un'immagine positiva (</a:t>
            </a:r>
            <a:r>
              <a:rPr lang="it-IT" i="1" dirty="0"/>
              <a:t>brand image</a:t>
            </a:r>
            <a:r>
              <a:rPr lang="it-IT" dirty="0"/>
              <a:t>). Per raggiungere tale obiettivo, il prodotto verrà ridisegnato per creare differenziazione e la comunicazione metterà in rilievo sia i benefici funzionali, sia i benefici psicologici che derivano dalla differenziazione. La conoscenza e la sperimentazione sono ancora importanti, ma la comunicazione inizierà a concentrarsi sui clienti che ripetono l'acquisto (consumatori fedeli). Poiché i costi di sviluppo vengono coperti e la concorrenza aumenta, i prezzi diminuiscono. L'aumento della domanda da parte dei consumatori e l’aumento degli sforzi di vendita aumenteranno la copertura distributiva.</a:t>
            </a:r>
          </a:p>
        </p:txBody>
      </p:sp>
      <p:pic>
        <p:nvPicPr>
          <p:cNvPr id="10242" name="Picture 2">
            <a:extLst>
              <a:ext uri="{FF2B5EF4-FFF2-40B4-BE49-F238E27FC236}">
                <a16:creationId xmlns:a16="http://schemas.microsoft.com/office/drawing/2014/main" id="{45AC7B93-E441-49D1-4DE2-941188157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9781" y="1887283"/>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1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485FE-2041-08A0-7AC1-32F5F84093EC}"/>
              </a:ext>
            </a:extLst>
          </p:cNvPr>
          <p:cNvSpPr>
            <a:spLocks noGrp="1"/>
          </p:cNvSpPr>
          <p:nvPr>
            <p:ph type="title"/>
          </p:nvPr>
        </p:nvSpPr>
        <p:spPr/>
        <p:txBody>
          <a:bodyPr/>
          <a:lstStyle/>
          <a:p>
            <a:pPr algn="ctr"/>
            <a:r>
              <a:rPr lang="it-IT" b="1" i="1" dirty="0"/>
              <a:t>Maturità</a:t>
            </a:r>
          </a:p>
        </p:txBody>
      </p:sp>
      <p:sp>
        <p:nvSpPr>
          <p:cNvPr id="3" name="Segnaposto contenuto 2">
            <a:extLst>
              <a:ext uri="{FF2B5EF4-FFF2-40B4-BE49-F238E27FC236}">
                <a16:creationId xmlns:a16="http://schemas.microsoft.com/office/drawing/2014/main" id="{6274AE8B-63C3-A732-D9C9-B497F2F48502}"/>
              </a:ext>
            </a:extLst>
          </p:cNvPr>
          <p:cNvSpPr>
            <a:spLocks noGrp="1"/>
          </p:cNvSpPr>
          <p:nvPr>
            <p:ph idx="1"/>
          </p:nvPr>
        </p:nvSpPr>
        <p:spPr>
          <a:xfrm>
            <a:off x="1066800" y="2231231"/>
            <a:ext cx="10058400" cy="3599102"/>
          </a:xfrm>
        </p:spPr>
        <p:txBody>
          <a:bodyPr>
            <a:normAutofit/>
          </a:bodyPr>
          <a:lstStyle/>
          <a:p>
            <a:pPr algn="ctr"/>
            <a:r>
              <a:rPr lang="it-IT" dirty="0"/>
              <a:t>Le vendite cumulate raggiungono il picco ma i tassi di crescita delle stesse rallentano fino a fermarsi. I tassi di adozione dei telefoni cellulari, per esempio, hanno superato il 100% nella maggior parte dei Paesi europei. I sopravvissuti ora combattono per quota di mercato introducendo miglioramenti dei prodotti, utilizzando la pubblicità e le offerte promozionali di vendita, offrendo sconti ai concessionari e riduzioni dei prezzi; il risultato è una pressione sui margini di profitto. La necessita di un'effettiva costruzione del marchio è sentita in modo più acuto durante la maturità e i brand top of mind sono nella posizione più forte per resistere alla pressione sui margini di profitto. Le decisioni strategiche attente sono molto importanti nei mercati maturi. Per esempio, il calo della redditività di </a:t>
            </a:r>
            <a:r>
              <a:rPr lang="it-IT" b="1" dirty="0"/>
              <a:t>Starbucks </a:t>
            </a:r>
            <a:r>
              <a:rPr lang="it-IT" dirty="0"/>
              <a:t>nel 2007 è stato attribuito alle decisioni che miravano a far crescere il business troppo rapidamente (a inizio 2018 Starbucks possiede 28 039 punti vendita in 76 Paesi) in un mercato maturo, che ha portato alla saturazione del mercato e allo scarso controllo sui caffè. </a:t>
            </a:r>
          </a:p>
          <a:p>
            <a:pPr algn="ctr"/>
            <a:endParaRPr lang="it-IT" dirty="0"/>
          </a:p>
        </p:txBody>
      </p:sp>
    </p:spTree>
    <p:extLst>
      <p:ext uri="{BB962C8B-B14F-4D97-AF65-F5344CB8AC3E}">
        <p14:creationId xmlns:p14="http://schemas.microsoft.com/office/powerpoint/2010/main" val="39984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olo 9">
            <a:extLst>
              <a:ext uri="{FF2B5EF4-FFF2-40B4-BE49-F238E27FC236}">
                <a16:creationId xmlns:a16="http://schemas.microsoft.com/office/drawing/2014/main" id="{5BF023F7-E183-18A0-8051-7901AC3264BB}"/>
              </a:ext>
            </a:extLst>
          </p:cNvPr>
          <p:cNvSpPr>
            <a:spLocks noGrp="1"/>
          </p:cNvSpPr>
          <p:nvPr>
            <p:ph type="title"/>
          </p:nvPr>
        </p:nvSpPr>
        <p:spPr>
          <a:xfrm>
            <a:off x="5181601" y="634946"/>
            <a:ext cx="6368142" cy="1789599"/>
          </a:xfrm>
        </p:spPr>
        <p:txBody>
          <a:bodyPr vert="horz" lIns="91440" tIns="45720" rIns="91440" bIns="45720" rtlCol="0" anchor="b">
            <a:normAutofit/>
          </a:bodyPr>
          <a:lstStyle/>
          <a:p>
            <a:pPr algn="ctr"/>
            <a:r>
              <a:rPr lang="en-US" sz="2400" dirty="0"/>
              <a:t>Secondo Kotler et al </a:t>
            </a:r>
            <a:r>
              <a:rPr lang="en-US" sz="2400" dirty="0" err="1"/>
              <a:t>sono</a:t>
            </a:r>
            <a:r>
              <a:rPr lang="en-US" sz="2400" dirty="0"/>
              <a:t> </a:t>
            </a:r>
            <a:r>
              <a:rPr lang="en-US" sz="2400" dirty="0" err="1"/>
              <a:t>tre</a:t>
            </a:r>
            <a:r>
              <a:rPr lang="en-US" sz="2400" dirty="0"/>
              <a:t> le </a:t>
            </a:r>
            <a:r>
              <a:rPr lang="en-US" sz="2400" dirty="0" err="1"/>
              <a:t>modalità</a:t>
            </a:r>
            <a:r>
              <a:rPr lang="en-US" sz="2400" dirty="0"/>
              <a:t> </a:t>
            </a:r>
            <a:r>
              <a:rPr lang="en-US" sz="2400" dirty="0" err="1"/>
              <a:t>che</a:t>
            </a:r>
            <a:r>
              <a:rPr lang="en-US" sz="2400" dirty="0"/>
              <a:t> </a:t>
            </a:r>
            <a:r>
              <a:rPr lang="en-US" sz="2400" dirty="0" err="1"/>
              <a:t>si</a:t>
            </a:r>
            <a:r>
              <a:rPr lang="en-US" sz="2400" dirty="0"/>
              <a:t> </a:t>
            </a:r>
            <a:r>
              <a:rPr lang="en-US" sz="2400" dirty="0" err="1"/>
              <a:t>possono</a:t>
            </a:r>
            <a:r>
              <a:rPr lang="en-US" sz="2400" dirty="0"/>
              <a:t> </a:t>
            </a:r>
            <a:r>
              <a:rPr lang="en-US" sz="2400" dirty="0" err="1"/>
              <a:t>usare</a:t>
            </a:r>
            <a:r>
              <a:rPr lang="en-US" sz="2400" dirty="0"/>
              <a:t> per </a:t>
            </a:r>
            <a:r>
              <a:rPr lang="en-US" sz="2400" dirty="0" err="1"/>
              <a:t>modificare</a:t>
            </a:r>
            <a:r>
              <a:rPr lang="en-US" sz="2400" dirty="0"/>
              <a:t> la </a:t>
            </a:r>
            <a:r>
              <a:rPr lang="en-US" sz="2400" dirty="0" err="1"/>
              <a:t>traiettoria</a:t>
            </a:r>
            <a:r>
              <a:rPr lang="en-US" sz="2400" dirty="0"/>
              <a:t> del </a:t>
            </a:r>
            <a:r>
              <a:rPr lang="en-US" sz="2400" dirty="0" err="1"/>
              <a:t>ciclo</a:t>
            </a:r>
            <a:r>
              <a:rPr lang="en-US" sz="2400" dirty="0"/>
              <a:t> di vita.</a:t>
            </a:r>
            <a:br>
              <a:rPr lang="en-US" sz="2600" dirty="0"/>
            </a:br>
            <a:endParaRPr lang="en-US" sz="2600" dirty="0"/>
          </a:p>
        </p:txBody>
      </p:sp>
      <p:pic>
        <p:nvPicPr>
          <p:cNvPr id="12" name="Picture 11" descr="Calcolatrice, penna, compasso, denaro e un foglio con dei grafici">
            <a:extLst>
              <a:ext uri="{FF2B5EF4-FFF2-40B4-BE49-F238E27FC236}">
                <a16:creationId xmlns:a16="http://schemas.microsoft.com/office/drawing/2014/main" id="{678DD146-1BB5-626A-2BF2-432BCDEC96AD}"/>
              </a:ext>
            </a:extLst>
          </p:cNvPr>
          <p:cNvPicPr>
            <a:picLocks noChangeAspect="1"/>
          </p:cNvPicPr>
          <p:nvPr/>
        </p:nvPicPr>
        <p:blipFill>
          <a:blip r:embed="rId2"/>
          <a:srcRect l="31702" r="27481" b="1"/>
          <a:stretch/>
        </p:blipFill>
        <p:spPr>
          <a:xfrm>
            <a:off x="20" y="-12128"/>
            <a:ext cx="4654276"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57739B0D-004E-4664-1A5F-AC7446D597DE}"/>
              </a:ext>
            </a:extLst>
          </p:cNvPr>
          <p:cNvSpPr txBox="1"/>
          <p:nvPr/>
        </p:nvSpPr>
        <p:spPr>
          <a:xfrm>
            <a:off x="5188889" y="2552874"/>
            <a:ext cx="6368142" cy="3670180"/>
          </a:xfrm>
          <a:prstGeom prst="rect">
            <a:avLst/>
          </a:prstGeom>
        </p:spPr>
        <p:txBody>
          <a:bodyPr vert="horz" lIns="0" tIns="45720" rIns="0" bIns="45720" rtlCol="0">
            <a:normAutofit/>
          </a:bodyPr>
          <a:lstStyle/>
          <a:p>
            <a:pPr marL="342900" indent="-342900" algn="ctr" defTabSz="914400">
              <a:lnSpc>
                <a:spcPct val="90000"/>
              </a:lnSpc>
              <a:spcAft>
                <a:spcPts val="600"/>
              </a:spcAft>
              <a:buClr>
                <a:schemeClr val="accent1"/>
              </a:buClr>
              <a:buFont typeface="Calibri" panose="020F0502020204030204" pitchFamily="34" charset="0"/>
              <a:buAutoNum type="arabicPeriod"/>
            </a:pPr>
            <a:r>
              <a:rPr lang="en-US" i="1" u="sng" dirty="0" err="1">
                <a:solidFill>
                  <a:schemeClr val="accent1"/>
                </a:solidFill>
              </a:rPr>
              <a:t>Modificare</a:t>
            </a:r>
            <a:r>
              <a:rPr lang="en-US" i="1" u="sng" dirty="0">
                <a:solidFill>
                  <a:schemeClr val="accent1"/>
                </a:solidFill>
              </a:rPr>
              <a:t> il </a:t>
            </a:r>
            <a:r>
              <a:rPr lang="en-US" i="1" u="sng" dirty="0" err="1">
                <a:solidFill>
                  <a:schemeClr val="accent1"/>
                </a:solidFill>
              </a:rPr>
              <a:t>mercato</a:t>
            </a:r>
            <a:r>
              <a:rPr lang="en-US" i="1" u="sng" dirty="0">
                <a:solidFill>
                  <a:schemeClr val="accent1"/>
                </a:solidFill>
              </a:rPr>
              <a:t>. </a:t>
            </a:r>
            <a:r>
              <a:rPr lang="en-US" dirty="0">
                <a:solidFill>
                  <a:schemeClr val="tx1">
                    <a:lumMod val="75000"/>
                    <a:lumOff val="25000"/>
                  </a:schemeClr>
                </a:solidFill>
              </a:rPr>
              <a:t>"</a:t>
            </a:r>
            <a:r>
              <a:rPr lang="en-US" dirty="0" err="1">
                <a:solidFill>
                  <a:schemeClr val="tx1">
                    <a:lumMod val="75000"/>
                    <a:lumOff val="25000"/>
                  </a:schemeClr>
                </a:solidFill>
              </a:rPr>
              <a:t>L'impresa</a:t>
            </a:r>
            <a:r>
              <a:rPr lang="en-US" dirty="0">
                <a:solidFill>
                  <a:schemeClr val="tx1">
                    <a:lumMod val="75000"/>
                    <a:lumOff val="25000"/>
                  </a:schemeClr>
                </a:solidFill>
              </a:rPr>
              <a:t> </a:t>
            </a:r>
            <a:r>
              <a:rPr lang="en-US" dirty="0" err="1">
                <a:solidFill>
                  <a:schemeClr val="tx1">
                    <a:lumMod val="75000"/>
                    <a:lumOff val="25000"/>
                  </a:schemeClr>
                </a:solidFill>
              </a:rPr>
              <a:t>può</a:t>
            </a:r>
            <a:r>
              <a:rPr lang="en-US" dirty="0">
                <a:solidFill>
                  <a:schemeClr val="tx1">
                    <a:lumMod val="75000"/>
                    <a:lumOff val="25000"/>
                  </a:schemeClr>
                </a:solidFill>
              </a:rPr>
              <a:t> </a:t>
            </a:r>
            <a:r>
              <a:rPr lang="en-US" dirty="0" err="1">
                <a:solidFill>
                  <a:schemeClr val="tx1">
                    <a:lumMod val="75000"/>
                    <a:lumOff val="25000"/>
                  </a:schemeClr>
                </a:solidFill>
              </a:rPr>
              <a:t>cercare</a:t>
            </a:r>
            <a:r>
              <a:rPr lang="en-US" dirty="0">
                <a:solidFill>
                  <a:schemeClr val="tx1">
                    <a:lumMod val="75000"/>
                    <a:lumOff val="25000"/>
                  </a:schemeClr>
                </a:solidFill>
              </a:rPr>
              <a:t> di </a:t>
            </a:r>
            <a:r>
              <a:rPr lang="en-US" dirty="0" err="1">
                <a:solidFill>
                  <a:schemeClr val="tx1">
                    <a:lumMod val="75000"/>
                    <a:lumOff val="25000"/>
                  </a:schemeClr>
                </a:solidFill>
              </a:rPr>
              <a:t>espandere</a:t>
            </a:r>
            <a:r>
              <a:rPr lang="en-US" dirty="0">
                <a:solidFill>
                  <a:schemeClr val="tx1">
                    <a:lumMod val="75000"/>
                    <a:lumOff val="25000"/>
                  </a:schemeClr>
                </a:solidFill>
              </a:rPr>
              <a:t> il </a:t>
            </a:r>
            <a:r>
              <a:rPr lang="en-US" dirty="0" err="1">
                <a:solidFill>
                  <a:schemeClr val="tx1">
                    <a:lumMod val="75000"/>
                    <a:lumOff val="25000"/>
                  </a:schemeClr>
                </a:solidFill>
              </a:rPr>
              <a:t>mercato</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presenta</a:t>
            </a:r>
            <a:r>
              <a:rPr lang="en-US" dirty="0">
                <a:solidFill>
                  <a:schemeClr val="tx1">
                    <a:lumMod val="75000"/>
                    <a:lumOff val="25000"/>
                  </a:schemeClr>
                </a:solidFill>
              </a:rPr>
              <a:t> </a:t>
            </a:r>
            <a:r>
              <a:rPr lang="en-US" dirty="0" err="1">
                <a:solidFill>
                  <a:schemeClr val="tx1">
                    <a:lumMod val="75000"/>
                    <a:lumOff val="25000"/>
                  </a:schemeClr>
                </a:solidFill>
              </a:rPr>
              <a:t>maturo</a:t>
            </a:r>
            <a:r>
              <a:rPr lang="en-US" dirty="0">
                <a:solidFill>
                  <a:schemeClr val="tx1">
                    <a:lumMod val="75000"/>
                    <a:lumOff val="25000"/>
                  </a:schemeClr>
                </a:solidFill>
              </a:rPr>
              <a:t> </a:t>
            </a:r>
            <a:r>
              <a:rPr lang="en-US" dirty="0" err="1">
                <a:solidFill>
                  <a:schemeClr val="tx1">
                    <a:lumMod val="75000"/>
                    <a:lumOff val="25000"/>
                  </a:schemeClr>
                </a:solidFill>
              </a:rPr>
              <a:t>agendo</a:t>
            </a:r>
            <a:r>
              <a:rPr lang="en-US" dirty="0">
                <a:solidFill>
                  <a:schemeClr val="tx1">
                    <a:lumMod val="75000"/>
                    <a:lumOff val="25000"/>
                  </a:schemeClr>
                </a:solidFill>
              </a:rPr>
              <a:t> </a:t>
            </a:r>
            <a:r>
              <a:rPr lang="en-US" dirty="0" err="1">
                <a:solidFill>
                  <a:schemeClr val="tx1">
                    <a:lumMod val="75000"/>
                    <a:lumOff val="25000"/>
                  </a:schemeClr>
                </a:solidFill>
              </a:rPr>
              <a:t>su</a:t>
            </a:r>
            <a:r>
              <a:rPr lang="en-US" dirty="0">
                <a:solidFill>
                  <a:schemeClr val="tx1">
                    <a:lumMod val="75000"/>
                    <a:lumOff val="25000"/>
                  </a:schemeClr>
                </a:solidFill>
              </a:rPr>
              <a:t> due </a:t>
            </a:r>
            <a:r>
              <a:rPr lang="en-US" dirty="0" err="1">
                <a:solidFill>
                  <a:schemeClr val="tx1">
                    <a:lumMod val="75000"/>
                    <a:lumOff val="25000"/>
                  </a:schemeClr>
                </a:solidFill>
              </a:rPr>
              <a:t>fattori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compongono</a:t>
            </a:r>
            <a:r>
              <a:rPr lang="en-US" dirty="0">
                <a:solidFill>
                  <a:schemeClr val="tx1">
                    <a:lumMod val="75000"/>
                    <a:lumOff val="25000"/>
                  </a:schemeClr>
                </a:solidFill>
              </a:rPr>
              <a:t> il volume </a:t>
            </a:r>
            <a:r>
              <a:rPr lang="en-US" dirty="0" err="1">
                <a:solidFill>
                  <a:schemeClr val="tx1">
                    <a:lumMod val="75000"/>
                    <a:lumOff val="25000"/>
                  </a:schemeClr>
                </a:solidFill>
              </a:rPr>
              <a:t>delle</a:t>
            </a:r>
            <a:r>
              <a:rPr lang="en-US" dirty="0">
                <a:solidFill>
                  <a:schemeClr val="tx1">
                    <a:lumMod val="75000"/>
                    <a:lumOff val="25000"/>
                  </a:schemeClr>
                </a:solidFill>
              </a:rPr>
              <a:t> </a:t>
            </a:r>
            <a:r>
              <a:rPr lang="en-US" dirty="0" err="1">
                <a:solidFill>
                  <a:schemeClr val="tx1">
                    <a:lumMod val="75000"/>
                    <a:lumOff val="25000"/>
                  </a:schemeClr>
                </a:solidFill>
              </a:rPr>
              <a:t>vendite</a:t>
            </a:r>
            <a:r>
              <a:rPr lang="en-US" dirty="0">
                <a:solidFill>
                  <a:schemeClr val="tx1">
                    <a:lumMod val="75000"/>
                    <a:lumOff val="25000"/>
                  </a:schemeClr>
                </a:solidFill>
              </a:rPr>
              <a:t>: volume = </a:t>
            </a:r>
            <a:r>
              <a:rPr lang="en-US" dirty="0" err="1">
                <a:solidFill>
                  <a:schemeClr val="tx1">
                    <a:lumMod val="75000"/>
                    <a:lumOff val="25000"/>
                  </a:schemeClr>
                </a:solidFill>
              </a:rPr>
              <a:t>numero</a:t>
            </a:r>
            <a:r>
              <a:rPr lang="en-US" dirty="0">
                <a:solidFill>
                  <a:schemeClr val="tx1">
                    <a:lumMod val="75000"/>
                    <a:lumOff val="25000"/>
                  </a:schemeClr>
                </a:solidFill>
              </a:rPr>
              <a:t> di </a:t>
            </a:r>
            <a:r>
              <a:rPr lang="en-US" dirty="0" err="1">
                <a:solidFill>
                  <a:schemeClr val="tx1">
                    <a:lumMod val="75000"/>
                    <a:lumOff val="25000"/>
                  </a:schemeClr>
                </a:solidFill>
              </a:rPr>
              <a:t>clienti</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marca</a:t>
            </a:r>
            <a:r>
              <a:rPr lang="en-US" dirty="0">
                <a:solidFill>
                  <a:schemeClr val="tx1">
                    <a:lumMod val="75000"/>
                    <a:lumOff val="25000"/>
                  </a:schemeClr>
                </a:solidFill>
              </a:rPr>
              <a:t> x </a:t>
            </a:r>
            <a:r>
              <a:rPr lang="en-US" dirty="0" err="1">
                <a:solidFill>
                  <a:schemeClr val="tx1">
                    <a:lumMod val="75000"/>
                    <a:lumOff val="25000"/>
                  </a:schemeClr>
                </a:solidFill>
              </a:rPr>
              <a:t>tasso</a:t>
            </a:r>
            <a:r>
              <a:rPr lang="en-US" dirty="0">
                <a:solidFill>
                  <a:schemeClr val="tx1">
                    <a:lumMod val="75000"/>
                    <a:lumOff val="25000"/>
                  </a:schemeClr>
                </a:solidFill>
              </a:rPr>
              <a:t> di </a:t>
            </a:r>
            <a:r>
              <a:rPr lang="en-US" dirty="0" err="1">
                <a:solidFill>
                  <a:schemeClr val="tx1">
                    <a:lumMod val="75000"/>
                    <a:lumOff val="25000"/>
                  </a:schemeClr>
                </a:solidFill>
              </a:rPr>
              <a:t>utilizzo</a:t>
            </a:r>
            <a:r>
              <a:rPr lang="en-US" dirty="0">
                <a:solidFill>
                  <a:schemeClr val="tx1">
                    <a:lumMod val="75000"/>
                    <a:lumOff val="25000"/>
                  </a:schemeClr>
                </a:solidFill>
              </a:rPr>
              <a:t> per il </a:t>
            </a:r>
            <a:r>
              <a:rPr lang="en-US" dirty="0" err="1">
                <a:solidFill>
                  <a:schemeClr val="tx1">
                    <a:lumMod val="75000"/>
                    <a:lumOff val="25000"/>
                  </a:schemeClr>
                </a:solidFill>
              </a:rPr>
              <a:t>cliente</a:t>
            </a:r>
            <a:r>
              <a:rPr lang="en-US" dirty="0">
                <a:solidFill>
                  <a:schemeClr val="tx1">
                    <a:lumMod val="75000"/>
                    <a:lumOff val="25000"/>
                  </a:schemeClr>
                </a:solidFill>
              </a:rPr>
              <a:t>. </a:t>
            </a:r>
            <a:r>
              <a:rPr lang="en-US" dirty="0" err="1">
                <a:solidFill>
                  <a:schemeClr val="tx1">
                    <a:lumMod val="75000"/>
                    <a:lumOff val="25000"/>
                  </a:schemeClr>
                </a:solidFill>
              </a:rPr>
              <a:t>Tuttavia</a:t>
            </a:r>
            <a:r>
              <a:rPr lang="en-US" dirty="0">
                <a:solidFill>
                  <a:schemeClr val="tx1">
                    <a:lumMod val="75000"/>
                    <a:lumOff val="25000"/>
                  </a:schemeClr>
                </a:solidFill>
              </a:rPr>
              <a:t>, </a:t>
            </a:r>
            <a:r>
              <a:rPr lang="en-US" dirty="0" err="1">
                <a:solidFill>
                  <a:schemeClr val="tx1">
                    <a:lumMod val="75000"/>
                    <a:lumOff val="25000"/>
                  </a:schemeClr>
                </a:solidFill>
              </a:rPr>
              <a:t>essa</a:t>
            </a:r>
            <a:r>
              <a:rPr lang="en-US" dirty="0">
                <a:solidFill>
                  <a:schemeClr val="tx1">
                    <a:lumMod val="75000"/>
                    <a:lumOff val="25000"/>
                  </a:schemeClr>
                </a:solidFill>
              </a:rPr>
              <a:t> </a:t>
            </a:r>
            <a:r>
              <a:rPr lang="en-US" dirty="0" err="1">
                <a:solidFill>
                  <a:schemeClr val="tx1">
                    <a:lumMod val="75000"/>
                    <a:lumOff val="25000"/>
                  </a:schemeClr>
                </a:solidFill>
              </a:rPr>
              <a:t>deve</a:t>
            </a:r>
            <a:r>
              <a:rPr lang="en-US" dirty="0">
                <a:solidFill>
                  <a:schemeClr val="tx1">
                    <a:lumMod val="75000"/>
                    <a:lumOff val="25000"/>
                  </a:schemeClr>
                </a:solidFill>
              </a:rPr>
              <a:t> fare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conti</a:t>
            </a:r>
            <a:r>
              <a:rPr lang="en-US" dirty="0">
                <a:solidFill>
                  <a:schemeClr val="tx1">
                    <a:lumMod val="75000"/>
                    <a:lumOff val="25000"/>
                  </a:schemeClr>
                </a:solidFill>
              </a:rPr>
              <a:t> con la </a:t>
            </a:r>
            <a:r>
              <a:rPr lang="en-US" dirty="0" err="1">
                <a:solidFill>
                  <a:schemeClr val="tx1">
                    <a:lumMod val="75000"/>
                    <a:lumOff val="25000"/>
                  </a:schemeClr>
                </a:solidFill>
              </a:rPr>
              <a:t>concorrenza</a:t>
            </a:r>
            <a:r>
              <a:rPr lang="en-US" dirty="0">
                <a:solidFill>
                  <a:schemeClr val="tx1">
                    <a:lumMod val="75000"/>
                    <a:lumOff val="25000"/>
                  </a:schemeClr>
                </a:solidFill>
              </a:rPr>
              <a:t>".</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i="1" u="sng" dirty="0" err="1">
                <a:solidFill>
                  <a:schemeClr val="accent1"/>
                </a:solidFill>
              </a:rPr>
              <a:t>Modificare</a:t>
            </a:r>
            <a:r>
              <a:rPr lang="en-US" i="1" u="sng" dirty="0">
                <a:solidFill>
                  <a:schemeClr val="accent1"/>
                </a:solidFill>
              </a:rPr>
              <a:t> il </a:t>
            </a:r>
            <a:r>
              <a:rPr lang="en-US" i="1" u="sng" dirty="0" err="1">
                <a:solidFill>
                  <a:schemeClr val="accent1"/>
                </a:solidFill>
              </a:rPr>
              <a:t>prodotto</a:t>
            </a:r>
            <a:r>
              <a:rPr lang="en-US" dirty="0">
                <a:solidFill>
                  <a:schemeClr val="accent1"/>
                </a:solidFill>
              </a:rPr>
              <a:t>. </a:t>
            </a:r>
            <a:r>
              <a:rPr lang="en-US" dirty="0">
                <a:solidFill>
                  <a:schemeClr val="tx1">
                    <a:lumMod val="75000"/>
                    <a:lumOff val="25000"/>
                  </a:schemeClr>
                </a:solidFill>
              </a:rPr>
              <a:t>"È </a:t>
            </a:r>
            <a:r>
              <a:rPr lang="en-US" dirty="0" err="1">
                <a:solidFill>
                  <a:schemeClr val="tx1">
                    <a:lumMod val="75000"/>
                    <a:lumOff val="25000"/>
                  </a:schemeClr>
                </a:solidFill>
              </a:rPr>
              <a:t>possibile</a:t>
            </a:r>
            <a:r>
              <a:rPr lang="en-US" dirty="0">
                <a:solidFill>
                  <a:schemeClr val="tx1">
                    <a:lumMod val="75000"/>
                    <a:lumOff val="25000"/>
                  </a:schemeClr>
                </a:solidFill>
              </a:rPr>
              <a:t> </a:t>
            </a:r>
            <a:r>
              <a:rPr lang="en-US" dirty="0" err="1">
                <a:solidFill>
                  <a:schemeClr val="tx1">
                    <a:lumMod val="75000"/>
                    <a:lumOff val="25000"/>
                  </a:schemeClr>
                </a:solidFill>
              </a:rPr>
              <a:t>stimolare</a:t>
            </a:r>
            <a:r>
              <a:rPr lang="en-US" dirty="0">
                <a:solidFill>
                  <a:schemeClr val="tx1">
                    <a:lumMod val="75000"/>
                    <a:lumOff val="25000"/>
                  </a:schemeClr>
                </a:solidFill>
              </a:rPr>
              <a:t> le </a:t>
            </a:r>
            <a:r>
              <a:rPr lang="en-US" dirty="0" err="1">
                <a:solidFill>
                  <a:schemeClr val="tx1">
                    <a:lumMod val="75000"/>
                    <a:lumOff val="25000"/>
                  </a:schemeClr>
                </a:solidFill>
              </a:rPr>
              <a:t>vendite</a:t>
            </a:r>
            <a:r>
              <a:rPr lang="en-US" dirty="0">
                <a:solidFill>
                  <a:schemeClr val="tx1">
                    <a:lumMod val="75000"/>
                    <a:lumOff val="25000"/>
                  </a:schemeClr>
                </a:solidFill>
              </a:rPr>
              <a:t> </a:t>
            </a:r>
            <a:r>
              <a:rPr lang="en-US" dirty="0" err="1">
                <a:solidFill>
                  <a:schemeClr val="tx1">
                    <a:lumMod val="75000"/>
                    <a:lumOff val="25000"/>
                  </a:schemeClr>
                </a:solidFill>
              </a:rPr>
              <a:t>migliorando</a:t>
            </a:r>
            <a:r>
              <a:rPr lang="en-US" dirty="0">
                <a:solidFill>
                  <a:schemeClr val="tx1">
                    <a:lumMod val="75000"/>
                    <a:lumOff val="25000"/>
                  </a:schemeClr>
                </a:solidFill>
              </a:rPr>
              <a:t> le </a:t>
            </a:r>
            <a:r>
              <a:rPr lang="en-US" dirty="0" err="1">
                <a:solidFill>
                  <a:schemeClr val="tx1">
                    <a:lumMod val="75000"/>
                    <a:lumOff val="25000"/>
                  </a:schemeClr>
                </a:solidFill>
              </a:rPr>
              <a:t>prestazioni</a:t>
            </a:r>
            <a:r>
              <a:rPr lang="en-US" dirty="0">
                <a:solidFill>
                  <a:schemeClr val="tx1">
                    <a:lumMod val="75000"/>
                    <a:lumOff val="25000"/>
                  </a:schemeClr>
                </a:solidFill>
              </a:rPr>
              <a:t>, la </a:t>
            </a:r>
            <a:r>
              <a:rPr lang="en-US" dirty="0" err="1">
                <a:solidFill>
                  <a:schemeClr val="tx1">
                    <a:lumMod val="75000"/>
                    <a:lumOff val="25000"/>
                  </a:schemeClr>
                </a:solidFill>
              </a:rPr>
              <a:t>qualità</a:t>
            </a:r>
            <a:r>
              <a:rPr lang="en-US" dirty="0">
                <a:solidFill>
                  <a:schemeClr val="tx1">
                    <a:lumMod val="75000"/>
                    <a:lumOff val="25000"/>
                  </a:schemeClr>
                </a:solidFill>
              </a:rPr>
              <a:t>, le </a:t>
            </a:r>
            <a:r>
              <a:rPr lang="en-US" dirty="0" err="1">
                <a:solidFill>
                  <a:schemeClr val="tx1">
                    <a:lumMod val="75000"/>
                    <a:lumOff val="25000"/>
                  </a:schemeClr>
                </a:solidFill>
              </a:rPr>
              <a:t>caratteristiche</a:t>
            </a:r>
            <a:r>
              <a:rPr lang="en-US" dirty="0">
                <a:solidFill>
                  <a:schemeClr val="tx1">
                    <a:lumMod val="75000"/>
                    <a:lumOff val="25000"/>
                  </a:schemeClr>
                </a:solidFill>
              </a:rPr>
              <a:t>, il design o lo stile del </a:t>
            </a:r>
            <a:r>
              <a:rPr lang="en-US" dirty="0" err="1">
                <a:solidFill>
                  <a:schemeClr val="tx1">
                    <a:lumMod val="75000"/>
                    <a:lumOff val="25000"/>
                  </a:schemeClr>
                </a:solidFill>
              </a:rPr>
              <a:t>prodotto</a:t>
            </a:r>
            <a:r>
              <a:rPr lang="en-US" dirty="0">
                <a:solidFill>
                  <a:schemeClr val="tx1">
                    <a:lumMod val="75000"/>
                    <a:lumOff val="25000"/>
                  </a:schemeClr>
                </a:solidFill>
              </a:rPr>
              <a:t>".</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i="1" u="sng" dirty="0" err="1">
                <a:solidFill>
                  <a:schemeClr val="accent1"/>
                </a:solidFill>
              </a:rPr>
              <a:t>Modificare</a:t>
            </a:r>
            <a:r>
              <a:rPr lang="en-US" i="1" u="sng" dirty="0">
                <a:solidFill>
                  <a:schemeClr val="accent1"/>
                </a:solidFill>
              </a:rPr>
              <a:t> il </a:t>
            </a:r>
            <a:r>
              <a:rPr lang="en-US" i="1" u="sng" dirty="0" err="1">
                <a:solidFill>
                  <a:schemeClr val="accent1"/>
                </a:solidFill>
              </a:rPr>
              <a:t>programma</a:t>
            </a:r>
            <a:r>
              <a:rPr lang="en-US" i="1" u="sng" dirty="0">
                <a:solidFill>
                  <a:schemeClr val="accent1"/>
                </a:solidFill>
              </a:rPr>
              <a:t> di marketing. </a:t>
            </a:r>
            <a:r>
              <a:rPr lang="en-US" dirty="0">
                <a:solidFill>
                  <a:schemeClr val="tx1">
                    <a:lumMod val="75000"/>
                    <a:lumOff val="25000"/>
                  </a:schemeClr>
                </a:solidFill>
              </a:rPr>
              <a:t>"I </a:t>
            </a:r>
            <a:r>
              <a:rPr lang="en-US" dirty="0" err="1">
                <a:solidFill>
                  <a:schemeClr val="tx1">
                    <a:lumMod val="75000"/>
                    <a:lumOff val="25000"/>
                  </a:schemeClr>
                </a:solidFill>
              </a:rPr>
              <a:t>responsabili</a:t>
            </a:r>
            <a:r>
              <a:rPr lang="en-US" dirty="0">
                <a:solidFill>
                  <a:schemeClr val="tx1">
                    <a:lumMod val="75000"/>
                    <a:lumOff val="25000"/>
                  </a:schemeClr>
                </a:solidFill>
              </a:rPr>
              <a:t> di </a:t>
            </a:r>
            <a:r>
              <a:rPr lang="en-US" dirty="0" err="1">
                <a:solidFill>
                  <a:schemeClr val="tx1">
                    <a:lumMod val="75000"/>
                    <a:lumOff val="25000"/>
                  </a:schemeClr>
                </a:solidFill>
              </a:rPr>
              <a:t>prodotto</a:t>
            </a:r>
            <a:r>
              <a:rPr lang="en-US" dirty="0">
                <a:solidFill>
                  <a:schemeClr val="tx1">
                    <a:lumMod val="75000"/>
                    <a:lumOff val="25000"/>
                  </a:schemeClr>
                </a:solidFill>
              </a:rPr>
              <a:t> </a:t>
            </a:r>
            <a:r>
              <a:rPr lang="en-US" dirty="0" err="1">
                <a:solidFill>
                  <a:schemeClr val="tx1">
                    <a:lumMod val="75000"/>
                    <a:lumOff val="25000"/>
                  </a:schemeClr>
                </a:solidFill>
              </a:rPr>
              <a:t>possono</a:t>
            </a:r>
            <a:r>
              <a:rPr lang="en-US" dirty="0">
                <a:solidFill>
                  <a:schemeClr val="tx1">
                    <a:lumMod val="75000"/>
                    <a:lumOff val="25000"/>
                  </a:schemeClr>
                </a:solidFill>
              </a:rPr>
              <a:t> </a:t>
            </a:r>
            <a:r>
              <a:rPr lang="en-US" dirty="0" err="1">
                <a:solidFill>
                  <a:schemeClr val="tx1">
                    <a:lumMod val="75000"/>
                    <a:lumOff val="25000"/>
                  </a:schemeClr>
                </a:solidFill>
              </a:rPr>
              <a:t>cercare</a:t>
            </a:r>
            <a:r>
              <a:rPr lang="en-US" dirty="0">
                <a:solidFill>
                  <a:schemeClr val="tx1">
                    <a:lumMod val="75000"/>
                    <a:lumOff val="25000"/>
                  </a:schemeClr>
                </a:solidFill>
              </a:rPr>
              <a:t> </a:t>
            </a:r>
            <a:r>
              <a:rPr lang="en-US" dirty="0" err="1">
                <a:solidFill>
                  <a:schemeClr val="tx1">
                    <a:lumMod val="75000"/>
                    <a:lumOff val="25000"/>
                  </a:schemeClr>
                </a:solidFill>
              </a:rPr>
              <a:t>d'incrementare</a:t>
            </a:r>
            <a:r>
              <a:rPr lang="en-US" dirty="0">
                <a:solidFill>
                  <a:schemeClr val="tx1">
                    <a:lumMod val="75000"/>
                    <a:lumOff val="25000"/>
                  </a:schemeClr>
                </a:solidFill>
              </a:rPr>
              <a:t> le </a:t>
            </a:r>
            <a:r>
              <a:rPr lang="en-US" dirty="0" err="1">
                <a:solidFill>
                  <a:schemeClr val="tx1">
                    <a:lumMod val="75000"/>
                    <a:lumOff val="25000"/>
                  </a:schemeClr>
                </a:solidFill>
              </a:rPr>
              <a:t>vendite</a:t>
            </a:r>
            <a:r>
              <a:rPr lang="en-US" dirty="0">
                <a:solidFill>
                  <a:schemeClr val="tx1">
                    <a:lumMod val="75000"/>
                    <a:lumOff val="25000"/>
                  </a:schemeClr>
                </a:solidFill>
              </a:rPr>
              <a:t> </a:t>
            </a:r>
            <a:r>
              <a:rPr lang="en-US" dirty="0" err="1">
                <a:solidFill>
                  <a:schemeClr val="tx1">
                    <a:lumMod val="75000"/>
                    <a:lumOff val="25000"/>
                  </a:schemeClr>
                </a:solidFill>
              </a:rPr>
              <a:t>modificando</a:t>
            </a:r>
            <a:r>
              <a:rPr lang="en-US" dirty="0">
                <a:solidFill>
                  <a:schemeClr val="tx1">
                    <a:lumMod val="75000"/>
                    <a:lumOff val="25000"/>
                  </a:schemeClr>
                </a:solidFill>
              </a:rPr>
              <a:t> </a:t>
            </a:r>
            <a:r>
              <a:rPr lang="en-US" dirty="0" err="1">
                <a:solidFill>
                  <a:schemeClr val="tx1">
                    <a:lumMod val="75000"/>
                    <a:lumOff val="25000"/>
                  </a:schemeClr>
                </a:solidFill>
              </a:rPr>
              <a:t>elementi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non </a:t>
            </a:r>
            <a:r>
              <a:rPr lang="en-US" dirty="0" err="1">
                <a:solidFill>
                  <a:schemeClr val="tx1">
                    <a:lumMod val="75000"/>
                    <a:lumOff val="25000"/>
                  </a:schemeClr>
                </a:solidFill>
              </a:rPr>
              <a:t>riguardano</a:t>
            </a:r>
            <a:r>
              <a:rPr lang="en-US" dirty="0">
                <a:solidFill>
                  <a:schemeClr val="tx1">
                    <a:lumMod val="75000"/>
                    <a:lumOff val="25000"/>
                  </a:schemeClr>
                </a:solidFill>
              </a:rPr>
              <a:t> </a:t>
            </a:r>
            <a:r>
              <a:rPr lang="en-US" dirty="0" err="1">
                <a:solidFill>
                  <a:schemeClr val="tx1">
                    <a:lumMod val="75000"/>
                    <a:lumOff val="25000"/>
                  </a:schemeClr>
                </a:solidFill>
              </a:rPr>
              <a:t>direttamente</a:t>
            </a:r>
            <a:r>
              <a:rPr lang="en-US" dirty="0">
                <a:solidFill>
                  <a:schemeClr val="tx1">
                    <a:lumMod val="75000"/>
                    <a:lumOff val="25000"/>
                  </a:schemeClr>
                </a:solidFill>
              </a:rPr>
              <a:t> il </a:t>
            </a:r>
            <a:r>
              <a:rPr lang="en-US" dirty="0" err="1">
                <a:solidFill>
                  <a:schemeClr val="tx1">
                    <a:lumMod val="75000"/>
                    <a:lumOff val="25000"/>
                  </a:schemeClr>
                </a:solidFill>
              </a:rPr>
              <a:t>prodotto</a:t>
            </a:r>
            <a:r>
              <a:rPr lang="en-US" dirty="0">
                <a:solidFill>
                  <a:schemeClr val="tx1">
                    <a:lumMod val="75000"/>
                    <a:lumOff val="25000"/>
                  </a:schemeClr>
                </a:solidFill>
              </a:rPr>
              <a:t> ma il </a:t>
            </a:r>
            <a:r>
              <a:rPr lang="en-US" dirty="0" err="1">
                <a:solidFill>
                  <a:schemeClr val="tx1">
                    <a:lumMod val="75000"/>
                    <a:lumOff val="25000"/>
                  </a:schemeClr>
                </a:solidFill>
              </a:rPr>
              <a:t>prezzo</a:t>
            </a:r>
            <a:r>
              <a:rPr lang="en-US" dirty="0">
                <a:solidFill>
                  <a:schemeClr val="tx1">
                    <a:lumMod val="75000"/>
                    <a:lumOff val="25000"/>
                  </a:schemeClr>
                </a:solidFill>
              </a:rPr>
              <a:t>,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canali</a:t>
            </a:r>
            <a:r>
              <a:rPr lang="en-US" dirty="0">
                <a:solidFill>
                  <a:schemeClr val="tx1">
                    <a:lumMod val="75000"/>
                    <a:lumOff val="25000"/>
                  </a:schemeClr>
                </a:solidFill>
              </a:rPr>
              <a:t> </a:t>
            </a:r>
            <a:r>
              <a:rPr lang="en-US" dirty="0" err="1">
                <a:solidFill>
                  <a:schemeClr val="tx1">
                    <a:lumMod val="75000"/>
                    <a:lumOff val="25000"/>
                  </a:schemeClr>
                </a:solidFill>
              </a:rPr>
              <a:t>distributivi</a:t>
            </a:r>
            <a:r>
              <a:rPr lang="en-US" dirty="0">
                <a:solidFill>
                  <a:schemeClr val="tx1">
                    <a:lumMod val="75000"/>
                    <a:lumOff val="25000"/>
                  </a:schemeClr>
                </a:solidFill>
              </a:rPr>
              <a:t> o la </a:t>
            </a:r>
            <a:r>
              <a:rPr lang="en-US" dirty="0" err="1">
                <a:solidFill>
                  <a:schemeClr val="tx1">
                    <a:lumMod val="75000"/>
                    <a:lumOff val="25000"/>
                  </a:schemeClr>
                </a:solidFill>
              </a:rPr>
              <a:t>comunicazione</a:t>
            </a:r>
            <a:r>
              <a:rPr lang="en-US" dirty="0">
                <a:solidFill>
                  <a:schemeClr val="tx1">
                    <a:lumMod val="75000"/>
                    <a:lumOff val="25000"/>
                  </a:schemeClr>
                </a:solidFill>
              </a:rPr>
              <a:t>".</a:t>
            </a:r>
          </a:p>
        </p:txBody>
      </p:sp>
    </p:spTree>
    <p:extLst>
      <p:ext uri="{BB962C8B-B14F-4D97-AF65-F5344CB8AC3E}">
        <p14:creationId xmlns:p14="http://schemas.microsoft.com/office/powerpoint/2010/main" val="16687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1A739B-5602-BE21-DF63-6E19BCDEAF01}"/>
              </a:ext>
            </a:extLst>
          </p:cNvPr>
          <p:cNvSpPr>
            <a:spLocks noGrp="1"/>
          </p:cNvSpPr>
          <p:nvPr>
            <p:ph type="title"/>
          </p:nvPr>
        </p:nvSpPr>
        <p:spPr/>
        <p:txBody>
          <a:bodyPr/>
          <a:lstStyle/>
          <a:p>
            <a:pPr algn="ctr"/>
            <a:r>
              <a:rPr lang="it-IT" i="1" dirty="0"/>
              <a:t>Declino</a:t>
            </a:r>
          </a:p>
        </p:txBody>
      </p:sp>
      <p:sp>
        <p:nvSpPr>
          <p:cNvPr id="3" name="Segnaposto contenuto 2">
            <a:extLst>
              <a:ext uri="{FF2B5EF4-FFF2-40B4-BE49-F238E27FC236}">
                <a16:creationId xmlns:a16="http://schemas.microsoft.com/office/drawing/2014/main" id="{88CA6E2A-737C-E633-1418-DE04DF1447C4}"/>
              </a:ext>
            </a:extLst>
          </p:cNvPr>
          <p:cNvSpPr>
            <a:spLocks noGrp="1"/>
          </p:cNvSpPr>
          <p:nvPr>
            <p:ph idx="1"/>
          </p:nvPr>
        </p:nvSpPr>
        <p:spPr>
          <a:xfrm>
            <a:off x="817418" y="1970425"/>
            <a:ext cx="6123709" cy="4023360"/>
          </a:xfrm>
        </p:spPr>
        <p:txBody>
          <a:bodyPr>
            <a:normAutofit/>
          </a:bodyPr>
          <a:lstStyle/>
          <a:p>
            <a:pPr algn="ctr"/>
            <a:r>
              <a:rPr lang="it-IT" dirty="0"/>
              <a:t>Durante le fasi di declino - quando la nuova tecnologia o i cambiamenti nei gusti dei consumatori operano per ridurre la domanda del prodotto - le vendite e gli utili diminuiscono. I budget di comunicazione e di sviluppo del prodotto possono essere ridotti e i distributori marginali diminuiti, mentre i fornitori cercano di mantenere (o aumentare) i margini di profitto. </a:t>
            </a:r>
            <a:r>
              <a:rPr lang="it-IT" i="1" dirty="0"/>
              <a:t>Per esempio</a:t>
            </a:r>
            <a:r>
              <a:rPr lang="it-IT" dirty="0"/>
              <a:t>, prodotti come i televisori a tubo catodico (CRT) sono caduti in disgrazia da quando i consumatori sono passati agli schermi piatti, e abbiamo già visto il declino del brand Kodak nel Capitolo 1.In realtà, oltre al declino, che comporta l'interruzione completa della produzione o la sua marginalizzazione in una "</a:t>
            </a:r>
            <a:r>
              <a:rPr lang="it-IT" i="1" dirty="0"/>
              <a:t>nicchia di ritorno", </a:t>
            </a:r>
            <a:r>
              <a:rPr lang="it-IT" dirty="0"/>
              <a:t>si possono verificare altre due situazioni,</a:t>
            </a:r>
          </a:p>
        </p:txBody>
      </p:sp>
      <p:pic>
        <p:nvPicPr>
          <p:cNvPr id="11266" name="Picture 2">
            <a:extLst>
              <a:ext uri="{FF2B5EF4-FFF2-40B4-BE49-F238E27FC236}">
                <a16:creationId xmlns:a16="http://schemas.microsoft.com/office/drawing/2014/main" id="{C5C9553F-BBDC-418E-F424-584701C9A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871" y="2253095"/>
            <a:ext cx="4218711" cy="316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5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asellaDiTesto 4">
            <a:extLst>
              <a:ext uri="{FF2B5EF4-FFF2-40B4-BE49-F238E27FC236}">
                <a16:creationId xmlns:a16="http://schemas.microsoft.com/office/drawing/2014/main" id="{B99E5339-5D73-6281-C337-B6672CFB7074}"/>
              </a:ext>
            </a:extLst>
          </p:cNvPr>
          <p:cNvGraphicFramePr/>
          <p:nvPr>
            <p:extLst>
              <p:ext uri="{D42A27DB-BD31-4B8C-83A1-F6EECF244321}">
                <p14:modId xmlns:p14="http://schemas.microsoft.com/office/powerpoint/2010/main" val="3953855055"/>
              </p:ext>
            </p:extLst>
          </p:nvPr>
        </p:nvGraphicFramePr>
        <p:xfrm>
          <a:off x="1173644" y="684734"/>
          <a:ext cx="9844712"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667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FF6C68-8156-2DEB-B106-F15CFFB96BB9}"/>
              </a:ext>
            </a:extLst>
          </p:cNvPr>
          <p:cNvSpPr>
            <a:spLocks noGrp="1"/>
          </p:cNvSpPr>
          <p:nvPr>
            <p:ph type="title"/>
          </p:nvPr>
        </p:nvSpPr>
        <p:spPr/>
        <p:txBody>
          <a:bodyPr/>
          <a:lstStyle/>
          <a:p>
            <a:pPr algn="ctr"/>
            <a:r>
              <a:rPr lang="it-IT" b="1" i="1" dirty="0"/>
              <a:t>Lo sviluppo di nuovi prodotti</a:t>
            </a:r>
          </a:p>
        </p:txBody>
      </p:sp>
      <p:sp>
        <p:nvSpPr>
          <p:cNvPr id="3" name="Segnaposto contenuto 2">
            <a:extLst>
              <a:ext uri="{FF2B5EF4-FFF2-40B4-BE49-F238E27FC236}">
                <a16:creationId xmlns:a16="http://schemas.microsoft.com/office/drawing/2014/main" id="{9CF8D099-41F3-9898-DC73-5B6FF2B39D6B}"/>
              </a:ext>
            </a:extLst>
          </p:cNvPr>
          <p:cNvSpPr>
            <a:spLocks noGrp="1"/>
          </p:cNvSpPr>
          <p:nvPr>
            <p:ph idx="1"/>
          </p:nvPr>
        </p:nvSpPr>
        <p:spPr>
          <a:xfrm>
            <a:off x="1066800" y="2538461"/>
            <a:ext cx="10058400" cy="2878666"/>
          </a:xfrm>
        </p:spPr>
        <p:txBody>
          <a:bodyPr/>
          <a:lstStyle/>
          <a:p>
            <a:pPr algn="ctr"/>
            <a:r>
              <a:rPr lang="it-IT" dirty="0"/>
              <a:t>L'introduzione di nuovi prodotti sul mercato è la </a:t>
            </a:r>
            <a:r>
              <a:rPr lang="it-IT" i="1" u="sng" dirty="0">
                <a:solidFill>
                  <a:schemeClr val="accent1"/>
                </a:solidFill>
              </a:rPr>
              <a:t>linfa vitale </a:t>
            </a:r>
            <a:r>
              <a:rPr lang="it-IT" dirty="0"/>
              <a:t>del successo aziendale. Ma lo sviluppo di nuovi prodotti è intrinsecamente rischioso. Le compagnie farmaceutiche ricercano centinaia di gruppi molecolari prima di trovare un farmaco commerciabile e meno del 2% dei film rappresenta l'80% delle vendite al botteghino. Tuttavia, il fallimento deve essere tollerato; è endemico nell'intero processo di sviluppo di nuovi prodotti. Alcuni nuovi prodotti rimodellano i mercati e la concorrenza in virtù del fatto che sono profondamente diversi dai prodotti che già esistono (</a:t>
            </a:r>
            <a:r>
              <a:rPr lang="it-IT" i="1" dirty="0" err="1"/>
              <a:t>really</a:t>
            </a:r>
            <a:r>
              <a:rPr lang="it-IT" i="1" dirty="0"/>
              <a:t> new products/new-to-the-world products</a:t>
            </a:r>
            <a:r>
              <a:rPr lang="it-IT" dirty="0"/>
              <a:t>), altri invece sono un miglioramento di prodotti già esistenti (</a:t>
            </a:r>
            <a:r>
              <a:rPr lang="it-IT" i="1" dirty="0" err="1"/>
              <a:t>incremental</a:t>
            </a:r>
            <a:r>
              <a:rPr lang="it-IT" i="1" dirty="0"/>
              <a:t> products). </a:t>
            </a:r>
            <a:r>
              <a:rPr lang="it-IT" dirty="0"/>
              <a:t>Più nello specifico, si possono considerare </a:t>
            </a:r>
            <a:r>
              <a:rPr lang="it-IT" i="1" u="sng" dirty="0">
                <a:solidFill>
                  <a:schemeClr val="accent1"/>
                </a:solidFill>
              </a:rPr>
              <a:t>quattro categorie</a:t>
            </a:r>
            <a:r>
              <a:rPr lang="it-IT" dirty="0"/>
              <a:t> di nuovi prodotti.</a:t>
            </a:r>
          </a:p>
        </p:txBody>
      </p:sp>
    </p:spTree>
    <p:extLst>
      <p:ext uri="{BB962C8B-B14F-4D97-AF65-F5344CB8AC3E}">
        <p14:creationId xmlns:p14="http://schemas.microsoft.com/office/powerpoint/2010/main" val="224411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catoloni di cartone su nastro trasportatore">
            <a:extLst>
              <a:ext uri="{FF2B5EF4-FFF2-40B4-BE49-F238E27FC236}">
                <a16:creationId xmlns:a16="http://schemas.microsoft.com/office/drawing/2014/main" id="{BA71F1CE-A0A8-5234-47B6-C77933511B69}"/>
              </a:ext>
            </a:extLst>
          </p:cNvPr>
          <p:cNvPicPr>
            <a:picLocks noChangeAspect="1"/>
          </p:cNvPicPr>
          <p:nvPr/>
        </p:nvPicPr>
        <p:blipFill>
          <a:blip r:embed="rId2"/>
          <a:srcRect l="32463" r="22317" b="1"/>
          <a:stretch/>
        </p:blipFill>
        <p:spPr>
          <a:xfrm>
            <a:off x="20" y="-12128"/>
            <a:ext cx="4654276" cy="6870127"/>
          </a:xfrm>
          <a:prstGeom prst="rect">
            <a:avLst/>
          </a:prstGeom>
        </p:spPr>
      </p:pic>
      <p:sp>
        <p:nvSpPr>
          <p:cNvPr id="5" name="CasellaDiTesto 4">
            <a:extLst>
              <a:ext uri="{FF2B5EF4-FFF2-40B4-BE49-F238E27FC236}">
                <a16:creationId xmlns:a16="http://schemas.microsoft.com/office/drawing/2014/main" id="{66C7E8C7-5EDD-7E4B-D3F5-E384106B075A}"/>
              </a:ext>
            </a:extLst>
          </p:cNvPr>
          <p:cNvSpPr txBox="1"/>
          <p:nvPr/>
        </p:nvSpPr>
        <p:spPr>
          <a:xfrm>
            <a:off x="5320146" y="1587845"/>
            <a:ext cx="6368142" cy="3670180"/>
          </a:xfrm>
          <a:prstGeom prst="rect">
            <a:avLst/>
          </a:prstGeom>
        </p:spPr>
        <p:txBody>
          <a:bodyPr vert="horz" lIns="0" tIns="45720" rIns="0" bIns="45720" rtlCol="0">
            <a:normAutofit/>
          </a:bodyPr>
          <a:lstStyle/>
          <a:p>
            <a:pPr marL="342900" indent="-342900" algn="ctr" defTabSz="914400">
              <a:lnSpc>
                <a:spcPct val="90000"/>
              </a:lnSpc>
              <a:spcAft>
                <a:spcPts val="600"/>
              </a:spcAft>
              <a:buClr>
                <a:schemeClr val="accent1"/>
              </a:buClr>
              <a:buFont typeface="Calibri" panose="020F0502020204030204" pitchFamily="34" charset="0"/>
              <a:buAutoNum type="arabicPeriod"/>
            </a:pPr>
            <a:r>
              <a:rPr lang="en-US" i="1" u="sng" dirty="0" err="1">
                <a:solidFill>
                  <a:schemeClr val="accent1"/>
                </a:solidFill>
              </a:rPr>
              <a:t>Prodotti</a:t>
            </a:r>
            <a:r>
              <a:rPr lang="en-US" i="1" u="sng" dirty="0">
                <a:solidFill>
                  <a:schemeClr val="accent1"/>
                </a:solidFill>
              </a:rPr>
              <a:t> </a:t>
            </a:r>
            <a:r>
              <a:rPr lang="en-US" i="1" u="sng" dirty="0" err="1">
                <a:solidFill>
                  <a:schemeClr val="accent1"/>
                </a:solidFill>
              </a:rPr>
              <a:t>sostitutivi</a:t>
            </a:r>
            <a:r>
              <a:rPr lang="en-US" i="1" u="sng" dirty="0">
                <a:solidFill>
                  <a:schemeClr val="accent1"/>
                </a:solidFill>
              </a:rPr>
              <a:t>. </a:t>
            </a:r>
            <a:r>
              <a:rPr lang="en-US" dirty="0">
                <a:solidFill>
                  <a:schemeClr val="tx1">
                    <a:lumMod val="75000"/>
                    <a:lumOff val="25000"/>
                  </a:schemeClr>
                </a:solidFill>
              </a:rPr>
              <a:t>Questa </a:t>
            </a:r>
            <a:r>
              <a:rPr lang="en-US" dirty="0" err="1">
                <a:solidFill>
                  <a:schemeClr val="tx1">
                    <a:lumMod val="75000"/>
                    <a:lumOff val="25000"/>
                  </a:schemeClr>
                </a:solidFill>
              </a:rPr>
              <a:t>categoria</a:t>
            </a:r>
            <a:r>
              <a:rPr lang="en-US" dirty="0">
                <a:solidFill>
                  <a:schemeClr val="tx1">
                    <a:lumMod val="75000"/>
                    <a:lumOff val="25000"/>
                  </a:schemeClr>
                </a:solidFill>
              </a:rPr>
              <a:t> </a:t>
            </a:r>
            <a:r>
              <a:rPr lang="en-US" dirty="0" err="1">
                <a:solidFill>
                  <a:schemeClr val="tx1">
                    <a:lumMod val="75000"/>
                    <a:lumOff val="25000"/>
                  </a:schemeClr>
                </a:solidFill>
              </a:rPr>
              <a:t>rappresenta</a:t>
            </a:r>
            <a:r>
              <a:rPr lang="en-US" dirty="0">
                <a:solidFill>
                  <a:schemeClr val="tx1">
                    <a:lumMod val="75000"/>
                    <a:lumOff val="25000"/>
                  </a:schemeClr>
                </a:solidFill>
              </a:rPr>
              <a:t> circa il 45% di tutti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lanci</a:t>
            </a:r>
            <a:r>
              <a:rPr lang="en-US" dirty="0">
                <a:solidFill>
                  <a:schemeClr val="tx1">
                    <a:lumMod val="75000"/>
                    <a:lumOff val="25000"/>
                  </a:schemeClr>
                </a:solidFill>
              </a:rPr>
              <a:t> di </a:t>
            </a:r>
            <a:r>
              <a:rPr lang="en-US" dirty="0" err="1">
                <a:solidFill>
                  <a:schemeClr val="tx1">
                    <a:lumMod val="75000"/>
                    <a:lumOff val="25000"/>
                  </a:schemeClr>
                </a:solidFill>
              </a:rPr>
              <a:t>nuovi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e include </a:t>
            </a:r>
            <a:r>
              <a:rPr lang="en-US" dirty="0" err="1">
                <a:solidFill>
                  <a:schemeClr val="tx1">
                    <a:lumMod val="75000"/>
                    <a:lumOff val="25000"/>
                  </a:schemeClr>
                </a:solidFill>
              </a:rPr>
              <a:t>revisioni</a:t>
            </a:r>
            <a:r>
              <a:rPr lang="en-US" dirty="0">
                <a:solidFill>
                  <a:schemeClr val="tx1">
                    <a:lumMod val="75000"/>
                    <a:lumOff val="25000"/>
                  </a:schemeClr>
                </a:solidFill>
              </a:rPr>
              <a:t> e </a:t>
            </a:r>
            <a:r>
              <a:rPr lang="en-US" dirty="0" err="1">
                <a:solidFill>
                  <a:schemeClr val="tx1">
                    <a:lumMod val="75000"/>
                    <a:lumOff val="25000"/>
                  </a:schemeClr>
                </a:solidFill>
              </a:rPr>
              <a:t>miglioramenti</a:t>
            </a:r>
            <a:r>
              <a:rPr lang="en-US" dirty="0">
                <a:solidFill>
                  <a:schemeClr val="tx1">
                    <a:lumMod val="75000"/>
                    <a:lumOff val="25000"/>
                  </a:schemeClr>
                </a:solidFill>
              </a:rPr>
              <a:t> di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esistenti</a:t>
            </a:r>
            <a:r>
              <a:rPr lang="en-US" dirty="0">
                <a:solidFill>
                  <a:schemeClr val="tx1">
                    <a:lumMod val="75000"/>
                    <a:lumOff val="25000"/>
                  </a:schemeClr>
                </a:solidFill>
              </a:rPr>
              <a:t> (per es., Ford Focus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sostituisce</a:t>
            </a:r>
            <a:r>
              <a:rPr lang="en-US" dirty="0">
                <a:solidFill>
                  <a:schemeClr val="tx1">
                    <a:lumMod val="75000"/>
                    <a:lumOff val="25000"/>
                  </a:schemeClr>
                </a:solidFill>
              </a:rPr>
              <a:t> la Fiesta), </a:t>
            </a:r>
            <a:r>
              <a:rPr lang="en-US" dirty="0" err="1">
                <a:solidFill>
                  <a:schemeClr val="tx1">
                    <a:lumMod val="75000"/>
                    <a:lumOff val="25000"/>
                  </a:schemeClr>
                </a:solidFill>
              </a:rPr>
              <a:t>riposizionamenti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esistenti</a:t>
            </a:r>
            <a:r>
              <a:rPr lang="en-US" dirty="0">
                <a:solidFill>
                  <a:schemeClr val="tx1">
                    <a:lumMod val="75000"/>
                    <a:lumOff val="25000"/>
                  </a:schemeClr>
                </a:solidFill>
              </a:rPr>
              <a:t> come Lucozade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rivolgono</a:t>
            </a:r>
            <a:r>
              <a:rPr lang="en-US" dirty="0">
                <a:solidFill>
                  <a:schemeClr val="tx1">
                    <a:lumMod val="75000"/>
                    <a:lumOff val="25000"/>
                  </a:schemeClr>
                </a:solidFill>
              </a:rPr>
              <a:t> a </a:t>
            </a:r>
            <a:r>
              <a:rPr lang="en-US" dirty="0" err="1">
                <a:solidFill>
                  <a:schemeClr val="tx1">
                    <a:lumMod val="75000"/>
                    <a:lumOff val="25000"/>
                  </a:schemeClr>
                </a:solidFill>
              </a:rPr>
              <a:t>nuovi</a:t>
            </a:r>
            <a:r>
              <a:rPr lang="en-US" dirty="0">
                <a:solidFill>
                  <a:schemeClr val="tx1">
                    <a:lumMod val="75000"/>
                    <a:lumOff val="25000"/>
                  </a:schemeClr>
                </a:solidFill>
              </a:rPr>
              <a:t> </a:t>
            </a:r>
            <a:r>
              <a:rPr lang="en-US" dirty="0" err="1">
                <a:solidFill>
                  <a:schemeClr val="tx1">
                    <a:lumMod val="75000"/>
                    <a:lumOff val="25000"/>
                  </a:schemeClr>
                </a:solidFill>
              </a:rPr>
              <a:t>segmenti</a:t>
            </a:r>
            <a:r>
              <a:rPr lang="en-US" dirty="0">
                <a:solidFill>
                  <a:schemeClr val="tx1">
                    <a:lumMod val="75000"/>
                    <a:lumOff val="25000"/>
                  </a:schemeClr>
                </a:solidFill>
              </a:rPr>
              <a:t> di </a:t>
            </a:r>
            <a:r>
              <a:rPr lang="en-US" dirty="0" err="1">
                <a:solidFill>
                  <a:schemeClr val="tx1">
                    <a:lumMod val="75000"/>
                    <a:lumOff val="25000"/>
                  </a:schemeClr>
                </a:solidFill>
              </a:rPr>
              <a:t>mercato</a:t>
            </a:r>
            <a:r>
              <a:rPr lang="en-US" dirty="0">
                <a:solidFill>
                  <a:schemeClr val="tx1">
                    <a:lumMod val="75000"/>
                    <a:lumOff val="25000"/>
                  </a:schemeClr>
                </a:solidFill>
              </a:rPr>
              <a:t>) e </a:t>
            </a:r>
            <a:r>
              <a:rPr lang="en-US" dirty="0" err="1">
                <a:solidFill>
                  <a:schemeClr val="tx1">
                    <a:lumMod val="75000"/>
                    <a:lumOff val="25000"/>
                  </a:schemeClr>
                </a:solidFill>
              </a:rPr>
              <a:t>riduzioni</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costi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esistenti</a:t>
            </a:r>
            <a:r>
              <a:rPr lang="en-US" dirty="0">
                <a:solidFill>
                  <a:schemeClr val="tx1">
                    <a:lumMod val="75000"/>
                    <a:lumOff val="25000"/>
                  </a:schemeClr>
                </a:solidFill>
              </a:rPr>
              <a:t> </a:t>
            </a:r>
            <a:r>
              <a:rPr lang="en-US" dirty="0" err="1">
                <a:solidFill>
                  <a:schemeClr val="tx1">
                    <a:lumMod val="75000"/>
                    <a:lumOff val="25000"/>
                  </a:schemeClr>
                </a:solidFill>
              </a:rPr>
              <a:t>riformulati</a:t>
            </a:r>
            <a:r>
              <a:rPr lang="en-US" dirty="0">
                <a:solidFill>
                  <a:schemeClr val="tx1">
                    <a:lumMod val="75000"/>
                    <a:lumOff val="25000"/>
                  </a:schemeClr>
                </a:solidFill>
              </a:rPr>
              <a:t> o </a:t>
            </a:r>
            <a:r>
              <a:rPr lang="en-US" dirty="0" err="1">
                <a:solidFill>
                  <a:schemeClr val="tx1">
                    <a:lumMod val="75000"/>
                    <a:lumOff val="25000"/>
                  </a:schemeClr>
                </a:solidFill>
              </a:rPr>
              <a:t>ridisegnati</a:t>
            </a:r>
            <a:r>
              <a:rPr lang="en-US" dirty="0">
                <a:solidFill>
                  <a:schemeClr val="tx1">
                    <a:lumMod val="75000"/>
                    <a:lumOff val="25000"/>
                  </a:schemeClr>
                </a:solidFill>
              </a:rPr>
              <a:t> in modo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siano</a:t>
            </a:r>
            <a:r>
              <a:rPr lang="en-US" dirty="0">
                <a:solidFill>
                  <a:schemeClr val="tx1">
                    <a:lumMod val="75000"/>
                    <a:lumOff val="25000"/>
                  </a:schemeClr>
                </a:solidFill>
              </a:rPr>
              <a:t> </a:t>
            </a:r>
            <a:r>
              <a:rPr lang="en-US" dirty="0" err="1">
                <a:solidFill>
                  <a:schemeClr val="tx1">
                    <a:lumMod val="75000"/>
                    <a:lumOff val="25000"/>
                  </a:schemeClr>
                </a:solidFill>
              </a:rPr>
              <a:t>meno</a:t>
            </a:r>
            <a:r>
              <a:rPr lang="en-US" dirty="0">
                <a:solidFill>
                  <a:schemeClr val="tx1">
                    <a:lumMod val="75000"/>
                    <a:lumOff val="25000"/>
                  </a:schemeClr>
                </a:solidFill>
              </a:rPr>
              <a:t> </a:t>
            </a:r>
            <a:r>
              <a:rPr lang="en-US" dirty="0" err="1">
                <a:solidFill>
                  <a:schemeClr val="tx1">
                    <a:lumMod val="75000"/>
                    <a:lumOff val="25000"/>
                  </a:schemeClr>
                </a:solidFill>
              </a:rPr>
              <a:t>costosi</a:t>
            </a:r>
            <a:r>
              <a:rPr lang="en-US" dirty="0">
                <a:solidFill>
                  <a:schemeClr val="tx1">
                    <a:lumMod val="75000"/>
                    <a:lumOff val="25000"/>
                  </a:schemeClr>
                </a:solidFill>
              </a:rPr>
              <a:t> da pro-</a:t>
            </a:r>
            <a:r>
              <a:rPr lang="en-US" dirty="0" err="1">
                <a:solidFill>
                  <a:schemeClr val="tx1">
                    <a:lumMod val="75000"/>
                    <a:lumOff val="25000"/>
                  </a:schemeClr>
                </a:solidFill>
              </a:rPr>
              <a:t>durre</a:t>
            </a:r>
            <a:r>
              <a:rPr lang="en-US" dirty="0">
                <a:solidFill>
                  <a:schemeClr val="tx1">
                    <a:lumMod val="75000"/>
                    <a:lumOff val="25000"/>
                  </a:schemeClr>
                </a:solidFill>
              </a:rPr>
              <a:t>).</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i="1" u="sng" dirty="0" err="1">
                <a:solidFill>
                  <a:schemeClr val="accent1"/>
                </a:solidFill>
              </a:rPr>
              <a:t>Aggiunte</a:t>
            </a:r>
            <a:r>
              <a:rPr lang="en-US" i="1" u="sng" dirty="0">
                <a:solidFill>
                  <a:schemeClr val="accent1"/>
                </a:solidFill>
              </a:rPr>
              <a:t> a </a:t>
            </a:r>
            <a:r>
              <a:rPr lang="en-US" i="1" u="sng" dirty="0" err="1">
                <a:solidFill>
                  <a:schemeClr val="accent1"/>
                </a:solidFill>
              </a:rPr>
              <a:t>linee</a:t>
            </a:r>
            <a:r>
              <a:rPr lang="en-US" i="1" u="sng" dirty="0">
                <a:solidFill>
                  <a:schemeClr val="accent1"/>
                </a:solidFill>
              </a:rPr>
              <a:t> </a:t>
            </a:r>
            <a:r>
              <a:rPr lang="en-US" i="1" u="sng" dirty="0" err="1">
                <a:solidFill>
                  <a:schemeClr val="accent1"/>
                </a:solidFill>
              </a:rPr>
              <a:t>esistenti</a:t>
            </a:r>
            <a:r>
              <a:rPr lang="en-US" i="1" u="sng" dirty="0">
                <a:solidFill>
                  <a:schemeClr val="accent1"/>
                </a:solidFill>
              </a:rPr>
              <a:t>. </a:t>
            </a:r>
            <a:r>
              <a:rPr lang="en-US" dirty="0">
                <a:solidFill>
                  <a:schemeClr val="tx1">
                    <a:lumMod val="75000"/>
                    <a:lumOff val="25000"/>
                  </a:schemeClr>
                </a:solidFill>
              </a:rPr>
              <a:t>Questa </a:t>
            </a:r>
            <a:r>
              <a:rPr lang="en-US" dirty="0" err="1">
                <a:solidFill>
                  <a:schemeClr val="tx1">
                    <a:lumMod val="75000"/>
                    <a:lumOff val="25000"/>
                  </a:schemeClr>
                </a:solidFill>
              </a:rPr>
              <a:t>categoria</a:t>
            </a:r>
            <a:r>
              <a:rPr lang="en-US" dirty="0">
                <a:solidFill>
                  <a:schemeClr val="tx1">
                    <a:lumMod val="75000"/>
                    <a:lumOff val="25000"/>
                  </a:schemeClr>
                </a:solidFill>
              </a:rPr>
              <a:t> </a:t>
            </a:r>
            <a:r>
              <a:rPr lang="en-US" dirty="0" err="1">
                <a:solidFill>
                  <a:schemeClr val="tx1">
                    <a:lumMod val="75000"/>
                    <a:lumOff val="25000"/>
                  </a:schemeClr>
                </a:solidFill>
              </a:rPr>
              <a:t>rappresenta</a:t>
            </a:r>
            <a:r>
              <a:rPr lang="en-US" dirty="0">
                <a:solidFill>
                  <a:schemeClr val="tx1">
                    <a:lumMod val="75000"/>
                    <a:lumOff val="25000"/>
                  </a:schemeClr>
                </a:solidFill>
              </a:rPr>
              <a:t> circa il 25% </a:t>
            </a:r>
            <a:r>
              <a:rPr lang="en-US" dirty="0" err="1">
                <a:solidFill>
                  <a:schemeClr val="tx1">
                    <a:lumMod val="75000"/>
                    <a:lumOff val="25000"/>
                  </a:schemeClr>
                </a:solidFill>
              </a:rPr>
              <a:t>dei</a:t>
            </a:r>
            <a:r>
              <a:rPr lang="en-US" dirty="0">
                <a:solidFill>
                  <a:schemeClr val="tx1">
                    <a:lumMod val="75000"/>
                    <a:lumOff val="25000"/>
                  </a:schemeClr>
                </a:solidFill>
              </a:rPr>
              <a:t> </a:t>
            </a:r>
            <a:r>
              <a:rPr lang="en-US" dirty="0" err="1">
                <a:solidFill>
                  <a:schemeClr val="tx1">
                    <a:lumMod val="75000"/>
                    <a:lumOff val="25000"/>
                  </a:schemeClr>
                </a:solidFill>
              </a:rPr>
              <a:t>nuovi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lanciati</a:t>
            </a:r>
            <a:r>
              <a:rPr lang="en-US" dirty="0">
                <a:solidFill>
                  <a:schemeClr val="tx1">
                    <a:lumMod val="75000"/>
                    <a:lumOff val="25000"/>
                  </a:schemeClr>
                </a:solidFill>
              </a:rPr>
              <a:t> e </a:t>
            </a:r>
            <a:r>
              <a:rPr lang="en-US" dirty="0" err="1">
                <a:solidFill>
                  <a:schemeClr val="tx1">
                    <a:lumMod val="75000"/>
                    <a:lumOff val="25000"/>
                  </a:schemeClr>
                </a:solidFill>
              </a:rPr>
              <a:t>prende</a:t>
            </a:r>
            <a:r>
              <a:rPr lang="en-US" dirty="0">
                <a:solidFill>
                  <a:schemeClr val="tx1">
                    <a:lumMod val="75000"/>
                    <a:lumOff val="25000"/>
                  </a:schemeClr>
                </a:solidFill>
              </a:rPr>
              <a:t> la forma di </a:t>
            </a:r>
            <a:r>
              <a:rPr lang="en-US" dirty="0" err="1">
                <a:solidFill>
                  <a:schemeClr val="tx1">
                    <a:lumMod val="75000"/>
                    <a:lumOff val="25000"/>
                  </a:schemeClr>
                </a:solidFill>
              </a:rPr>
              <a:t>nuovi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aggiungono</a:t>
            </a:r>
            <a:r>
              <a:rPr lang="en-US" dirty="0">
                <a:solidFill>
                  <a:schemeClr val="tx1">
                    <a:lumMod val="75000"/>
                    <a:lumOff val="25000"/>
                  </a:schemeClr>
                </a:solidFill>
              </a:rPr>
              <a:t> alle </a:t>
            </a:r>
            <a:r>
              <a:rPr lang="en-US" dirty="0" err="1">
                <a:solidFill>
                  <a:schemeClr val="tx1">
                    <a:lumMod val="75000"/>
                    <a:lumOff val="25000"/>
                  </a:schemeClr>
                </a:solidFill>
              </a:rPr>
              <a:t>linee</a:t>
            </a:r>
            <a:r>
              <a:rPr lang="en-US" dirty="0">
                <a:solidFill>
                  <a:schemeClr val="tx1">
                    <a:lumMod val="75000"/>
                    <a:lumOff val="25000"/>
                  </a:schemeClr>
                </a:solidFill>
              </a:rPr>
              <a:t> di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già</a:t>
            </a:r>
            <a:r>
              <a:rPr lang="en-US" dirty="0">
                <a:solidFill>
                  <a:schemeClr val="tx1">
                    <a:lumMod val="75000"/>
                    <a:lumOff val="25000"/>
                  </a:schemeClr>
                </a:solidFill>
              </a:rPr>
              <a:t> </a:t>
            </a:r>
            <a:r>
              <a:rPr lang="en-US" dirty="0" err="1">
                <a:solidFill>
                  <a:schemeClr val="tx1">
                    <a:lumMod val="75000"/>
                    <a:lumOff val="25000"/>
                  </a:schemeClr>
                </a:solidFill>
              </a:rPr>
              <a:t>esistenti</a:t>
            </a:r>
            <a:r>
              <a:rPr lang="en-US" dirty="0">
                <a:solidFill>
                  <a:schemeClr val="tx1">
                    <a:lumMod val="75000"/>
                    <a:lumOff val="25000"/>
                  </a:schemeClr>
                </a:solidFill>
              </a:rPr>
              <a:t> di </a:t>
            </a:r>
            <a:r>
              <a:rPr lang="en-US" dirty="0" err="1">
                <a:solidFill>
                  <a:schemeClr val="tx1">
                    <a:lumMod val="75000"/>
                    <a:lumOff val="25000"/>
                  </a:schemeClr>
                </a:solidFill>
              </a:rPr>
              <a:t>un'azienda</a:t>
            </a:r>
            <a:r>
              <a:rPr lang="en-US" dirty="0">
                <a:solidFill>
                  <a:schemeClr val="tx1">
                    <a:lumMod val="75000"/>
                    <a:lumOff val="25000"/>
                  </a:schemeClr>
                </a:solidFill>
              </a:rPr>
              <a:t>. </a:t>
            </a:r>
            <a:r>
              <a:rPr lang="en-US" dirty="0" err="1">
                <a:solidFill>
                  <a:schemeClr val="tx1">
                    <a:lumMod val="75000"/>
                    <a:lumOff val="25000"/>
                  </a:schemeClr>
                </a:solidFill>
              </a:rPr>
              <a:t>Ciò</a:t>
            </a:r>
            <a:r>
              <a:rPr lang="en-US" dirty="0">
                <a:solidFill>
                  <a:schemeClr val="tx1">
                    <a:lumMod val="75000"/>
                    <a:lumOff val="25000"/>
                  </a:schemeClr>
                </a:solidFill>
              </a:rPr>
              <a:t> </a:t>
            </a:r>
            <a:r>
              <a:rPr lang="en-US" dirty="0" err="1">
                <a:solidFill>
                  <a:schemeClr val="tx1">
                    <a:lumMod val="75000"/>
                    <a:lumOff val="25000"/>
                  </a:schemeClr>
                </a:solidFill>
              </a:rPr>
              <a:t>determina</a:t>
            </a:r>
            <a:r>
              <a:rPr lang="en-US" dirty="0">
                <a:solidFill>
                  <a:schemeClr val="tx1">
                    <a:lumMod val="75000"/>
                    <a:lumOff val="25000"/>
                  </a:schemeClr>
                </a:solidFill>
              </a:rPr>
              <a:t>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maggiore</a:t>
            </a:r>
            <a:r>
              <a:rPr lang="en-US" dirty="0">
                <a:solidFill>
                  <a:schemeClr val="tx1">
                    <a:lumMod val="75000"/>
                    <a:lumOff val="25000"/>
                  </a:schemeClr>
                </a:solidFill>
              </a:rPr>
              <a:t> </a:t>
            </a:r>
            <a:r>
              <a:rPr lang="en-US" dirty="0" err="1">
                <a:solidFill>
                  <a:schemeClr val="tx1">
                    <a:lumMod val="75000"/>
                    <a:lumOff val="25000"/>
                  </a:schemeClr>
                </a:solidFill>
              </a:rPr>
              <a:t>profondità</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linea</a:t>
            </a:r>
            <a:r>
              <a:rPr lang="en-US" dirty="0">
                <a:solidFill>
                  <a:schemeClr val="tx1">
                    <a:lumMod val="75000"/>
                    <a:lumOff val="25000"/>
                  </a:schemeClr>
                </a:solidFill>
              </a:rPr>
              <a:t>. </a:t>
            </a:r>
            <a:r>
              <a:rPr lang="en-US" i="1" dirty="0">
                <a:solidFill>
                  <a:schemeClr val="tx1">
                    <a:lumMod val="75000"/>
                    <a:lumOff val="25000"/>
                  </a:schemeClr>
                </a:solidFill>
              </a:rPr>
              <a:t>Un </a:t>
            </a:r>
            <a:r>
              <a:rPr lang="en-US" i="1" dirty="0" err="1">
                <a:solidFill>
                  <a:schemeClr val="tx1">
                    <a:lumMod val="75000"/>
                    <a:lumOff val="25000"/>
                  </a:schemeClr>
                </a:solidFill>
              </a:rPr>
              <a:t>esempio</a:t>
            </a:r>
            <a:r>
              <a:rPr lang="en-US" i="1" dirty="0">
                <a:solidFill>
                  <a:schemeClr val="tx1">
                    <a:lumMod val="75000"/>
                    <a:lumOff val="25000"/>
                  </a:schemeClr>
                </a:solidFill>
              </a:rPr>
              <a:t> </a:t>
            </a:r>
            <a:r>
              <a:rPr lang="en-US" dirty="0">
                <a:solidFill>
                  <a:schemeClr val="tx1">
                    <a:lumMod val="75000"/>
                    <a:lumOff val="25000"/>
                  </a:schemeClr>
                </a:solidFill>
              </a:rPr>
              <a:t>è il </a:t>
            </a:r>
            <a:r>
              <a:rPr lang="en-US" dirty="0" err="1">
                <a:solidFill>
                  <a:schemeClr val="tx1">
                    <a:lumMod val="75000"/>
                    <a:lumOff val="25000"/>
                  </a:schemeClr>
                </a:solidFill>
              </a:rPr>
              <a:t>lancio</a:t>
            </a:r>
            <a:r>
              <a:rPr lang="en-US" dirty="0">
                <a:solidFill>
                  <a:schemeClr val="tx1">
                    <a:lumMod val="75000"/>
                    <a:lumOff val="25000"/>
                  </a:schemeClr>
                </a:solidFill>
              </a:rPr>
              <a:t> da </a:t>
            </a:r>
            <a:r>
              <a:rPr lang="en-US" dirty="0" err="1">
                <a:solidFill>
                  <a:schemeClr val="tx1">
                    <a:lumMod val="75000"/>
                    <a:lumOff val="25000"/>
                  </a:schemeClr>
                </a:solidFill>
              </a:rPr>
              <a:t>parte</a:t>
            </a:r>
            <a:r>
              <a:rPr lang="en-US" dirty="0">
                <a:solidFill>
                  <a:schemeClr val="tx1">
                    <a:lumMod val="75000"/>
                    <a:lumOff val="25000"/>
                  </a:schemeClr>
                </a:solidFill>
              </a:rPr>
              <a:t> di Weetabix di </a:t>
            </a:r>
            <a:r>
              <a:rPr lang="en-US" dirty="0" err="1">
                <a:solidFill>
                  <a:schemeClr val="tx1">
                    <a:lumMod val="75000"/>
                    <a:lumOff val="25000"/>
                  </a:schemeClr>
                </a:solidFill>
              </a:rPr>
              <a:t>un'estensione</a:t>
            </a:r>
            <a:r>
              <a:rPr lang="en-US" dirty="0">
                <a:solidFill>
                  <a:schemeClr val="tx1">
                    <a:lumMod val="75000"/>
                    <a:lumOff val="25000"/>
                  </a:schemeClr>
                </a:solidFill>
              </a:rPr>
              <a:t> del </a:t>
            </a:r>
            <a:r>
              <a:rPr lang="en-US" dirty="0" err="1">
                <a:solidFill>
                  <a:schemeClr val="tx1">
                    <a:lumMod val="75000"/>
                    <a:lumOff val="25000"/>
                  </a:schemeClr>
                </a:solidFill>
              </a:rPr>
              <a:t>marchio</a:t>
            </a:r>
            <a:r>
              <a:rPr lang="en-US" dirty="0">
                <a:solidFill>
                  <a:schemeClr val="tx1">
                    <a:lumMod val="75000"/>
                    <a:lumOff val="25000"/>
                  </a:schemeClr>
                </a:solidFill>
              </a:rPr>
              <a:t>, </a:t>
            </a:r>
            <a:r>
              <a:rPr lang="en-US" dirty="0" err="1">
                <a:solidFill>
                  <a:schemeClr val="tx1">
                    <a:lumMod val="75000"/>
                    <a:lumOff val="25000"/>
                  </a:schemeClr>
                </a:solidFill>
              </a:rPr>
              <a:t>Oatibix</a:t>
            </a:r>
            <a:r>
              <a:rPr lang="en-US" dirty="0">
                <a:solidFill>
                  <a:schemeClr val="tx1">
                    <a:lumMod val="75000"/>
                    <a:lumOff val="25000"/>
                  </a:schemeClr>
                </a:solidFill>
              </a:rPr>
              <a:t>, per </a:t>
            </a:r>
            <a:r>
              <a:rPr lang="en-US" dirty="0" err="1">
                <a:solidFill>
                  <a:schemeClr val="tx1">
                    <a:lumMod val="75000"/>
                    <a:lumOff val="25000"/>
                  </a:schemeClr>
                </a:solidFill>
              </a:rPr>
              <a:t>competere</a:t>
            </a:r>
            <a:r>
              <a:rPr lang="en-US" dirty="0">
                <a:solidFill>
                  <a:schemeClr val="tx1">
                    <a:lumMod val="75000"/>
                    <a:lumOff val="25000"/>
                  </a:schemeClr>
                </a:solidFill>
              </a:rPr>
              <a:t> con </a:t>
            </a:r>
            <a:r>
              <a:rPr lang="en-US" dirty="0" err="1">
                <a:solidFill>
                  <a:schemeClr val="tx1">
                    <a:lumMod val="75000"/>
                    <a:lumOff val="25000"/>
                  </a:schemeClr>
                </a:solidFill>
              </a:rPr>
              <a:t>altri</a:t>
            </a:r>
            <a:r>
              <a:rPr lang="en-US" dirty="0">
                <a:solidFill>
                  <a:schemeClr val="tx1">
                    <a:lumMod val="75000"/>
                    <a:lumOff val="25000"/>
                  </a:schemeClr>
                </a:solidFill>
              </a:rPr>
              <a:t> </a:t>
            </a:r>
            <a:r>
              <a:rPr lang="en-US" dirty="0" err="1">
                <a:solidFill>
                  <a:schemeClr val="tx1">
                    <a:lumMod val="75000"/>
                    <a:lumOff val="25000"/>
                  </a:schemeClr>
                </a:solidFill>
              </a:rPr>
              <a:t>cereali</a:t>
            </a:r>
            <a:r>
              <a:rPr lang="en-US" dirty="0">
                <a:solidFill>
                  <a:schemeClr val="tx1">
                    <a:lumMod val="75000"/>
                    <a:lumOff val="25000"/>
                  </a:schemeClr>
                </a:solidFill>
              </a:rPr>
              <a:t> a base di </a:t>
            </a:r>
            <a:r>
              <a:rPr lang="en-US" dirty="0" err="1">
                <a:solidFill>
                  <a:schemeClr val="tx1">
                    <a:lumMod val="75000"/>
                    <a:lumOff val="25000"/>
                  </a:schemeClr>
                </a:solidFill>
              </a:rPr>
              <a:t>avena</a:t>
            </a:r>
            <a:r>
              <a:rPr lang="en-US" dirty="0">
                <a:solidFill>
                  <a:schemeClr val="tx1">
                    <a:lumMod val="75000"/>
                    <a:lumOff val="25000"/>
                  </a:schemeClr>
                </a:solidFill>
              </a:rPr>
              <a:t>.</a:t>
            </a:r>
          </a:p>
        </p:txBody>
      </p:sp>
    </p:spTree>
    <p:extLst>
      <p:ext uri="{BB962C8B-B14F-4D97-AF65-F5344CB8AC3E}">
        <p14:creationId xmlns:p14="http://schemas.microsoft.com/office/powerpoint/2010/main" val="937873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93ECF11D-9CDD-375D-76D0-97C032C9F222}"/>
              </a:ext>
            </a:extLst>
          </p:cNvPr>
          <p:cNvGraphicFramePr/>
          <p:nvPr>
            <p:extLst>
              <p:ext uri="{D42A27DB-BD31-4B8C-83A1-F6EECF244321}">
                <p14:modId xmlns:p14="http://schemas.microsoft.com/office/powerpoint/2010/main" val="1630641739"/>
              </p:ext>
            </p:extLst>
          </p:nvPr>
        </p:nvGraphicFramePr>
        <p:xfrm>
          <a:off x="1241685" y="944381"/>
          <a:ext cx="9708629" cy="4706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72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spositivo mobile con app">
            <a:extLst>
              <a:ext uri="{FF2B5EF4-FFF2-40B4-BE49-F238E27FC236}">
                <a16:creationId xmlns:a16="http://schemas.microsoft.com/office/drawing/2014/main" id="{057EAE69-2658-9DD6-F6FA-650817285057}"/>
              </a:ext>
            </a:extLst>
          </p:cNvPr>
          <p:cNvPicPr>
            <a:picLocks noChangeAspect="1"/>
          </p:cNvPicPr>
          <p:nvPr/>
        </p:nvPicPr>
        <p:blipFill>
          <a:blip r:embed="rId2"/>
          <a:srcRect l="50732" r="11161"/>
          <a:stretch/>
        </p:blipFill>
        <p:spPr>
          <a:xfrm>
            <a:off x="20" y="-12128"/>
            <a:ext cx="4654276" cy="6870127"/>
          </a:xfrm>
          <a:prstGeom prst="rect">
            <a:avLst/>
          </a:prstGeom>
        </p:spPr>
      </p:pic>
      <p:sp>
        <p:nvSpPr>
          <p:cNvPr id="3" name="CasellaDiTesto 2">
            <a:extLst>
              <a:ext uri="{FF2B5EF4-FFF2-40B4-BE49-F238E27FC236}">
                <a16:creationId xmlns:a16="http://schemas.microsoft.com/office/drawing/2014/main" id="{59C26CCB-1D07-E5A3-9FE5-9B67E5528121}"/>
              </a:ext>
            </a:extLst>
          </p:cNvPr>
          <p:cNvSpPr txBox="1"/>
          <p:nvPr/>
        </p:nvSpPr>
        <p:spPr>
          <a:xfrm>
            <a:off x="5181601" y="1244184"/>
            <a:ext cx="6368142" cy="4624910"/>
          </a:xfrm>
          <a:prstGeom prst="rect">
            <a:avLst/>
          </a:prstGeom>
        </p:spPr>
        <p:txBody>
          <a:bodyPr vert="horz" lIns="0" tIns="45720" rIns="0" bIns="45720" rtlCol="0">
            <a:normAutofit/>
          </a:bodyPr>
          <a:lstStyle/>
          <a:p>
            <a:pPr algn="ctr" defTabSz="914400">
              <a:lnSpc>
                <a:spcPct val="90000"/>
              </a:lnSpc>
              <a:spcAft>
                <a:spcPts val="600"/>
              </a:spcAft>
              <a:buClr>
                <a:schemeClr val="accent1"/>
              </a:buClr>
              <a:buFont typeface="Calibri" panose="020F0502020204030204" pitchFamily="34" charset="0"/>
            </a:pPr>
            <a:r>
              <a:rPr lang="en-US" b="1" i="1" u="sng" dirty="0">
                <a:solidFill>
                  <a:schemeClr val="tx1">
                    <a:lumMod val="75000"/>
                    <a:lumOff val="25000"/>
                  </a:schemeClr>
                </a:solidFill>
              </a:rPr>
              <a:t>il branding </a:t>
            </a:r>
            <a:r>
              <a:rPr lang="en-US" dirty="0">
                <a:solidFill>
                  <a:schemeClr val="tx1">
                    <a:lumMod val="75000"/>
                    <a:lumOff val="25000"/>
                  </a:schemeClr>
                </a:solidFill>
              </a:rPr>
              <a:t>è </a:t>
            </a:r>
            <a:r>
              <a:rPr lang="en-US" dirty="0" err="1">
                <a:solidFill>
                  <a:schemeClr val="tx1">
                    <a:lumMod val="75000"/>
                    <a:lumOff val="25000"/>
                  </a:schemeClr>
                </a:solidFill>
              </a:rPr>
              <a:t>diventato</a:t>
            </a:r>
            <a:r>
              <a:rPr lang="en-US" dirty="0">
                <a:solidFill>
                  <a:schemeClr val="tx1">
                    <a:lumMod val="75000"/>
                    <a:lumOff val="25000"/>
                  </a:schemeClr>
                </a:solidFill>
              </a:rPr>
              <a:t> un </a:t>
            </a:r>
            <a:r>
              <a:rPr lang="en-US" dirty="0" err="1">
                <a:solidFill>
                  <a:schemeClr val="tx1">
                    <a:lumMod val="75000"/>
                    <a:lumOff val="25000"/>
                  </a:schemeClr>
                </a:solidFill>
              </a:rPr>
              <a:t>aspetto</a:t>
            </a:r>
            <a:r>
              <a:rPr lang="en-US" dirty="0">
                <a:solidFill>
                  <a:schemeClr val="tx1">
                    <a:lumMod val="75000"/>
                    <a:lumOff val="25000"/>
                  </a:schemeClr>
                </a:solidFill>
              </a:rPr>
              <a:t> sempre </a:t>
            </a:r>
            <a:r>
              <a:rPr lang="en-US" dirty="0" err="1">
                <a:solidFill>
                  <a:schemeClr val="tx1">
                    <a:lumMod val="75000"/>
                    <a:lumOff val="25000"/>
                  </a:schemeClr>
                </a:solidFill>
              </a:rPr>
              <a:t>più</a:t>
            </a:r>
            <a:r>
              <a:rPr lang="en-US" dirty="0">
                <a:solidFill>
                  <a:schemeClr val="tx1">
                    <a:lumMod val="75000"/>
                    <a:lumOff val="25000"/>
                  </a:schemeClr>
                </a:solidFill>
              </a:rPr>
              <a:t> </a:t>
            </a:r>
            <a:r>
              <a:rPr lang="en-US" dirty="0" err="1">
                <a:solidFill>
                  <a:schemeClr val="tx1">
                    <a:lumMod val="75000"/>
                    <a:lumOff val="25000"/>
                  </a:schemeClr>
                </a:solidFill>
              </a:rPr>
              <a:t>importante</a:t>
            </a:r>
            <a:r>
              <a:rPr lang="en-US" dirty="0">
                <a:solidFill>
                  <a:schemeClr val="tx1">
                    <a:lumMod val="75000"/>
                    <a:lumOff val="25000"/>
                  </a:schemeClr>
                </a:solidFill>
              </a:rPr>
              <a:t> del marketing, </a:t>
            </a:r>
            <a:r>
              <a:rPr lang="en-US" dirty="0" err="1">
                <a:solidFill>
                  <a:schemeClr val="tx1">
                    <a:lumMod val="75000"/>
                    <a:lumOff val="25000"/>
                  </a:schemeClr>
                </a:solidFill>
              </a:rPr>
              <a:t>rivestendo</a:t>
            </a:r>
            <a:r>
              <a:rPr lang="en-US" dirty="0">
                <a:solidFill>
                  <a:schemeClr val="tx1">
                    <a:lumMod val="75000"/>
                    <a:lumOff val="25000"/>
                  </a:schemeClr>
                </a:solidFill>
              </a:rPr>
              <a:t> </a:t>
            </a:r>
            <a:r>
              <a:rPr lang="en-US" dirty="0" err="1">
                <a:solidFill>
                  <a:schemeClr val="tx1">
                    <a:lumMod val="75000"/>
                    <a:lumOff val="25000"/>
                  </a:schemeClr>
                </a:solidFill>
              </a:rPr>
              <a:t>quindi</a:t>
            </a:r>
            <a:r>
              <a:rPr lang="en-US" dirty="0">
                <a:solidFill>
                  <a:schemeClr val="tx1">
                    <a:lumMod val="75000"/>
                    <a:lumOff val="25000"/>
                  </a:schemeClr>
                </a:solidFill>
              </a:rPr>
              <a:t> un </a:t>
            </a:r>
            <a:r>
              <a:rPr lang="en-US" dirty="0" err="1">
                <a:solidFill>
                  <a:schemeClr val="tx1">
                    <a:lumMod val="75000"/>
                    <a:lumOff val="25000"/>
                  </a:schemeClr>
                </a:solidFill>
              </a:rPr>
              <a:t>ruolo</a:t>
            </a:r>
            <a:r>
              <a:rPr lang="en-US" dirty="0">
                <a:solidFill>
                  <a:schemeClr val="tx1">
                    <a:lumMod val="75000"/>
                    <a:lumOff val="25000"/>
                  </a:schemeClr>
                </a:solidFill>
              </a:rPr>
              <a:t> </a:t>
            </a:r>
            <a:r>
              <a:rPr lang="en-US" dirty="0" err="1">
                <a:solidFill>
                  <a:schemeClr val="tx1">
                    <a:lumMod val="75000"/>
                    <a:lumOff val="25000"/>
                  </a:schemeClr>
                </a:solidFill>
              </a:rPr>
              <a:t>strategico</a:t>
            </a:r>
            <a:r>
              <a:rPr lang="en-US" dirty="0">
                <a:solidFill>
                  <a:schemeClr val="tx1">
                    <a:lumMod val="75000"/>
                    <a:lumOff val="25000"/>
                  </a:schemeClr>
                </a:solidFill>
              </a:rPr>
              <a:t>. </a:t>
            </a:r>
            <a:r>
              <a:rPr lang="en-US" dirty="0" err="1">
                <a:solidFill>
                  <a:schemeClr val="tx1">
                    <a:lumMod val="75000"/>
                    <a:lumOff val="25000"/>
                  </a:schemeClr>
                </a:solidFill>
              </a:rPr>
              <a:t>Ciò</a:t>
            </a:r>
            <a:r>
              <a:rPr lang="en-US" dirty="0">
                <a:solidFill>
                  <a:schemeClr val="tx1">
                    <a:lumMod val="75000"/>
                    <a:lumOff val="25000"/>
                  </a:schemeClr>
                </a:solidFill>
              </a:rPr>
              <a:t> è </a:t>
            </a:r>
            <a:r>
              <a:rPr lang="en-US" dirty="0" err="1">
                <a:solidFill>
                  <a:schemeClr val="tx1">
                    <a:lumMod val="75000"/>
                    <a:lumOff val="25000"/>
                  </a:schemeClr>
                </a:solidFill>
              </a:rPr>
              <a:t>dovuto</a:t>
            </a:r>
            <a:r>
              <a:rPr lang="en-US" dirty="0">
                <a:solidFill>
                  <a:schemeClr val="tx1">
                    <a:lumMod val="75000"/>
                    <a:lumOff val="25000"/>
                  </a:schemeClr>
                </a:solidFill>
              </a:rPr>
              <a:t> al </a:t>
            </a:r>
            <a:r>
              <a:rPr lang="en-US" dirty="0" err="1">
                <a:solidFill>
                  <a:schemeClr val="tx1">
                    <a:lumMod val="75000"/>
                    <a:lumOff val="25000"/>
                  </a:schemeClr>
                </a:solidFill>
              </a:rPr>
              <a:t>fatto</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le </a:t>
            </a:r>
            <a:r>
              <a:rPr lang="en-US" dirty="0" err="1">
                <a:solidFill>
                  <a:schemeClr val="tx1">
                    <a:lumMod val="75000"/>
                    <a:lumOff val="25000"/>
                  </a:schemeClr>
                </a:solidFill>
              </a:rPr>
              <a:t>differenze</a:t>
            </a:r>
            <a:r>
              <a:rPr lang="en-US" dirty="0">
                <a:solidFill>
                  <a:schemeClr val="tx1">
                    <a:lumMod val="75000"/>
                    <a:lumOff val="25000"/>
                  </a:schemeClr>
                </a:solidFill>
              </a:rPr>
              <a:t> </a:t>
            </a:r>
            <a:r>
              <a:rPr lang="en-US" dirty="0" err="1">
                <a:solidFill>
                  <a:schemeClr val="tx1">
                    <a:lumMod val="75000"/>
                    <a:lumOff val="25000"/>
                  </a:schemeClr>
                </a:solidFill>
              </a:rPr>
              <a:t>tecniche</a:t>
            </a:r>
            <a:r>
              <a:rPr lang="en-US" dirty="0">
                <a:solidFill>
                  <a:schemeClr val="tx1">
                    <a:lumMod val="75000"/>
                    <a:lumOff val="25000"/>
                  </a:schemeClr>
                </a:solidFill>
              </a:rPr>
              <a:t> </a:t>
            </a:r>
            <a:r>
              <a:rPr lang="en-US" dirty="0" err="1">
                <a:solidFill>
                  <a:schemeClr val="tx1">
                    <a:lumMod val="75000"/>
                    <a:lumOff val="25000"/>
                  </a:schemeClr>
                </a:solidFill>
              </a:rPr>
              <a:t>tra</a:t>
            </a:r>
            <a:r>
              <a:rPr lang="en-US" dirty="0">
                <a:solidFill>
                  <a:schemeClr val="tx1">
                    <a:lumMod val="75000"/>
                    <a:lumOff val="25000"/>
                  </a:schemeClr>
                </a:solidFill>
              </a:rPr>
              <a:t>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stanno</a:t>
            </a:r>
            <a:r>
              <a:rPr lang="en-US" dirty="0">
                <a:solidFill>
                  <a:schemeClr val="tx1">
                    <a:lumMod val="75000"/>
                    <a:lumOff val="25000"/>
                  </a:schemeClr>
                </a:solidFill>
              </a:rPr>
              <a:t> </a:t>
            </a:r>
            <a:r>
              <a:rPr lang="en-US" dirty="0" err="1">
                <a:solidFill>
                  <a:schemeClr val="tx1">
                    <a:lumMod val="75000"/>
                    <a:lumOff val="25000"/>
                  </a:schemeClr>
                </a:solidFill>
              </a:rPr>
              <a:t>sfumando</a:t>
            </a:r>
            <a:r>
              <a:rPr lang="en-US" dirty="0">
                <a:solidFill>
                  <a:schemeClr val="tx1">
                    <a:lumMod val="75000"/>
                    <a:lumOff val="25000"/>
                  </a:schemeClr>
                </a:solidFill>
              </a:rPr>
              <a:t> </a:t>
            </a:r>
            <a:r>
              <a:rPr lang="en-US" dirty="0" err="1">
                <a:solidFill>
                  <a:schemeClr val="tx1">
                    <a:lumMod val="75000"/>
                    <a:lumOff val="25000"/>
                  </a:schemeClr>
                </a:solidFill>
              </a:rPr>
              <a:t>progressivamente</a:t>
            </a:r>
            <a:r>
              <a:rPr lang="en-US" dirty="0">
                <a:solidFill>
                  <a:schemeClr val="tx1">
                    <a:lumMod val="75000"/>
                    <a:lumOff val="25000"/>
                  </a:schemeClr>
                </a:solidFill>
              </a:rPr>
              <a:t>. </a:t>
            </a:r>
            <a:r>
              <a:rPr lang="en-US" i="1" dirty="0">
                <a:solidFill>
                  <a:schemeClr val="tx1">
                    <a:lumMod val="75000"/>
                    <a:lumOff val="25000"/>
                  </a:schemeClr>
                </a:solidFill>
              </a:rPr>
              <a:t>Per </a:t>
            </a:r>
            <a:r>
              <a:rPr lang="en-US" i="1" dirty="0" err="1">
                <a:solidFill>
                  <a:schemeClr val="tx1">
                    <a:lumMod val="75000"/>
                    <a:lumOff val="25000"/>
                  </a:schemeClr>
                </a:solidFill>
              </a:rPr>
              <a:t>esempio</a:t>
            </a:r>
            <a:r>
              <a:rPr lang="en-US" dirty="0">
                <a:solidFill>
                  <a:schemeClr val="tx1">
                    <a:lumMod val="75000"/>
                    <a:lumOff val="25000"/>
                  </a:schemeClr>
                </a:solidFill>
              </a:rPr>
              <a:t>, </a:t>
            </a:r>
            <a:r>
              <a:rPr lang="en-US" dirty="0" err="1">
                <a:solidFill>
                  <a:schemeClr val="tx1">
                    <a:lumMod val="75000"/>
                    <a:lumOff val="25000"/>
                  </a:schemeClr>
                </a:solidFill>
              </a:rPr>
              <a:t>i</a:t>
            </a:r>
            <a:r>
              <a:rPr lang="en-US" dirty="0">
                <a:solidFill>
                  <a:schemeClr val="tx1">
                    <a:lumMod val="75000"/>
                    <a:lumOff val="25000"/>
                  </a:schemeClr>
                </a:solidFill>
              </a:rPr>
              <a:t> brand </a:t>
            </a:r>
            <a:r>
              <a:rPr lang="en-US" dirty="0" err="1">
                <a:solidFill>
                  <a:schemeClr val="tx1">
                    <a:lumMod val="75000"/>
                    <a:lumOff val="25000"/>
                  </a:schemeClr>
                </a:solidFill>
              </a:rPr>
              <a:t>concorrenti</a:t>
            </a:r>
            <a:r>
              <a:rPr lang="en-US" dirty="0">
                <a:solidFill>
                  <a:schemeClr val="tx1">
                    <a:lumMod val="75000"/>
                    <a:lumOff val="25000"/>
                  </a:schemeClr>
                </a:solidFill>
              </a:rPr>
              <a:t> di </a:t>
            </a:r>
            <a:r>
              <a:rPr lang="en-US" dirty="0" err="1">
                <a:solidFill>
                  <a:schemeClr val="tx1">
                    <a:lumMod val="75000"/>
                    <a:lumOff val="25000"/>
                  </a:schemeClr>
                </a:solidFill>
              </a:rPr>
              <a:t>molti</a:t>
            </a:r>
            <a:r>
              <a:rPr lang="en-US" dirty="0">
                <a:solidFill>
                  <a:schemeClr val="tx1">
                    <a:lumMod val="75000"/>
                    <a:lumOff val="25000"/>
                  </a:schemeClr>
                </a:solidFill>
              </a:rPr>
              <a:t> </a:t>
            </a:r>
            <a:r>
              <a:rPr lang="en-US" dirty="0" err="1">
                <a:solidFill>
                  <a:schemeClr val="tx1">
                    <a:lumMod val="75000"/>
                    <a:lumOff val="25000"/>
                  </a:schemeClr>
                </a:solidFill>
              </a:rPr>
              <a:t>dispositivi</a:t>
            </a:r>
            <a:r>
              <a:rPr lang="en-US" dirty="0">
                <a:solidFill>
                  <a:schemeClr val="tx1">
                    <a:lumMod val="75000"/>
                    <a:lumOff val="25000"/>
                  </a:schemeClr>
                </a:solidFill>
              </a:rPr>
              <a:t> </a:t>
            </a:r>
            <a:r>
              <a:rPr lang="en-US" dirty="0" err="1">
                <a:solidFill>
                  <a:schemeClr val="tx1">
                    <a:lumMod val="75000"/>
                    <a:lumOff val="25000"/>
                  </a:schemeClr>
                </a:solidFill>
              </a:rPr>
              <a:t>elettronici</a:t>
            </a:r>
            <a:r>
              <a:rPr lang="en-US" dirty="0">
                <a:solidFill>
                  <a:schemeClr val="tx1">
                    <a:lumMod val="75000"/>
                    <a:lumOff val="25000"/>
                  </a:schemeClr>
                </a:solidFill>
              </a:rPr>
              <a:t> di base come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lettori</a:t>
            </a:r>
            <a:r>
              <a:rPr lang="en-US" dirty="0">
                <a:solidFill>
                  <a:schemeClr val="tx1">
                    <a:lumMod val="75000"/>
                    <a:lumOff val="25000"/>
                  </a:schemeClr>
                </a:solidFill>
              </a:rPr>
              <a:t> DVD </a:t>
            </a:r>
            <a:r>
              <a:rPr lang="en-US" dirty="0" err="1">
                <a:solidFill>
                  <a:schemeClr val="tx1">
                    <a:lumMod val="75000"/>
                    <a:lumOff val="25000"/>
                  </a:schemeClr>
                </a:solidFill>
              </a:rPr>
              <a:t>possono</a:t>
            </a:r>
            <a:r>
              <a:rPr lang="en-US" dirty="0">
                <a:solidFill>
                  <a:schemeClr val="tx1">
                    <a:lumMod val="75000"/>
                    <a:lumOff val="25000"/>
                  </a:schemeClr>
                </a:solidFill>
              </a:rPr>
              <a:t> </a:t>
            </a:r>
            <a:r>
              <a:rPr lang="en-US" dirty="0" err="1">
                <a:solidFill>
                  <a:schemeClr val="tx1">
                    <a:lumMod val="75000"/>
                    <a:lumOff val="25000"/>
                  </a:schemeClr>
                </a:solidFill>
              </a:rPr>
              <a:t>essere</a:t>
            </a:r>
            <a:r>
              <a:rPr lang="en-US" dirty="0">
                <a:solidFill>
                  <a:schemeClr val="tx1">
                    <a:lumMod val="75000"/>
                    <a:lumOff val="25000"/>
                  </a:schemeClr>
                </a:solidFill>
              </a:rPr>
              <a:t> tutti </a:t>
            </a:r>
            <a:r>
              <a:rPr lang="en-US" dirty="0" err="1">
                <a:solidFill>
                  <a:schemeClr val="tx1">
                    <a:lumMod val="75000"/>
                    <a:lumOff val="25000"/>
                  </a:schemeClr>
                </a:solidFill>
              </a:rPr>
              <a:t>realizzati</a:t>
            </a:r>
            <a:r>
              <a:rPr lang="en-US" dirty="0">
                <a:solidFill>
                  <a:schemeClr val="tx1">
                    <a:lumMod val="75000"/>
                    <a:lumOff val="25000"/>
                  </a:schemeClr>
                </a:solidFill>
              </a:rPr>
              <a:t> </a:t>
            </a:r>
            <a:r>
              <a:rPr lang="en-US" dirty="0" err="1">
                <a:solidFill>
                  <a:schemeClr val="tx1">
                    <a:lumMod val="75000"/>
                    <a:lumOff val="25000"/>
                  </a:schemeClr>
                </a:solidFill>
              </a:rPr>
              <a:t>nello</a:t>
            </a:r>
            <a:r>
              <a:rPr lang="en-US" dirty="0">
                <a:solidFill>
                  <a:schemeClr val="tx1">
                    <a:lumMod val="75000"/>
                    <a:lumOff val="25000"/>
                  </a:schemeClr>
                </a:solidFill>
              </a:rPr>
              <a:t> </a:t>
            </a:r>
            <a:r>
              <a:rPr lang="en-US" dirty="0" err="1">
                <a:solidFill>
                  <a:schemeClr val="tx1">
                    <a:lumMod val="75000"/>
                    <a:lumOff val="25000"/>
                  </a:schemeClr>
                </a:solidFill>
              </a:rPr>
              <a:t>stesso</a:t>
            </a:r>
            <a:r>
              <a:rPr lang="en-US" dirty="0">
                <a:solidFill>
                  <a:schemeClr val="tx1">
                    <a:lumMod val="75000"/>
                    <a:lumOff val="25000"/>
                  </a:schemeClr>
                </a:solidFill>
              </a:rPr>
              <a:t> </a:t>
            </a:r>
            <a:r>
              <a:rPr lang="en-US" dirty="0" err="1">
                <a:solidFill>
                  <a:schemeClr val="tx1">
                    <a:lumMod val="75000"/>
                    <a:lumOff val="25000"/>
                  </a:schemeClr>
                </a:solidFill>
              </a:rPr>
              <a:t>stabilimento</a:t>
            </a:r>
            <a:r>
              <a:rPr lang="en-US" dirty="0">
                <a:solidFill>
                  <a:schemeClr val="tx1">
                    <a:lumMod val="75000"/>
                    <a:lumOff val="25000"/>
                  </a:schemeClr>
                </a:solidFill>
              </a:rPr>
              <a:t> </a:t>
            </a:r>
            <a:r>
              <a:rPr lang="en-US" dirty="0" err="1">
                <a:solidFill>
                  <a:schemeClr val="tx1">
                    <a:lumMod val="75000"/>
                    <a:lumOff val="25000"/>
                  </a:schemeClr>
                </a:solidFill>
              </a:rPr>
              <a:t>sulla</a:t>
            </a:r>
            <a:r>
              <a:rPr lang="en-US" dirty="0">
                <a:solidFill>
                  <a:schemeClr val="tx1">
                    <a:lumMod val="75000"/>
                    <a:lumOff val="25000"/>
                  </a:schemeClr>
                </a:solidFill>
              </a:rPr>
              <a:t> </a:t>
            </a:r>
            <a:r>
              <a:rPr lang="en-US" dirty="0" err="1">
                <a:solidFill>
                  <a:schemeClr val="tx1">
                    <a:lumMod val="75000"/>
                    <a:lumOff val="25000"/>
                  </a:schemeClr>
                </a:solidFill>
              </a:rPr>
              <a:t>stessa</a:t>
            </a:r>
            <a:r>
              <a:rPr lang="en-US" dirty="0">
                <a:solidFill>
                  <a:schemeClr val="tx1">
                    <a:lumMod val="75000"/>
                    <a:lumOff val="25000"/>
                  </a:schemeClr>
                </a:solidFill>
              </a:rPr>
              <a:t> </a:t>
            </a:r>
            <a:r>
              <a:rPr lang="en-US" dirty="0" err="1">
                <a:solidFill>
                  <a:schemeClr val="tx1">
                    <a:lumMod val="75000"/>
                    <a:lumOff val="25000"/>
                  </a:schemeClr>
                </a:solidFill>
              </a:rPr>
              <a:t>linea</a:t>
            </a:r>
            <a:r>
              <a:rPr lang="en-US" dirty="0">
                <a:solidFill>
                  <a:schemeClr val="tx1">
                    <a:lumMod val="75000"/>
                    <a:lumOff val="25000"/>
                  </a:schemeClr>
                </a:solidFill>
              </a:rPr>
              <a:t> di </a:t>
            </a:r>
            <a:r>
              <a:rPr lang="en-US" dirty="0" err="1">
                <a:solidFill>
                  <a:schemeClr val="tx1">
                    <a:lumMod val="75000"/>
                    <a:lumOff val="25000"/>
                  </a:schemeClr>
                </a:solidFill>
              </a:rPr>
              <a:t>produzione</a:t>
            </a:r>
            <a:r>
              <a:rPr lang="en-US" dirty="0">
                <a:solidFill>
                  <a:schemeClr val="tx1">
                    <a:lumMod val="75000"/>
                    <a:lumOff val="25000"/>
                  </a:schemeClr>
                </a:solidFill>
              </a:rPr>
              <a:t>. Le </a:t>
            </a:r>
            <a:r>
              <a:rPr lang="en-US" dirty="0" err="1">
                <a:solidFill>
                  <a:schemeClr val="tx1">
                    <a:lumMod val="75000"/>
                    <a:lumOff val="25000"/>
                  </a:schemeClr>
                </a:solidFill>
              </a:rPr>
              <a:t>caratteristiche</a:t>
            </a:r>
            <a:r>
              <a:rPr lang="en-US" dirty="0">
                <a:solidFill>
                  <a:schemeClr val="tx1">
                    <a:lumMod val="75000"/>
                    <a:lumOff val="25000"/>
                  </a:schemeClr>
                </a:solidFill>
              </a:rPr>
              <a:t> </a:t>
            </a:r>
            <a:r>
              <a:rPr lang="en-US" dirty="0" err="1">
                <a:solidFill>
                  <a:schemeClr val="tx1">
                    <a:lumMod val="75000"/>
                    <a:lumOff val="25000"/>
                  </a:schemeClr>
                </a:solidFill>
              </a:rPr>
              <a:t>tecniche</a:t>
            </a:r>
            <a:r>
              <a:rPr lang="en-US" dirty="0">
                <a:solidFill>
                  <a:schemeClr val="tx1">
                    <a:lumMod val="75000"/>
                    <a:lumOff val="25000"/>
                  </a:schemeClr>
                </a:solidFill>
              </a:rPr>
              <a:t> del </a:t>
            </a:r>
            <a:r>
              <a:rPr lang="en-US" dirty="0" err="1">
                <a:solidFill>
                  <a:schemeClr val="tx1">
                    <a:lumMod val="75000"/>
                    <a:lumOff val="25000"/>
                  </a:schemeClr>
                </a:solidFill>
              </a:rPr>
              <a:t>prodotto</a:t>
            </a:r>
            <a:r>
              <a:rPr lang="en-US" dirty="0">
                <a:solidFill>
                  <a:schemeClr val="tx1">
                    <a:lumMod val="75000"/>
                    <a:lumOff val="25000"/>
                  </a:schemeClr>
                </a:solidFill>
              </a:rPr>
              <a:t> </a:t>
            </a:r>
            <a:r>
              <a:rPr lang="en-US" dirty="0" err="1">
                <a:solidFill>
                  <a:schemeClr val="tx1">
                    <a:lumMod val="75000"/>
                    <a:lumOff val="25000"/>
                  </a:schemeClr>
                </a:solidFill>
              </a:rPr>
              <a:t>sono</a:t>
            </a:r>
            <a:r>
              <a:rPr lang="en-US" dirty="0">
                <a:solidFill>
                  <a:schemeClr val="tx1">
                    <a:lumMod val="75000"/>
                    <a:lumOff val="25000"/>
                  </a:schemeClr>
                </a:solidFill>
              </a:rPr>
              <a:t> </a:t>
            </a:r>
            <a:r>
              <a:rPr lang="en-US" dirty="0" err="1">
                <a:solidFill>
                  <a:schemeClr val="tx1">
                    <a:lumMod val="75000"/>
                    <a:lumOff val="25000"/>
                  </a:schemeClr>
                </a:solidFill>
              </a:rPr>
              <a:t>principalmente</a:t>
            </a:r>
            <a:r>
              <a:rPr lang="en-US" dirty="0">
                <a:solidFill>
                  <a:schemeClr val="tx1">
                    <a:lumMod val="75000"/>
                    <a:lumOff val="25000"/>
                  </a:schemeClr>
                </a:solidFill>
              </a:rPr>
              <a:t> le </a:t>
            </a:r>
            <a:r>
              <a:rPr lang="en-US" dirty="0" err="1">
                <a:solidFill>
                  <a:schemeClr val="tx1">
                    <a:lumMod val="75000"/>
                    <a:lumOff val="25000"/>
                  </a:schemeClr>
                </a:solidFill>
              </a:rPr>
              <a:t>stesse</a:t>
            </a:r>
            <a:r>
              <a:rPr lang="en-US" dirty="0">
                <a:solidFill>
                  <a:schemeClr val="tx1">
                    <a:lumMod val="75000"/>
                    <a:lumOff val="25000"/>
                  </a:schemeClr>
                </a:solidFill>
              </a:rPr>
              <a:t>: </a:t>
            </a:r>
            <a:r>
              <a:rPr lang="en-US" dirty="0" err="1">
                <a:solidFill>
                  <a:schemeClr val="tx1">
                    <a:lumMod val="75000"/>
                    <a:lumOff val="25000"/>
                  </a:schemeClr>
                </a:solidFill>
              </a:rPr>
              <a:t>l'unico</a:t>
            </a:r>
            <a:r>
              <a:rPr lang="en-US" dirty="0">
                <a:solidFill>
                  <a:schemeClr val="tx1">
                    <a:lumMod val="75000"/>
                    <a:lumOff val="25000"/>
                  </a:schemeClr>
                </a:solidFill>
              </a:rPr>
              <a:t> </a:t>
            </a:r>
            <a:r>
              <a:rPr lang="en-US" dirty="0" err="1">
                <a:solidFill>
                  <a:schemeClr val="tx1">
                    <a:lumMod val="75000"/>
                    <a:lumOff val="25000"/>
                  </a:schemeClr>
                </a:solidFill>
              </a:rPr>
              <a:t>elemento</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differisce</a:t>
            </a:r>
            <a:r>
              <a:rPr lang="en-US" dirty="0">
                <a:solidFill>
                  <a:schemeClr val="tx1">
                    <a:lumMod val="75000"/>
                    <a:lumOff val="25000"/>
                  </a:schemeClr>
                </a:solidFill>
              </a:rPr>
              <a:t> è il </a:t>
            </a:r>
            <a:r>
              <a:rPr lang="en-US" dirty="0" err="1">
                <a:solidFill>
                  <a:schemeClr val="tx1">
                    <a:lumMod val="75000"/>
                    <a:lumOff val="25000"/>
                  </a:schemeClr>
                </a:solidFill>
              </a:rPr>
              <a:t>nome</a:t>
            </a:r>
            <a:r>
              <a:rPr lang="en-US" dirty="0">
                <a:solidFill>
                  <a:schemeClr val="tx1">
                    <a:lumMod val="75000"/>
                    <a:lumOff val="25000"/>
                  </a:schemeClr>
                </a:solidFill>
              </a:rPr>
              <a:t>. </a:t>
            </a:r>
          </a:p>
          <a:p>
            <a:pPr algn="ct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In </a:t>
            </a:r>
            <a:r>
              <a:rPr lang="en-US" dirty="0" err="1">
                <a:solidFill>
                  <a:schemeClr val="tx1">
                    <a:lumMod val="75000"/>
                    <a:lumOff val="25000"/>
                  </a:schemeClr>
                </a:solidFill>
              </a:rPr>
              <a:t>queste</a:t>
            </a:r>
            <a:r>
              <a:rPr lang="en-US" dirty="0">
                <a:solidFill>
                  <a:schemeClr val="tx1">
                    <a:lumMod val="75000"/>
                    <a:lumOff val="25000"/>
                  </a:schemeClr>
                </a:solidFill>
              </a:rPr>
              <a:t> </a:t>
            </a:r>
            <a:r>
              <a:rPr lang="en-US" dirty="0" err="1">
                <a:solidFill>
                  <a:schemeClr val="tx1">
                    <a:lumMod val="75000"/>
                    <a:lumOff val="25000"/>
                  </a:schemeClr>
                </a:solidFill>
              </a:rPr>
              <a:t>situazioni</a:t>
            </a:r>
            <a:r>
              <a:rPr lang="en-US" dirty="0">
                <a:solidFill>
                  <a:schemeClr val="tx1">
                    <a:lumMod val="75000"/>
                    <a:lumOff val="25000"/>
                  </a:schemeClr>
                </a:solidFill>
              </a:rPr>
              <a:t>, il </a:t>
            </a:r>
            <a:r>
              <a:rPr lang="en-US" dirty="0" err="1">
                <a:solidFill>
                  <a:schemeClr val="tx1">
                    <a:lumMod val="75000"/>
                    <a:lumOff val="25000"/>
                  </a:schemeClr>
                </a:solidFill>
              </a:rPr>
              <a:t>valore</a:t>
            </a:r>
            <a:r>
              <a:rPr lang="en-US" dirty="0">
                <a:solidFill>
                  <a:schemeClr val="tx1">
                    <a:lumMod val="75000"/>
                    <a:lumOff val="25000"/>
                  </a:schemeClr>
                </a:solidFill>
              </a:rPr>
              <a:t> </a:t>
            </a:r>
            <a:r>
              <a:rPr lang="en-US" dirty="0" err="1">
                <a:solidFill>
                  <a:schemeClr val="tx1">
                    <a:lumMod val="75000"/>
                    <a:lumOff val="25000"/>
                  </a:schemeClr>
                </a:solidFill>
              </a:rPr>
              <a:t>deriva</a:t>
            </a:r>
            <a:r>
              <a:rPr lang="en-US" dirty="0">
                <a:solidFill>
                  <a:schemeClr val="tx1">
                    <a:lumMod val="75000"/>
                    <a:lumOff val="25000"/>
                  </a:schemeClr>
                </a:solidFill>
              </a:rPr>
              <a:t> </a:t>
            </a:r>
            <a:r>
              <a:rPr lang="en-US" dirty="0" err="1">
                <a:solidFill>
                  <a:schemeClr val="tx1">
                    <a:lumMod val="75000"/>
                    <a:lumOff val="25000"/>
                  </a:schemeClr>
                </a:solidFill>
              </a:rPr>
              <a:t>meno</a:t>
            </a:r>
            <a:r>
              <a:rPr lang="en-US" dirty="0">
                <a:solidFill>
                  <a:schemeClr val="tx1">
                    <a:lumMod val="75000"/>
                    <a:lumOff val="25000"/>
                  </a:schemeClr>
                </a:solidFill>
              </a:rPr>
              <a:t> dal </a:t>
            </a:r>
            <a:r>
              <a:rPr lang="en-US" dirty="0" err="1">
                <a:solidFill>
                  <a:schemeClr val="tx1">
                    <a:lumMod val="75000"/>
                    <a:lumOff val="25000"/>
                  </a:schemeClr>
                </a:solidFill>
              </a:rPr>
              <a:t>prodotto</a:t>
            </a:r>
            <a:r>
              <a:rPr lang="en-US" dirty="0">
                <a:solidFill>
                  <a:schemeClr val="tx1">
                    <a:lumMod val="75000"/>
                    <a:lumOff val="25000"/>
                  </a:schemeClr>
                </a:solidFill>
              </a:rPr>
              <a:t> </a:t>
            </a:r>
            <a:r>
              <a:rPr lang="en-US" dirty="0" err="1">
                <a:solidFill>
                  <a:schemeClr val="tx1">
                    <a:lumMod val="75000"/>
                    <a:lumOff val="25000"/>
                  </a:schemeClr>
                </a:solidFill>
              </a:rPr>
              <a:t>reale</a:t>
            </a:r>
            <a:r>
              <a:rPr lang="en-US" dirty="0">
                <a:solidFill>
                  <a:schemeClr val="tx1">
                    <a:lumMod val="75000"/>
                    <a:lumOff val="25000"/>
                  </a:schemeClr>
                </a:solidFill>
              </a:rPr>
              <a:t> e </a:t>
            </a:r>
            <a:r>
              <a:rPr lang="en-US" dirty="0" err="1">
                <a:solidFill>
                  <a:schemeClr val="tx1">
                    <a:lumMod val="75000"/>
                    <a:lumOff val="25000"/>
                  </a:schemeClr>
                </a:solidFill>
              </a:rPr>
              <a:t>più</a:t>
            </a:r>
            <a:r>
              <a:rPr lang="en-US" dirty="0">
                <a:solidFill>
                  <a:schemeClr val="tx1">
                    <a:lumMod val="75000"/>
                    <a:lumOff val="25000"/>
                  </a:schemeClr>
                </a:solidFill>
              </a:rPr>
              <a:t> </a:t>
            </a:r>
            <a:r>
              <a:rPr lang="en-US" dirty="0" err="1">
                <a:solidFill>
                  <a:schemeClr val="tx1">
                    <a:lumMod val="75000"/>
                    <a:lumOff val="25000"/>
                  </a:schemeClr>
                </a:solidFill>
              </a:rPr>
              <a:t>dalle</a:t>
            </a:r>
            <a:r>
              <a:rPr lang="en-US" dirty="0">
                <a:solidFill>
                  <a:schemeClr val="tx1">
                    <a:lumMod val="75000"/>
                    <a:lumOff val="25000"/>
                  </a:schemeClr>
                </a:solidFill>
              </a:rPr>
              <a:t> </a:t>
            </a:r>
            <a:r>
              <a:rPr lang="en-US" dirty="0" err="1">
                <a:solidFill>
                  <a:schemeClr val="tx1">
                    <a:lumMod val="75000"/>
                    <a:lumOff val="25000"/>
                  </a:schemeClr>
                </a:solidFill>
              </a:rPr>
              <a:t>associazioni</a:t>
            </a:r>
            <a:r>
              <a:rPr lang="en-US" dirty="0">
                <a:solidFill>
                  <a:schemeClr val="tx1">
                    <a:lumMod val="75000"/>
                    <a:lumOff val="25000"/>
                  </a:schemeClr>
                </a:solidFill>
              </a:rPr>
              <a:t> di brand. Il </a:t>
            </a:r>
            <a:r>
              <a:rPr lang="en-US" dirty="0" err="1">
                <a:solidFill>
                  <a:schemeClr val="tx1">
                    <a:lumMod val="75000"/>
                    <a:lumOff val="25000"/>
                  </a:schemeClr>
                </a:solidFill>
              </a:rPr>
              <a:t>potere</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brand </a:t>
            </a:r>
            <a:r>
              <a:rPr lang="en-US" dirty="0" err="1">
                <a:solidFill>
                  <a:schemeClr val="tx1">
                    <a:lumMod val="75000"/>
                    <a:lumOff val="25000"/>
                  </a:schemeClr>
                </a:solidFill>
              </a:rPr>
              <a:t>d'influenzare</a:t>
            </a:r>
            <a:r>
              <a:rPr lang="en-US" dirty="0">
                <a:solidFill>
                  <a:schemeClr val="tx1">
                    <a:lumMod val="75000"/>
                    <a:lumOff val="25000"/>
                  </a:schemeClr>
                </a:solidFill>
              </a:rPr>
              <a:t> le </a:t>
            </a:r>
            <a:r>
              <a:rPr lang="en-US" dirty="0" err="1">
                <a:solidFill>
                  <a:schemeClr val="tx1">
                    <a:lumMod val="75000"/>
                    <a:lumOff val="25000"/>
                  </a:schemeClr>
                </a:solidFill>
              </a:rPr>
              <a:t>percezioni</a:t>
            </a:r>
            <a:r>
              <a:rPr lang="en-US" dirty="0">
                <a:solidFill>
                  <a:schemeClr val="tx1">
                    <a:lumMod val="75000"/>
                    <a:lumOff val="25000"/>
                  </a:schemeClr>
                </a:solidFill>
              </a:rPr>
              <a:t> è </a:t>
            </a:r>
            <a:r>
              <a:rPr lang="en-US" dirty="0" err="1">
                <a:solidFill>
                  <a:schemeClr val="tx1">
                    <a:lumMod val="75000"/>
                    <a:lumOff val="25000"/>
                  </a:schemeClr>
                </a:solidFill>
              </a:rPr>
              <a:t>particolarmente</a:t>
            </a:r>
            <a:r>
              <a:rPr lang="en-US" dirty="0">
                <a:solidFill>
                  <a:schemeClr val="tx1">
                    <a:lumMod val="75000"/>
                    <a:lumOff val="25000"/>
                  </a:schemeClr>
                </a:solidFill>
              </a:rPr>
              <a:t> </a:t>
            </a:r>
            <a:r>
              <a:rPr lang="en-US" dirty="0" err="1">
                <a:solidFill>
                  <a:schemeClr val="tx1">
                    <a:lumMod val="75000"/>
                    <a:lumOff val="25000"/>
                  </a:schemeClr>
                </a:solidFill>
              </a:rPr>
              <a:t>evidente</a:t>
            </a:r>
            <a:r>
              <a:rPr lang="en-US" dirty="0">
                <a:solidFill>
                  <a:schemeClr val="tx1">
                    <a:lumMod val="75000"/>
                    <a:lumOff val="25000"/>
                  </a:schemeClr>
                </a:solidFill>
              </a:rPr>
              <a:t> </a:t>
            </a:r>
            <a:r>
              <a:rPr lang="en-US" dirty="0" err="1">
                <a:solidFill>
                  <a:schemeClr val="tx1">
                    <a:lumMod val="75000"/>
                    <a:lumOff val="25000"/>
                  </a:schemeClr>
                </a:solidFill>
              </a:rPr>
              <a:t>nei</a:t>
            </a:r>
            <a:r>
              <a:rPr lang="en-US" dirty="0">
                <a:solidFill>
                  <a:schemeClr val="tx1">
                    <a:lumMod val="75000"/>
                    <a:lumOff val="25000"/>
                  </a:schemeClr>
                </a:solidFill>
              </a:rPr>
              <a:t> blind test sui </a:t>
            </a:r>
            <a:r>
              <a:rPr lang="en-US" dirty="0" err="1">
                <a:solidFill>
                  <a:schemeClr val="tx1">
                    <a:lumMod val="75000"/>
                    <a:lumOff val="25000"/>
                  </a:schemeClr>
                </a:solidFill>
              </a:rPr>
              <a:t>prodotti</a:t>
            </a:r>
            <a:r>
              <a:rPr lang="en-US" dirty="0">
                <a:solidFill>
                  <a:schemeClr val="tx1">
                    <a:lumMod val="75000"/>
                    <a:lumOff val="25000"/>
                  </a:schemeClr>
                </a:solidFill>
              </a:rPr>
              <a:t>, in cui </a:t>
            </a: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clienti</a:t>
            </a:r>
            <a:r>
              <a:rPr lang="en-US" dirty="0">
                <a:solidFill>
                  <a:schemeClr val="tx1">
                    <a:lumMod val="75000"/>
                    <a:lumOff val="25000"/>
                  </a:schemeClr>
                </a:solidFill>
              </a:rPr>
              <a:t> </a:t>
            </a:r>
            <a:r>
              <a:rPr lang="en-US" dirty="0" err="1">
                <a:solidFill>
                  <a:schemeClr val="tx1">
                    <a:lumMod val="75000"/>
                    <a:lumOff val="25000"/>
                  </a:schemeClr>
                </a:solidFill>
              </a:rPr>
              <a:t>spesso</a:t>
            </a:r>
            <a:r>
              <a:rPr lang="en-US" dirty="0">
                <a:solidFill>
                  <a:schemeClr val="tx1">
                    <a:lumMod val="75000"/>
                    <a:lumOff val="25000"/>
                  </a:schemeClr>
                </a:solidFill>
              </a:rPr>
              <a:t> non </a:t>
            </a:r>
            <a:r>
              <a:rPr lang="en-US" dirty="0" err="1">
                <a:solidFill>
                  <a:schemeClr val="tx1">
                    <a:lumMod val="75000"/>
                    <a:lumOff val="25000"/>
                  </a:schemeClr>
                </a:solidFill>
              </a:rPr>
              <a:t>riescono</a:t>
            </a:r>
            <a:r>
              <a:rPr lang="en-US" dirty="0">
                <a:solidFill>
                  <a:schemeClr val="tx1">
                    <a:lumMod val="75000"/>
                    <a:lumOff val="25000"/>
                  </a:schemeClr>
                </a:solidFill>
              </a:rPr>
              <a:t> a </a:t>
            </a:r>
            <a:r>
              <a:rPr lang="en-US" dirty="0" err="1">
                <a:solidFill>
                  <a:schemeClr val="tx1">
                    <a:lumMod val="75000"/>
                    <a:lumOff val="25000"/>
                  </a:schemeClr>
                </a:solidFill>
              </a:rPr>
              <a:t>distinguere</a:t>
            </a:r>
            <a:r>
              <a:rPr lang="en-US" dirty="0">
                <a:solidFill>
                  <a:schemeClr val="tx1">
                    <a:lumMod val="75000"/>
                    <a:lumOff val="25000"/>
                  </a:schemeClr>
                </a:solidFill>
              </a:rPr>
              <a:t> </a:t>
            </a:r>
            <a:r>
              <a:rPr lang="en-US" dirty="0" err="1">
                <a:solidFill>
                  <a:schemeClr val="tx1">
                    <a:lumMod val="75000"/>
                    <a:lumOff val="25000"/>
                  </a:schemeClr>
                </a:solidFill>
              </a:rPr>
              <a:t>tra</a:t>
            </a:r>
            <a:r>
              <a:rPr lang="en-US" dirty="0">
                <a:solidFill>
                  <a:schemeClr val="tx1">
                    <a:lumMod val="75000"/>
                    <a:lumOff val="25000"/>
                  </a:schemeClr>
                </a:solidFill>
              </a:rPr>
              <a:t> le </a:t>
            </a:r>
            <a:r>
              <a:rPr lang="en-US" dirty="0" err="1">
                <a:solidFill>
                  <a:schemeClr val="tx1">
                    <a:lumMod val="75000"/>
                    <a:lumOff val="25000"/>
                  </a:schemeClr>
                </a:solidFill>
              </a:rPr>
              <a:t>offerte</a:t>
            </a:r>
            <a:r>
              <a:rPr lang="en-US" dirty="0">
                <a:solidFill>
                  <a:schemeClr val="tx1">
                    <a:lumMod val="75000"/>
                    <a:lumOff val="25000"/>
                  </a:schemeClr>
                </a:solidFill>
              </a:rPr>
              <a:t> </a:t>
            </a:r>
            <a:r>
              <a:rPr lang="en-US" dirty="0" err="1">
                <a:solidFill>
                  <a:schemeClr val="tx1">
                    <a:lumMod val="75000"/>
                    <a:lumOff val="25000"/>
                  </a:schemeClr>
                </a:solidFill>
              </a:rPr>
              <a:t>concorrenti</a:t>
            </a:r>
            <a:r>
              <a:rPr lang="en-US" dirty="0">
                <a:solidFill>
                  <a:schemeClr val="tx1">
                    <a:lumMod val="75000"/>
                    <a:lumOff val="25000"/>
                  </a:schemeClr>
                </a:solidFill>
              </a:rPr>
              <a:t> </a:t>
            </a:r>
            <a:r>
              <a:rPr lang="en-US" dirty="0" err="1">
                <a:solidFill>
                  <a:schemeClr val="tx1">
                    <a:lumMod val="75000"/>
                    <a:lumOff val="25000"/>
                  </a:schemeClr>
                </a:solidFill>
              </a:rPr>
              <a:t>anche</a:t>
            </a:r>
            <a:r>
              <a:rPr lang="en-US" dirty="0">
                <a:solidFill>
                  <a:schemeClr val="tx1">
                    <a:lumMod val="75000"/>
                    <a:lumOff val="25000"/>
                  </a:schemeClr>
                </a:solidFill>
              </a:rPr>
              <a:t> se </a:t>
            </a:r>
            <a:r>
              <a:rPr lang="en-US" dirty="0" err="1">
                <a:solidFill>
                  <a:schemeClr val="tx1">
                    <a:lumMod val="75000"/>
                    <a:lumOff val="25000"/>
                  </a:schemeClr>
                </a:solidFill>
              </a:rPr>
              <a:t>possono</a:t>
            </a:r>
            <a:r>
              <a:rPr lang="en-US" dirty="0">
                <a:solidFill>
                  <a:schemeClr val="tx1">
                    <a:lumMod val="75000"/>
                    <a:lumOff val="25000"/>
                  </a:schemeClr>
                </a:solidFill>
              </a:rPr>
              <a:t> </a:t>
            </a:r>
            <a:r>
              <a:rPr lang="en-US" dirty="0" err="1">
                <a:solidFill>
                  <a:schemeClr val="tx1">
                    <a:lumMod val="75000"/>
                    <a:lumOff val="25000"/>
                  </a:schemeClr>
                </a:solidFill>
              </a:rPr>
              <a:t>avere</a:t>
            </a:r>
            <a:r>
              <a:rPr lang="en-US" dirty="0">
                <a:solidFill>
                  <a:schemeClr val="tx1">
                    <a:lumMod val="75000"/>
                    <a:lumOff val="25000"/>
                  </a:schemeClr>
                </a:solidFill>
              </a:rPr>
              <a:t> un alto </a:t>
            </a:r>
            <a:r>
              <a:rPr lang="en-US" dirty="0" err="1">
                <a:solidFill>
                  <a:schemeClr val="tx1">
                    <a:lumMod val="75000"/>
                    <a:lumOff val="25000"/>
                  </a:schemeClr>
                </a:solidFill>
              </a:rPr>
              <a:t>livello</a:t>
            </a:r>
            <a:r>
              <a:rPr lang="en-US" dirty="0">
                <a:solidFill>
                  <a:schemeClr val="tx1">
                    <a:lumMod val="75000"/>
                    <a:lumOff val="25000"/>
                  </a:schemeClr>
                </a:solidFill>
              </a:rPr>
              <a:t> di </a:t>
            </a:r>
            <a:r>
              <a:rPr lang="en-US" dirty="0" err="1">
                <a:solidFill>
                  <a:schemeClr val="tx1">
                    <a:lumMod val="75000"/>
                    <a:lumOff val="25000"/>
                  </a:schemeClr>
                </a:solidFill>
              </a:rPr>
              <a:t>lealtà</a:t>
            </a:r>
            <a:r>
              <a:rPr lang="en-US" dirty="0">
                <a:solidFill>
                  <a:schemeClr val="tx1">
                    <a:lumMod val="75000"/>
                    <a:lumOff val="25000"/>
                  </a:schemeClr>
                </a:solidFill>
              </a:rPr>
              <a:t> verso un </a:t>
            </a:r>
            <a:r>
              <a:rPr lang="en-US" dirty="0" err="1">
                <a:solidFill>
                  <a:schemeClr val="tx1">
                    <a:lumMod val="75000"/>
                    <a:lumOff val="25000"/>
                  </a:schemeClr>
                </a:solidFill>
              </a:rPr>
              <a:t>marchio</a:t>
            </a:r>
            <a:r>
              <a:rPr lang="en-US" dirty="0">
                <a:solidFill>
                  <a:schemeClr val="tx1">
                    <a:lumMod val="75000"/>
                    <a:lumOff val="25000"/>
                  </a:schemeClr>
                </a:solidFill>
              </a:rPr>
              <a:t>. Il </a:t>
            </a:r>
            <a:r>
              <a:rPr lang="en-US" dirty="0" err="1">
                <a:solidFill>
                  <a:schemeClr val="tx1">
                    <a:lumMod val="75000"/>
                    <a:lumOff val="25000"/>
                  </a:schemeClr>
                </a:solidFill>
              </a:rPr>
              <a:t>potere</a:t>
            </a:r>
            <a:r>
              <a:rPr lang="en-US" dirty="0">
                <a:solidFill>
                  <a:schemeClr val="tx1">
                    <a:lumMod val="75000"/>
                    <a:lumOff val="25000"/>
                  </a:schemeClr>
                </a:solidFill>
              </a:rPr>
              <a:t> </a:t>
            </a:r>
            <a:r>
              <a:rPr lang="en-US" dirty="0" err="1">
                <a:solidFill>
                  <a:schemeClr val="tx1">
                    <a:lumMod val="75000"/>
                    <a:lumOff val="25000"/>
                  </a:schemeClr>
                </a:solidFill>
              </a:rPr>
              <a:t>dei</a:t>
            </a:r>
            <a:r>
              <a:rPr lang="en-US" dirty="0">
                <a:solidFill>
                  <a:schemeClr val="tx1">
                    <a:lumMod val="75000"/>
                    <a:lumOff val="25000"/>
                  </a:schemeClr>
                </a:solidFill>
              </a:rPr>
              <a:t> brand rispetto ai </a:t>
            </a:r>
            <a:r>
              <a:rPr lang="en-US" dirty="0" err="1">
                <a:solidFill>
                  <a:schemeClr val="tx1">
                    <a:lumMod val="75000"/>
                    <a:lumOff val="25000"/>
                  </a:schemeClr>
                </a:solidFill>
              </a:rPr>
              <a:t>prodotti</a:t>
            </a:r>
            <a:r>
              <a:rPr lang="en-US" dirty="0">
                <a:solidFill>
                  <a:schemeClr val="tx1">
                    <a:lumMod val="75000"/>
                    <a:lumOff val="25000"/>
                  </a:schemeClr>
                </a:solidFill>
              </a:rPr>
              <a:t> è </a:t>
            </a:r>
            <a:r>
              <a:rPr lang="en-US" dirty="0" err="1">
                <a:solidFill>
                  <a:schemeClr val="tx1">
                    <a:lumMod val="75000"/>
                    <a:lumOff val="25000"/>
                  </a:schemeClr>
                </a:solidFill>
              </a:rPr>
              <a:t>ravvisabile</a:t>
            </a:r>
            <a:r>
              <a:rPr lang="en-US" dirty="0">
                <a:solidFill>
                  <a:schemeClr val="tx1">
                    <a:lumMod val="75000"/>
                    <a:lumOff val="25000"/>
                  </a:schemeClr>
                </a:solidFill>
              </a:rPr>
              <a:t> </a:t>
            </a:r>
            <a:r>
              <a:rPr lang="en-US" dirty="0" err="1">
                <a:solidFill>
                  <a:schemeClr val="tx1">
                    <a:lumMod val="75000"/>
                    <a:lumOff val="25000"/>
                  </a:schemeClr>
                </a:solidFill>
              </a:rPr>
              <a:t>anche</a:t>
            </a:r>
            <a:r>
              <a:rPr lang="en-US" dirty="0">
                <a:solidFill>
                  <a:schemeClr val="tx1">
                    <a:lumMod val="75000"/>
                    <a:lumOff val="25000"/>
                  </a:schemeClr>
                </a:solidFill>
              </a:rPr>
              <a:t> </a:t>
            </a:r>
            <a:r>
              <a:rPr lang="en-US" dirty="0" err="1">
                <a:solidFill>
                  <a:schemeClr val="tx1">
                    <a:lumMod val="75000"/>
                    <a:lumOff val="25000"/>
                  </a:schemeClr>
                </a:solidFill>
              </a:rPr>
              <a:t>nel</a:t>
            </a:r>
            <a:r>
              <a:rPr lang="en-US" dirty="0">
                <a:solidFill>
                  <a:schemeClr val="tx1">
                    <a:lumMod val="75000"/>
                    <a:lumOff val="25000"/>
                  </a:schemeClr>
                </a:solidFill>
              </a:rPr>
              <a:t> </a:t>
            </a:r>
            <a:r>
              <a:rPr lang="en-US" dirty="0" err="1">
                <a:solidFill>
                  <a:schemeClr val="tx1">
                    <a:lumMod val="75000"/>
                    <a:lumOff val="25000"/>
                  </a:schemeClr>
                </a:solidFill>
              </a:rPr>
              <a:t>fatto</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spesso</a:t>
            </a:r>
            <a:r>
              <a:rPr lang="en-US" dirty="0">
                <a:solidFill>
                  <a:schemeClr val="tx1">
                    <a:lumMod val="75000"/>
                    <a:lumOff val="25000"/>
                  </a:schemeClr>
                </a:solidFill>
              </a:rPr>
              <a:t> </a:t>
            </a:r>
            <a:r>
              <a:rPr lang="en-US" dirty="0" err="1">
                <a:solidFill>
                  <a:schemeClr val="tx1">
                    <a:lumMod val="75000"/>
                    <a:lumOff val="25000"/>
                  </a:schemeClr>
                </a:solidFill>
              </a:rPr>
              <a:t>alcuni</a:t>
            </a:r>
            <a:r>
              <a:rPr lang="en-US" dirty="0">
                <a:solidFill>
                  <a:schemeClr val="tx1">
                    <a:lumMod val="75000"/>
                    <a:lumOff val="25000"/>
                  </a:schemeClr>
                </a:solidFill>
              </a:rPr>
              <a:t> </a:t>
            </a:r>
            <a:r>
              <a:rPr lang="en-US" dirty="0" err="1">
                <a:solidFill>
                  <a:schemeClr val="tx1">
                    <a:lumMod val="75000"/>
                    <a:lumOff val="25000"/>
                  </a:schemeClr>
                </a:solidFill>
              </a:rPr>
              <a:t>prodotti</a:t>
            </a:r>
            <a:r>
              <a:rPr lang="en-US" dirty="0">
                <a:solidFill>
                  <a:schemeClr val="tx1">
                    <a:lumMod val="75000"/>
                    <a:lumOff val="25000"/>
                  </a:schemeClr>
                </a:solidFill>
              </a:rPr>
              <a:t> </a:t>
            </a:r>
            <a:r>
              <a:rPr lang="en-US" dirty="0" err="1">
                <a:solidFill>
                  <a:schemeClr val="tx1">
                    <a:lumMod val="75000"/>
                    <a:lumOff val="25000"/>
                  </a:schemeClr>
                </a:solidFill>
              </a:rPr>
              <a:t>sono</a:t>
            </a:r>
            <a:r>
              <a:rPr lang="en-US" dirty="0">
                <a:solidFill>
                  <a:schemeClr val="tx1">
                    <a:lumMod val="75000"/>
                    <a:lumOff val="25000"/>
                  </a:schemeClr>
                </a:solidFill>
              </a:rPr>
              <a:t> </a:t>
            </a:r>
            <a:r>
              <a:rPr lang="en-US" dirty="0" err="1">
                <a:solidFill>
                  <a:schemeClr val="tx1">
                    <a:lumMod val="75000"/>
                    <a:lumOff val="25000"/>
                  </a:schemeClr>
                </a:solidFill>
              </a:rPr>
              <a:t>comunemente</a:t>
            </a:r>
            <a:r>
              <a:rPr lang="en-US" dirty="0">
                <a:solidFill>
                  <a:schemeClr val="tx1">
                    <a:lumMod val="75000"/>
                    <a:lumOff val="25000"/>
                  </a:schemeClr>
                </a:solidFill>
              </a:rPr>
              <a:t> </a:t>
            </a:r>
            <a:r>
              <a:rPr lang="en-US" dirty="0" err="1">
                <a:solidFill>
                  <a:schemeClr val="tx1">
                    <a:lumMod val="75000"/>
                    <a:lumOff val="25000"/>
                  </a:schemeClr>
                </a:solidFill>
              </a:rPr>
              <a:t>conosciuti</a:t>
            </a:r>
            <a:r>
              <a:rPr lang="en-US" dirty="0">
                <a:solidFill>
                  <a:schemeClr val="tx1">
                    <a:lumMod val="75000"/>
                    <a:lumOff val="25000"/>
                  </a:schemeClr>
                </a:solidFill>
              </a:rPr>
              <a:t> </a:t>
            </a:r>
            <a:r>
              <a:rPr lang="en-US" dirty="0" err="1">
                <a:solidFill>
                  <a:schemeClr val="tx1">
                    <a:lumMod val="75000"/>
                    <a:lumOff val="25000"/>
                  </a:schemeClr>
                </a:solidFill>
              </a:rPr>
              <a:t>più</a:t>
            </a:r>
            <a:r>
              <a:rPr lang="en-US" dirty="0">
                <a:solidFill>
                  <a:schemeClr val="tx1">
                    <a:lumMod val="75000"/>
                    <a:lumOff val="25000"/>
                  </a:schemeClr>
                </a:solidFill>
              </a:rPr>
              <a:t> dal </a:t>
            </a:r>
            <a:r>
              <a:rPr lang="en-US" dirty="0" err="1">
                <a:solidFill>
                  <a:schemeClr val="tx1">
                    <a:lumMod val="75000"/>
                    <a:lumOff val="25000"/>
                  </a:schemeClr>
                </a:solidFill>
              </a:rPr>
              <a:t>nome</a:t>
            </a:r>
            <a:r>
              <a:rPr lang="en-US" dirty="0">
                <a:solidFill>
                  <a:schemeClr val="tx1">
                    <a:lumMod val="75000"/>
                    <a:lumOff val="25000"/>
                  </a:schemeClr>
                </a:solidFill>
              </a:rPr>
              <a:t> del </a:t>
            </a:r>
            <a:r>
              <a:rPr lang="en-US" dirty="0" err="1">
                <a:solidFill>
                  <a:schemeClr val="tx1">
                    <a:lumMod val="75000"/>
                    <a:lumOff val="25000"/>
                  </a:schemeClr>
                </a:solidFill>
              </a:rPr>
              <a:t>marchio</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dal </a:t>
            </a:r>
            <a:r>
              <a:rPr lang="en-US" dirty="0" err="1">
                <a:solidFill>
                  <a:schemeClr val="tx1">
                    <a:lumMod val="75000"/>
                    <a:lumOff val="25000"/>
                  </a:schemeClr>
                </a:solidFill>
              </a:rPr>
              <a:t>nome</a:t>
            </a:r>
            <a:r>
              <a:rPr lang="en-US" dirty="0">
                <a:solidFill>
                  <a:schemeClr val="tx1">
                    <a:lumMod val="75000"/>
                    <a:lumOff val="25000"/>
                  </a:schemeClr>
                </a:solidFill>
              </a:rPr>
              <a:t> del </a:t>
            </a:r>
            <a:r>
              <a:rPr lang="en-US" dirty="0" err="1">
                <a:solidFill>
                  <a:schemeClr val="tx1">
                    <a:lumMod val="75000"/>
                    <a:lumOff val="25000"/>
                  </a:schemeClr>
                </a:solidFill>
              </a:rPr>
              <a:t>prodotto</a:t>
            </a:r>
            <a:r>
              <a:rPr lang="en-US" dirty="0">
                <a:solidFill>
                  <a:schemeClr val="tx1">
                    <a:lumMod val="75000"/>
                    <a:lumOff val="25000"/>
                  </a:schemeClr>
                </a:solidFill>
              </a:rPr>
              <a:t>.</a:t>
            </a:r>
          </a:p>
        </p:txBody>
      </p:sp>
    </p:spTree>
    <p:extLst>
      <p:ext uri="{BB962C8B-B14F-4D97-AF65-F5344CB8AC3E}">
        <p14:creationId xmlns:p14="http://schemas.microsoft.com/office/powerpoint/2010/main" val="102969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4CB2315-7A6D-91C6-E2A7-C4A48CE96FD5}"/>
              </a:ext>
            </a:extLst>
          </p:cNvPr>
          <p:cNvSpPr>
            <a:spLocks noGrp="1"/>
          </p:cNvSpPr>
          <p:nvPr>
            <p:ph type="title"/>
          </p:nvPr>
        </p:nvSpPr>
        <p:spPr/>
        <p:txBody>
          <a:bodyPr/>
          <a:lstStyle/>
          <a:p>
            <a:pPr algn="ctr"/>
            <a:r>
              <a:rPr lang="it-IT" b="1" i="1" dirty="0"/>
              <a:t>La gestione del processo </a:t>
            </a:r>
            <a:br>
              <a:rPr lang="it-IT" b="1" i="1" dirty="0"/>
            </a:br>
            <a:r>
              <a:rPr lang="it-IT" b="1" i="1" dirty="0"/>
              <a:t>di sviluppo di nuovi prodotti</a:t>
            </a:r>
          </a:p>
        </p:txBody>
      </p:sp>
      <p:sp>
        <p:nvSpPr>
          <p:cNvPr id="5" name="Segnaposto contenuto 4">
            <a:extLst>
              <a:ext uri="{FF2B5EF4-FFF2-40B4-BE49-F238E27FC236}">
                <a16:creationId xmlns:a16="http://schemas.microsoft.com/office/drawing/2014/main" id="{059121C2-0D04-93C2-396C-7CBCB7D1B279}"/>
              </a:ext>
            </a:extLst>
          </p:cNvPr>
          <p:cNvSpPr>
            <a:spLocks noGrp="1"/>
          </p:cNvSpPr>
          <p:nvPr>
            <p:ph idx="1"/>
          </p:nvPr>
        </p:nvSpPr>
        <p:spPr>
          <a:xfrm>
            <a:off x="1066800" y="2685320"/>
            <a:ext cx="10058400" cy="2435321"/>
          </a:xfrm>
        </p:spPr>
        <p:txBody>
          <a:bodyPr/>
          <a:lstStyle/>
          <a:p>
            <a:pPr algn="ctr"/>
            <a:r>
              <a:rPr lang="it-IT" dirty="0"/>
              <a:t>Lo sviluppo di nuovi prodotti è costoso, rischioso e richiede tempo - questi sono tre fatti ineludibili. Nella Figura successiva viene illustrato il processo di sviluppo di nuovi prodotti articolato in sette fasi. Sebbene la realtà dello sviluppo di nuovi prodotti possa assomigliare al caos organizzativo, la disciplina imposta dalle attività svolte in ogni fase porta a una maggiore probabilità di sviluppare un prodotto che non solo funzioni, ma conferisca anche vantaggi ai clienti. È importante però sottolineare che i nuovi prodotti passano attraverso ogni fase a velocità diverse: alcuni possono soffermarsi in una fase per un lungo periodo mentre altri possono passarci molto rapidamente.</a:t>
            </a:r>
          </a:p>
        </p:txBody>
      </p:sp>
    </p:spTree>
    <p:extLst>
      <p:ext uri="{BB962C8B-B14F-4D97-AF65-F5344CB8AC3E}">
        <p14:creationId xmlns:p14="http://schemas.microsoft.com/office/powerpoint/2010/main" val="2977776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B2489E-25DE-F0E9-BEC8-C15BC07C30E1}"/>
              </a:ext>
            </a:extLst>
          </p:cNvPr>
          <p:cNvPicPr>
            <a:picLocks noChangeAspect="1"/>
          </p:cNvPicPr>
          <p:nvPr/>
        </p:nvPicPr>
        <p:blipFill>
          <a:blip r:embed="rId2"/>
          <a:stretch>
            <a:fillRect/>
          </a:stretch>
        </p:blipFill>
        <p:spPr>
          <a:xfrm>
            <a:off x="3804542" y="177104"/>
            <a:ext cx="4582916" cy="5997606"/>
          </a:xfrm>
          <a:prstGeom prst="rect">
            <a:avLst/>
          </a:prstGeom>
        </p:spPr>
      </p:pic>
    </p:spTree>
    <p:extLst>
      <p:ext uri="{BB962C8B-B14F-4D97-AF65-F5344CB8AC3E}">
        <p14:creationId xmlns:p14="http://schemas.microsoft.com/office/powerpoint/2010/main" val="83091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3F719-4F60-F663-45E3-BC541F3AA819}"/>
              </a:ext>
            </a:extLst>
          </p:cNvPr>
          <p:cNvSpPr>
            <a:spLocks noGrp="1"/>
          </p:cNvSpPr>
          <p:nvPr>
            <p:ph type="title"/>
          </p:nvPr>
        </p:nvSpPr>
        <p:spPr/>
        <p:txBody>
          <a:bodyPr/>
          <a:lstStyle/>
          <a:p>
            <a:pPr algn="ctr"/>
            <a:r>
              <a:rPr lang="it-IT" b="1" i="1" dirty="0"/>
              <a:t>La generazione delle idee</a:t>
            </a:r>
          </a:p>
        </p:txBody>
      </p:sp>
      <p:graphicFrame>
        <p:nvGraphicFramePr>
          <p:cNvPr id="5" name="Segnaposto contenuto 2">
            <a:extLst>
              <a:ext uri="{FF2B5EF4-FFF2-40B4-BE49-F238E27FC236}">
                <a16:creationId xmlns:a16="http://schemas.microsoft.com/office/drawing/2014/main" id="{3C6E3C7C-9EB7-4C52-C4E8-98DD27AB6267}"/>
              </a:ext>
            </a:extLst>
          </p:cNvPr>
          <p:cNvGraphicFramePr>
            <a:graphicFrameLocks noGrp="1"/>
          </p:cNvGraphicFramePr>
          <p:nvPr>
            <p:ph idx="1"/>
            <p:extLst>
              <p:ext uri="{D42A27DB-BD31-4B8C-83A1-F6EECF244321}">
                <p14:modId xmlns:p14="http://schemas.microsoft.com/office/powerpoint/2010/main" val="3095658795"/>
              </p:ext>
            </p:extLst>
          </p:nvPr>
        </p:nvGraphicFramePr>
        <p:xfrm>
          <a:off x="548640" y="1737360"/>
          <a:ext cx="11094720" cy="445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409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6880906-D95C-6A94-BFDC-77C4A68A1EC7}"/>
              </a:ext>
            </a:extLst>
          </p:cNvPr>
          <p:cNvSpPr txBox="1"/>
          <p:nvPr/>
        </p:nvSpPr>
        <p:spPr>
          <a:xfrm>
            <a:off x="2306782" y="2191618"/>
            <a:ext cx="7578436" cy="1938992"/>
          </a:xfrm>
          <a:prstGeom prst="rect">
            <a:avLst/>
          </a:prstGeom>
          <a:noFill/>
        </p:spPr>
        <p:txBody>
          <a:bodyPr wrap="square">
            <a:spAutoFit/>
          </a:bodyPr>
          <a:lstStyle/>
          <a:p>
            <a:pPr algn="ctr"/>
            <a:r>
              <a:rPr lang="it-IT" sz="2000" i="1" u="sng" dirty="0" err="1">
                <a:solidFill>
                  <a:schemeClr val="accent1"/>
                </a:solidFill>
              </a:rPr>
              <a:t>Evaluate</a:t>
            </a:r>
            <a:r>
              <a:rPr lang="it-IT" sz="2000" i="1" u="sng" dirty="0">
                <a:solidFill>
                  <a:schemeClr val="accent1"/>
                </a:solidFill>
              </a:rPr>
              <a:t> </a:t>
            </a:r>
            <a:r>
              <a:rPr lang="it-IT" sz="2000" i="1" u="sng" dirty="0" err="1">
                <a:solidFill>
                  <a:schemeClr val="accent1"/>
                </a:solidFill>
              </a:rPr>
              <a:t>later</a:t>
            </a:r>
            <a:r>
              <a:rPr lang="it-IT" sz="2000" i="1" u="sng" dirty="0">
                <a:solidFill>
                  <a:schemeClr val="accent1"/>
                </a:solidFill>
              </a:rPr>
              <a:t> (valutazione a posteriori): </a:t>
            </a:r>
          </a:p>
          <a:p>
            <a:pPr algn="ctr"/>
            <a:r>
              <a:rPr lang="it-IT" sz="2000" dirty="0"/>
              <a:t>per stabilire una comunicazione aperta. Rimandare la valutazione sarà il primo passo verso la fiducia e il rispetto reciproco tra i membri del team, lasciandoli liberi di far parlare le proprie menti. Ognuno dovrà avere il tempo di difendere e spiegare ampiamente le proprie idee e, ovviamente, ognuna di queste dovrà essere valutata equamente.</a:t>
            </a:r>
          </a:p>
        </p:txBody>
      </p:sp>
    </p:spTree>
    <p:extLst>
      <p:ext uri="{BB962C8B-B14F-4D97-AF65-F5344CB8AC3E}">
        <p14:creationId xmlns:p14="http://schemas.microsoft.com/office/powerpoint/2010/main" val="85173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256CCC4-DD24-4ECB-39AE-5044BB3BF732}"/>
              </a:ext>
            </a:extLst>
          </p:cNvPr>
          <p:cNvSpPr/>
          <p:nvPr/>
        </p:nvSpPr>
        <p:spPr>
          <a:xfrm>
            <a:off x="1738859" y="1648918"/>
            <a:ext cx="8514413" cy="302801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DFFA21F6-68E8-217C-E6F1-FD71F258B734}"/>
              </a:ext>
            </a:extLst>
          </p:cNvPr>
          <p:cNvSpPr txBox="1"/>
          <p:nvPr/>
        </p:nvSpPr>
        <p:spPr>
          <a:xfrm>
            <a:off x="2182091" y="1983893"/>
            <a:ext cx="7827818" cy="2246769"/>
          </a:xfrm>
          <a:prstGeom prst="rect">
            <a:avLst/>
          </a:prstGeom>
          <a:noFill/>
        </p:spPr>
        <p:txBody>
          <a:bodyPr wrap="square">
            <a:spAutoFit/>
          </a:bodyPr>
          <a:lstStyle/>
          <a:p>
            <a:pPr algn="ctr"/>
            <a:r>
              <a:rPr lang="it-IT" sz="2000" i="1" u="sng" dirty="0">
                <a:solidFill>
                  <a:schemeClr val="accent1"/>
                </a:solidFill>
              </a:rPr>
              <a:t>Go for </a:t>
            </a:r>
            <a:r>
              <a:rPr lang="it-IT" sz="2000" i="1" u="sng" dirty="0" err="1">
                <a:solidFill>
                  <a:schemeClr val="accent1"/>
                </a:solidFill>
              </a:rPr>
              <a:t>quantity</a:t>
            </a:r>
            <a:r>
              <a:rPr lang="it-IT" sz="2000" i="1" u="sng" dirty="0">
                <a:solidFill>
                  <a:schemeClr val="accent1"/>
                </a:solidFill>
              </a:rPr>
              <a:t> (ricercare la quantità): </a:t>
            </a:r>
          </a:p>
          <a:p>
            <a:pPr algn="ctr"/>
            <a:r>
              <a:rPr lang="it-IT" sz="2000" dirty="0"/>
              <a:t>per la massimizzazione delle scelte. Il secondo passo sarà quello di "buttare giù" una larga quantità di idee affinché il range di possibilità per l'individuazione di un'idea vincente aumenti. Questa quantità avrà due dimensioni: la flessibilità (ci si riferisce a un range di idee appartenenti a classi diverse) e l'allargamento (varietà di idee raggruppate intorno a uno stesso tema).</a:t>
            </a:r>
          </a:p>
        </p:txBody>
      </p:sp>
    </p:spTree>
    <p:extLst>
      <p:ext uri="{BB962C8B-B14F-4D97-AF65-F5344CB8AC3E}">
        <p14:creationId xmlns:p14="http://schemas.microsoft.com/office/powerpoint/2010/main" val="1200029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73E7A0-A2A6-C75B-DB6A-DCE1113B8A5A}"/>
              </a:ext>
            </a:extLst>
          </p:cNvPr>
          <p:cNvSpPr txBox="1"/>
          <p:nvPr/>
        </p:nvSpPr>
        <p:spPr>
          <a:xfrm>
            <a:off x="2452254" y="2260938"/>
            <a:ext cx="7287491" cy="1631216"/>
          </a:xfrm>
          <a:prstGeom prst="rect">
            <a:avLst/>
          </a:prstGeom>
          <a:noFill/>
        </p:spPr>
        <p:txBody>
          <a:bodyPr wrap="square">
            <a:spAutoFit/>
          </a:bodyPr>
          <a:lstStyle/>
          <a:p>
            <a:pPr algn="ctr"/>
            <a:r>
              <a:rPr lang="it-IT" sz="2000" i="1" u="sng" dirty="0" err="1">
                <a:solidFill>
                  <a:schemeClr val="accent1"/>
                </a:solidFill>
              </a:rPr>
              <a:t>Encourage</a:t>
            </a:r>
            <a:r>
              <a:rPr lang="it-IT" sz="2000" i="1" u="sng" dirty="0">
                <a:solidFill>
                  <a:schemeClr val="accent1"/>
                </a:solidFill>
              </a:rPr>
              <a:t> wild </a:t>
            </a:r>
            <a:r>
              <a:rPr lang="it-IT" sz="2000" i="1" u="sng" dirty="0" err="1">
                <a:solidFill>
                  <a:schemeClr val="accent1"/>
                </a:solidFill>
              </a:rPr>
              <a:t>ideas</a:t>
            </a:r>
            <a:r>
              <a:rPr lang="it-IT" sz="2000" i="1" u="sng" dirty="0">
                <a:solidFill>
                  <a:schemeClr val="accent1"/>
                </a:solidFill>
              </a:rPr>
              <a:t> (incoraggiare idee folli):</a:t>
            </a:r>
          </a:p>
          <a:p>
            <a:pPr algn="ctr"/>
            <a:r>
              <a:rPr lang="it-IT" sz="2000" dirty="0"/>
              <a:t>per massimizzare la creatività. Saranno proprio i pensieri creativi (creative thinking) a portare di fronte alle persone idee folli. Una delle strade per scatenare la creatività sarà percorribile usando (nel descrivere la propria idea) parole colorate, espressive e irriverenti.</a:t>
            </a:r>
          </a:p>
        </p:txBody>
      </p:sp>
    </p:spTree>
    <p:extLst>
      <p:ext uri="{BB962C8B-B14F-4D97-AF65-F5344CB8AC3E}">
        <p14:creationId xmlns:p14="http://schemas.microsoft.com/office/powerpoint/2010/main" val="2041959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774D3A0-BF9E-2B92-D9E9-A18D41A9B1E5}"/>
              </a:ext>
            </a:extLst>
          </p:cNvPr>
          <p:cNvSpPr/>
          <p:nvPr/>
        </p:nvSpPr>
        <p:spPr>
          <a:xfrm>
            <a:off x="1704109" y="1330035"/>
            <a:ext cx="8783781" cy="392083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14BA3E4C-90BF-4064-5A79-B68093E43FBF}"/>
              </a:ext>
            </a:extLst>
          </p:cNvPr>
          <p:cNvSpPr txBox="1"/>
          <p:nvPr/>
        </p:nvSpPr>
        <p:spPr>
          <a:xfrm>
            <a:off x="2161308" y="1859292"/>
            <a:ext cx="7869382" cy="2862322"/>
          </a:xfrm>
          <a:prstGeom prst="rect">
            <a:avLst/>
          </a:prstGeom>
          <a:noFill/>
        </p:spPr>
        <p:txBody>
          <a:bodyPr wrap="square">
            <a:spAutoFit/>
          </a:bodyPr>
          <a:lstStyle/>
          <a:p>
            <a:pPr algn="ctr"/>
            <a:r>
              <a:rPr lang="it-IT" sz="2000" i="1" u="sng" dirty="0">
                <a:solidFill>
                  <a:schemeClr val="accent1"/>
                </a:solidFill>
              </a:rPr>
              <a:t>Build on </a:t>
            </a:r>
            <a:r>
              <a:rPr lang="it-IT" sz="2000" i="1" u="sng" dirty="0" err="1">
                <a:solidFill>
                  <a:schemeClr val="accent1"/>
                </a:solidFill>
              </a:rPr>
              <a:t>other</a:t>
            </a:r>
            <a:r>
              <a:rPr lang="it-IT" sz="2000" i="1" u="sng" dirty="0">
                <a:solidFill>
                  <a:schemeClr val="accent1"/>
                </a:solidFill>
              </a:rPr>
              <a:t> </a:t>
            </a:r>
            <a:r>
              <a:rPr lang="it-IT" sz="2000" i="1" u="sng" dirty="0" err="1">
                <a:solidFill>
                  <a:schemeClr val="accent1"/>
                </a:solidFill>
              </a:rPr>
              <a:t>ideas</a:t>
            </a:r>
            <a:r>
              <a:rPr lang="it-IT" sz="2000" i="1" u="sng" dirty="0">
                <a:solidFill>
                  <a:schemeClr val="accent1"/>
                </a:solidFill>
              </a:rPr>
              <a:t> (costruire sopra altre idee):</a:t>
            </a:r>
          </a:p>
          <a:p>
            <a:pPr algn="ctr"/>
            <a:r>
              <a:rPr lang="it-IT" sz="2000" dirty="0"/>
              <a:t>per sfruttare tutte le possibilità. "L'immaginazione è più importante della conoscenza", così diceva Albert Einstein. Dunque, le idee che emergeranno durante il brainstorming potranno essere ispiratrici per ulteriori idee. Osborn credeva che modificando o combinando idee diverse si sarebbe potuto arrivare a nuove e addirittura idee migliori. Sarà dunque necessario espandere quest'ultime ed eventualmente indirizzarle verso una nuova direzione (nella maggior parte dei casi questa elaborazione avverrà spontaneamente).</a:t>
            </a:r>
          </a:p>
        </p:txBody>
      </p:sp>
    </p:spTree>
    <p:extLst>
      <p:ext uri="{BB962C8B-B14F-4D97-AF65-F5344CB8AC3E}">
        <p14:creationId xmlns:p14="http://schemas.microsoft.com/office/powerpoint/2010/main" val="351942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8B7A88-F7BC-8114-24EB-C5DF97FDE1C9}"/>
              </a:ext>
            </a:extLst>
          </p:cNvPr>
          <p:cNvSpPr txBox="1"/>
          <p:nvPr/>
        </p:nvSpPr>
        <p:spPr>
          <a:xfrm>
            <a:off x="2424545" y="1873103"/>
            <a:ext cx="7342909" cy="2862322"/>
          </a:xfrm>
          <a:prstGeom prst="rect">
            <a:avLst/>
          </a:prstGeom>
          <a:noFill/>
        </p:spPr>
        <p:txBody>
          <a:bodyPr wrap="square">
            <a:spAutoFit/>
          </a:bodyPr>
          <a:lstStyle/>
          <a:p>
            <a:pPr algn="ctr"/>
            <a:r>
              <a:rPr lang="it-IT" sz="2000" i="1" u="sng" dirty="0">
                <a:solidFill>
                  <a:schemeClr val="accent1"/>
                </a:solidFill>
              </a:rPr>
              <a:t>Chiarezza per la condivisione delle idee. </a:t>
            </a:r>
          </a:p>
          <a:p>
            <a:pPr algn="ctr"/>
            <a:r>
              <a:rPr lang="it-IT" sz="2000" dirty="0"/>
              <a:t>Rendere chiare le proprie idee sarà un semplice ma importante passo. Abbiamo detto come la valutazione delle idee debba avvenire a posteriori, ma in primis queste dovranno poter essere comprese. Pertanto, prima della condivisione, ognuno dovrà porsi delle domande e rispondersi, per poi mostrare al gruppo la propria idea, da dove è nata, i fattori che possono influenzarla e l'obiettivo prefissato (che dovrebbe corrispondere alla domanda inizialmente postagli).</a:t>
            </a:r>
          </a:p>
        </p:txBody>
      </p:sp>
    </p:spTree>
    <p:extLst>
      <p:ext uri="{BB962C8B-B14F-4D97-AF65-F5344CB8AC3E}">
        <p14:creationId xmlns:p14="http://schemas.microsoft.com/office/powerpoint/2010/main" val="2797274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C95AD83-8FEF-E2D7-CFFE-D6E98227A6C2}"/>
              </a:ext>
            </a:extLst>
          </p:cNvPr>
          <p:cNvSpPr txBox="1"/>
          <p:nvPr/>
        </p:nvSpPr>
        <p:spPr>
          <a:xfrm>
            <a:off x="942109" y="1578766"/>
            <a:ext cx="5929746" cy="3693319"/>
          </a:xfrm>
          <a:prstGeom prst="rect">
            <a:avLst/>
          </a:prstGeom>
          <a:noFill/>
        </p:spPr>
        <p:txBody>
          <a:bodyPr wrap="square">
            <a:spAutoFit/>
          </a:bodyPr>
          <a:lstStyle/>
          <a:p>
            <a:pPr algn="ctr"/>
            <a:r>
              <a:rPr lang="it-IT" i="1" u="sng" dirty="0">
                <a:solidFill>
                  <a:schemeClr val="accent1"/>
                </a:solidFill>
              </a:rPr>
              <a:t>Il </a:t>
            </a:r>
            <a:r>
              <a:rPr lang="it-IT" i="1" u="sng" dirty="0" err="1">
                <a:solidFill>
                  <a:schemeClr val="accent1"/>
                </a:solidFill>
              </a:rPr>
              <a:t>brainwriting</a:t>
            </a:r>
            <a:r>
              <a:rPr lang="it-IT" i="1" u="sng" dirty="0">
                <a:solidFill>
                  <a:schemeClr val="accent1"/>
                </a:solidFill>
              </a:rPr>
              <a:t> </a:t>
            </a:r>
            <a:r>
              <a:rPr lang="it-IT" dirty="0"/>
              <a:t>è una metodologia messa a punto dall'Istituto </a:t>
            </a:r>
            <a:r>
              <a:rPr lang="it-IT" dirty="0" err="1"/>
              <a:t>Batelle</a:t>
            </a:r>
            <a:r>
              <a:rPr lang="it-IT" dirty="0"/>
              <a:t> di Francoforte e rappresenta la versione su carta del brainstorming. Le uniche cose di cui si avrà bisogno sono semplicemente carta e penna. Il conduttore scrive sui fogli quanti sono i partecipanti del gruppo, la frase stimolo e ciascuno ha a sua disposizione un minuto per scrivere sotto lo stimolo la prima idea che gli viene in mente. Costui successivamente passerà il proprio foglio al compagno di destra, che leggerà l'idea sopra scritta e ne aggiungerà a sua volta una ulteriore e così via fino all'ultimo partecipante. Alla fine del giro ciascuno avrà un foglio con numerose idee formulate per iscritto e, dall'esame dell'insieme, si cercherà di sintetizzare un'unica e vincente idea.</a:t>
            </a:r>
          </a:p>
        </p:txBody>
      </p:sp>
      <p:pic>
        <p:nvPicPr>
          <p:cNvPr id="17410" name="Picture 2">
            <a:extLst>
              <a:ext uri="{FF2B5EF4-FFF2-40B4-BE49-F238E27FC236}">
                <a16:creationId xmlns:a16="http://schemas.microsoft.com/office/drawing/2014/main" id="{A7541BFF-F5DF-4645-059F-984DFD8C22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56" r="15999"/>
          <a:stretch/>
        </p:blipFill>
        <p:spPr bwMode="auto">
          <a:xfrm>
            <a:off x="7622726" y="1828904"/>
            <a:ext cx="3350074" cy="319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6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EEBCBC-2E70-5BC5-5939-B1BCC7B6004A}"/>
              </a:ext>
            </a:extLst>
          </p:cNvPr>
          <p:cNvSpPr txBox="1"/>
          <p:nvPr/>
        </p:nvSpPr>
        <p:spPr>
          <a:xfrm>
            <a:off x="1740785" y="807173"/>
            <a:ext cx="8710429" cy="4938851"/>
          </a:xfrm>
          <a:prstGeom prst="rect">
            <a:avLst/>
          </a:prstGeom>
        </p:spPr>
        <p:txBody>
          <a:bodyPr vert="horz" lIns="0" tIns="45720" rIns="0" bIns="45720" rtlCol="0" anchor="ctr">
            <a:normAutofit/>
          </a:bodyPr>
          <a:lstStyle/>
          <a:p>
            <a:pPr algn="ctr" defTabSz="914400">
              <a:lnSpc>
                <a:spcPct val="90000"/>
              </a:lnSpc>
              <a:spcAft>
                <a:spcPts val="600"/>
              </a:spcAft>
              <a:buClr>
                <a:schemeClr val="accent1"/>
              </a:buClr>
              <a:buFont typeface="Calibri" panose="020F0502020204030204" pitchFamily="34" charset="0"/>
            </a:pPr>
            <a:r>
              <a:rPr lang="en-US" dirty="0" err="1">
                <a:solidFill>
                  <a:schemeClr val="tx1">
                    <a:lumMod val="75000"/>
                    <a:lumOff val="25000"/>
                  </a:schemeClr>
                </a:solidFill>
              </a:rPr>
              <a:t>Infine</a:t>
            </a:r>
            <a:r>
              <a:rPr lang="en-US" dirty="0">
                <a:solidFill>
                  <a:schemeClr val="tx1">
                    <a:lumMod val="75000"/>
                    <a:lumOff val="25000"/>
                  </a:schemeClr>
                </a:solidFill>
              </a:rPr>
              <a:t>, la </a:t>
            </a:r>
            <a:r>
              <a:rPr lang="en-US" dirty="0" err="1">
                <a:solidFill>
                  <a:schemeClr val="tx1">
                    <a:lumMod val="75000"/>
                    <a:lumOff val="25000"/>
                  </a:schemeClr>
                </a:solidFill>
              </a:rPr>
              <a:t>mappa</a:t>
            </a:r>
            <a:r>
              <a:rPr lang="en-US" dirty="0">
                <a:solidFill>
                  <a:schemeClr val="tx1">
                    <a:lumMod val="75000"/>
                    <a:lumOff val="25000"/>
                  </a:schemeClr>
                </a:solidFill>
              </a:rPr>
              <a:t> </a:t>
            </a:r>
            <a:r>
              <a:rPr lang="en-US" dirty="0" err="1">
                <a:solidFill>
                  <a:schemeClr val="tx1">
                    <a:lumMod val="75000"/>
                    <a:lumOff val="25000"/>
                  </a:schemeClr>
                </a:solidFill>
              </a:rPr>
              <a:t>mentale</a:t>
            </a:r>
            <a:r>
              <a:rPr lang="en-US" dirty="0">
                <a:solidFill>
                  <a:schemeClr val="tx1">
                    <a:lumMod val="75000"/>
                    <a:lumOff val="25000"/>
                  </a:schemeClr>
                </a:solidFill>
              </a:rPr>
              <a:t>, </a:t>
            </a:r>
            <a:r>
              <a:rPr lang="en-US" dirty="0" err="1">
                <a:solidFill>
                  <a:schemeClr val="tx1">
                    <a:lumMod val="75000"/>
                    <a:lumOff val="25000"/>
                  </a:schemeClr>
                </a:solidFill>
              </a:rPr>
              <a:t>creata</a:t>
            </a:r>
            <a:r>
              <a:rPr lang="en-US" dirty="0">
                <a:solidFill>
                  <a:schemeClr val="tx1">
                    <a:lumMod val="75000"/>
                    <a:lumOff val="25000"/>
                  </a:schemeClr>
                </a:solidFill>
              </a:rPr>
              <a:t> </a:t>
            </a:r>
            <a:r>
              <a:rPr lang="en-US" dirty="0" err="1">
                <a:solidFill>
                  <a:schemeClr val="tx1">
                    <a:lumMod val="75000"/>
                    <a:lumOff val="25000"/>
                  </a:schemeClr>
                </a:solidFill>
              </a:rPr>
              <a:t>inizialmente</a:t>
            </a:r>
            <a:r>
              <a:rPr lang="en-US" dirty="0">
                <a:solidFill>
                  <a:schemeClr val="tx1">
                    <a:lumMod val="75000"/>
                    <a:lumOff val="25000"/>
                  </a:schemeClr>
                </a:solidFill>
              </a:rPr>
              <a:t> da Tony Buzan, </a:t>
            </a:r>
            <a:r>
              <a:rPr lang="en-US" dirty="0" err="1">
                <a:solidFill>
                  <a:schemeClr val="tx1">
                    <a:lumMod val="75000"/>
                    <a:lumOff val="25000"/>
                  </a:schemeClr>
                </a:solidFill>
              </a:rPr>
              <a:t>rappresenta</a:t>
            </a:r>
            <a:r>
              <a:rPr lang="en-US" dirty="0">
                <a:solidFill>
                  <a:schemeClr val="tx1">
                    <a:lumMod val="75000"/>
                    <a:lumOff val="25000"/>
                  </a:schemeClr>
                </a:solidFill>
              </a:rPr>
              <a:t> </a:t>
            </a:r>
            <a:r>
              <a:rPr lang="en-US" i="1" dirty="0" err="1">
                <a:solidFill>
                  <a:schemeClr val="tx1">
                    <a:lumMod val="75000"/>
                    <a:lumOff val="25000"/>
                  </a:schemeClr>
                </a:solidFill>
              </a:rPr>
              <a:t>una</a:t>
            </a:r>
            <a:r>
              <a:rPr lang="en-US" i="1" dirty="0">
                <a:solidFill>
                  <a:schemeClr val="tx1">
                    <a:lumMod val="75000"/>
                    <a:lumOff val="25000"/>
                  </a:schemeClr>
                </a:solidFill>
              </a:rPr>
              <a:t> </a:t>
            </a:r>
            <a:r>
              <a:rPr lang="en-US" i="1" u="sng" dirty="0" err="1">
                <a:solidFill>
                  <a:schemeClr val="accent1"/>
                </a:solidFill>
              </a:rPr>
              <a:t>naturale</a:t>
            </a:r>
            <a:r>
              <a:rPr lang="en-US" i="1" u="sng" dirty="0">
                <a:solidFill>
                  <a:schemeClr val="accent1"/>
                </a:solidFill>
              </a:rPr>
              <a:t> </a:t>
            </a:r>
            <a:r>
              <a:rPr lang="en-US" i="1" u="sng" dirty="0" err="1">
                <a:solidFill>
                  <a:schemeClr val="accent1"/>
                </a:solidFill>
              </a:rPr>
              <a:t>espressione</a:t>
            </a:r>
            <a:r>
              <a:rPr lang="en-US" i="1" u="sng" dirty="0">
                <a:solidFill>
                  <a:schemeClr val="accent1"/>
                </a:solidFill>
              </a:rPr>
              <a:t> </a:t>
            </a:r>
            <a:r>
              <a:rPr lang="en-US" i="1" u="sng" dirty="0" err="1">
                <a:solidFill>
                  <a:schemeClr val="accent1"/>
                </a:solidFill>
              </a:rPr>
              <a:t>della</a:t>
            </a:r>
            <a:r>
              <a:rPr lang="en-US" i="1" u="sng" dirty="0">
                <a:solidFill>
                  <a:schemeClr val="accent1"/>
                </a:solidFill>
              </a:rPr>
              <a:t> </a:t>
            </a:r>
            <a:r>
              <a:rPr lang="en-US" i="1" u="sng" dirty="0" err="1">
                <a:solidFill>
                  <a:schemeClr val="accent1"/>
                </a:solidFill>
              </a:rPr>
              <a:t>mente</a:t>
            </a:r>
            <a:r>
              <a:rPr lang="en-US" i="1" u="sng" dirty="0">
                <a:solidFill>
                  <a:schemeClr val="accent1"/>
                </a:solidFill>
              </a:rPr>
              <a:t> </a:t>
            </a:r>
            <a:r>
              <a:rPr lang="en-US" i="1" u="sng" dirty="0" err="1">
                <a:solidFill>
                  <a:schemeClr val="accent1"/>
                </a:solidFill>
              </a:rPr>
              <a:t>umana</a:t>
            </a:r>
            <a:r>
              <a:rPr lang="en-US" dirty="0">
                <a:solidFill>
                  <a:schemeClr val="tx1">
                    <a:lumMod val="75000"/>
                    <a:lumOff val="25000"/>
                  </a:schemeClr>
                </a:solidFill>
              </a:rPr>
              <a:t>, ed è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potente</a:t>
            </a:r>
            <a:r>
              <a:rPr lang="en-US" dirty="0">
                <a:solidFill>
                  <a:schemeClr val="tx1">
                    <a:lumMod val="75000"/>
                    <a:lumOff val="25000"/>
                  </a:schemeClr>
                </a:solidFill>
              </a:rPr>
              <a:t> </a:t>
            </a:r>
            <a:r>
              <a:rPr lang="en-US" dirty="0" err="1">
                <a:solidFill>
                  <a:schemeClr val="tx1">
                    <a:lumMod val="75000"/>
                    <a:lumOff val="25000"/>
                  </a:schemeClr>
                </a:solidFill>
              </a:rPr>
              <a:t>tecnica</a:t>
            </a:r>
            <a:r>
              <a:rPr lang="en-US" dirty="0">
                <a:solidFill>
                  <a:schemeClr val="tx1">
                    <a:lumMod val="75000"/>
                    <a:lumOff val="25000"/>
                  </a:schemeClr>
                </a:solidFill>
              </a:rPr>
              <a:t> </a:t>
            </a:r>
            <a:r>
              <a:rPr lang="en-US" dirty="0" err="1">
                <a:solidFill>
                  <a:schemeClr val="tx1">
                    <a:lumMod val="75000"/>
                    <a:lumOff val="25000"/>
                  </a:schemeClr>
                </a:solidFill>
              </a:rPr>
              <a:t>grafica</a:t>
            </a:r>
            <a:r>
              <a:rPr lang="en-US" dirty="0">
                <a:solidFill>
                  <a:schemeClr val="tx1">
                    <a:lumMod val="75000"/>
                    <a:lumOff val="25000"/>
                  </a:schemeClr>
                </a:solidFill>
              </a:rPr>
              <a:t> </a:t>
            </a:r>
            <a:r>
              <a:rPr lang="en-US" dirty="0" err="1">
                <a:solidFill>
                  <a:schemeClr val="tx1">
                    <a:lumMod val="75000"/>
                    <a:lumOff val="25000"/>
                  </a:schemeClr>
                </a:solidFill>
              </a:rPr>
              <a:t>che</a:t>
            </a:r>
            <a:r>
              <a:rPr lang="en-US" dirty="0">
                <a:solidFill>
                  <a:schemeClr val="tx1">
                    <a:lumMod val="75000"/>
                    <a:lumOff val="25000"/>
                  </a:schemeClr>
                </a:solidFill>
              </a:rPr>
              <a:t> </a:t>
            </a:r>
            <a:r>
              <a:rPr lang="en-US" dirty="0" err="1">
                <a:solidFill>
                  <a:schemeClr val="tx1">
                    <a:lumMod val="75000"/>
                    <a:lumOff val="25000"/>
                  </a:schemeClr>
                </a:solidFill>
              </a:rPr>
              <a:t>fornisce</a:t>
            </a:r>
            <a:r>
              <a:rPr lang="en-US" dirty="0">
                <a:solidFill>
                  <a:schemeClr val="tx1">
                    <a:lumMod val="75000"/>
                    <a:lumOff val="25000"/>
                  </a:schemeClr>
                </a:solidFill>
              </a:rPr>
              <a:t>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chiave</a:t>
            </a:r>
            <a:r>
              <a:rPr lang="en-US" dirty="0">
                <a:solidFill>
                  <a:schemeClr val="tx1">
                    <a:lumMod val="75000"/>
                    <a:lumOff val="25000"/>
                  </a:schemeClr>
                </a:solidFill>
              </a:rPr>
              <a:t> </a:t>
            </a:r>
            <a:r>
              <a:rPr lang="en-US" dirty="0" err="1">
                <a:solidFill>
                  <a:schemeClr val="tx1">
                    <a:lumMod val="75000"/>
                    <a:lumOff val="25000"/>
                  </a:schemeClr>
                </a:solidFill>
              </a:rPr>
              <a:t>universale</a:t>
            </a:r>
            <a:r>
              <a:rPr lang="en-US" dirty="0">
                <a:solidFill>
                  <a:schemeClr val="tx1">
                    <a:lumMod val="75000"/>
                    <a:lumOff val="25000"/>
                  </a:schemeClr>
                </a:solidFill>
              </a:rPr>
              <a:t> per </a:t>
            </a:r>
            <a:r>
              <a:rPr lang="en-US" dirty="0" err="1">
                <a:solidFill>
                  <a:schemeClr val="tx1">
                    <a:lumMod val="75000"/>
                    <a:lumOff val="25000"/>
                  </a:schemeClr>
                </a:solidFill>
              </a:rPr>
              <a:t>sbloccare</a:t>
            </a:r>
            <a:r>
              <a:rPr lang="en-US" dirty="0">
                <a:solidFill>
                  <a:schemeClr val="tx1">
                    <a:lumMod val="75000"/>
                    <a:lumOff val="25000"/>
                  </a:schemeClr>
                </a:solidFill>
              </a:rPr>
              <a:t> il </a:t>
            </a:r>
            <a:r>
              <a:rPr lang="en-US" dirty="0" err="1">
                <a:solidFill>
                  <a:schemeClr val="tx1">
                    <a:lumMod val="75000"/>
                    <a:lumOff val="25000"/>
                  </a:schemeClr>
                </a:solidFill>
              </a:rPr>
              <a:t>potenziale</a:t>
            </a:r>
            <a:r>
              <a:rPr lang="en-US" dirty="0">
                <a:solidFill>
                  <a:schemeClr val="tx1">
                    <a:lumMod val="75000"/>
                    <a:lumOff val="25000"/>
                  </a:schemeClr>
                </a:solidFill>
              </a:rPr>
              <a:t> del </a:t>
            </a:r>
            <a:r>
              <a:rPr lang="en-US" dirty="0" err="1">
                <a:solidFill>
                  <a:schemeClr val="tx1">
                    <a:lumMod val="75000"/>
                    <a:lumOff val="25000"/>
                  </a:schemeClr>
                </a:solidFill>
              </a:rPr>
              <a:t>cervello</a:t>
            </a:r>
            <a:r>
              <a:rPr lang="en-US" dirty="0">
                <a:solidFill>
                  <a:schemeClr val="tx1">
                    <a:lumMod val="75000"/>
                    <a:lumOff val="25000"/>
                  </a:schemeClr>
                </a:solidFill>
              </a:rPr>
              <a:t>; </a:t>
            </a:r>
            <a:r>
              <a:rPr lang="en-US" dirty="0" err="1">
                <a:solidFill>
                  <a:schemeClr val="tx1">
                    <a:lumMod val="75000"/>
                    <a:lumOff val="25000"/>
                  </a:schemeClr>
                </a:solidFill>
              </a:rPr>
              <a:t>questa</a:t>
            </a:r>
            <a:r>
              <a:rPr lang="en-US" dirty="0">
                <a:solidFill>
                  <a:schemeClr val="tx1">
                    <a:lumMod val="75000"/>
                    <a:lumOff val="25000"/>
                  </a:schemeClr>
                </a:solidFill>
              </a:rPr>
              <a:t> ha quattro </a:t>
            </a:r>
            <a:r>
              <a:rPr lang="en-US" dirty="0" err="1">
                <a:solidFill>
                  <a:schemeClr val="tx1">
                    <a:lumMod val="75000"/>
                    <a:lumOff val="25000"/>
                  </a:schemeClr>
                </a:solidFill>
              </a:rPr>
              <a:t>caratteristiche</a:t>
            </a:r>
            <a:r>
              <a:rPr lang="en-US" dirty="0">
                <a:solidFill>
                  <a:schemeClr val="tx1">
                    <a:lumMod val="75000"/>
                    <a:lumOff val="25000"/>
                  </a:schemeClr>
                </a:solidFill>
              </a:rPr>
              <a:t> </a:t>
            </a:r>
            <a:r>
              <a:rPr lang="en-US" dirty="0" err="1">
                <a:solidFill>
                  <a:schemeClr val="tx1">
                    <a:lumMod val="75000"/>
                    <a:lumOff val="25000"/>
                  </a:schemeClr>
                </a:solidFill>
              </a:rPr>
              <a:t>principali</a:t>
            </a:r>
            <a:r>
              <a:rPr lang="en-US"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dirty="0" err="1">
                <a:solidFill>
                  <a:schemeClr val="tx1">
                    <a:lumMod val="75000"/>
                    <a:lumOff val="25000"/>
                  </a:schemeClr>
                </a:solidFill>
              </a:rPr>
              <a:t>l'oggetto</a:t>
            </a:r>
            <a:r>
              <a:rPr lang="en-US" dirty="0">
                <a:solidFill>
                  <a:schemeClr val="tx1">
                    <a:lumMod val="75000"/>
                    <a:lumOff val="25000"/>
                  </a:schemeClr>
                </a:solidFill>
              </a:rPr>
              <a:t> </a:t>
            </a:r>
            <a:r>
              <a:rPr lang="en-US" dirty="0" err="1">
                <a:solidFill>
                  <a:schemeClr val="tx1">
                    <a:lumMod val="75000"/>
                    <a:lumOff val="25000"/>
                  </a:schemeClr>
                </a:solidFill>
              </a:rPr>
              <a:t>dell'attenzione</a:t>
            </a:r>
            <a:r>
              <a:rPr lang="en-US" dirty="0">
                <a:solidFill>
                  <a:schemeClr val="tx1">
                    <a:lumMod val="75000"/>
                    <a:lumOff val="25000"/>
                  </a:schemeClr>
                </a:solidFill>
              </a:rPr>
              <a:t> è </a:t>
            </a:r>
            <a:r>
              <a:rPr lang="en-US" dirty="0" err="1">
                <a:solidFill>
                  <a:schemeClr val="tx1">
                    <a:lumMod val="75000"/>
                    <a:lumOff val="25000"/>
                  </a:schemeClr>
                </a:solidFill>
              </a:rPr>
              <a:t>cristallizzato</a:t>
            </a:r>
            <a:r>
              <a:rPr lang="en-US" dirty="0">
                <a:solidFill>
                  <a:schemeClr val="tx1">
                    <a:lumMod val="75000"/>
                    <a:lumOff val="25000"/>
                  </a:schemeClr>
                </a:solidFill>
              </a:rPr>
              <a:t> in </a:t>
            </a:r>
            <a:r>
              <a:rPr lang="en-US" dirty="0" err="1">
                <a:solidFill>
                  <a:schemeClr val="tx1">
                    <a:lumMod val="75000"/>
                    <a:lumOff val="25000"/>
                  </a:schemeClr>
                </a:solidFill>
              </a:rPr>
              <a:t>un'immagine</a:t>
            </a:r>
            <a:r>
              <a:rPr lang="en-US" dirty="0">
                <a:solidFill>
                  <a:schemeClr val="tx1">
                    <a:lumMod val="75000"/>
                    <a:lumOff val="25000"/>
                  </a:schemeClr>
                </a:solidFill>
              </a:rPr>
              <a:t> centrale;</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dirty="0" err="1">
                <a:solidFill>
                  <a:schemeClr val="tx1">
                    <a:lumMod val="75000"/>
                    <a:lumOff val="25000"/>
                  </a:schemeClr>
                </a:solidFill>
              </a:rPr>
              <a:t>i</a:t>
            </a:r>
            <a:r>
              <a:rPr lang="en-US" dirty="0">
                <a:solidFill>
                  <a:schemeClr val="tx1">
                    <a:lumMod val="75000"/>
                    <a:lumOff val="25000"/>
                  </a:schemeClr>
                </a:solidFill>
              </a:rPr>
              <a:t> </a:t>
            </a:r>
            <a:r>
              <a:rPr lang="en-US" dirty="0" err="1">
                <a:solidFill>
                  <a:schemeClr val="tx1">
                    <a:lumMod val="75000"/>
                    <a:lumOff val="25000"/>
                  </a:schemeClr>
                </a:solidFill>
              </a:rPr>
              <a:t>temi</a:t>
            </a:r>
            <a:r>
              <a:rPr lang="en-US" dirty="0">
                <a:solidFill>
                  <a:schemeClr val="tx1">
                    <a:lumMod val="75000"/>
                    <a:lumOff val="25000"/>
                  </a:schemeClr>
                </a:solidFill>
              </a:rPr>
              <a:t> </a:t>
            </a:r>
            <a:r>
              <a:rPr lang="en-US" dirty="0" err="1">
                <a:solidFill>
                  <a:schemeClr val="tx1">
                    <a:lumMod val="75000"/>
                    <a:lumOff val="25000"/>
                  </a:schemeClr>
                </a:solidFill>
              </a:rPr>
              <a:t>principali</a:t>
            </a:r>
            <a:r>
              <a:rPr lang="en-US" dirty="0">
                <a:solidFill>
                  <a:schemeClr val="tx1">
                    <a:lumMod val="75000"/>
                    <a:lumOff val="25000"/>
                  </a:schemeClr>
                </a:solidFill>
              </a:rPr>
              <a:t> del </a:t>
            </a:r>
            <a:r>
              <a:rPr lang="en-US" dirty="0" err="1">
                <a:solidFill>
                  <a:schemeClr val="tx1">
                    <a:lumMod val="75000"/>
                    <a:lumOff val="25000"/>
                  </a:schemeClr>
                </a:solidFill>
              </a:rPr>
              <a:t>soggetto</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irradiano</a:t>
            </a:r>
            <a:r>
              <a:rPr lang="en-US" dirty="0">
                <a:solidFill>
                  <a:schemeClr val="tx1">
                    <a:lumMod val="75000"/>
                    <a:lumOff val="25000"/>
                  </a:schemeClr>
                </a:solidFill>
              </a:rPr>
              <a:t> </a:t>
            </a:r>
            <a:r>
              <a:rPr lang="en-US" dirty="0" err="1">
                <a:solidFill>
                  <a:schemeClr val="tx1">
                    <a:lumMod val="75000"/>
                    <a:lumOff val="25000"/>
                  </a:schemeClr>
                </a:solidFill>
              </a:rPr>
              <a:t>dall'immagine</a:t>
            </a:r>
            <a:r>
              <a:rPr lang="en-US" dirty="0">
                <a:solidFill>
                  <a:schemeClr val="tx1">
                    <a:lumMod val="75000"/>
                    <a:lumOff val="25000"/>
                  </a:schemeClr>
                </a:solidFill>
              </a:rPr>
              <a:t> centrale come rami;</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dirty="0" err="1">
                <a:solidFill>
                  <a:schemeClr val="tx1">
                    <a:lumMod val="75000"/>
                    <a:lumOff val="25000"/>
                  </a:schemeClr>
                </a:solidFill>
              </a:rPr>
              <a:t>i</a:t>
            </a:r>
            <a:r>
              <a:rPr lang="en-US" dirty="0">
                <a:solidFill>
                  <a:schemeClr val="tx1">
                    <a:lumMod val="75000"/>
                    <a:lumOff val="25000"/>
                  </a:schemeClr>
                </a:solidFill>
              </a:rPr>
              <a:t> rami </a:t>
            </a:r>
            <a:r>
              <a:rPr lang="en-US" dirty="0" err="1">
                <a:solidFill>
                  <a:schemeClr val="tx1">
                    <a:lumMod val="75000"/>
                    <a:lumOff val="25000"/>
                  </a:schemeClr>
                </a:solidFill>
              </a:rPr>
              <a:t>contengono</a:t>
            </a:r>
            <a:r>
              <a:rPr lang="en-US" dirty="0">
                <a:solidFill>
                  <a:schemeClr val="tx1">
                    <a:lumMod val="75000"/>
                    <a:lumOff val="25000"/>
                  </a:schemeClr>
                </a:solidFill>
              </a:rPr>
              <a:t> </a:t>
            </a:r>
            <a:r>
              <a:rPr lang="en-US" dirty="0" err="1">
                <a:solidFill>
                  <a:schemeClr val="tx1">
                    <a:lumMod val="75000"/>
                    <a:lumOff val="25000"/>
                  </a:schemeClr>
                </a:solidFill>
              </a:rPr>
              <a:t>un'immagine</a:t>
            </a:r>
            <a:r>
              <a:rPr lang="en-US" dirty="0">
                <a:solidFill>
                  <a:schemeClr val="tx1">
                    <a:lumMod val="75000"/>
                    <a:lumOff val="25000"/>
                  </a:schemeClr>
                </a:solidFill>
              </a:rPr>
              <a:t> o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parola</a:t>
            </a:r>
            <a:r>
              <a:rPr lang="en-US" dirty="0">
                <a:solidFill>
                  <a:schemeClr val="tx1">
                    <a:lumMod val="75000"/>
                    <a:lumOff val="25000"/>
                  </a:schemeClr>
                </a:solidFill>
              </a:rPr>
              <a:t> </a:t>
            </a:r>
            <a:r>
              <a:rPr lang="en-US" dirty="0" err="1">
                <a:solidFill>
                  <a:schemeClr val="tx1">
                    <a:lumMod val="75000"/>
                    <a:lumOff val="25000"/>
                  </a:schemeClr>
                </a:solidFill>
              </a:rPr>
              <a:t>chiave</a:t>
            </a:r>
            <a:r>
              <a:rPr lang="en-US" dirty="0">
                <a:solidFill>
                  <a:schemeClr val="tx1">
                    <a:lumMod val="75000"/>
                    <a:lumOff val="25000"/>
                  </a:schemeClr>
                </a:solidFill>
              </a:rPr>
              <a:t> </a:t>
            </a:r>
            <a:r>
              <a:rPr lang="en-US" dirty="0" err="1">
                <a:solidFill>
                  <a:schemeClr val="tx1">
                    <a:lumMod val="75000"/>
                    <a:lumOff val="25000"/>
                  </a:schemeClr>
                </a:solidFill>
              </a:rPr>
              <a:t>scritta</a:t>
            </a:r>
            <a:r>
              <a:rPr lang="en-US" dirty="0">
                <a:solidFill>
                  <a:schemeClr val="tx1">
                    <a:lumMod val="75000"/>
                    <a:lumOff val="25000"/>
                  </a:schemeClr>
                </a:solidFill>
              </a:rPr>
              <a:t> </a:t>
            </a:r>
            <a:r>
              <a:rPr lang="en-US" dirty="0" err="1">
                <a:solidFill>
                  <a:schemeClr val="tx1">
                    <a:lumMod val="75000"/>
                    <a:lumOff val="25000"/>
                  </a:schemeClr>
                </a:solidFill>
              </a:rPr>
              <a:t>su</a:t>
            </a:r>
            <a:r>
              <a:rPr lang="en-US" dirty="0">
                <a:solidFill>
                  <a:schemeClr val="tx1">
                    <a:lumMod val="75000"/>
                    <a:lumOff val="25000"/>
                  </a:schemeClr>
                </a:solidFill>
              </a:rPr>
              <a:t>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linea</a:t>
            </a:r>
            <a:r>
              <a:rPr lang="en-US" dirty="0">
                <a:solidFill>
                  <a:schemeClr val="tx1">
                    <a:lumMod val="75000"/>
                    <a:lumOff val="25000"/>
                  </a:schemeClr>
                </a:solidFill>
              </a:rPr>
              <a:t> </a:t>
            </a:r>
            <a:r>
              <a:rPr lang="en-US" dirty="0" err="1">
                <a:solidFill>
                  <a:schemeClr val="tx1">
                    <a:lumMod val="75000"/>
                    <a:lumOff val="25000"/>
                  </a:schemeClr>
                </a:solidFill>
              </a:rPr>
              <a:t>associata</a:t>
            </a:r>
            <a:r>
              <a:rPr lang="en-US" dirty="0">
                <a:solidFill>
                  <a:schemeClr val="tx1">
                    <a:lumMod val="75000"/>
                    <a:lumOff val="25000"/>
                  </a:schemeClr>
                </a:solidFill>
              </a:rPr>
              <a:t>; </a:t>
            </a:r>
            <a:r>
              <a:rPr lang="en-US" dirty="0" err="1">
                <a:solidFill>
                  <a:schemeClr val="tx1">
                    <a:lumMod val="75000"/>
                    <a:lumOff val="25000"/>
                  </a:schemeClr>
                </a:solidFill>
              </a:rPr>
              <a:t>gli</a:t>
            </a:r>
            <a:r>
              <a:rPr lang="en-US" dirty="0">
                <a:solidFill>
                  <a:schemeClr val="tx1">
                    <a:lumMod val="75000"/>
                    <a:lumOff val="25000"/>
                  </a:schemeClr>
                </a:solidFill>
              </a:rPr>
              <a:t> </a:t>
            </a:r>
            <a:r>
              <a:rPr lang="en-US" dirty="0" err="1">
                <a:solidFill>
                  <a:schemeClr val="tx1">
                    <a:lumMod val="75000"/>
                    <a:lumOff val="25000"/>
                  </a:schemeClr>
                </a:solidFill>
              </a:rPr>
              <a:t>argomenti</a:t>
            </a:r>
            <a:r>
              <a:rPr lang="en-US" dirty="0">
                <a:solidFill>
                  <a:schemeClr val="tx1">
                    <a:lumMod val="75000"/>
                    <a:lumOff val="25000"/>
                  </a:schemeClr>
                </a:solidFill>
              </a:rPr>
              <a:t> di </a:t>
            </a:r>
            <a:r>
              <a:rPr lang="en-US" dirty="0" err="1">
                <a:solidFill>
                  <a:schemeClr val="tx1">
                    <a:lumMod val="75000"/>
                    <a:lumOff val="25000"/>
                  </a:schemeClr>
                </a:solidFill>
              </a:rPr>
              <a:t>minore</a:t>
            </a:r>
            <a:r>
              <a:rPr lang="en-US" dirty="0">
                <a:solidFill>
                  <a:schemeClr val="tx1">
                    <a:lumMod val="75000"/>
                    <a:lumOff val="25000"/>
                  </a:schemeClr>
                </a:solidFill>
              </a:rPr>
              <a:t> </a:t>
            </a:r>
            <a:r>
              <a:rPr lang="en-US" dirty="0" err="1">
                <a:solidFill>
                  <a:schemeClr val="tx1">
                    <a:lumMod val="75000"/>
                    <a:lumOff val="25000"/>
                  </a:schemeClr>
                </a:solidFill>
              </a:rPr>
              <a:t>importanza</a:t>
            </a:r>
            <a:r>
              <a:rPr lang="en-US" dirty="0">
                <a:solidFill>
                  <a:schemeClr val="tx1">
                    <a:lumMod val="75000"/>
                    <a:lumOff val="25000"/>
                  </a:schemeClr>
                </a:solidFill>
              </a:rPr>
              <a:t> </a:t>
            </a:r>
            <a:r>
              <a:rPr lang="en-US" dirty="0" err="1">
                <a:solidFill>
                  <a:schemeClr val="tx1">
                    <a:lumMod val="75000"/>
                    <a:lumOff val="25000"/>
                  </a:schemeClr>
                </a:solidFill>
              </a:rPr>
              <a:t>sono</a:t>
            </a:r>
            <a:r>
              <a:rPr lang="en-US" dirty="0">
                <a:solidFill>
                  <a:schemeClr val="tx1">
                    <a:lumMod val="75000"/>
                    <a:lumOff val="25000"/>
                  </a:schemeClr>
                </a:solidFill>
              </a:rPr>
              <a:t> </a:t>
            </a:r>
            <a:r>
              <a:rPr lang="en-US" dirty="0" err="1">
                <a:solidFill>
                  <a:schemeClr val="tx1">
                    <a:lumMod val="75000"/>
                    <a:lumOff val="25000"/>
                  </a:schemeClr>
                </a:solidFill>
              </a:rPr>
              <a:t>anch'essi</a:t>
            </a:r>
            <a:r>
              <a:rPr lang="en-US" dirty="0">
                <a:solidFill>
                  <a:schemeClr val="tx1">
                    <a:lumMod val="75000"/>
                    <a:lumOff val="25000"/>
                  </a:schemeClr>
                </a:solidFill>
              </a:rPr>
              <a:t> </a:t>
            </a:r>
            <a:r>
              <a:rPr lang="en-US" dirty="0" err="1">
                <a:solidFill>
                  <a:schemeClr val="tx1">
                    <a:lumMod val="75000"/>
                    <a:lumOff val="25000"/>
                  </a:schemeClr>
                </a:solidFill>
              </a:rPr>
              <a:t>rappresentati</a:t>
            </a:r>
            <a:r>
              <a:rPr lang="en-US" dirty="0">
                <a:solidFill>
                  <a:schemeClr val="tx1">
                    <a:lumMod val="75000"/>
                    <a:lumOff val="25000"/>
                  </a:schemeClr>
                </a:solidFill>
              </a:rPr>
              <a:t> come rami </a:t>
            </a:r>
            <a:r>
              <a:rPr lang="en-US" dirty="0" err="1">
                <a:solidFill>
                  <a:schemeClr val="tx1">
                    <a:lumMod val="75000"/>
                    <a:lumOff val="25000"/>
                  </a:schemeClr>
                </a:solidFill>
              </a:rPr>
              <a:t>attaccati</a:t>
            </a:r>
            <a:r>
              <a:rPr lang="en-US" dirty="0">
                <a:solidFill>
                  <a:schemeClr val="tx1">
                    <a:lumMod val="75000"/>
                    <a:lumOff val="25000"/>
                  </a:schemeClr>
                </a:solidFill>
              </a:rPr>
              <a:t> ai rami di un </a:t>
            </a:r>
            <a:r>
              <a:rPr lang="en-US" dirty="0" err="1">
                <a:solidFill>
                  <a:schemeClr val="tx1">
                    <a:lumMod val="75000"/>
                    <a:lumOff val="25000"/>
                  </a:schemeClr>
                </a:solidFill>
              </a:rPr>
              <a:t>livello</a:t>
            </a:r>
            <a:r>
              <a:rPr lang="en-US" dirty="0">
                <a:solidFill>
                  <a:schemeClr val="tx1">
                    <a:lumMod val="75000"/>
                    <a:lumOff val="25000"/>
                  </a:schemeClr>
                </a:solidFill>
              </a:rPr>
              <a:t> </a:t>
            </a:r>
            <a:r>
              <a:rPr lang="en-US" dirty="0" err="1">
                <a:solidFill>
                  <a:schemeClr val="tx1">
                    <a:lumMod val="75000"/>
                    <a:lumOff val="25000"/>
                  </a:schemeClr>
                </a:solidFill>
              </a:rPr>
              <a:t>più</a:t>
            </a:r>
            <a:r>
              <a:rPr lang="en-US" dirty="0">
                <a:solidFill>
                  <a:schemeClr val="tx1">
                    <a:lumMod val="75000"/>
                    <a:lumOff val="25000"/>
                  </a:schemeClr>
                </a:solidFill>
              </a:rPr>
              <a:t> alto;</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en-US" dirty="0" err="1">
                <a:solidFill>
                  <a:schemeClr val="tx1">
                    <a:lumMod val="75000"/>
                    <a:lumOff val="25000"/>
                  </a:schemeClr>
                </a:solidFill>
              </a:rPr>
              <a:t>i</a:t>
            </a:r>
            <a:r>
              <a:rPr lang="en-US" dirty="0">
                <a:solidFill>
                  <a:schemeClr val="tx1">
                    <a:lumMod val="75000"/>
                    <a:lumOff val="25000"/>
                  </a:schemeClr>
                </a:solidFill>
              </a:rPr>
              <a:t> rami </a:t>
            </a:r>
            <a:r>
              <a:rPr lang="en-US" dirty="0" err="1">
                <a:solidFill>
                  <a:schemeClr val="tx1">
                    <a:lumMod val="75000"/>
                    <a:lumOff val="25000"/>
                  </a:schemeClr>
                </a:solidFill>
              </a:rPr>
              <a:t>formano</a:t>
            </a:r>
            <a:r>
              <a:rPr lang="en-US" dirty="0">
                <a:solidFill>
                  <a:schemeClr val="tx1">
                    <a:lumMod val="75000"/>
                    <a:lumOff val="25000"/>
                  </a:schemeClr>
                </a:solidFill>
              </a:rPr>
              <a:t> </a:t>
            </a:r>
            <a:r>
              <a:rPr lang="en-US" dirty="0" err="1">
                <a:solidFill>
                  <a:schemeClr val="tx1">
                    <a:lumMod val="75000"/>
                    <a:lumOff val="25000"/>
                  </a:schemeClr>
                </a:solidFill>
              </a:rPr>
              <a:t>una</a:t>
            </a:r>
            <a:r>
              <a:rPr lang="en-US" dirty="0">
                <a:solidFill>
                  <a:schemeClr val="tx1">
                    <a:lumMod val="75000"/>
                    <a:lumOff val="25000"/>
                  </a:schemeClr>
                </a:solidFill>
              </a:rPr>
              <a:t> </a:t>
            </a:r>
            <a:r>
              <a:rPr lang="en-US" dirty="0" err="1">
                <a:solidFill>
                  <a:schemeClr val="tx1">
                    <a:lumMod val="75000"/>
                    <a:lumOff val="25000"/>
                  </a:schemeClr>
                </a:solidFill>
              </a:rPr>
              <a:t>struttura</a:t>
            </a:r>
            <a:r>
              <a:rPr lang="en-US" dirty="0">
                <a:solidFill>
                  <a:schemeClr val="tx1">
                    <a:lumMod val="75000"/>
                    <a:lumOff val="25000"/>
                  </a:schemeClr>
                </a:solidFill>
              </a:rPr>
              <a:t> </a:t>
            </a:r>
            <a:r>
              <a:rPr lang="en-US" dirty="0" err="1">
                <a:solidFill>
                  <a:schemeClr val="tx1">
                    <a:lumMod val="75000"/>
                    <a:lumOff val="25000"/>
                  </a:schemeClr>
                </a:solidFill>
              </a:rPr>
              <a:t>nodale</a:t>
            </a:r>
            <a:r>
              <a:rPr lang="en-US" dirty="0">
                <a:solidFill>
                  <a:schemeClr val="tx1">
                    <a:lumMod val="75000"/>
                    <a:lumOff val="25000"/>
                  </a:schemeClr>
                </a:solidFill>
              </a:rPr>
              <a:t> </a:t>
            </a:r>
            <a:r>
              <a:rPr lang="en-US" dirty="0" err="1">
                <a:solidFill>
                  <a:schemeClr val="tx1">
                    <a:lumMod val="75000"/>
                    <a:lumOff val="25000"/>
                  </a:schemeClr>
                </a:solidFill>
              </a:rPr>
              <a:t>connessa</a:t>
            </a:r>
            <a:r>
              <a:rPr lang="en-US" dirty="0">
                <a:solidFill>
                  <a:schemeClr val="tx1">
                    <a:lumMod val="75000"/>
                    <a:lumOff val="25000"/>
                  </a:schemeClr>
                </a:solidFill>
              </a:rPr>
              <a:t>.</a:t>
            </a:r>
          </a:p>
          <a:p>
            <a:pPr marL="342900" indent="-342900" algn="ctr" defTabSz="914400">
              <a:lnSpc>
                <a:spcPct val="90000"/>
              </a:lnSpc>
              <a:spcAft>
                <a:spcPts val="600"/>
              </a:spcAft>
              <a:buClr>
                <a:schemeClr val="accent1"/>
              </a:buClr>
              <a:buFont typeface="Calibri" panose="020F0502020204030204" pitchFamily="34" charset="0"/>
              <a:buAutoNum type="arabicPeriod"/>
            </a:pPr>
            <a:r>
              <a:rPr lang="it-IT" dirty="0">
                <a:solidFill>
                  <a:schemeClr val="tx1">
                    <a:lumMod val="75000"/>
                    <a:lumOff val="25000"/>
                  </a:schemeClr>
                </a:solidFill>
              </a:rPr>
              <a:t>In ultimo, le mappe mentali possono essere migliorate e arricchite con colori, figure, codici e dimensione per aggiungere allo schema </a:t>
            </a:r>
            <a:r>
              <a:rPr lang="it-IT" dirty="0" err="1">
                <a:solidFill>
                  <a:schemeClr val="tx1">
                    <a:lumMod val="75000"/>
                    <a:lumOff val="25000"/>
                  </a:schemeClr>
                </a:solidFill>
              </a:rPr>
              <a:t>interes</a:t>
            </a:r>
            <a:r>
              <a:rPr lang="it-IT" dirty="0">
                <a:solidFill>
                  <a:schemeClr val="tx1">
                    <a:lumMod val="75000"/>
                    <a:lumOff val="25000"/>
                  </a:schemeClr>
                </a:solidFill>
              </a:rPr>
              <a:t>-se, bellezza e individualità; questi elementi, a loro volta, aiuteranno la creatività, la memoria e specialmente il richiamo delle informazioni.</a:t>
            </a:r>
            <a:endParaRPr lang="en-US" dirty="0">
              <a:solidFill>
                <a:schemeClr val="tx1">
                  <a:lumMod val="75000"/>
                  <a:lumOff val="25000"/>
                </a:schemeClr>
              </a:solidFill>
            </a:endParaRPr>
          </a:p>
        </p:txBody>
      </p:sp>
    </p:spTree>
    <p:extLst>
      <p:ext uri="{BB962C8B-B14F-4D97-AF65-F5344CB8AC3E}">
        <p14:creationId xmlns:p14="http://schemas.microsoft.com/office/powerpoint/2010/main" val="103368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79133-ED2D-5946-9004-EA4202716F81}"/>
              </a:ext>
            </a:extLst>
          </p:cNvPr>
          <p:cNvSpPr>
            <a:spLocks noGrp="1"/>
          </p:cNvSpPr>
          <p:nvPr>
            <p:ph type="title"/>
          </p:nvPr>
        </p:nvSpPr>
        <p:spPr/>
        <p:txBody>
          <a:bodyPr/>
          <a:lstStyle/>
          <a:p>
            <a:pPr algn="ctr"/>
            <a:r>
              <a:rPr lang="it-IT" b="1" i="1" dirty="0"/>
              <a:t>La differenziazione del prodotto</a:t>
            </a:r>
          </a:p>
        </p:txBody>
      </p:sp>
      <p:sp>
        <p:nvSpPr>
          <p:cNvPr id="3" name="Segnaposto contenuto 2">
            <a:extLst>
              <a:ext uri="{FF2B5EF4-FFF2-40B4-BE49-F238E27FC236}">
                <a16:creationId xmlns:a16="http://schemas.microsoft.com/office/drawing/2014/main" id="{D9FCFCC2-8129-0660-D3F8-93D1F2BE35B9}"/>
              </a:ext>
            </a:extLst>
          </p:cNvPr>
          <p:cNvSpPr>
            <a:spLocks noGrp="1"/>
          </p:cNvSpPr>
          <p:nvPr>
            <p:ph idx="1"/>
          </p:nvPr>
        </p:nvSpPr>
        <p:spPr>
          <a:xfrm>
            <a:off x="1097280" y="1845734"/>
            <a:ext cx="10058400" cy="842048"/>
          </a:xfrm>
        </p:spPr>
        <p:txBody>
          <a:bodyPr/>
          <a:lstStyle/>
          <a:p>
            <a:pPr algn="ctr"/>
            <a:r>
              <a:rPr lang="it-IT" dirty="0"/>
              <a:t>Per comprendere pienamente la natura dell'offerta del prodotto e come distinguerla meglio da quella dei concorrenti, è consuetudine pensare in termini dei diversi livelli di prodotto.</a:t>
            </a:r>
          </a:p>
        </p:txBody>
      </p:sp>
      <p:pic>
        <p:nvPicPr>
          <p:cNvPr id="4" name="Picture 3">
            <a:extLst>
              <a:ext uri="{FF2B5EF4-FFF2-40B4-BE49-F238E27FC236}">
                <a16:creationId xmlns:a16="http://schemas.microsoft.com/office/drawing/2014/main" id="{B5B34EA2-58E9-A650-AE12-1920A15C7AC0}"/>
              </a:ext>
            </a:extLst>
          </p:cNvPr>
          <p:cNvPicPr>
            <a:picLocks noChangeAspect="1"/>
          </p:cNvPicPr>
          <p:nvPr/>
        </p:nvPicPr>
        <p:blipFill>
          <a:blip r:embed="rId2"/>
          <a:stretch>
            <a:fillRect/>
          </a:stretch>
        </p:blipFill>
        <p:spPr>
          <a:xfrm>
            <a:off x="2699764" y="2563091"/>
            <a:ext cx="6792471" cy="3452330"/>
          </a:xfrm>
          <a:prstGeom prst="rect">
            <a:avLst/>
          </a:prstGeom>
        </p:spPr>
      </p:pic>
    </p:spTree>
    <p:extLst>
      <p:ext uri="{BB962C8B-B14F-4D97-AF65-F5344CB8AC3E}">
        <p14:creationId xmlns:p14="http://schemas.microsoft.com/office/powerpoint/2010/main" val="313566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33CEC6-65F4-6DA2-ED56-A2CCEEC13D77}"/>
              </a:ext>
            </a:extLst>
          </p:cNvPr>
          <p:cNvSpPr>
            <a:spLocks noGrp="1"/>
          </p:cNvSpPr>
          <p:nvPr>
            <p:ph type="title"/>
          </p:nvPr>
        </p:nvSpPr>
        <p:spPr/>
        <p:txBody>
          <a:bodyPr/>
          <a:lstStyle/>
          <a:p>
            <a:pPr algn="ctr"/>
            <a:r>
              <a:rPr lang="it-IT" b="1" i="1" dirty="0"/>
              <a:t>Lo screening</a:t>
            </a:r>
          </a:p>
        </p:txBody>
      </p:sp>
      <p:sp>
        <p:nvSpPr>
          <p:cNvPr id="3" name="Segnaposto contenuto 2">
            <a:extLst>
              <a:ext uri="{FF2B5EF4-FFF2-40B4-BE49-F238E27FC236}">
                <a16:creationId xmlns:a16="http://schemas.microsoft.com/office/drawing/2014/main" id="{AEFD06D4-AAF2-80C0-689E-C2287CB9AD48}"/>
              </a:ext>
            </a:extLst>
          </p:cNvPr>
          <p:cNvSpPr>
            <a:spLocks noGrp="1"/>
          </p:cNvSpPr>
          <p:nvPr>
            <p:ph idx="1"/>
          </p:nvPr>
        </p:nvSpPr>
        <p:spPr>
          <a:xfrm>
            <a:off x="612372" y="2067408"/>
            <a:ext cx="6813665" cy="4023360"/>
          </a:xfrm>
        </p:spPr>
        <p:txBody>
          <a:bodyPr/>
          <a:lstStyle/>
          <a:p>
            <a:pPr algn="ctr"/>
            <a:r>
              <a:rPr lang="it-IT" dirty="0"/>
              <a:t>Una volta sviluppate le nuove idee di prodotto, queste devono essere sottoposte a </a:t>
            </a:r>
            <a:r>
              <a:rPr lang="it-IT" i="1" u="sng" dirty="0">
                <a:solidFill>
                  <a:schemeClr val="accent1"/>
                </a:solidFill>
              </a:rPr>
              <a:t>screening </a:t>
            </a:r>
            <a:r>
              <a:rPr lang="it-IT" dirty="0"/>
              <a:t>per valutare il loro valore commerciale. Alcune aziende utilizzano liste formali di controllo per aiutare a giudicare se il prodotto deve essere rifiutato o portato avanti per un'ulteriore valutazione. In questo modo nessun criterio rilevante sarà trascurato. Possono essere utilizzati criteri diversi; fra questi ricordiamo: l'attrattiva del mercato del prodotto proposto; se e come il prodotto sia coerente con gli obiettivi aziendali; la capacità dell'azienda di produrre e commercializzare il prodotto. Alcune imprese possono usare un approccio meno sistematico, preferendo una discussione aperta più flessibile tra i membri del comitato di sviluppo del nuovo prodotto per valutare il probabile successo.</a:t>
            </a:r>
          </a:p>
        </p:txBody>
      </p:sp>
      <p:pic>
        <p:nvPicPr>
          <p:cNvPr id="18434" name="Picture 2">
            <a:extLst>
              <a:ext uri="{FF2B5EF4-FFF2-40B4-BE49-F238E27FC236}">
                <a16:creationId xmlns:a16="http://schemas.microsoft.com/office/drawing/2014/main" id="{D6BE905A-8773-7955-C28E-6535C74D55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47" t="11237" r="21160" b="25353"/>
          <a:stretch/>
        </p:blipFill>
        <p:spPr bwMode="auto">
          <a:xfrm>
            <a:off x="8146473" y="2316728"/>
            <a:ext cx="2521527" cy="287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15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A06308A8-FFB0-7D22-990F-429446A6C2CE}"/>
              </a:ext>
            </a:extLst>
          </p:cNvPr>
          <p:cNvSpPr>
            <a:spLocks noGrp="1"/>
          </p:cNvSpPr>
          <p:nvPr>
            <p:ph type="title"/>
          </p:nvPr>
        </p:nvSpPr>
        <p:spPr>
          <a:xfrm>
            <a:off x="492370" y="516835"/>
            <a:ext cx="3084844" cy="5772840"/>
          </a:xfrm>
        </p:spPr>
        <p:txBody>
          <a:bodyPr anchor="ctr">
            <a:normAutofit/>
          </a:bodyPr>
          <a:lstStyle/>
          <a:p>
            <a:pPr algn="ctr"/>
            <a:r>
              <a:rPr lang="it-IT" sz="4400" b="1" i="1" dirty="0">
                <a:solidFill>
                  <a:srgbClr val="FFFFFF"/>
                </a:solidFill>
              </a:rPr>
              <a:t>La verifica del concetto</a:t>
            </a:r>
          </a:p>
        </p:txBody>
      </p:sp>
      <p:sp>
        <p:nvSpPr>
          <p:cNvPr id="22" name="Rectangle 21">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7BA79A18-EE35-6E94-5C13-053F955AD7DB}"/>
              </a:ext>
            </a:extLst>
          </p:cNvPr>
          <p:cNvGraphicFramePr>
            <a:graphicFrameLocks noGrp="1"/>
          </p:cNvGraphicFramePr>
          <p:nvPr>
            <p:ph idx="1"/>
            <p:extLst>
              <p:ext uri="{D42A27DB-BD31-4B8C-83A1-F6EECF244321}">
                <p14:modId xmlns:p14="http://schemas.microsoft.com/office/powerpoint/2010/main" val="590544346"/>
              </p:ext>
            </p:extLst>
          </p:nvPr>
        </p:nvGraphicFramePr>
        <p:xfrm>
          <a:off x="4300270" y="200890"/>
          <a:ext cx="7569846" cy="6456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908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7B6F3-ED3F-3439-CE09-7B3C09A1DDB1}"/>
              </a:ext>
            </a:extLst>
          </p:cNvPr>
          <p:cNvSpPr>
            <a:spLocks noGrp="1"/>
          </p:cNvSpPr>
          <p:nvPr>
            <p:ph type="title"/>
          </p:nvPr>
        </p:nvSpPr>
        <p:spPr/>
        <p:txBody>
          <a:bodyPr/>
          <a:lstStyle/>
          <a:p>
            <a:pPr algn="ctr"/>
            <a:r>
              <a:rPr lang="it-IT" b="1" i="1" dirty="0"/>
              <a:t>L'analisi del business</a:t>
            </a:r>
          </a:p>
        </p:txBody>
      </p:sp>
      <p:sp>
        <p:nvSpPr>
          <p:cNvPr id="3" name="Segnaposto contenuto 2">
            <a:extLst>
              <a:ext uri="{FF2B5EF4-FFF2-40B4-BE49-F238E27FC236}">
                <a16:creationId xmlns:a16="http://schemas.microsoft.com/office/drawing/2014/main" id="{98E8653F-D839-D8FA-BAF2-6272BB2B04F4}"/>
              </a:ext>
            </a:extLst>
          </p:cNvPr>
          <p:cNvSpPr>
            <a:spLocks noGrp="1"/>
          </p:cNvSpPr>
          <p:nvPr>
            <p:ph idx="1"/>
          </p:nvPr>
        </p:nvSpPr>
        <p:spPr>
          <a:xfrm>
            <a:off x="543098" y="2025843"/>
            <a:ext cx="6148647" cy="4023360"/>
          </a:xfrm>
        </p:spPr>
        <p:txBody>
          <a:bodyPr/>
          <a:lstStyle/>
          <a:p>
            <a:pPr algn="ctr"/>
            <a:r>
              <a:rPr lang="it-IT" dirty="0"/>
              <a:t>In questa fase sono effettuate </a:t>
            </a:r>
            <a:r>
              <a:rPr lang="it-IT" i="1" u="sng" dirty="0">
                <a:solidFill>
                  <a:schemeClr val="accent1"/>
                </a:solidFill>
              </a:rPr>
              <a:t>la stima delle vendite, dei costi e dei profitti</a:t>
            </a:r>
            <a:r>
              <a:rPr lang="it-IT" dirty="0"/>
              <a:t>, basandosi sui risultati del test del concetto di prodotto nonché sul giudizio manageriale, ovvero </a:t>
            </a:r>
            <a:r>
              <a:rPr lang="it-IT" i="1" u="sng" dirty="0">
                <a:solidFill>
                  <a:schemeClr val="accent1"/>
                </a:solidFill>
              </a:rPr>
              <a:t>l'analisi del business. </a:t>
            </a:r>
            <a:r>
              <a:rPr lang="it-IT" dirty="0"/>
              <a:t>È necessario condurre un'analisi di marketing per identificare il mercato di riferimento, le sue dimensioni e l'accettazione prevista del prodotto per un certo numero di anni. Per la stima delle vendite, è necessario sviluppare una previsione relativa sia ai primi acquisti del prodotto sia alla sostituzione. Come affermano </a:t>
            </a:r>
            <a:r>
              <a:rPr lang="it-IT" dirty="0" err="1"/>
              <a:t>Kotler</a:t>
            </a:r>
            <a:r>
              <a:rPr lang="it-IT" dirty="0"/>
              <a:t> et al., "poiché le vendite di sostituzione sono difficili da stimare prima che il prodotto sia effettivamente in uso, alcuni produttori decidono di lanciare i nuovi prodotti basandosi esclusivamente sulle stime delle vendite relative agli acquisti iniziali".</a:t>
            </a:r>
          </a:p>
        </p:txBody>
      </p:sp>
      <p:pic>
        <p:nvPicPr>
          <p:cNvPr id="19458" name="Picture 2">
            <a:extLst>
              <a:ext uri="{FF2B5EF4-FFF2-40B4-BE49-F238E27FC236}">
                <a16:creationId xmlns:a16="http://schemas.microsoft.com/office/drawing/2014/main" id="{681DB0A7-009E-12AC-1D90-546A22E2E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31"/>
          <a:stretch/>
        </p:blipFill>
        <p:spPr bwMode="auto">
          <a:xfrm>
            <a:off x="7405140" y="2419391"/>
            <a:ext cx="3539548" cy="315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14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asellaDiTesto 4">
            <a:extLst>
              <a:ext uri="{FF2B5EF4-FFF2-40B4-BE49-F238E27FC236}">
                <a16:creationId xmlns:a16="http://schemas.microsoft.com/office/drawing/2014/main" id="{A2107094-6D77-A487-6C3B-948FBECF47F5}"/>
              </a:ext>
            </a:extLst>
          </p:cNvPr>
          <p:cNvGraphicFramePr/>
          <p:nvPr>
            <p:extLst>
              <p:ext uri="{D42A27DB-BD31-4B8C-83A1-F6EECF244321}">
                <p14:modId xmlns:p14="http://schemas.microsoft.com/office/powerpoint/2010/main" val="2309891146"/>
              </p:ext>
            </p:extLst>
          </p:nvPr>
        </p:nvGraphicFramePr>
        <p:xfrm>
          <a:off x="1096246" y="1025070"/>
          <a:ext cx="9999507" cy="4447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079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F6B1B-CD5C-7E8A-3EFF-284DD05C0825}"/>
              </a:ext>
            </a:extLst>
          </p:cNvPr>
          <p:cNvSpPr>
            <a:spLocks noGrp="1"/>
          </p:cNvSpPr>
          <p:nvPr>
            <p:ph type="title"/>
          </p:nvPr>
        </p:nvSpPr>
        <p:spPr/>
        <p:txBody>
          <a:bodyPr/>
          <a:lstStyle/>
          <a:p>
            <a:pPr algn="ctr"/>
            <a:r>
              <a:rPr lang="it-IT" b="1" i="1" dirty="0"/>
              <a:t>Lo sviluppo del prodotto</a:t>
            </a:r>
          </a:p>
        </p:txBody>
      </p:sp>
      <p:sp>
        <p:nvSpPr>
          <p:cNvPr id="3" name="Segnaposto contenuto 2">
            <a:extLst>
              <a:ext uri="{FF2B5EF4-FFF2-40B4-BE49-F238E27FC236}">
                <a16:creationId xmlns:a16="http://schemas.microsoft.com/office/drawing/2014/main" id="{A38D8DB9-E804-5255-D35D-CFC1555ACECB}"/>
              </a:ext>
            </a:extLst>
          </p:cNvPr>
          <p:cNvSpPr>
            <a:spLocks noGrp="1"/>
          </p:cNvSpPr>
          <p:nvPr>
            <p:ph idx="1"/>
          </p:nvPr>
        </p:nvSpPr>
        <p:spPr>
          <a:xfrm>
            <a:off x="1066800" y="2704715"/>
            <a:ext cx="10058400" cy="2615430"/>
          </a:xfrm>
        </p:spPr>
        <p:txBody>
          <a:bodyPr/>
          <a:lstStyle/>
          <a:p>
            <a:pPr algn="ctr"/>
            <a:r>
              <a:rPr lang="it-IT" dirty="0"/>
              <a:t>Questa fase concerne lo </a:t>
            </a:r>
            <a:r>
              <a:rPr lang="it-IT" i="1" u="sng" dirty="0">
                <a:solidFill>
                  <a:schemeClr val="accent1"/>
                </a:solidFill>
              </a:rPr>
              <a:t>sviluppo del prodotto reale. </a:t>
            </a:r>
            <a:r>
              <a:rPr lang="it-IT" dirty="0"/>
              <a:t>Di solito è necessario integrare le competenze di progettisti, ingegneri, esperti di produzione, finanza e marketing per garantire che lo sviluppo del prodotto sia il più veloce possibile, il meno costoso possibile e si traduca in un prodotto di alta qualità che soddisfi i clienti. In questa fase i costi sono controllati con il metodo del </a:t>
            </a:r>
            <a:r>
              <a:rPr lang="it-IT" i="1" u="sng" dirty="0"/>
              <a:t>target </a:t>
            </a:r>
            <a:r>
              <a:rPr lang="it-IT" i="1" u="sng" dirty="0" err="1"/>
              <a:t>costing</a:t>
            </a:r>
            <a:r>
              <a:rPr lang="it-IT" dirty="0"/>
              <a:t>. Un fattore chiave di successo per molte industrie si riscontra nell'abilità di accorciare il tempo per l'introduzione del prodotto nel mercato riducendo la durata della fase di sviluppo del prodotto. Ci sono due ragioni per cui lo sviluppo del prodotto viene oggi accelerato.</a:t>
            </a:r>
          </a:p>
        </p:txBody>
      </p:sp>
    </p:spTree>
    <p:extLst>
      <p:ext uri="{BB962C8B-B14F-4D97-AF65-F5344CB8AC3E}">
        <p14:creationId xmlns:p14="http://schemas.microsoft.com/office/powerpoint/2010/main" val="3078151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6" name="CasellaDiTesto 2">
            <a:extLst>
              <a:ext uri="{FF2B5EF4-FFF2-40B4-BE49-F238E27FC236}">
                <a16:creationId xmlns:a16="http://schemas.microsoft.com/office/drawing/2014/main" id="{C9513E65-28E2-E15B-DA52-416C8D8B7039}"/>
              </a:ext>
            </a:extLst>
          </p:cNvPr>
          <p:cNvGraphicFramePr/>
          <p:nvPr>
            <p:extLst>
              <p:ext uri="{D42A27DB-BD31-4B8C-83A1-F6EECF244321}">
                <p14:modId xmlns:p14="http://schemas.microsoft.com/office/powerpoint/2010/main" val="3987853210"/>
              </p:ext>
            </p:extLst>
          </p:nvPr>
        </p:nvGraphicFramePr>
        <p:xfrm>
          <a:off x="870587" y="554636"/>
          <a:ext cx="10450825" cy="5479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935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5EC957-D3F3-BFEF-96B1-8CBE013A92AC}"/>
              </a:ext>
            </a:extLst>
          </p:cNvPr>
          <p:cNvSpPr>
            <a:spLocks noGrp="1"/>
          </p:cNvSpPr>
          <p:nvPr>
            <p:ph type="title"/>
          </p:nvPr>
        </p:nvSpPr>
        <p:spPr/>
        <p:txBody>
          <a:bodyPr/>
          <a:lstStyle/>
          <a:p>
            <a:pPr algn="ctr"/>
            <a:r>
              <a:rPr lang="it-IT" b="1" i="1" dirty="0"/>
              <a:t>I test di mercato</a:t>
            </a:r>
          </a:p>
        </p:txBody>
      </p:sp>
      <p:sp>
        <p:nvSpPr>
          <p:cNvPr id="3" name="Segnaposto contenuto 2">
            <a:extLst>
              <a:ext uri="{FF2B5EF4-FFF2-40B4-BE49-F238E27FC236}">
                <a16:creationId xmlns:a16="http://schemas.microsoft.com/office/drawing/2014/main" id="{0E844C3A-E0B5-81D5-EC62-D41D1DBC8D31}"/>
              </a:ext>
            </a:extLst>
          </p:cNvPr>
          <p:cNvSpPr>
            <a:spLocks noGrp="1"/>
          </p:cNvSpPr>
          <p:nvPr>
            <p:ph idx="1"/>
          </p:nvPr>
        </p:nvSpPr>
        <p:spPr>
          <a:xfrm>
            <a:off x="1066800" y="2538461"/>
            <a:ext cx="10058400" cy="2795539"/>
          </a:xfrm>
        </p:spPr>
        <p:txBody>
          <a:bodyPr/>
          <a:lstStyle/>
          <a:p>
            <a:pPr algn="ctr"/>
            <a:r>
              <a:rPr lang="it-IT" dirty="0"/>
              <a:t>Fino a questo punto del processo di sviluppo, anche se ai potenziali clienti è stato chiesto se intendono acquistare il prodotto, essi non sono ancora stati messi nella posizione di dover effettivamente pagare per ottenere il prodotto. I test di mercato portano la misurazione dell'accettazione da parte del cliente, un fondamentale passo avanti rispetto ai test sui prodotti.</a:t>
            </a:r>
          </a:p>
          <a:p>
            <a:pPr algn="ctr"/>
            <a:r>
              <a:rPr lang="it-IT" dirty="0"/>
              <a:t> L'idea di base è lanciare il nuovo prodotto su una scala geografica limitata in modo da poter valutare la risposta dei consumatori. Esistono due metodi principali: </a:t>
            </a:r>
            <a:r>
              <a:rPr lang="it-IT" i="1" u="sng" dirty="0">
                <a:solidFill>
                  <a:schemeClr val="accent1"/>
                </a:solidFill>
              </a:rPr>
              <a:t>il test di mercato simulato e il test marketing. </a:t>
            </a:r>
            <a:endParaRPr lang="it-IT" dirty="0"/>
          </a:p>
        </p:txBody>
      </p:sp>
    </p:spTree>
    <p:extLst>
      <p:ext uri="{BB962C8B-B14F-4D97-AF65-F5344CB8AC3E}">
        <p14:creationId xmlns:p14="http://schemas.microsoft.com/office/powerpoint/2010/main" val="3172583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B2F54A4-B780-979E-18A6-77A8D0EF0EB5}"/>
              </a:ext>
            </a:extLst>
          </p:cNvPr>
          <p:cNvSpPr txBox="1"/>
          <p:nvPr/>
        </p:nvSpPr>
        <p:spPr>
          <a:xfrm>
            <a:off x="502626" y="1480997"/>
            <a:ext cx="7023574" cy="3416320"/>
          </a:xfrm>
          <a:prstGeom prst="rect">
            <a:avLst/>
          </a:prstGeom>
          <a:noFill/>
        </p:spPr>
        <p:txBody>
          <a:bodyPr wrap="square">
            <a:spAutoFit/>
          </a:bodyPr>
          <a:lstStyle/>
          <a:p>
            <a:pPr algn="ctr"/>
            <a:r>
              <a:rPr lang="it-IT" i="1" u="sng" dirty="0">
                <a:solidFill>
                  <a:schemeClr val="accent1"/>
                </a:solidFill>
              </a:rPr>
              <a:t>I test di mercato simulati </a:t>
            </a:r>
            <a:r>
              <a:rPr lang="it-IT" dirty="0"/>
              <a:t>presentano diversi varianti, ma l'idea di base è quella di creare una situazione di mercato realistica in cui un campione di consumatori acquista prodotti dall'ente che conduce il test (solitamente un'organizzazione di ricerche di mercato). Per esempio, un campione di consumatori può essere reclutato per fare la spesa in un supermercato mobile che li visita una volta alla settimana. I test di mercato simulati sono utili in via preliminare per testare il marketing individuando eventuali problemi, per esempio nel confezionamento e nella formulazione del prodotto, che possono essere corretti prima del lancio sul mercato. Possono anche essere utili nell'eliminare nuovi prodotti che funzionano così male rispetto alla concorrenza da non giustificare il test marketing. </a:t>
            </a:r>
          </a:p>
        </p:txBody>
      </p:sp>
      <p:pic>
        <p:nvPicPr>
          <p:cNvPr id="21506" name="Picture 2">
            <a:extLst>
              <a:ext uri="{FF2B5EF4-FFF2-40B4-BE49-F238E27FC236}">
                <a16:creationId xmlns:a16="http://schemas.microsoft.com/office/drawing/2014/main" id="{685B9A33-1E46-AA20-DDAD-D563BD720D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4" r="36400"/>
          <a:stretch/>
        </p:blipFill>
        <p:spPr bwMode="auto">
          <a:xfrm>
            <a:off x="7974768" y="1350941"/>
            <a:ext cx="3085790" cy="367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6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16DFF7E-7F55-A184-495B-C98F6482753C}"/>
              </a:ext>
            </a:extLst>
          </p:cNvPr>
          <p:cNvSpPr txBox="1"/>
          <p:nvPr/>
        </p:nvSpPr>
        <p:spPr>
          <a:xfrm>
            <a:off x="5030449" y="1302378"/>
            <a:ext cx="6278835" cy="3693319"/>
          </a:xfrm>
          <a:prstGeom prst="rect">
            <a:avLst/>
          </a:prstGeom>
          <a:noFill/>
        </p:spPr>
        <p:txBody>
          <a:bodyPr wrap="square">
            <a:spAutoFit/>
          </a:bodyPr>
          <a:lstStyle/>
          <a:p>
            <a:pPr algn="ctr"/>
            <a:r>
              <a:rPr lang="it-IT" i="1" u="sng" dirty="0">
                <a:solidFill>
                  <a:schemeClr val="accent1"/>
                </a:solidFill>
              </a:rPr>
              <a:t>Il test marketing </a:t>
            </a:r>
            <a:r>
              <a:rPr lang="it-IT" dirty="0"/>
              <a:t>consiste nel lanciare il nuovo prodotto in una o poche aree geografiche selezionate che sono rappresentative del mercato previsto. Vengono scelte città o aree geografiche in cui il nuovo prodotto viene venduto al consumatore finale attraverso i tradizionali canali distributivi in modo da effettuare un confronto diretto con i prodotti concorrenti. Il test marketing è il banco di prova dello sviluppo di nuovi prodotti poiché il prodotto viene promosso come lo sarebbe in un lancio nazionale e ai consumatori viene chiesto di sceglierlo rispetto ai prodotti della concorrenza come farebbero se il nuovo prodotto diventasse nazionale. È un test più realistico del test di mercato simulato e, quindi, fornisce stime più accurate della penetrazione delle vendite e degli acquisti ripetuti. </a:t>
            </a:r>
          </a:p>
        </p:txBody>
      </p:sp>
      <p:pic>
        <p:nvPicPr>
          <p:cNvPr id="22530" name="Picture 2">
            <a:extLst>
              <a:ext uri="{FF2B5EF4-FFF2-40B4-BE49-F238E27FC236}">
                <a16:creationId xmlns:a16="http://schemas.microsoft.com/office/drawing/2014/main" id="{6EE6EB27-C35A-33E2-C48A-A16593615C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46" r="7182"/>
          <a:stretch/>
        </p:blipFill>
        <p:spPr bwMode="auto">
          <a:xfrm>
            <a:off x="1184222" y="1582340"/>
            <a:ext cx="3177915" cy="313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37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4" name="CasellaDiTesto 2">
            <a:extLst>
              <a:ext uri="{FF2B5EF4-FFF2-40B4-BE49-F238E27FC236}">
                <a16:creationId xmlns:a16="http://schemas.microsoft.com/office/drawing/2014/main" id="{E50A7FB7-F495-DAAA-A51E-E8672A46E88C}"/>
              </a:ext>
            </a:extLst>
          </p:cNvPr>
          <p:cNvGraphicFramePr/>
          <p:nvPr>
            <p:extLst>
              <p:ext uri="{D42A27DB-BD31-4B8C-83A1-F6EECF244321}">
                <p14:modId xmlns:p14="http://schemas.microsoft.com/office/powerpoint/2010/main" val="209109904"/>
              </p:ext>
            </p:extLst>
          </p:nvPr>
        </p:nvGraphicFramePr>
        <p:xfrm>
          <a:off x="1102583" y="868270"/>
          <a:ext cx="9986834" cy="4742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47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B09CF3C-A342-A1E9-56B1-12C983B90F34}"/>
              </a:ext>
            </a:extLst>
          </p:cNvPr>
          <p:cNvSpPr txBox="1"/>
          <p:nvPr/>
        </p:nvSpPr>
        <p:spPr>
          <a:xfrm>
            <a:off x="5347854" y="1582340"/>
            <a:ext cx="5971309" cy="3693319"/>
          </a:xfrm>
          <a:prstGeom prst="rect">
            <a:avLst/>
          </a:prstGeom>
          <a:noFill/>
        </p:spPr>
        <p:txBody>
          <a:bodyPr wrap="square">
            <a:spAutoFit/>
          </a:bodyPr>
          <a:lstStyle/>
          <a:p>
            <a:pPr algn="ctr"/>
            <a:r>
              <a:rPr lang="it-IT" dirty="0"/>
              <a:t>Al livello più elementare, vi è il beneficio essenziale (</a:t>
            </a:r>
            <a:r>
              <a:rPr lang="it-IT" i="1" u="sng" dirty="0">
                <a:solidFill>
                  <a:schemeClr val="accent1"/>
                </a:solidFill>
              </a:rPr>
              <a:t>core benefit</a:t>
            </a:r>
            <a:r>
              <a:rPr lang="it-IT" dirty="0"/>
              <a:t>), ovvero il vantaggio ricercato nel prodotto, come le automobili che forniscono trasporti o i telefoni che forniscono un mezzo di comunicazione. Il prodotto uscirà rapidamente dal mercato se il vantaggio principale può essere soddisfatto in modo più efficace da un prodotto concorrente, come abbiamo visto nel caso Nokia. Il beneficio essenziale deve trasformarsi in "prodotto reale" (</a:t>
            </a:r>
            <a:r>
              <a:rPr lang="it-IT" dirty="0" err="1"/>
              <a:t>actual</a:t>
            </a:r>
            <a:r>
              <a:rPr lang="it-IT" dirty="0"/>
              <a:t> product), acquistato dal consumatore; tale prodotto reale comprende alcune caratteristiche quali funzionalità, qualità, packaging, styling (attributi di prodotto). </a:t>
            </a:r>
            <a:r>
              <a:rPr lang="it-IT" i="1" dirty="0"/>
              <a:t>Per esempio</a:t>
            </a:r>
            <a:r>
              <a:rPr lang="it-IT" dirty="0"/>
              <a:t>, un forno elettrico </a:t>
            </a:r>
            <a:r>
              <a:rPr lang="it-IT" dirty="0" err="1"/>
              <a:t>Neff</a:t>
            </a:r>
            <a:r>
              <a:rPr lang="it-IT" dirty="0"/>
              <a:t> è un prodotto reale e presenta design, stile, funzionalità e packaging assemblati per soddisfare le esigenze del mercato. </a:t>
            </a:r>
          </a:p>
        </p:txBody>
      </p:sp>
      <p:pic>
        <p:nvPicPr>
          <p:cNvPr id="4098" name="Picture 2">
            <a:extLst>
              <a:ext uri="{FF2B5EF4-FFF2-40B4-BE49-F238E27FC236}">
                <a16:creationId xmlns:a16="http://schemas.microsoft.com/office/drawing/2014/main" id="{BE764212-FB30-8731-A394-324CD77B4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91" b="10437"/>
          <a:stretch/>
        </p:blipFill>
        <p:spPr bwMode="auto">
          <a:xfrm>
            <a:off x="1092331" y="1582340"/>
            <a:ext cx="3177497" cy="334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44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74950-4304-E077-CE38-2870DEEF28FF}"/>
              </a:ext>
            </a:extLst>
          </p:cNvPr>
          <p:cNvSpPr>
            <a:spLocks noGrp="1"/>
          </p:cNvSpPr>
          <p:nvPr>
            <p:ph type="title"/>
          </p:nvPr>
        </p:nvSpPr>
        <p:spPr/>
        <p:txBody>
          <a:bodyPr/>
          <a:lstStyle/>
          <a:p>
            <a:pPr algn="ctr"/>
            <a:r>
              <a:rPr lang="it-IT" b="1" i="1" dirty="0"/>
              <a:t>La commercializzazione</a:t>
            </a:r>
          </a:p>
        </p:txBody>
      </p:sp>
      <p:sp>
        <p:nvSpPr>
          <p:cNvPr id="3" name="Segnaposto contenuto 2">
            <a:extLst>
              <a:ext uri="{FF2B5EF4-FFF2-40B4-BE49-F238E27FC236}">
                <a16:creationId xmlns:a16="http://schemas.microsoft.com/office/drawing/2014/main" id="{D4317DA3-7748-03AD-B646-BB260A2DB765}"/>
              </a:ext>
            </a:extLst>
          </p:cNvPr>
          <p:cNvSpPr>
            <a:spLocks noGrp="1"/>
          </p:cNvSpPr>
          <p:nvPr>
            <p:ph idx="1"/>
          </p:nvPr>
        </p:nvSpPr>
        <p:spPr>
          <a:xfrm>
            <a:off x="1066800" y="2718570"/>
            <a:ext cx="10058400" cy="2629284"/>
          </a:xfrm>
        </p:spPr>
        <p:txBody>
          <a:bodyPr/>
          <a:lstStyle/>
          <a:p>
            <a:pPr algn="ctr"/>
            <a:r>
              <a:rPr lang="it-IT" dirty="0"/>
              <a:t>La fase finale di questo rigoroso processo è il lancio del prodotto sul mercato. Come indicazione della portata del processo, Hewlett Packard genera 1800 idee grezze all'anno con l'obiettivo di esaminarne 200 in dettaglio e poi commercializzarne due. Una strategia di commercializzazione efficace si basa sulla gestione del marketing facendo scelte chiare sul mercato di riferimento (</a:t>
            </a:r>
            <a:r>
              <a:rPr lang="it-IT" i="1" u="sng" dirty="0">
                <a:solidFill>
                  <a:schemeClr val="accent1"/>
                </a:solidFill>
              </a:rPr>
              <a:t>dove si desidera competere</a:t>
            </a:r>
            <a:r>
              <a:rPr lang="it-IT" dirty="0"/>
              <a:t>) e lo sviluppo di una strategia di marketing che offra un vantaggio differenziale (</a:t>
            </a:r>
            <a:r>
              <a:rPr lang="it-IT" i="1" u="sng" dirty="0">
                <a:solidFill>
                  <a:schemeClr val="accent1"/>
                </a:solidFill>
              </a:rPr>
              <a:t>come si desidera competere</a:t>
            </a:r>
            <a:r>
              <a:rPr lang="it-IT" dirty="0"/>
              <a:t>). Questi due fattori definiscono la strategia di posizionamento del nuovo brand.</a:t>
            </a:r>
          </a:p>
        </p:txBody>
      </p:sp>
    </p:spTree>
    <p:extLst>
      <p:ext uri="{BB962C8B-B14F-4D97-AF65-F5344CB8AC3E}">
        <p14:creationId xmlns:p14="http://schemas.microsoft.com/office/powerpoint/2010/main" val="2561897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asellaDiTesto 4">
            <a:extLst>
              <a:ext uri="{FF2B5EF4-FFF2-40B4-BE49-F238E27FC236}">
                <a16:creationId xmlns:a16="http://schemas.microsoft.com/office/drawing/2014/main" id="{6D3F4757-552E-5F5D-CC60-0FA0AD93A21B}"/>
              </a:ext>
            </a:extLst>
          </p:cNvPr>
          <p:cNvGraphicFramePr/>
          <p:nvPr>
            <p:extLst>
              <p:ext uri="{D42A27DB-BD31-4B8C-83A1-F6EECF244321}">
                <p14:modId xmlns:p14="http://schemas.microsoft.com/office/powerpoint/2010/main" val="3999826156"/>
              </p:ext>
            </p:extLst>
          </p:nvPr>
        </p:nvGraphicFramePr>
        <p:xfrm>
          <a:off x="1149245" y="658999"/>
          <a:ext cx="9893509" cy="509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659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3FABC3-576E-E7D5-7A7C-FDD24E1FC4E7}"/>
              </a:ext>
            </a:extLst>
          </p:cNvPr>
          <p:cNvSpPr>
            <a:spLocks noGrp="1"/>
          </p:cNvSpPr>
          <p:nvPr>
            <p:ph type="title"/>
          </p:nvPr>
        </p:nvSpPr>
        <p:spPr/>
        <p:txBody>
          <a:bodyPr/>
          <a:lstStyle/>
          <a:p>
            <a:pPr algn="ctr"/>
            <a:r>
              <a:rPr lang="it-IT" b="1" i="1" dirty="0"/>
              <a:t>Riepilogo</a:t>
            </a:r>
          </a:p>
        </p:txBody>
      </p:sp>
      <p:sp>
        <p:nvSpPr>
          <p:cNvPr id="3" name="Segnaposto contenuto 2">
            <a:extLst>
              <a:ext uri="{FF2B5EF4-FFF2-40B4-BE49-F238E27FC236}">
                <a16:creationId xmlns:a16="http://schemas.microsoft.com/office/drawing/2014/main" id="{58B3CAAA-196B-5524-CA32-42EC74E86EE2}"/>
              </a:ext>
            </a:extLst>
          </p:cNvPr>
          <p:cNvSpPr>
            <a:spLocks noGrp="1"/>
          </p:cNvSpPr>
          <p:nvPr>
            <p:ph idx="1"/>
          </p:nvPr>
        </p:nvSpPr>
        <p:spPr>
          <a:xfrm>
            <a:off x="1097280" y="2067406"/>
            <a:ext cx="10058400" cy="4023360"/>
          </a:xfrm>
        </p:spPr>
        <p:txBody>
          <a:bodyPr>
            <a:normAutofit fontScale="92500" lnSpcReduction="10000"/>
          </a:bodyPr>
          <a:lstStyle/>
          <a:p>
            <a:pPr marL="514350" indent="-514350" eaLnBrk="1" fontAlgn="auto" hangingPunct="1">
              <a:spcAft>
                <a:spcPts val="0"/>
              </a:spcAft>
              <a:buFont typeface="+mj-lt"/>
              <a:buAutoNum type="arabicPeriod"/>
              <a:defRPr/>
            </a:pPr>
            <a:r>
              <a:rPr lang="en-US" sz="2000" dirty="0"/>
              <a:t>Un </a:t>
            </a:r>
            <a:r>
              <a:rPr lang="en-US" sz="2000" dirty="0" err="1"/>
              <a:t>prodotto</a:t>
            </a:r>
            <a:r>
              <a:rPr lang="en-US" sz="2000" dirty="0"/>
              <a:t> è </a:t>
            </a:r>
            <a:r>
              <a:rPr lang="en-US" sz="2000" dirty="0" err="1"/>
              <a:t>tutto</a:t>
            </a:r>
            <a:r>
              <a:rPr lang="en-US" sz="2000" dirty="0"/>
              <a:t> </a:t>
            </a:r>
            <a:r>
              <a:rPr lang="en-US" sz="2000" dirty="0" err="1"/>
              <a:t>ciò</a:t>
            </a:r>
            <a:r>
              <a:rPr lang="en-US" sz="2000" dirty="0"/>
              <a:t> </a:t>
            </a:r>
            <a:r>
              <a:rPr lang="en-US" sz="2000" dirty="0" err="1"/>
              <a:t>che</a:t>
            </a:r>
            <a:r>
              <a:rPr lang="en-US" sz="2000" dirty="0"/>
              <a:t> </a:t>
            </a:r>
            <a:r>
              <a:rPr lang="en-US" sz="2000" dirty="0" err="1"/>
              <a:t>offre</a:t>
            </a:r>
            <a:r>
              <a:rPr lang="en-US" sz="2000" dirty="0"/>
              <a:t> </a:t>
            </a:r>
            <a:r>
              <a:rPr lang="en-US" sz="2000" dirty="0" err="1"/>
              <a:t>benefici</a:t>
            </a:r>
            <a:r>
              <a:rPr lang="en-US" sz="2000" dirty="0"/>
              <a:t> e </a:t>
            </a:r>
            <a:r>
              <a:rPr lang="en-US" sz="2000" dirty="0" err="1"/>
              <a:t>valore</a:t>
            </a:r>
            <a:r>
              <a:rPr lang="en-US" sz="2000" dirty="0"/>
              <a:t> a un </a:t>
            </a:r>
            <a:r>
              <a:rPr lang="en-US" sz="2000" dirty="0" err="1"/>
              <a:t>consumatore</a:t>
            </a:r>
            <a:r>
              <a:rPr lang="en-GB" sz="2000" dirty="0"/>
              <a:t>.</a:t>
            </a:r>
          </a:p>
          <a:p>
            <a:pPr marL="514350" indent="-514350" eaLnBrk="1" fontAlgn="auto" hangingPunct="1">
              <a:spcAft>
                <a:spcPts val="0"/>
              </a:spcAft>
              <a:buFont typeface="+mj-lt"/>
              <a:buAutoNum type="arabicPeriod"/>
              <a:defRPr/>
            </a:pPr>
            <a:r>
              <a:rPr lang="en-US" sz="2000" dirty="0"/>
              <a:t>Un </a:t>
            </a:r>
            <a:r>
              <a:rPr lang="en-US" sz="2000" dirty="0" err="1"/>
              <a:t>prodotto</a:t>
            </a:r>
            <a:r>
              <a:rPr lang="en-US" sz="2000" dirty="0"/>
              <a:t> è </a:t>
            </a:r>
            <a:r>
              <a:rPr lang="en-US" sz="2000" dirty="0" err="1"/>
              <a:t>tutto</a:t>
            </a:r>
            <a:r>
              <a:rPr lang="en-US" sz="2000" dirty="0"/>
              <a:t> </a:t>
            </a:r>
            <a:r>
              <a:rPr lang="en-US" sz="2000" dirty="0" err="1"/>
              <a:t>ciò</a:t>
            </a:r>
            <a:r>
              <a:rPr lang="en-US" sz="2000" dirty="0"/>
              <a:t> </a:t>
            </a:r>
            <a:r>
              <a:rPr lang="en-US" sz="2000" dirty="0" err="1"/>
              <a:t>che</a:t>
            </a:r>
            <a:r>
              <a:rPr lang="en-US" sz="2000" dirty="0"/>
              <a:t> è in </a:t>
            </a:r>
            <a:r>
              <a:rPr lang="en-US" sz="2000" dirty="0" err="1"/>
              <a:t>grado</a:t>
            </a:r>
            <a:r>
              <a:rPr lang="en-US" sz="2000" dirty="0"/>
              <a:t> di </a:t>
            </a:r>
            <a:r>
              <a:rPr lang="en-US" sz="2000" dirty="0" err="1"/>
              <a:t>soddisfare</a:t>
            </a:r>
            <a:r>
              <a:rPr lang="en-US" sz="2000" dirty="0"/>
              <a:t> le </a:t>
            </a:r>
            <a:r>
              <a:rPr lang="en-US" sz="2000" dirty="0" err="1"/>
              <a:t>esigenze</a:t>
            </a:r>
            <a:r>
              <a:rPr lang="en-US" sz="2000" dirty="0"/>
              <a:t> del </a:t>
            </a:r>
            <a:r>
              <a:rPr lang="en-US" sz="2000" dirty="0" err="1"/>
              <a:t>cliente</a:t>
            </a:r>
            <a:r>
              <a:rPr lang="en-US" sz="2000" dirty="0"/>
              <a:t>. I </a:t>
            </a:r>
            <a:r>
              <a:rPr lang="en-US" sz="2000" dirty="0" err="1"/>
              <a:t>marchi</a:t>
            </a:r>
            <a:r>
              <a:rPr lang="en-US" sz="2000" dirty="0"/>
              <a:t> </a:t>
            </a:r>
            <a:r>
              <a:rPr lang="en-US" sz="2000" dirty="0" err="1"/>
              <a:t>sono</a:t>
            </a:r>
            <a:r>
              <a:rPr lang="en-US" sz="2000" dirty="0"/>
              <a:t> il mezzo con cui le </a:t>
            </a:r>
            <a:r>
              <a:rPr lang="en-US" sz="2000" dirty="0" err="1"/>
              <a:t>aziende</a:t>
            </a:r>
            <a:r>
              <a:rPr lang="en-US" sz="2000" dirty="0"/>
              <a:t> </a:t>
            </a:r>
            <a:r>
              <a:rPr lang="en-US" sz="2000" dirty="0" err="1"/>
              <a:t>differenziano</a:t>
            </a:r>
            <a:r>
              <a:rPr lang="en-US" sz="2000" dirty="0"/>
              <a:t> le loro </a:t>
            </a:r>
            <a:r>
              <a:rPr lang="en-US" sz="2000" dirty="0" err="1"/>
              <a:t>offerte</a:t>
            </a:r>
            <a:r>
              <a:rPr lang="en-US" sz="2000" dirty="0"/>
              <a:t> da quelle </a:t>
            </a:r>
            <a:r>
              <a:rPr lang="en-US" sz="2000" dirty="0" err="1"/>
              <a:t>dei</a:t>
            </a:r>
            <a:r>
              <a:rPr lang="en-US" sz="2000" dirty="0"/>
              <a:t> loro </a:t>
            </a:r>
            <a:r>
              <a:rPr lang="en-US" sz="2000" dirty="0" err="1"/>
              <a:t>concorrenti</a:t>
            </a:r>
            <a:r>
              <a:rPr lang="en-GB" sz="2000" dirty="0"/>
              <a:t>.</a:t>
            </a:r>
          </a:p>
          <a:p>
            <a:pPr marL="514350" indent="-514350" eaLnBrk="1" fontAlgn="auto" hangingPunct="1">
              <a:spcAft>
                <a:spcPts val="0"/>
              </a:spcAft>
              <a:buFont typeface="+mj-lt"/>
              <a:buAutoNum type="arabicPeriod"/>
              <a:defRPr/>
            </a:pPr>
            <a:r>
              <a:rPr lang="en-US" sz="2000" dirty="0"/>
              <a:t>Ci </a:t>
            </a:r>
            <a:r>
              <a:rPr lang="en-US" sz="2000" dirty="0" err="1"/>
              <a:t>sono</a:t>
            </a:r>
            <a:r>
              <a:rPr lang="en-US" sz="2000" dirty="0"/>
              <a:t> </a:t>
            </a:r>
            <a:r>
              <a:rPr lang="en-US" sz="2000" dirty="0" err="1"/>
              <a:t>tre</a:t>
            </a:r>
            <a:r>
              <a:rPr lang="en-US" sz="2000" dirty="0"/>
              <a:t> </a:t>
            </a:r>
            <a:r>
              <a:rPr lang="en-US" sz="2000" dirty="0" err="1"/>
              <a:t>diversi</a:t>
            </a:r>
            <a:r>
              <a:rPr lang="en-US" sz="2000" dirty="0"/>
              <a:t> </a:t>
            </a:r>
            <a:r>
              <a:rPr lang="en-US" sz="2000" dirty="0" err="1"/>
              <a:t>livelli</a:t>
            </a:r>
            <a:r>
              <a:rPr lang="en-US" sz="2000" dirty="0"/>
              <a:t> di </a:t>
            </a:r>
            <a:r>
              <a:rPr lang="en-US" sz="2000" dirty="0" err="1"/>
              <a:t>prodotto</a:t>
            </a:r>
            <a:r>
              <a:rPr lang="en-US" sz="2000" dirty="0"/>
              <a:t>: il </a:t>
            </a:r>
            <a:r>
              <a:rPr lang="en-US" sz="2000" dirty="0" err="1"/>
              <a:t>principale</a:t>
            </a:r>
            <a:r>
              <a:rPr lang="en-US" sz="2000" dirty="0"/>
              <a:t>, il </a:t>
            </a:r>
            <a:r>
              <a:rPr lang="en-US" sz="2000" dirty="0" err="1"/>
              <a:t>reale</a:t>
            </a:r>
            <a:r>
              <a:rPr lang="en-US" sz="2000" dirty="0"/>
              <a:t> e il </a:t>
            </a:r>
            <a:r>
              <a:rPr lang="en-US" sz="2000" dirty="0" err="1"/>
              <a:t>prodotto</a:t>
            </a:r>
            <a:r>
              <a:rPr lang="en-US" sz="2000" dirty="0"/>
              <a:t> </a:t>
            </a:r>
            <a:r>
              <a:rPr lang="en-US" sz="2000" dirty="0" err="1"/>
              <a:t>aumentato</a:t>
            </a:r>
            <a:r>
              <a:rPr lang="en-US" sz="2000" dirty="0"/>
              <a:t>. La </a:t>
            </a:r>
            <a:r>
              <a:rPr lang="en-US" sz="2000" dirty="0" err="1"/>
              <a:t>differenziazione</a:t>
            </a:r>
            <a:r>
              <a:rPr lang="en-US" sz="2000" dirty="0"/>
              <a:t> </a:t>
            </a:r>
            <a:r>
              <a:rPr lang="en-US" sz="2000" dirty="0" err="1"/>
              <a:t>può</a:t>
            </a:r>
            <a:r>
              <a:rPr lang="en-US" sz="2000" dirty="0"/>
              <a:t> </a:t>
            </a:r>
            <a:r>
              <a:rPr lang="en-US" sz="2000" dirty="0" err="1"/>
              <a:t>avvenire</a:t>
            </a:r>
            <a:r>
              <a:rPr lang="en-US" sz="2000" dirty="0"/>
              <a:t> in uno </a:t>
            </a:r>
            <a:r>
              <a:rPr lang="en-US" sz="2000" dirty="0" err="1"/>
              <a:t>qualsiasi</a:t>
            </a:r>
            <a:r>
              <a:rPr lang="en-US" sz="2000" dirty="0"/>
              <a:t> di </a:t>
            </a:r>
            <a:r>
              <a:rPr lang="en-US" sz="2000" dirty="0" err="1"/>
              <a:t>questi</a:t>
            </a:r>
            <a:r>
              <a:rPr lang="en-US" sz="2000" dirty="0"/>
              <a:t> </a:t>
            </a:r>
            <a:r>
              <a:rPr lang="en-US" sz="2000" dirty="0" err="1"/>
              <a:t>livelli</a:t>
            </a:r>
            <a:r>
              <a:rPr lang="en-GB" sz="2000" dirty="0"/>
              <a:t>.</a:t>
            </a:r>
          </a:p>
          <a:p>
            <a:pPr marL="514350" indent="-514350" eaLnBrk="1" fontAlgn="auto" hangingPunct="1">
              <a:spcAft>
                <a:spcPts val="0"/>
              </a:spcAft>
              <a:buFont typeface="+mj-lt"/>
              <a:buAutoNum type="arabicPeriod"/>
              <a:defRPr/>
            </a:pPr>
            <a:r>
              <a:rPr lang="en-GB" sz="2000" dirty="0" err="1"/>
              <a:t>Gli</a:t>
            </a:r>
            <a:r>
              <a:rPr lang="en-GB" sz="2000" dirty="0"/>
              <a:t> </a:t>
            </a:r>
            <a:r>
              <a:rPr lang="en-GB" sz="2000" dirty="0" err="1"/>
              <a:t>elementi</a:t>
            </a:r>
            <a:r>
              <a:rPr lang="en-GB" sz="2000" dirty="0"/>
              <a:t> </a:t>
            </a:r>
            <a:r>
              <a:rPr lang="en-GB" sz="2000" dirty="0" err="1"/>
              <a:t>chiave</a:t>
            </a:r>
            <a:r>
              <a:rPr lang="en-GB" sz="2000" dirty="0"/>
              <a:t> per </a:t>
            </a:r>
            <a:r>
              <a:rPr lang="en-GB" sz="2000" dirty="0" err="1"/>
              <a:t>sviluppare</a:t>
            </a:r>
            <a:r>
              <a:rPr lang="en-GB" sz="2000" dirty="0"/>
              <a:t> un </a:t>
            </a:r>
            <a:r>
              <a:rPr lang="en-GB" sz="2000" dirty="0" err="1"/>
              <a:t>prodotto</a:t>
            </a:r>
            <a:r>
              <a:rPr lang="en-GB" sz="2000" dirty="0"/>
              <a:t> </a:t>
            </a:r>
            <a:r>
              <a:rPr lang="en-GB" sz="2000" dirty="0" err="1"/>
              <a:t>sono</a:t>
            </a:r>
            <a:r>
              <a:rPr lang="en-GB" sz="2000" dirty="0"/>
              <a:t> il </a:t>
            </a:r>
            <a:r>
              <a:rPr lang="en-GB" sz="2000" dirty="0" err="1"/>
              <a:t>nome</a:t>
            </a:r>
            <a:r>
              <a:rPr lang="en-GB" sz="2000" dirty="0"/>
              <a:t> del brand e il </a:t>
            </a:r>
            <a:r>
              <a:rPr lang="en-GB" sz="2000" dirty="0" err="1"/>
              <a:t>suo</a:t>
            </a:r>
            <a:r>
              <a:rPr lang="en-GB" sz="2000" dirty="0"/>
              <a:t> </a:t>
            </a:r>
            <a:r>
              <a:rPr lang="en-GB" sz="2000" dirty="0" err="1"/>
              <a:t>posizionamento</a:t>
            </a:r>
            <a:r>
              <a:rPr lang="en-GB" sz="2000" dirty="0"/>
              <a:t>.</a:t>
            </a:r>
          </a:p>
          <a:p>
            <a:pPr marL="514350" indent="-514350" eaLnBrk="1" fontAlgn="auto" hangingPunct="1">
              <a:spcAft>
                <a:spcPts val="0"/>
              </a:spcAft>
              <a:buFont typeface="+mj-lt"/>
              <a:buAutoNum type="arabicPeriod"/>
              <a:defRPr/>
            </a:pPr>
            <a:r>
              <a:rPr lang="en-GB" sz="2000" dirty="0"/>
              <a:t>La </a:t>
            </a:r>
            <a:r>
              <a:rPr lang="en-US" sz="2000" dirty="0" err="1"/>
              <a:t>pianificazione</a:t>
            </a:r>
            <a:r>
              <a:rPr lang="en-US" sz="2000" dirty="0"/>
              <a:t> del </a:t>
            </a:r>
            <a:r>
              <a:rPr lang="en-US" sz="2000" dirty="0" err="1"/>
              <a:t>portafoglio</a:t>
            </a:r>
            <a:r>
              <a:rPr lang="en-US" sz="2000" dirty="0"/>
              <a:t> </a:t>
            </a:r>
            <a:r>
              <a:rPr lang="en-GB" sz="2000" dirty="0"/>
              <a:t>e il </a:t>
            </a:r>
            <a:r>
              <a:rPr lang="en-GB" sz="2000" dirty="0" err="1"/>
              <a:t>ciclo</a:t>
            </a:r>
            <a:r>
              <a:rPr lang="en-GB" sz="2000" dirty="0"/>
              <a:t> di vita del </a:t>
            </a:r>
            <a:r>
              <a:rPr lang="en-GB" sz="2000" dirty="0" err="1"/>
              <a:t>prodotto</a:t>
            </a:r>
            <a:r>
              <a:rPr lang="en-GB" sz="2000" dirty="0"/>
              <a:t> </a:t>
            </a:r>
            <a:r>
              <a:rPr lang="en-GB" sz="2000" dirty="0" err="1"/>
              <a:t>sono</a:t>
            </a:r>
            <a:r>
              <a:rPr lang="en-GB" sz="2000" dirty="0"/>
              <a:t> </a:t>
            </a:r>
            <a:r>
              <a:rPr lang="en-GB" sz="2000" dirty="0" err="1"/>
              <a:t>importanti</a:t>
            </a:r>
            <a:r>
              <a:rPr lang="en-GB" sz="2000" dirty="0"/>
              <a:t> per  la </a:t>
            </a:r>
            <a:r>
              <a:rPr lang="en-US" sz="2000" dirty="0" err="1"/>
              <a:t>gestione</a:t>
            </a:r>
            <a:r>
              <a:rPr lang="en-US" sz="2000" dirty="0"/>
              <a:t> di un </a:t>
            </a:r>
            <a:r>
              <a:rPr lang="en-US" sz="2000" dirty="0" err="1"/>
              <a:t>gruppo</a:t>
            </a:r>
            <a:r>
              <a:rPr lang="en-US" sz="2000" dirty="0"/>
              <a:t> </a:t>
            </a:r>
            <a:r>
              <a:rPr lang="en-US" sz="2000" dirty="0" err="1"/>
              <a:t>eterogeneo</a:t>
            </a:r>
            <a:r>
              <a:rPr lang="en-US" sz="2000" dirty="0"/>
              <a:t> di </a:t>
            </a:r>
            <a:r>
              <a:rPr lang="en-US" sz="2000" dirty="0" err="1"/>
              <a:t>prodotti</a:t>
            </a:r>
            <a:r>
              <a:rPr lang="en-US" sz="2000" dirty="0"/>
              <a:t> e di </a:t>
            </a:r>
            <a:r>
              <a:rPr lang="en-US" sz="2000" dirty="0" err="1"/>
              <a:t>marchi</a:t>
            </a:r>
            <a:r>
              <a:rPr lang="en-GB" sz="2000" dirty="0"/>
              <a:t>.</a:t>
            </a:r>
          </a:p>
          <a:p>
            <a:pPr marL="514350" indent="-514350" eaLnBrk="1" fontAlgn="auto" hangingPunct="1">
              <a:spcAft>
                <a:spcPts val="0"/>
              </a:spcAft>
              <a:buFont typeface="+mj-lt"/>
              <a:buAutoNum type="arabicPeriod"/>
              <a:defRPr/>
            </a:pPr>
            <a:r>
              <a:rPr lang="en-US" sz="2000" dirty="0"/>
              <a:t>I </a:t>
            </a:r>
            <a:r>
              <a:rPr lang="en-US" sz="2000" dirty="0" err="1"/>
              <a:t>prodotti</a:t>
            </a:r>
            <a:r>
              <a:rPr lang="en-US" sz="2000" dirty="0"/>
              <a:t> a </a:t>
            </a:r>
            <a:r>
              <a:rPr lang="en-US" sz="2000" dirty="0" err="1"/>
              <a:t>differenti</a:t>
            </a:r>
            <a:r>
              <a:rPr lang="en-US" sz="2000" dirty="0"/>
              <a:t> </a:t>
            </a:r>
            <a:r>
              <a:rPr lang="en-US" sz="2000" dirty="0" err="1"/>
              <a:t>stadi</a:t>
            </a:r>
            <a:r>
              <a:rPr lang="en-US" sz="2000" dirty="0"/>
              <a:t> di </a:t>
            </a:r>
            <a:r>
              <a:rPr lang="en-US" sz="2000" dirty="0" err="1"/>
              <a:t>crescita</a:t>
            </a:r>
            <a:r>
              <a:rPr lang="en-US" sz="2000" dirty="0"/>
              <a:t> </a:t>
            </a:r>
            <a:r>
              <a:rPr lang="en-US" sz="2000" dirty="0" err="1"/>
              <a:t>richiedono</a:t>
            </a:r>
            <a:r>
              <a:rPr lang="en-US" sz="2000" dirty="0"/>
              <a:t> diverse </a:t>
            </a:r>
            <a:r>
              <a:rPr lang="en-US" sz="2000" dirty="0" err="1"/>
              <a:t>strategie</a:t>
            </a:r>
            <a:r>
              <a:rPr lang="en-US" sz="2000" dirty="0"/>
              <a:t> di marketing</a:t>
            </a:r>
            <a:r>
              <a:rPr lang="fr-FR" sz="2000" dirty="0"/>
              <a:t>.</a:t>
            </a:r>
            <a:r>
              <a:rPr lang="it-IT" sz="2000" dirty="0"/>
              <a:t> Il ciclo di vita del prodotto può essere utile per prendere decisioni. </a:t>
            </a:r>
            <a:endParaRPr lang="fr-FR" sz="2000" dirty="0"/>
          </a:p>
          <a:p>
            <a:pPr marL="514350" indent="-514350" eaLnBrk="1" fontAlgn="auto" hangingPunct="1">
              <a:spcAft>
                <a:spcPts val="0"/>
              </a:spcAft>
              <a:buFont typeface="+mj-lt"/>
              <a:buAutoNum type="arabicPeriod"/>
              <a:defRPr/>
            </a:pPr>
            <a:r>
              <a:rPr lang="en-GB" sz="2000" dirty="0"/>
              <a:t>Lo </a:t>
            </a:r>
            <a:r>
              <a:rPr lang="en-GB" sz="2000" dirty="0" err="1"/>
              <a:t>sviluppo</a:t>
            </a:r>
            <a:r>
              <a:rPr lang="en-GB" sz="2000" dirty="0"/>
              <a:t> di </a:t>
            </a:r>
            <a:r>
              <a:rPr lang="en-GB" sz="2000" dirty="0" err="1"/>
              <a:t>nuovi</a:t>
            </a:r>
            <a:r>
              <a:rPr lang="en-GB" sz="2000" dirty="0"/>
              <a:t> </a:t>
            </a:r>
            <a:r>
              <a:rPr lang="en-GB" sz="2000" dirty="0" err="1"/>
              <a:t>prodotti</a:t>
            </a:r>
            <a:r>
              <a:rPr lang="en-GB" sz="2000" dirty="0"/>
              <a:t> </a:t>
            </a:r>
            <a:r>
              <a:rPr lang="en-GB" sz="2000" dirty="0" err="1"/>
              <a:t>deve</a:t>
            </a:r>
            <a:r>
              <a:rPr lang="en-GB" sz="2000" dirty="0"/>
              <a:t> </a:t>
            </a:r>
            <a:r>
              <a:rPr lang="en-GB" sz="2000" dirty="0" err="1"/>
              <a:t>essere</a:t>
            </a:r>
            <a:r>
              <a:rPr lang="en-GB" sz="2000" dirty="0"/>
              <a:t> </a:t>
            </a:r>
            <a:r>
              <a:rPr lang="en-GB" sz="2000" dirty="0" err="1"/>
              <a:t>gestito</a:t>
            </a:r>
            <a:r>
              <a:rPr lang="en-GB" sz="2000" dirty="0"/>
              <a:t> </a:t>
            </a:r>
            <a:r>
              <a:rPr lang="en-GB" sz="2000" dirty="0" err="1"/>
              <a:t>attentamente</a:t>
            </a:r>
            <a:r>
              <a:rPr lang="en-GB" sz="2000" dirty="0"/>
              <a:t> </a:t>
            </a:r>
            <a:r>
              <a:rPr lang="en-GB" sz="2000" dirty="0" err="1"/>
              <a:t>durante</a:t>
            </a:r>
            <a:r>
              <a:rPr lang="en-GB" sz="2000" dirty="0"/>
              <a:t> tutte le </a:t>
            </a:r>
            <a:r>
              <a:rPr lang="en-GB" sz="2000" dirty="0" err="1"/>
              <a:t>fasi</a:t>
            </a:r>
            <a:r>
              <a:rPr lang="en-GB" sz="2000" dirty="0"/>
              <a:t> del </a:t>
            </a:r>
            <a:r>
              <a:rPr lang="en-GB" sz="2000" dirty="0" err="1"/>
              <a:t>processo</a:t>
            </a:r>
            <a:r>
              <a:rPr lang="en-GB" sz="2000" dirty="0"/>
              <a:t> di </a:t>
            </a:r>
            <a:r>
              <a:rPr lang="en-GB" sz="2000" dirty="0" err="1"/>
              <a:t>sviluppo</a:t>
            </a:r>
            <a:r>
              <a:rPr lang="en-GB" sz="2000" dirty="0"/>
              <a:t>. </a:t>
            </a:r>
          </a:p>
          <a:p>
            <a:endParaRPr lang="it-IT" dirty="0"/>
          </a:p>
        </p:txBody>
      </p:sp>
    </p:spTree>
    <p:extLst>
      <p:ext uri="{BB962C8B-B14F-4D97-AF65-F5344CB8AC3E}">
        <p14:creationId xmlns:p14="http://schemas.microsoft.com/office/powerpoint/2010/main" val="134264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6A0E7F-D4FF-DFF2-3CB1-1C79AC666E13}"/>
              </a:ext>
            </a:extLst>
          </p:cNvPr>
          <p:cNvSpPr txBox="1"/>
          <p:nvPr/>
        </p:nvSpPr>
        <p:spPr>
          <a:xfrm>
            <a:off x="576126" y="1499214"/>
            <a:ext cx="5902036" cy="3416320"/>
          </a:xfrm>
          <a:prstGeom prst="rect">
            <a:avLst/>
          </a:prstGeom>
          <a:noFill/>
        </p:spPr>
        <p:txBody>
          <a:bodyPr wrap="square">
            <a:spAutoFit/>
          </a:bodyPr>
          <a:lstStyle/>
          <a:p>
            <a:pPr algn="ctr"/>
            <a:r>
              <a:rPr lang="it-IT" dirty="0"/>
              <a:t>Esiste anche un terzo livello di prodotto, vale a dire il "prodotto aumentato" (</a:t>
            </a:r>
            <a:r>
              <a:rPr lang="it-IT" i="1" u="sng" dirty="0" err="1">
                <a:solidFill>
                  <a:schemeClr val="accent1"/>
                </a:solidFill>
              </a:rPr>
              <a:t>augmented</a:t>
            </a:r>
            <a:r>
              <a:rPr lang="it-IT" i="1" u="sng" dirty="0">
                <a:solidFill>
                  <a:schemeClr val="accent1"/>
                </a:solidFill>
              </a:rPr>
              <a:t> product</a:t>
            </a:r>
            <a:r>
              <a:rPr lang="it-IT" dirty="0"/>
              <a:t>) che si compone di vantaggi che vengono aggiunti a un prodotto e in genere include elementi quali garanzie, servizi aggiuntivi e </a:t>
            </a:r>
            <a:r>
              <a:rPr lang="it-IT" b="1" i="1" dirty="0">
                <a:solidFill>
                  <a:schemeClr val="accent1"/>
                </a:solidFill>
              </a:rPr>
              <a:t>valori di brand </a:t>
            </a:r>
            <a:r>
              <a:rPr lang="it-IT" dirty="0"/>
              <a:t>aggiuntivi. </a:t>
            </a:r>
            <a:r>
              <a:rPr lang="it-IT" i="1" dirty="0"/>
              <a:t>Per esempio</a:t>
            </a:r>
            <a:r>
              <a:rPr lang="it-IT" dirty="0"/>
              <a:t>, la Lexus GS include extra come un sistema di accesso senza chiave, sedili anteriori climatizzati, connettività Bluetooth per telefoni cellulari, sensori di assistenza al parcheggio e un parasole elettrico posteriore. La differenziazione del prodotto può avvenire a uno qualsiasi di questi tre livelli. Si sottolinea come la differenziazione di prodotto sia fondamentale per poter, eventualmente, applicare un premium price.</a:t>
            </a:r>
          </a:p>
        </p:txBody>
      </p:sp>
      <p:pic>
        <p:nvPicPr>
          <p:cNvPr id="5122" name="Picture 2">
            <a:extLst>
              <a:ext uri="{FF2B5EF4-FFF2-40B4-BE49-F238E27FC236}">
                <a16:creationId xmlns:a16="http://schemas.microsoft.com/office/drawing/2014/main" id="{CA0A4BE7-691F-64F1-5B87-E3035F389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582" y="1823651"/>
            <a:ext cx="4674747" cy="256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8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5203EAB-1B70-9388-7487-A5D93EF0885F}"/>
              </a:ext>
            </a:extLst>
          </p:cNvPr>
          <p:cNvSpPr>
            <a:spLocks noGrp="1"/>
          </p:cNvSpPr>
          <p:nvPr>
            <p:ph type="title"/>
          </p:nvPr>
        </p:nvSpPr>
        <p:spPr>
          <a:xfrm>
            <a:off x="1097280" y="286603"/>
            <a:ext cx="10058400" cy="1450757"/>
          </a:xfrm>
        </p:spPr>
        <p:txBody>
          <a:bodyPr>
            <a:normAutofit/>
          </a:bodyPr>
          <a:lstStyle/>
          <a:p>
            <a:pPr algn="ctr"/>
            <a:r>
              <a:rPr lang="it-IT" b="1" i="1" dirty="0"/>
              <a:t>La differenziazione principale </a:t>
            </a:r>
            <a:br>
              <a:rPr lang="it-IT" b="1" i="1" dirty="0"/>
            </a:br>
            <a:r>
              <a:rPr lang="it-IT" b="1" i="1" dirty="0"/>
              <a:t>(core </a:t>
            </a:r>
            <a:r>
              <a:rPr lang="it-IT" b="1" i="1" dirty="0" err="1"/>
              <a:t>differentiation</a:t>
            </a:r>
            <a:r>
              <a:rPr lang="it-IT" b="1" i="1" dirty="0"/>
              <a:t>)</a:t>
            </a:r>
          </a:p>
        </p:txBody>
      </p:sp>
      <p:graphicFrame>
        <p:nvGraphicFramePr>
          <p:cNvPr id="7" name="Segnaposto contenuto 4">
            <a:extLst>
              <a:ext uri="{FF2B5EF4-FFF2-40B4-BE49-F238E27FC236}">
                <a16:creationId xmlns:a16="http://schemas.microsoft.com/office/drawing/2014/main" id="{3832498E-1EBF-4DE9-A161-FFD20C0526A7}"/>
              </a:ext>
            </a:extLst>
          </p:cNvPr>
          <p:cNvGraphicFramePr>
            <a:graphicFrameLocks noGrp="1"/>
          </p:cNvGraphicFramePr>
          <p:nvPr>
            <p:ph idx="1"/>
            <p:extLst>
              <p:ext uri="{D42A27DB-BD31-4B8C-83A1-F6EECF244321}">
                <p14:modId xmlns:p14="http://schemas.microsoft.com/office/powerpoint/2010/main" val="1720322795"/>
              </p:ext>
            </p:extLst>
          </p:nvPr>
        </p:nvGraphicFramePr>
        <p:xfrm>
          <a:off x="457200" y="1737360"/>
          <a:ext cx="11277600" cy="441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84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6706465-4E6F-84FE-6202-780DD46CECE0}"/>
              </a:ext>
            </a:extLst>
          </p:cNvPr>
          <p:cNvSpPr>
            <a:spLocks noGrp="1"/>
          </p:cNvSpPr>
          <p:nvPr>
            <p:ph type="title"/>
          </p:nvPr>
        </p:nvSpPr>
        <p:spPr/>
        <p:txBody>
          <a:bodyPr>
            <a:normAutofit/>
          </a:bodyPr>
          <a:lstStyle/>
          <a:p>
            <a:pPr algn="ctr"/>
            <a:r>
              <a:rPr lang="it-IT" b="1" i="1" dirty="0"/>
              <a:t>La differenziazione reale </a:t>
            </a:r>
            <a:br>
              <a:rPr lang="it-IT" b="1" i="1" dirty="0"/>
            </a:br>
            <a:r>
              <a:rPr lang="it-IT" b="1" i="1" dirty="0"/>
              <a:t>(</a:t>
            </a:r>
            <a:r>
              <a:rPr lang="it-IT" b="1" i="1" dirty="0" err="1"/>
              <a:t>actual</a:t>
            </a:r>
            <a:r>
              <a:rPr lang="it-IT" b="1" i="1" dirty="0"/>
              <a:t> </a:t>
            </a:r>
            <a:r>
              <a:rPr lang="it-IT" b="1" i="1" dirty="0" err="1"/>
              <a:t>differentiation</a:t>
            </a:r>
            <a:r>
              <a:rPr lang="it-IT" b="1" i="1" dirty="0"/>
              <a:t>)</a:t>
            </a:r>
          </a:p>
        </p:txBody>
      </p:sp>
      <p:sp>
        <p:nvSpPr>
          <p:cNvPr id="5" name="Segnaposto contenuto 4">
            <a:extLst>
              <a:ext uri="{FF2B5EF4-FFF2-40B4-BE49-F238E27FC236}">
                <a16:creationId xmlns:a16="http://schemas.microsoft.com/office/drawing/2014/main" id="{9B2B5C6A-1718-D202-99AF-32E76AFEA564}"/>
              </a:ext>
            </a:extLst>
          </p:cNvPr>
          <p:cNvSpPr>
            <a:spLocks noGrp="1"/>
          </p:cNvSpPr>
          <p:nvPr>
            <p:ph idx="1"/>
          </p:nvPr>
        </p:nvSpPr>
        <p:spPr>
          <a:xfrm>
            <a:off x="595747" y="2108971"/>
            <a:ext cx="6428508" cy="3903902"/>
          </a:xfrm>
        </p:spPr>
        <p:txBody>
          <a:bodyPr>
            <a:normAutofit lnSpcReduction="10000"/>
          </a:bodyPr>
          <a:lstStyle/>
          <a:p>
            <a:pPr algn="ctr"/>
            <a:r>
              <a:rPr lang="it-IT" dirty="0"/>
              <a:t>La differenziazione reale si verifica quando le organizzazioni mirano a competere sulla base di elementi del prodotto come </a:t>
            </a:r>
            <a:r>
              <a:rPr lang="it-IT" i="1" u="sng" dirty="0">
                <a:solidFill>
                  <a:schemeClr val="accent1"/>
                </a:solidFill>
              </a:rPr>
              <a:t>la sua qualità, il suo design, le sue funzionalità o il suo packaging. </a:t>
            </a:r>
            <a:r>
              <a:rPr lang="it-IT" dirty="0"/>
              <a:t>Per esempio, per anni le compagnie aeree hanno cercato di superarsi a vicenda competendo sulla differenziazione reale, come per esempio l'espansione delle voci dei menu sui voli. I vettori low-cost hanno fatto enormi passi avanti nel business semplicemente concentrandosi nuovamente sul beneficio essenziale, ovvero lo spostamento delle persone da un luogo all'altro e rimuovendo, o addebitando ai clienti, qualsiasi extra. La qualità è un aspetto chiave del prodotto ed è stata a lungo associata positivamente alle prestazioni aziendali. Si riferisce sia al fatto che un prodotto sia privo di difetti e sia al fatto che lo stesso possa soddisfare le esigenze dei clienti. </a:t>
            </a:r>
          </a:p>
        </p:txBody>
      </p:sp>
      <p:pic>
        <p:nvPicPr>
          <p:cNvPr id="1026" name="Picture 2">
            <a:extLst>
              <a:ext uri="{FF2B5EF4-FFF2-40B4-BE49-F238E27FC236}">
                <a16:creationId xmlns:a16="http://schemas.microsoft.com/office/drawing/2014/main" id="{74F0F67C-5376-88EC-D76C-720D5A28B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311" y="2454353"/>
            <a:ext cx="4207251" cy="28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36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1C917456-AD7C-06FE-541C-5A08CBF7937D}"/>
              </a:ext>
            </a:extLst>
          </p:cNvPr>
          <p:cNvGraphicFramePr/>
          <p:nvPr>
            <p:extLst>
              <p:ext uri="{D42A27DB-BD31-4B8C-83A1-F6EECF244321}">
                <p14:modId xmlns:p14="http://schemas.microsoft.com/office/powerpoint/2010/main" val="1061958081"/>
              </p:ext>
            </p:extLst>
          </p:nvPr>
        </p:nvGraphicFramePr>
        <p:xfrm>
          <a:off x="422223" y="447207"/>
          <a:ext cx="11347554" cy="574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467662"/>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16390</TotalTime>
  <Words>5857</Words>
  <Application>Microsoft Office PowerPoint</Application>
  <PresentationFormat>Widescreen</PresentationFormat>
  <Paragraphs>129</Paragraphs>
  <Slides>52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52</vt:i4>
      </vt:variant>
    </vt:vector>
  </HeadingPairs>
  <TitlesOfParts>
    <vt:vector size="57" baseType="lpstr">
      <vt:lpstr>Aptos</vt:lpstr>
      <vt:lpstr>Calibri</vt:lpstr>
      <vt:lpstr>Calibri Light</vt:lpstr>
      <vt:lpstr>ProximaNova-Bold</vt:lpstr>
      <vt:lpstr>Retrospettivo</vt:lpstr>
      <vt:lpstr>Capitolo 7  Il valore attraverso la creazione e la gestione dei prodotti</vt:lpstr>
      <vt:lpstr> Che cos'è un prodotto? </vt:lpstr>
      <vt:lpstr>Presentazione standard di PowerPoint</vt:lpstr>
      <vt:lpstr>La differenziazione del prodotto</vt:lpstr>
      <vt:lpstr>Presentazione standard di PowerPoint</vt:lpstr>
      <vt:lpstr>Presentazione standard di PowerPoint</vt:lpstr>
      <vt:lpstr>La differenziazione principale  (core differentiation)</vt:lpstr>
      <vt:lpstr>La differenziazione reale  (actual differentiation)</vt:lpstr>
      <vt:lpstr>Presentazione standard di PowerPoint</vt:lpstr>
      <vt:lpstr>La differenziazione aumentata (augmented differentiation)</vt:lpstr>
      <vt:lpstr>Gestire portafogli di prodotti</vt:lpstr>
      <vt:lpstr>Presentazione standard di PowerPoint</vt:lpstr>
      <vt:lpstr>Presentazione standard di PowerPoint</vt:lpstr>
      <vt:lpstr>Presentazione standard di PowerPoint</vt:lpstr>
      <vt:lpstr>Presentazione standard di PowerPoint</vt:lpstr>
      <vt:lpstr>Presentazione standard di PowerPoint</vt:lpstr>
      <vt:lpstr>Gestire le linee di prodotti nel tempo: il ciclo di vita del prodotto</vt:lpstr>
      <vt:lpstr>Presentazione standard di PowerPoint</vt:lpstr>
      <vt:lpstr>Introduzione</vt:lpstr>
      <vt:lpstr>Presentazione standard di PowerPoint</vt:lpstr>
      <vt:lpstr>Crescita</vt:lpstr>
      <vt:lpstr>Presentazione standard di PowerPoint</vt:lpstr>
      <vt:lpstr>Maturità</vt:lpstr>
      <vt:lpstr>Secondo Kotler et al sono tre le modalità che si possono usare per modificare la traiettoria del ciclo di vita. </vt:lpstr>
      <vt:lpstr>Declino</vt:lpstr>
      <vt:lpstr>Presentazione standard di PowerPoint</vt:lpstr>
      <vt:lpstr>Lo sviluppo di nuovi prodotti</vt:lpstr>
      <vt:lpstr>Presentazione standard di PowerPoint</vt:lpstr>
      <vt:lpstr>Presentazione standard di PowerPoint</vt:lpstr>
      <vt:lpstr>La gestione del processo  di sviluppo di nuovi prodotti</vt:lpstr>
      <vt:lpstr>Presentazione standard di PowerPoint</vt:lpstr>
      <vt:lpstr>La generazione delle idee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 screening</vt:lpstr>
      <vt:lpstr>La verifica del concetto</vt:lpstr>
      <vt:lpstr>L'analisi del business</vt:lpstr>
      <vt:lpstr>Presentazione standard di PowerPoint</vt:lpstr>
      <vt:lpstr>Lo sviluppo del prodotto</vt:lpstr>
      <vt:lpstr>Presentazione standard di PowerPoint</vt:lpstr>
      <vt:lpstr>I test di mercato</vt:lpstr>
      <vt:lpstr>Presentazione standard di PowerPoint</vt:lpstr>
      <vt:lpstr>Presentazione standard di PowerPoint</vt:lpstr>
      <vt:lpstr>Presentazione standard di PowerPoint</vt:lpstr>
      <vt:lpstr>La commercializzazione</vt:lpstr>
      <vt:lpstr>Presentazione standard di PowerPoint</vt:lpstr>
      <vt:lpstr>Riepilogo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7  Il valore attraverso la creazione e la gestione dei prodotti</dc:title>
  <dc:creator>Alice Barone</dc:creator>
  <cp:lastModifiedBy>Rossana Piccolo</cp:lastModifiedBy>
  <cp:revision>27</cp:revision>
  <dcterms:created xsi:type="dcterms:W3CDTF">2024-09-19T10:40:34Z</dcterms:created>
  <dcterms:modified xsi:type="dcterms:W3CDTF">2025-03-11T11:45:33Z</dcterms:modified>
</cp:coreProperties>
</file>