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4" r:id="rId3"/>
    <p:sldId id="265" r:id="rId4"/>
    <p:sldId id="263" r:id="rId5"/>
    <p:sldId id="266" r:id="rId6"/>
    <p:sldId id="286" r:id="rId7"/>
    <p:sldId id="267" r:id="rId8"/>
    <p:sldId id="268" r:id="rId9"/>
    <p:sldId id="269" r:id="rId10"/>
    <p:sldId id="258" r:id="rId11"/>
    <p:sldId id="270" r:id="rId12"/>
    <p:sldId id="287" r:id="rId13"/>
    <p:sldId id="288" r:id="rId14"/>
    <p:sldId id="259" r:id="rId15"/>
    <p:sldId id="271" r:id="rId16"/>
    <p:sldId id="272" r:id="rId17"/>
    <p:sldId id="273" r:id="rId18"/>
    <p:sldId id="274" r:id="rId19"/>
    <p:sldId id="260" r:id="rId20"/>
    <p:sldId id="275" r:id="rId21"/>
    <p:sldId id="276" r:id="rId22"/>
    <p:sldId id="277" r:id="rId23"/>
    <p:sldId id="278" r:id="rId24"/>
    <p:sldId id="279" r:id="rId25"/>
    <p:sldId id="262" r:id="rId26"/>
    <p:sldId id="280" r:id="rId27"/>
    <p:sldId id="283" r:id="rId28"/>
    <p:sldId id="284" r:id="rId29"/>
    <p:sldId id="282"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3" d="100"/>
          <a:sy n="113"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1/6/2023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a:t>Gli scenari del secondo 900</a:t>
            </a:r>
          </a:p>
        </p:txBody>
      </p:sp>
      <p:sp>
        <p:nvSpPr>
          <p:cNvPr id="3" name="Sottotitolo 2"/>
          <p:cNvSpPr>
            <a:spLocks noGrp="1"/>
          </p:cNvSpPr>
          <p:nvPr>
            <p:ph type="subTitle" idx="1"/>
          </p:nvPr>
        </p:nvSpPr>
        <p:spPr/>
        <p:txBody>
          <a:bodyPr>
            <a:normAutofit lnSpcReduction="10000"/>
          </a:bodyPr>
          <a:lstStyle/>
          <a:p>
            <a:r>
              <a:rPr lang="it-IT" b="1" dirty="0">
                <a:solidFill>
                  <a:schemeClr val="tx1"/>
                </a:solidFill>
                <a:latin typeface="Times New Roman" pitchFamily="18" charset="0"/>
                <a:cs typeface="Times New Roman" pitchFamily="18" charset="0"/>
              </a:rPr>
              <a:t>Prof. Pasquale </a:t>
            </a:r>
            <a:r>
              <a:rPr lang="it-IT" b="1" dirty="0" err="1">
                <a:solidFill>
                  <a:schemeClr val="tx1"/>
                </a:solidFill>
                <a:latin typeface="Times New Roman" pitchFamily="18" charset="0"/>
                <a:cs typeface="Times New Roman" pitchFamily="18" charset="0"/>
              </a:rPr>
              <a:t>Iuso</a:t>
            </a:r>
            <a:endParaRPr lang="it-IT" b="1" dirty="0">
              <a:solidFill>
                <a:schemeClr val="tx1"/>
              </a:solidFill>
              <a:latin typeface="Times New Roman" pitchFamily="18" charset="0"/>
              <a:cs typeface="Times New Roman" pitchFamily="18" charset="0"/>
            </a:endParaRPr>
          </a:p>
          <a:p>
            <a:pPr marL="514350" indent="-514350"/>
            <a:r>
              <a:rPr lang="it-IT" b="1">
                <a:solidFill>
                  <a:schemeClr val="tx1"/>
                </a:solidFill>
                <a:latin typeface="Times New Roman" pitchFamily="18" charset="0"/>
                <a:cs typeface="Times New Roman" pitchFamily="18" charset="0"/>
              </a:rPr>
              <a:t>Corso </a:t>
            </a:r>
            <a:r>
              <a:rPr lang="it-IT" b="1" dirty="0">
                <a:solidFill>
                  <a:schemeClr val="tx1"/>
                </a:solidFill>
                <a:latin typeface="Times New Roman" pitchFamily="18" charset="0"/>
                <a:cs typeface="Times New Roman" pitchFamily="18" charset="0"/>
              </a:rPr>
              <a:t>di laurea in Scienze Politiche Internazionali</a:t>
            </a:r>
          </a:p>
          <a:p>
            <a:pPr marL="514350" indent="-514350"/>
            <a:r>
              <a:rPr lang="it-IT" b="1" dirty="0">
                <a:solidFill>
                  <a:schemeClr val="tx1"/>
                </a:solidFill>
                <a:latin typeface="Times New Roman" pitchFamily="18" charset="0"/>
                <a:cs typeface="Times New Roman" pitchFamily="18" charset="0"/>
              </a:rPr>
              <a:t>Storia del Novecento</a:t>
            </a:r>
          </a:p>
          <a:p>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4000" i="1" dirty="0"/>
              <a:t> </a:t>
            </a:r>
            <a:r>
              <a:rPr lang="it-IT" sz="3200" dirty="0"/>
              <a:t>I 3 mondi </a:t>
            </a:r>
            <a:br>
              <a:rPr lang="it-IT" dirty="0"/>
            </a:br>
            <a:r>
              <a:rPr lang="it-IT" dirty="0"/>
              <a:t> </a:t>
            </a:r>
            <a:r>
              <a:rPr lang="it-IT" sz="2000" dirty="0"/>
              <a:t>(la mappa è tratta da www.novecento.org)</a:t>
            </a:r>
            <a:endParaRPr lang="it-IT" sz="2000" i="1" dirty="0"/>
          </a:p>
        </p:txBody>
      </p:sp>
      <p:pic>
        <p:nvPicPr>
          <p:cNvPr id="4" name="Segnaposto contenuto 3" descr="mappa1.png"/>
          <p:cNvPicPr>
            <a:picLocks noGrp="1" noChangeAspect="1"/>
          </p:cNvPicPr>
          <p:nvPr>
            <p:ph idx="1"/>
          </p:nvPr>
        </p:nvPicPr>
        <p:blipFill>
          <a:blip r:embed="rId2"/>
          <a:stretch>
            <a:fillRect/>
          </a:stretch>
        </p:blipFill>
        <p:spPr>
          <a:xfrm>
            <a:off x="2381224" y="1785927"/>
            <a:ext cx="7000924" cy="3430455"/>
          </a:xfrm>
        </p:spPr>
      </p:pic>
      <p:sp>
        <p:nvSpPr>
          <p:cNvPr id="3" name="CasellaDiTesto 2">
            <a:extLst>
              <a:ext uri="{FF2B5EF4-FFF2-40B4-BE49-F238E27FC236}">
                <a16:creationId xmlns:a16="http://schemas.microsoft.com/office/drawing/2014/main" id="{F30CD2C4-1465-4FF3-9F3C-9D5AABA76A0D}"/>
              </a:ext>
            </a:extLst>
          </p:cNvPr>
          <p:cNvSpPr txBox="1"/>
          <p:nvPr/>
        </p:nvSpPr>
        <p:spPr>
          <a:xfrm>
            <a:off x="1964268" y="5664200"/>
            <a:ext cx="7763932" cy="923330"/>
          </a:xfrm>
          <a:prstGeom prst="rect">
            <a:avLst/>
          </a:prstGeom>
          <a:noFill/>
        </p:spPr>
        <p:txBody>
          <a:bodyPr wrap="square" rtlCol="0">
            <a:spAutoFit/>
          </a:bodyPr>
          <a:lstStyle/>
          <a:p>
            <a:r>
              <a:rPr lang="it-IT" dirty="0"/>
              <a:t>Le nuove prospettive e i risultati che ottengono producono la più grande ed ampia trasformazione del nord del mondo. </a:t>
            </a:r>
          </a:p>
          <a:p>
            <a:r>
              <a:rPr lang="it-IT" dirty="0"/>
              <a:t>I prezzi pagati dai tanti sud saranno comunque devastanti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8223"/>
          </a:xfrm>
        </p:spPr>
        <p:txBody>
          <a:bodyPr>
            <a:normAutofit/>
          </a:bodyPr>
          <a:lstStyle/>
          <a:p>
            <a:r>
              <a:rPr lang="it-IT" sz="3200" dirty="0"/>
              <a:t>Osservando la mappa</a:t>
            </a:r>
          </a:p>
        </p:txBody>
      </p:sp>
      <p:sp>
        <p:nvSpPr>
          <p:cNvPr id="3" name="Segnaposto contenuto 2"/>
          <p:cNvSpPr>
            <a:spLocks noGrp="1"/>
          </p:cNvSpPr>
          <p:nvPr>
            <p:ph idx="1"/>
          </p:nvPr>
        </p:nvSpPr>
        <p:spPr>
          <a:xfrm>
            <a:off x="1981200" y="1500175"/>
            <a:ext cx="8229600" cy="4733715"/>
          </a:xfrm>
        </p:spPr>
        <p:txBody>
          <a:bodyPr>
            <a:noAutofit/>
          </a:bodyPr>
          <a:lstStyle/>
          <a:p>
            <a:pPr algn="just"/>
            <a:r>
              <a:rPr lang="it-IT" dirty="0"/>
              <a:t>Tre “mondi” che corrispondono a tre generazioni, e a tre trasformazioni radicali della società</a:t>
            </a:r>
          </a:p>
          <a:p>
            <a:pPr lvl="1" algn="just"/>
            <a:r>
              <a:rPr lang="it-IT" sz="1800" dirty="0"/>
              <a:t>Società agricola (che termina negli anni 50)</a:t>
            </a:r>
          </a:p>
          <a:p>
            <a:pPr lvl="1" algn="just"/>
            <a:r>
              <a:rPr lang="it-IT" sz="1800" dirty="0"/>
              <a:t>Società industriale (che termina con gli anni 70)</a:t>
            </a:r>
          </a:p>
          <a:p>
            <a:pPr lvl="1" algn="just"/>
            <a:r>
              <a:rPr lang="it-IT" sz="1800" dirty="0"/>
              <a:t>Società post industriale che arriva al 2008 </a:t>
            </a:r>
          </a:p>
          <a:p>
            <a:pPr algn="just"/>
            <a:r>
              <a:rPr lang="it-IT" dirty="0"/>
              <a:t>Questo sostituirsi determina fenomeni e produce avvenimenti del tutto nuovi o dagli effetti radicali:</a:t>
            </a:r>
          </a:p>
          <a:p>
            <a:pPr lvl="1" algn="just"/>
            <a:r>
              <a:rPr lang="it-IT" sz="1800" dirty="0"/>
              <a:t>Decolonizzazione e apparizione di nuovi soggetti internazionali: mondializzazione e regionalizzazione delle nazioni</a:t>
            </a:r>
          </a:p>
          <a:p>
            <a:pPr lvl="1" algn="just"/>
            <a:r>
              <a:rPr lang="it-IT" sz="1800" dirty="0"/>
              <a:t>Migrazioni e spostamenti di popolazioni come dato strutturale </a:t>
            </a:r>
          </a:p>
          <a:p>
            <a:pPr lvl="1" algn="just"/>
            <a:r>
              <a:rPr lang="it-IT" sz="1800" dirty="0"/>
              <a:t>Trasformazione: dall’industria alla dimensione digitale dei flussi e delle economia</a:t>
            </a:r>
          </a:p>
          <a:p>
            <a:pPr lvl="1" algn="just"/>
            <a:r>
              <a:rPr lang="it-IT" sz="1800" dirty="0"/>
              <a:t>Smaterializzazione e nuovi lavori</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8223"/>
          </a:xfrm>
        </p:spPr>
        <p:txBody>
          <a:bodyPr>
            <a:normAutofit/>
          </a:bodyPr>
          <a:lstStyle/>
          <a:p>
            <a:r>
              <a:rPr lang="it-IT" sz="3200" dirty="0"/>
              <a:t>Osservando la mappa</a:t>
            </a:r>
          </a:p>
        </p:txBody>
      </p:sp>
      <p:sp>
        <p:nvSpPr>
          <p:cNvPr id="3" name="Segnaposto contenuto 2"/>
          <p:cNvSpPr>
            <a:spLocks noGrp="1"/>
          </p:cNvSpPr>
          <p:nvPr>
            <p:ph idx="1"/>
          </p:nvPr>
        </p:nvSpPr>
        <p:spPr>
          <a:xfrm>
            <a:off x="1981200" y="1500175"/>
            <a:ext cx="8229600" cy="4733715"/>
          </a:xfrm>
        </p:spPr>
        <p:txBody>
          <a:bodyPr>
            <a:noAutofit/>
          </a:bodyPr>
          <a:lstStyle/>
          <a:p>
            <a:pPr algn="just"/>
            <a:r>
              <a:rPr lang="it-IT" sz="1800" dirty="0"/>
              <a:t>Il succedersi degli avvenimenti produce in parallelo un progressivo modificarsi dei rapporti di forza non solo fra i due blocchi, ma all’interno delle rispettive aree di influenza.</a:t>
            </a:r>
          </a:p>
          <a:p>
            <a:pPr algn="just"/>
            <a:endParaRPr lang="it-IT" sz="1800" dirty="0"/>
          </a:p>
          <a:p>
            <a:pPr algn="just"/>
            <a:r>
              <a:rPr lang="it-IT" dirty="0"/>
              <a:t>T</a:t>
            </a:r>
            <a:r>
              <a:rPr lang="it-IT" sz="1800" dirty="0"/>
              <a:t>endono a diffondersi non solo le cosiddette guerre per interposta potenza ma, si determinano nuove istanze che emergeranno con forza al termine della Guerra Fredda, mentre nuove potenze definiscono le proprie aree regionali di interesse. </a:t>
            </a:r>
          </a:p>
          <a:p>
            <a:pPr marL="0" indent="0" algn="just">
              <a:buNone/>
            </a:pPr>
            <a:endParaRPr lang="it-IT" sz="1800" dirty="0"/>
          </a:p>
          <a:p>
            <a:pPr algn="just"/>
            <a:r>
              <a:rPr lang="it-IT" sz="1800" dirty="0"/>
              <a:t>L’affacciarsi delle nuove generazioni produce </a:t>
            </a:r>
            <a:r>
              <a:rPr lang="it-IT" dirty="0"/>
              <a:t>una rottura degli schemi tradizionali: a partire dalla metà degli anni Sessanta il  mondo è scosso da movimenti (non necessariamente giovanili o politici ma anche nei paesi ex-coloniali o che reclamano l’indipendenza) che segnano non solo un nuovo protagonismo. </a:t>
            </a:r>
          </a:p>
          <a:p>
            <a:pPr algn="just"/>
            <a:endParaRPr lang="it-IT" dirty="0"/>
          </a:p>
        </p:txBody>
      </p:sp>
    </p:spTree>
    <p:extLst>
      <p:ext uri="{BB962C8B-B14F-4D97-AF65-F5344CB8AC3E}">
        <p14:creationId xmlns:p14="http://schemas.microsoft.com/office/powerpoint/2010/main" val="4185394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8223"/>
          </a:xfrm>
        </p:spPr>
        <p:txBody>
          <a:bodyPr>
            <a:normAutofit/>
          </a:bodyPr>
          <a:lstStyle/>
          <a:p>
            <a:r>
              <a:rPr lang="it-IT" sz="3200" dirty="0"/>
              <a:t>Osservando la mappa</a:t>
            </a:r>
          </a:p>
        </p:txBody>
      </p:sp>
      <p:sp>
        <p:nvSpPr>
          <p:cNvPr id="3" name="Segnaposto contenuto 2"/>
          <p:cNvSpPr>
            <a:spLocks noGrp="1"/>
          </p:cNvSpPr>
          <p:nvPr>
            <p:ph idx="1"/>
          </p:nvPr>
        </p:nvSpPr>
        <p:spPr>
          <a:xfrm>
            <a:off x="1981200" y="1500175"/>
            <a:ext cx="8229600" cy="4733715"/>
          </a:xfrm>
        </p:spPr>
        <p:txBody>
          <a:bodyPr>
            <a:noAutofit/>
          </a:bodyPr>
          <a:lstStyle/>
          <a:p>
            <a:pPr algn="just"/>
            <a:r>
              <a:rPr lang="it-IT" sz="1800" dirty="0"/>
              <a:t>Con questi movimenti si affermano nuovi temi e nuovi valori e riferimento</a:t>
            </a:r>
          </a:p>
          <a:p>
            <a:pPr algn="just"/>
            <a:endParaRPr lang="it-IT" sz="1800" dirty="0"/>
          </a:p>
          <a:p>
            <a:pPr algn="just"/>
            <a:r>
              <a:rPr lang="it-IT" dirty="0"/>
              <a:t>La crisi del sistema industriale, iniziata nelle crisi degli anni 70, è destinata ad esplodere con il nuovo decennio.</a:t>
            </a:r>
          </a:p>
          <a:p>
            <a:pPr algn="just"/>
            <a:endParaRPr lang="it-IT" dirty="0"/>
          </a:p>
          <a:p>
            <a:pPr algn="just"/>
            <a:r>
              <a:rPr lang="it-IT" dirty="0"/>
              <a:t>Al termine degli anni 80, la fine dei blocchi, apre scenari del tutto nuovi: economici, rapporti internazionali, finanziarizzazione del capitalismo, temi ambientali e della sostenibilità, diritti, terziarizzazione, società dell’informazione, digitalizzazione accompagnano la nuova fase che ci porta al 2008.</a:t>
            </a:r>
          </a:p>
          <a:p>
            <a:pPr marL="0" indent="0" algn="just">
              <a:buNone/>
            </a:pPr>
            <a:endParaRPr lang="it-IT" sz="1800" dirty="0"/>
          </a:p>
        </p:txBody>
      </p:sp>
    </p:spTree>
    <p:extLst>
      <p:ext uri="{BB962C8B-B14F-4D97-AF65-F5344CB8AC3E}">
        <p14:creationId xmlns:p14="http://schemas.microsoft.com/office/powerpoint/2010/main" val="36357748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25290"/>
          </a:xfrm>
        </p:spPr>
        <p:txBody>
          <a:bodyPr>
            <a:normAutofit fontScale="90000"/>
          </a:bodyPr>
          <a:lstStyle/>
          <a:p>
            <a:r>
              <a:rPr lang="it-IT" dirty="0"/>
              <a:t>L’Italia nel contesto mondiale ed europeo</a:t>
            </a:r>
            <a:br>
              <a:rPr lang="it-IT" dirty="0"/>
            </a:br>
            <a:r>
              <a:rPr lang="it-IT" sz="2000" dirty="0"/>
              <a:t>(la mappa è tratta da www.novecento.org)</a:t>
            </a:r>
          </a:p>
        </p:txBody>
      </p:sp>
      <p:pic>
        <p:nvPicPr>
          <p:cNvPr id="4" name="Segnaposto contenuto 3" descr="mappa3.png"/>
          <p:cNvPicPr>
            <a:picLocks noGrp="1" noChangeAspect="1"/>
          </p:cNvPicPr>
          <p:nvPr>
            <p:ph idx="1"/>
          </p:nvPr>
        </p:nvPicPr>
        <p:blipFill>
          <a:blip r:embed="rId2"/>
          <a:stretch>
            <a:fillRect/>
          </a:stretch>
        </p:blipFill>
        <p:spPr>
          <a:xfrm>
            <a:off x="2804557" y="1797520"/>
            <a:ext cx="8015843" cy="4950962"/>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88223"/>
          </a:xfrm>
        </p:spPr>
        <p:txBody>
          <a:bodyPr>
            <a:normAutofit/>
          </a:bodyPr>
          <a:lstStyle/>
          <a:p>
            <a:r>
              <a:rPr lang="it-IT" sz="2800" dirty="0"/>
              <a:t>Osservando l’Italia </a:t>
            </a:r>
          </a:p>
        </p:txBody>
      </p:sp>
      <p:sp>
        <p:nvSpPr>
          <p:cNvPr id="3" name="Segnaposto contenuto 2"/>
          <p:cNvSpPr>
            <a:spLocks noGrp="1"/>
          </p:cNvSpPr>
          <p:nvPr>
            <p:ph idx="1"/>
          </p:nvPr>
        </p:nvSpPr>
        <p:spPr>
          <a:xfrm>
            <a:off x="2589212" y="1540933"/>
            <a:ext cx="8915400" cy="4370289"/>
          </a:xfrm>
        </p:spPr>
        <p:txBody>
          <a:bodyPr>
            <a:noAutofit/>
          </a:bodyPr>
          <a:lstStyle/>
          <a:p>
            <a:pPr algn="just"/>
            <a:r>
              <a:rPr lang="it-IT" dirty="0"/>
              <a:t>La vicenda mondiale e quella italiana vivono in “asincronia” nel senso che l’Italia vive in tempi accelerati quello che altre società occidentali assorbono in molti più anni, riuscendo a generare al proprio interno i giusti anticorpi alle crisi di trasformazione</a:t>
            </a:r>
          </a:p>
          <a:p>
            <a:pPr algn="just"/>
            <a:r>
              <a:rPr lang="it-IT" dirty="0"/>
              <a:t>Le conseguenze agiscono come altrettanti detonatori della vicenda nazionale che – è bene precisarlo – giunge ad una democrazia matura ed a uno sviluppo: è una vicenda complessa e per molti aspetti unica </a:t>
            </a:r>
          </a:p>
          <a:p>
            <a:r>
              <a:rPr lang="it-IT" dirty="0"/>
              <a:t>Seguendo questa ipotesi di periodizzazione abbiamo tre fasi: l’Italia agricola, quella della grande trasformazione, l’Italia che entra nella globalizzazione</a:t>
            </a:r>
          </a:p>
          <a:p>
            <a:r>
              <a:rPr lang="it-IT" dirty="0"/>
              <a:t>Due grandi temi percorrono l’intero arco del secondo novecento italiano: l</a:t>
            </a:r>
            <a:r>
              <a:rPr lang="it-IT" sz="1800" dirty="0"/>
              <a:t>a trasformazione sociale ed economica, la trasformazione politica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1052290"/>
          </a:xfrm>
        </p:spPr>
        <p:txBody>
          <a:bodyPr>
            <a:normAutofit/>
          </a:bodyPr>
          <a:lstStyle/>
          <a:p>
            <a:r>
              <a:rPr lang="it-IT" sz="2800" dirty="0"/>
              <a:t>Osservando l’Italia: la trasformazione sociale ed economica </a:t>
            </a:r>
          </a:p>
        </p:txBody>
      </p:sp>
      <p:sp>
        <p:nvSpPr>
          <p:cNvPr id="3" name="Segnaposto contenuto 2"/>
          <p:cNvSpPr>
            <a:spLocks noGrp="1"/>
          </p:cNvSpPr>
          <p:nvPr>
            <p:ph idx="1"/>
          </p:nvPr>
        </p:nvSpPr>
        <p:spPr>
          <a:xfrm>
            <a:off x="2589212" y="1905000"/>
            <a:ext cx="8915400" cy="4328890"/>
          </a:xfrm>
        </p:spPr>
        <p:txBody>
          <a:bodyPr>
            <a:noAutofit/>
          </a:bodyPr>
          <a:lstStyle/>
          <a:p>
            <a:pPr algn="just"/>
            <a:r>
              <a:rPr lang="it-IT" sz="2000" dirty="0"/>
              <a:t>L’Italia è un paese</a:t>
            </a:r>
          </a:p>
          <a:p>
            <a:pPr lvl="1" algn="just"/>
            <a:r>
              <a:rPr lang="it-IT" sz="1800" dirty="0"/>
              <a:t>devastato materialmente e moralmente da una guerra persa.</a:t>
            </a:r>
          </a:p>
          <a:p>
            <a:pPr lvl="1" algn="just"/>
            <a:r>
              <a:rPr lang="it-IT" sz="1800" dirty="0"/>
              <a:t>profondamente diviso, come mostrarono i risultati del referendum istituzionale, opposti tra Nord e Sud</a:t>
            </a:r>
          </a:p>
          <a:p>
            <a:pPr lvl="1" algn="just"/>
            <a:r>
              <a:rPr lang="it-IT" sz="1800" dirty="0"/>
              <a:t>prevalentemente agrario fino alla metà degli anni ’50.</a:t>
            </a:r>
          </a:p>
          <a:p>
            <a:pPr lvl="1" algn="just"/>
            <a:r>
              <a:rPr lang="it-IT" sz="1800" dirty="0"/>
              <a:t>con una memoria divisa per le contraddittorie contrapposte esperienze</a:t>
            </a:r>
          </a:p>
          <a:p>
            <a:pPr lvl="1" algn="just"/>
            <a:r>
              <a:rPr lang="it-IT" sz="1800" dirty="0"/>
              <a:t>dove gran parte della popolazione vive il processo di formazione nazionale su basi di estraneità e non di accettazione (questo processo – che si caratterizza e si riconosce nei miti e nei simboli condivisi - si concluderà solo negli anni repubblicani)</a:t>
            </a:r>
          </a:p>
          <a:p>
            <a:pPr lvl="1" algn="just">
              <a:buNone/>
            </a:pPr>
            <a:endParaRPr lang="it-IT"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dirty="0"/>
              <a:t>Osservando l’Italia: la trasformazione sociale ed economica </a:t>
            </a:r>
          </a:p>
        </p:txBody>
      </p:sp>
      <p:sp>
        <p:nvSpPr>
          <p:cNvPr id="3" name="Segnaposto contenuto 2"/>
          <p:cNvSpPr>
            <a:spLocks noGrp="1"/>
          </p:cNvSpPr>
          <p:nvPr>
            <p:ph idx="1"/>
          </p:nvPr>
        </p:nvSpPr>
        <p:spPr>
          <a:xfrm>
            <a:off x="2589212" y="1718733"/>
            <a:ext cx="8915400" cy="4343400"/>
          </a:xfrm>
        </p:spPr>
        <p:txBody>
          <a:bodyPr>
            <a:noAutofit/>
          </a:bodyPr>
          <a:lstStyle/>
          <a:p>
            <a:pPr algn="just">
              <a:lnSpc>
                <a:spcPct val="120000"/>
              </a:lnSpc>
            </a:pPr>
            <a:r>
              <a:rPr lang="it-IT" dirty="0"/>
              <a:t>Le trasformazioni industriale e quella urbana iniziano presto ma in modo quasi invisibile per due motivi: </a:t>
            </a:r>
          </a:p>
          <a:p>
            <a:pPr lvl="1" algn="just">
              <a:lnSpc>
                <a:spcPct val="120000"/>
              </a:lnSpc>
            </a:pPr>
            <a:r>
              <a:rPr lang="it-IT" sz="1800" dirty="0"/>
              <a:t>i bassi salari, che non consentono un’espansione dei consumi dei beni di massa; </a:t>
            </a:r>
          </a:p>
          <a:p>
            <a:pPr lvl="1" algn="just">
              <a:lnSpc>
                <a:spcPct val="120000"/>
              </a:lnSpc>
            </a:pPr>
            <a:r>
              <a:rPr lang="it-IT" sz="1800" dirty="0"/>
              <a:t>il prevalere di forze e tendenze tradizionali e conservatrici (specie nei modelli di comportamento e nei valori dominanti) che frenano se non fermano. </a:t>
            </a:r>
          </a:p>
          <a:p>
            <a:pPr lvl="1" algn="just">
              <a:lnSpc>
                <a:spcPct val="120000"/>
              </a:lnSpc>
            </a:pPr>
            <a:r>
              <a:rPr lang="it-IT" sz="1800" dirty="0"/>
              <a:t>Le continuità con il passato e le mancate rotture</a:t>
            </a:r>
          </a:p>
          <a:p>
            <a:pPr lvl="1" algn="just">
              <a:lnSpc>
                <a:spcPct val="120000"/>
              </a:lnSpc>
            </a:pPr>
            <a:r>
              <a:rPr lang="it-IT" sz="1800" dirty="0"/>
              <a:t>Il confronto ideologico dominante nei primi decenni </a:t>
            </a:r>
          </a:p>
          <a:p>
            <a:pPr algn="just">
              <a:lnSpc>
                <a:spcPct val="120000"/>
              </a:lnSpc>
            </a:pPr>
            <a:r>
              <a:rPr lang="it-IT" dirty="0"/>
              <a:t>Si potrebbe dire che la società italiana fino alla agli anni Sessanta correva verso il nuovo con lo sguardo volto all’indietro, al passato.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1001490"/>
          </a:xfrm>
        </p:spPr>
        <p:txBody>
          <a:bodyPr>
            <a:normAutofit/>
          </a:bodyPr>
          <a:lstStyle/>
          <a:p>
            <a:r>
              <a:rPr lang="it-IT" sz="2800" dirty="0">
                <a:solidFill>
                  <a:prstClr val="black">
                    <a:lumMod val="85000"/>
                    <a:lumOff val="15000"/>
                  </a:prstClr>
                </a:solidFill>
              </a:rPr>
              <a:t>Osservando l’Italia: l</a:t>
            </a:r>
            <a:r>
              <a:rPr lang="it-IT" sz="2800" dirty="0"/>
              <a:t>a trasformazione istituzionale e politica dal 1945 al 1990</a:t>
            </a:r>
          </a:p>
        </p:txBody>
      </p:sp>
      <p:sp>
        <p:nvSpPr>
          <p:cNvPr id="3" name="Segnaposto contenuto 2"/>
          <p:cNvSpPr>
            <a:spLocks noGrp="1"/>
          </p:cNvSpPr>
          <p:nvPr>
            <p:ph idx="1"/>
          </p:nvPr>
        </p:nvSpPr>
        <p:spPr>
          <a:xfrm>
            <a:off x="2589212" y="1625600"/>
            <a:ext cx="8915400" cy="4285622"/>
          </a:xfrm>
        </p:spPr>
        <p:txBody>
          <a:bodyPr>
            <a:normAutofit/>
          </a:bodyPr>
          <a:lstStyle/>
          <a:p>
            <a:pPr algn="just" fontAlgn="base">
              <a:lnSpc>
                <a:spcPct val="120000"/>
              </a:lnSpc>
            </a:pPr>
            <a:r>
              <a:rPr lang="it-IT" dirty="0"/>
              <a:t>Il rapporto tra istituzioni, politica, società si può leggere in tre aspetti che rappresentano altrettanti passaggi:</a:t>
            </a:r>
          </a:p>
          <a:p>
            <a:pPr lvl="1" algn="just" fontAlgn="base">
              <a:lnSpc>
                <a:spcPct val="120000"/>
              </a:lnSpc>
            </a:pPr>
            <a:r>
              <a:rPr lang="it-IT" sz="1800" dirty="0"/>
              <a:t>dal fascismo alla democrazia,</a:t>
            </a:r>
          </a:p>
          <a:p>
            <a:pPr lvl="1" algn="just" fontAlgn="base">
              <a:lnSpc>
                <a:spcPct val="120000"/>
              </a:lnSpc>
            </a:pPr>
            <a:r>
              <a:rPr lang="it-IT" sz="1800" dirty="0"/>
              <a:t>dalla monarchia alla repubblica,</a:t>
            </a:r>
          </a:p>
          <a:p>
            <a:pPr lvl="1" algn="just" fontAlgn="base">
              <a:lnSpc>
                <a:spcPct val="120000"/>
              </a:lnSpc>
            </a:pPr>
            <a:r>
              <a:rPr lang="it-IT" sz="1800" dirty="0"/>
              <a:t>dallo Statuto albertino alla Costituzione repubblicana.</a:t>
            </a:r>
          </a:p>
          <a:p>
            <a:pPr algn="just" fontAlgn="base">
              <a:lnSpc>
                <a:spcPct val="120000"/>
              </a:lnSpc>
            </a:pPr>
            <a:r>
              <a:rPr lang="it-IT" dirty="0"/>
              <a:t>Ognuno di questi passaggi porta con se elementi fondamentali per la valutazione e l’analisi critica della storia repubblicana inserita in un contesto europeo ed internazionale </a:t>
            </a:r>
          </a:p>
          <a:p>
            <a:pPr algn="just" fontAlgn="base">
              <a:lnSpc>
                <a:spcPct val="120000"/>
              </a:lnSpc>
            </a:pPr>
            <a:r>
              <a:rPr lang="it-IT" dirty="0"/>
              <a:t>Il ruolo giocato dai partiti nella democratizzazione degli italiani è il punto di partenza per il superamento della mancanza  di cultura democratica </a:t>
            </a:r>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1200" y="274638"/>
            <a:ext cx="8229600" cy="944562"/>
          </a:xfrm>
        </p:spPr>
        <p:txBody>
          <a:bodyPr>
            <a:noAutofit/>
          </a:bodyPr>
          <a:lstStyle/>
          <a:p>
            <a:r>
              <a:rPr lang="it-IT" sz="2800" dirty="0"/>
              <a:t>Gli ingranaggi del motore italiano (1945-1956)</a:t>
            </a:r>
            <a:br>
              <a:rPr lang="it-IT" sz="2800" dirty="0"/>
            </a:br>
            <a:r>
              <a:rPr lang="it-IT" sz="1800" dirty="0"/>
              <a:t>(la mappa è tratta da www.novecento.org)</a:t>
            </a:r>
          </a:p>
        </p:txBody>
      </p:sp>
      <p:pic>
        <p:nvPicPr>
          <p:cNvPr id="4" name="Segnaposto contenuto 3" descr="mappa4.png"/>
          <p:cNvPicPr>
            <a:picLocks noGrp="1" noChangeAspect="1"/>
          </p:cNvPicPr>
          <p:nvPr>
            <p:ph idx="1"/>
          </p:nvPr>
        </p:nvPicPr>
        <p:blipFill>
          <a:blip r:embed="rId2"/>
          <a:stretch>
            <a:fillRect/>
          </a:stretch>
        </p:blipFill>
        <p:spPr>
          <a:xfrm>
            <a:off x="1981200" y="1625600"/>
            <a:ext cx="8325483" cy="4526477"/>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22090"/>
          </a:xfrm>
        </p:spPr>
        <p:txBody>
          <a:bodyPr>
            <a:normAutofit/>
          </a:bodyPr>
          <a:lstStyle/>
          <a:p>
            <a:r>
              <a:rPr lang="it-IT" sz="3200" dirty="0"/>
              <a:t>Punti di partenza</a:t>
            </a:r>
          </a:p>
        </p:txBody>
      </p:sp>
      <p:sp>
        <p:nvSpPr>
          <p:cNvPr id="3" name="Segnaposto contenuto 2"/>
          <p:cNvSpPr>
            <a:spLocks noGrp="1"/>
          </p:cNvSpPr>
          <p:nvPr>
            <p:ph idx="1"/>
          </p:nvPr>
        </p:nvSpPr>
        <p:spPr>
          <a:xfrm>
            <a:off x="2589212" y="1557867"/>
            <a:ext cx="8915400" cy="4353355"/>
          </a:xfrm>
        </p:spPr>
        <p:txBody>
          <a:bodyPr>
            <a:normAutofit fontScale="77500" lnSpcReduction="20000"/>
          </a:bodyPr>
          <a:lstStyle/>
          <a:p>
            <a:pPr algn="just"/>
            <a:r>
              <a:rPr lang="it-IT" sz="2200" dirty="0"/>
              <a:t>Il secondo Novecento ha caratteristiche del tutto nuove rispetto alla prima parte del secolo rispetto alla dimensione dei fenomeni, ai soggetti in campo, al ruolo delle potenze, alle connessioni economiche, alla dimensione internazionale che tende ad essere prioritaria e decisiva</a:t>
            </a:r>
          </a:p>
          <a:p>
            <a:pPr marL="457200" lvl="1" indent="0" algn="just">
              <a:buNone/>
            </a:pPr>
            <a:r>
              <a:rPr lang="it-IT" sz="2000" dirty="0"/>
              <a:t> </a:t>
            </a:r>
          </a:p>
          <a:p>
            <a:pPr algn="just"/>
            <a:r>
              <a:rPr lang="it-IT" sz="2200" dirty="0"/>
              <a:t>Fissare grandi temi e grandi partizioni contribuisce a identificare gli elementi strutturali per delimitare il campo e identificare i soggetti che lo compongono, specie per la crescita delle connessioni e delle relazioni fra una parte e il tutto</a:t>
            </a:r>
          </a:p>
          <a:p>
            <a:pPr lvl="1" algn="just"/>
            <a:endParaRPr lang="it-IT" sz="2000" dirty="0"/>
          </a:p>
          <a:p>
            <a:pPr algn="just"/>
            <a:r>
              <a:rPr lang="it-IT" sz="2200" dirty="0"/>
              <a:t>Periodizzare: perché la storia si colloca in uno scenario internazionale ed è attraverso questo che definisce la prima. Dopo l’89, con la fine dei blocchi contrapposti,  la questione diviene ancor più complessa</a:t>
            </a:r>
          </a:p>
          <a:p>
            <a:pPr marL="0" indent="0" algn="just">
              <a:buNone/>
            </a:pPr>
            <a:endParaRPr lang="it-IT" sz="2200" dirty="0"/>
          </a:p>
          <a:p>
            <a:pPr algn="just"/>
            <a:r>
              <a:rPr lang="it-IT" sz="2200" dirty="0"/>
              <a:t>L’Italia nel secondo Novecento ha una posizione secondaria, è condizionata dalla sconfitta, si rende protagonista nei processi di integrazione ma il suo ruolo è inserito ed è tale solo nel quadro globale. </a:t>
            </a:r>
          </a:p>
          <a:p>
            <a:pPr lvl="1" algn="just">
              <a:buNone/>
            </a:pPr>
            <a:endParaRPr lang="it-IT"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96690"/>
          </a:xfrm>
        </p:spPr>
        <p:txBody>
          <a:bodyPr>
            <a:normAutofit/>
          </a:bodyPr>
          <a:lstStyle/>
          <a:p>
            <a:r>
              <a:rPr lang="it-IT" sz="3200" dirty="0"/>
              <a:t>Osservando il motore italiano</a:t>
            </a:r>
          </a:p>
        </p:txBody>
      </p:sp>
      <p:sp>
        <p:nvSpPr>
          <p:cNvPr id="3" name="Segnaposto contenuto 2"/>
          <p:cNvSpPr>
            <a:spLocks noGrp="1"/>
          </p:cNvSpPr>
          <p:nvPr>
            <p:ph idx="1"/>
          </p:nvPr>
        </p:nvSpPr>
        <p:spPr>
          <a:xfrm>
            <a:off x="2589212" y="1580225"/>
            <a:ext cx="8915400" cy="4829453"/>
          </a:xfrm>
        </p:spPr>
        <p:txBody>
          <a:bodyPr>
            <a:normAutofit fontScale="47500" lnSpcReduction="20000"/>
          </a:bodyPr>
          <a:lstStyle/>
          <a:p>
            <a:pPr algn="just">
              <a:lnSpc>
                <a:spcPct val="120000"/>
              </a:lnSpc>
            </a:pPr>
            <a:r>
              <a:rPr lang="it-IT" sz="3800" dirty="0"/>
              <a:t>Questi sono gli ingranaggi del motore italiano alle origini della Repubblica  (1945-56) dove entrano in gioco:</a:t>
            </a:r>
          </a:p>
          <a:p>
            <a:pPr lvl="1" algn="just">
              <a:lnSpc>
                <a:spcPct val="120000"/>
              </a:lnSpc>
            </a:pPr>
            <a:r>
              <a:rPr lang="it-IT" sz="3800" dirty="0"/>
              <a:t>La volontà di ricostruzione</a:t>
            </a:r>
          </a:p>
          <a:p>
            <a:pPr lvl="1" algn="just">
              <a:lnSpc>
                <a:spcPct val="120000"/>
              </a:lnSpc>
            </a:pPr>
            <a:r>
              <a:rPr lang="it-IT" sz="3800" dirty="0"/>
              <a:t>Le macerie della guerra (materiali e immateriali)</a:t>
            </a:r>
          </a:p>
          <a:p>
            <a:pPr lvl="1" algn="just">
              <a:lnSpc>
                <a:spcPct val="120000"/>
              </a:lnSpc>
            </a:pPr>
            <a:r>
              <a:rPr lang="it-IT" sz="3800" dirty="0"/>
              <a:t>La disillusione del fascismo</a:t>
            </a:r>
          </a:p>
          <a:p>
            <a:pPr algn="just">
              <a:lnSpc>
                <a:spcPct val="120000"/>
              </a:lnSpc>
            </a:pPr>
            <a:r>
              <a:rPr lang="it-IT" sz="3800" dirty="0"/>
              <a:t>Per semplicità ne prendiamo tre ma sono molti di più, e sono molte le parti che formano la “macchina” della prima Repubblica.</a:t>
            </a:r>
          </a:p>
          <a:p>
            <a:pPr>
              <a:lnSpc>
                <a:spcPct val="120000"/>
              </a:lnSpc>
            </a:pPr>
            <a:r>
              <a:rPr lang="it-IT" sz="3800" dirty="0"/>
              <a:t>Gli ingranaggi hanno difficoltà a muoversi tra loro a causa della necessità di ulteriori “pezzi” che non sempre o non esclusivamente agiscono per il miglior funzionamento:</a:t>
            </a:r>
          </a:p>
          <a:p>
            <a:pPr lvl="1">
              <a:lnSpc>
                <a:spcPct val="120000"/>
              </a:lnSpc>
            </a:pPr>
            <a:r>
              <a:rPr lang="it-IT" sz="3800" dirty="0"/>
              <a:t> mirano all’ottimizzazione delle proprie risorse </a:t>
            </a:r>
          </a:p>
          <a:p>
            <a:pPr lvl="1">
              <a:lnSpc>
                <a:spcPct val="120000"/>
              </a:lnSpc>
            </a:pPr>
            <a:r>
              <a:rPr lang="it-IT" sz="3800" dirty="0"/>
              <a:t>condizionano il movimento a propri fini</a:t>
            </a:r>
          </a:p>
          <a:p>
            <a:pPr lvl="1">
              <a:lnSpc>
                <a:spcPct val="120000"/>
              </a:lnSpc>
            </a:pPr>
            <a:r>
              <a:rPr lang="it-IT" sz="3800" dirty="0"/>
              <a:t>orientano il funzionamento della macchina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3200" dirty="0">
                <a:solidFill>
                  <a:prstClr val="black">
                    <a:lumMod val="85000"/>
                    <a:lumOff val="15000"/>
                  </a:prstClr>
                </a:solidFill>
              </a:rPr>
              <a:t>Osservando il motore italiano</a:t>
            </a:r>
            <a:endParaRPr lang="it-IT" dirty="0"/>
          </a:p>
        </p:txBody>
      </p:sp>
      <p:sp>
        <p:nvSpPr>
          <p:cNvPr id="3" name="Segnaposto contenuto 2"/>
          <p:cNvSpPr>
            <a:spLocks noGrp="1"/>
          </p:cNvSpPr>
          <p:nvPr>
            <p:ph idx="1"/>
          </p:nvPr>
        </p:nvSpPr>
        <p:spPr>
          <a:xfrm>
            <a:off x="2589212" y="1591733"/>
            <a:ext cx="8915400" cy="4319489"/>
          </a:xfrm>
        </p:spPr>
        <p:txBody>
          <a:bodyPr>
            <a:normAutofit/>
          </a:bodyPr>
          <a:lstStyle/>
          <a:p>
            <a:r>
              <a:rPr lang="it-IT" dirty="0"/>
              <a:t>Non sempre è’ facile individuare in questi “ingranaggi aggiuntivi”</a:t>
            </a:r>
          </a:p>
          <a:p>
            <a:r>
              <a:rPr lang="it-IT" dirty="0"/>
              <a:t> Molti derivano dal quadro internazionale e nazionale di lungo periodo, e sono destinati ad agire come “pezzi” del motore dalle origini della Repubblica e fino (in alcuni casi) agli inizi degli anni Settanta:</a:t>
            </a:r>
          </a:p>
          <a:p>
            <a:pPr lvl="1"/>
            <a:r>
              <a:rPr lang="it-IT" sz="1800" dirty="0"/>
              <a:t>USA/URSS: il confronto ideologico</a:t>
            </a:r>
          </a:p>
          <a:p>
            <a:pPr lvl="1"/>
            <a:r>
              <a:rPr lang="it-IT" sz="1800" dirty="0"/>
              <a:t>USA: modello economico di riferimento innestato su forme specifiche del capitalismo italiano (sostanzialmente giovane e in assenza di materie prime – cresciuto nel sostegno istituzionale cui offriva consenso)</a:t>
            </a:r>
          </a:p>
          <a:p>
            <a:pPr lvl="1"/>
            <a:r>
              <a:rPr lang="it-IT" sz="1800" dirty="0"/>
              <a:t> Continuità ed eredità del fascismo (se non del prefascismo) rispetto alla velocità della trasformazione a livello europeo e mondiale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59157"/>
          </a:xfrm>
        </p:spPr>
        <p:txBody>
          <a:bodyPr>
            <a:normAutofit/>
          </a:bodyPr>
          <a:lstStyle/>
          <a:p>
            <a:r>
              <a:rPr lang="it-IT" sz="2800" dirty="0"/>
              <a:t>Dall’Italia agricola alla grande trasformazione (1956-1980)</a:t>
            </a:r>
          </a:p>
        </p:txBody>
      </p:sp>
      <p:sp>
        <p:nvSpPr>
          <p:cNvPr id="3" name="Segnaposto contenuto 2"/>
          <p:cNvSpPr>
            <a:spLocks noGrp="1"/>
          </p:cNvSpPr>
          <p:nvPr>
            <p:ph idx="1"/>
          </p:nvPr>
        </p:nvSpPr>
        <p:spPr/>
        <p:txBody>
          <a:bodyPr>
            <a:normAutofit fontScale="92500" lnSpcReduction="10000"/>
          </a:bodyPr>
          <a:lstStyle/>
          <a:p>
            <a:pPr algn="just" fontAlgn="base">
              <a:lnSpc>
                <a:spcPct val="110000"/>
              </a:lnSpc>
            </a:pPr>
            <a:r>
              <a:rPr lang="it-IT" sz="1900" dirty="0"/>
              <a:t>Dopo la fase delle origini prende avvio la grande trasformazione che – in rapporto al quadro internazionale – può essere  analizzata con quattro concetti chiave: </a:t>
            </a:r>
          </a:p>
          <a:p>
            <a:pPr lvl="1" algn="just" fontAlgn="base">
              <a:lnSpc>
                <a:spcPct val="110000"/>
              </a:lnSpc>
            </a:pPr>
            <a:r>
              <a:rPr lang="it-IT" sz="1900" dirty="0"/>
              <a:t>lo sviluppo economico: dalla fine del Piano Marshall alla nascita del MEC, il boom economico</a:t>
            </a:r>
          </a:p>
          <a:p>
            <a:pPr lvl="1" algn="just" fontAlgn="base">
              <a:lnSpc>
                <a:spcPct val="110000"/>
              </a:lnSpc>
            </a:pPr>
            <a:r>
              <a:rPr lang="it-IT" sz="1900" dirty="0"/>
              <a:t>le trasformazioni antropologiche e culturali: i movimenti giovanili e la rottura della tradizione</a:t>
            </a:r>
          </a:p>
          <a:p>
            <a:pPr lvl="1" algn="just" fontAlgn="base">
              <a:lnSpc>
                <a:spcPct val="110000"/>
              </a:lnSpc>
            </a:pPr>
            <a:r>
              <a:rPr lang="it-IT" sz="1900" dirty="0"/>
              <a:t>Il lavoro: la rappresentanza, i diritti, le vertenze e le lotte.</a:t>
            </a:r>
          </a:p>
          <a:p>
            <a:pPr lvl="1" algn="just" fontAlgn="base">
              <a:lnSpc>
                <a:spcPct val="110000"/>
              </a:lnSpc>
            </a:pPr>
            <a:r>
              <a:rPr lang="it-IT" sz="1900" dirty="0"/>
              <a:t>gli ambivalenti anni ’70: pluralità di fenomeni, contraddittori, violenti ma molto articolati al loro interno (affermazione dei diritti, inizio del debito pubblico)</a:t>
            </a:r>
          </a:p>
          <a:p>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491325" y="403977"/>
            <a:ext cx="8911687" cy="1280890"/>
          </a:xfrm>
        </p:spPr>
        <p:txBody>
          <a:bodyPr>
            <a:normAutofit/>
          </a:bodyPr>
          <a:lstStyle/>
          <a:p>
            <a:r>
              <a:rPr lang="it-IT" sz="2800" dirty="0"/>
              <a:t>Dall’Italia agricola alla grande trasformazione (1956-1980)</a:t>
            </a:r>
          </a:p>
        </p:txBody>
      </p:sp>
      <p:sp>
        <p:nvSpPr>
          <p:cNvPr id="3" name="Segnaposto contenuto 2"/>
          <p:cNvSpPr>
            <a:spLocks noGrp="1"/>
          </p:cNvSpPr>
          <p:nvPr>
            <p:ph idx="1"/>
          </p:nvPr>
        </p:nvSpPr>
        <p:spPr>
          <a:xfrm>
            <a:off x="2048933" y="1515533"/>
            <a:ext cx="9455679" cy="4876389"/>
          </a:xfrm>
        </p:spPr>
        <p:txBody>
          <a:bodyPr>
            <a:normAutofit lnSpcReduction="10000"/>
          </a:bodyPr>
          <a:lstStyle/>
          <a:p>
            <a:r>
              <a:rPr lang="it-IT" dirty="0"/>
              <a:t>Alcuni elementi necessari da sottolineare:</a:t>
            </a:r>
          </a:p>
          <a:p>
            <a:pPr lvl="1"/>
            <a:r>
              <a:rPr lang="it-IT" dirty="0"/>
              <a:t>Il cambio di formula politica e la ricerca di nuovi equilibri </a:t>
            </a:r>
          </a:p>
          <a:p>
            <a:pPr lvl="1"/>
            <a:r>
              <a:rPr lang="it-IT" dirty="0"/>
              <a:t>Il boom economico non è governato ma lasciato alla spontaneità del mercato</a:t>
            </a:r>
          </a:p>
          <a:p>
            <a:pPr lvl="1"/>
            <a:r>
              <a:rPr lang="it-IT" dirty="0"/>
              <a:t>Nuovi soggetti collettivi (i figli del boom ma anche i protagonisti della politicizzazione della società), i giovani operai e la nuova dimensione dei movimenti femminili</a:t>
            </a:r>
          </a:p>
          <a:p>
            <a:pPr lvl="1"/>
            <a:r>
              <a:rPr lang="it-IT" dirty="0"/>
              <a:t>Il nuovo diritto di famiglia (parità uomo donna) 1975</a:t>
            </a:r>
          </a:p>
          <a:p>
            <a:pPr lvl="1"/>
            <a:r>
              <a:rPr lang="it-IT" dirty="0"/>
              <a:t>La legge e il referendum sul divorzio 1970 e 1974</a:t>
            </a:r>
          </a:p>
          <a:p>
            <a:pPr lvl="1"/>
            <a:r>
              <a:rPr lang="it-IT" dirty="0"/>
              <a:t>La legge e il referendum sull’aborto 1978 e 1981</a:t>
            </a:r>
          </a:p>
          <a:p>
            <a:pPr lvl="1"/>
            <a:r>
              <a:rPr lang="it-IT" dirty="0"/>
              <a:t>La legge sulle malattie mentali 1978</a:t>
            </a:r>
          </a:p>
          <a:p>
            <a:pPr lvl="1"/>
            <a:r>
              <a:rPr lang="it-IT" dirty="0"/>
              <a:t>Statuto dei lavoratori 1970 (quella sulle pensioni è del 1969, estremamente costosa)</a:t>
            </a:r>
          </a:p>
          <a:p>
            <a:pPr lvl="1"/>
            <a:r>
              <a:rPr lang="it-IT" dirty="0"/>
              <a:t>Applicazione della Costituzione: le regioni (1970), corte costituzionale (1953), Csm (1958)</a:t>
            </a:r>
          </a:p>
          <a:p>
            <a:pPr lvl="1"/>
            <a:r>
              <a:rPr lang="it-IT" dirty="0"/>
              <a:t>Riforma fiscale 1974 (tutta a carico del lavoro dipendente) e Riforma sanitaria 1978</a:t>
            </a:r>
          </a:p>
          <a:p>
            <a:pPr lvl="1"/>
            <a:r>
              <a:rPr lang="it-IT" dirty="0"/>
              <a:t>Strategia della tensione (1969-1974) le altre stragi e il terrorismo rosso (1970-1980) e il  golpismo (1964-1975)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50690"/>
          </a:xfrm>
        </p:spPr>
        <p:txBody>
          <a:bodyPr>
            <a:normAutofit/>
          </a:bodyPr>
          <a:lstStyle/>
          <a:p>
            <a:r>
              <a:rPr lang="it-IT" sz="2800" dirty="0">
                <a:solidFill>
                  <a:prstClr val="black">
                    <a:lumMod val="85000"/>
                    <a:lumOff val="15000"/>
                  </a:prstClr>
                </a:solidFill>
              </a:rPr>
              <a:t>Dall’Italia agricola alla grande trasformazione (1956-1980)</a:t>
            </a:r>
            <a:endParaRPr lang="it-IT" sz="3200" dirty="0"/>
          </a:p>
        </p:txBody>
      </p:sp>
      <p:sp>
        <p:nvSpPr>
          <p:cNvPr id="3" name="Segnaposto contenuto 2"/>
          <p:cNvSpPr>
            <a:spLocks noGrp="1"/>
          </p:cNvSpPr>
          <p:nvPr>
            <p:ph idx="1"/>
          </p:nvPr>
        </p:nvSpPr>
        <p:spPr/>
        <p:txBody>
          <a:bodyPr>
            <a:normAutofit/>
          </a:bodyPr>
          <a:lstStyle/>
          <a:p>
            <a:pPr algn="just" fontAlgn="base"/>
            <a:endParaRPr lang="it-IT" sz="2400" dirty="0"/>
          </a:p>
          <a:p>
            <a:pPr algn="just" fontAlgn="base"/>
            <a:r>
              <a:rPr lang="it-IT" sz="2000" dirty="0"/>
              <a:t>La costruzione di un Welfare avviene con estremo ritardo e con costi elevati. </a:t>
            </a:r>
          </a:p>
          <a:p>
            <a:pPr algn="just" fontAlgn="base"/>
            <a:r>
              <a:rPr lang="it-IT" sz="2000" dirty="0"/>
              <a:t>Di fatto, gettano le premesse del debito pubblico. </a:t>
            </a:r>
          </a:p>
          <a:p>
            <a:pPr algn="just" fontAlgn="base"/>
            <a:r>
              <a:rPr lang="it-IT" sz="2000" dirty="0"/>
              <a:t>Molti di questi interventi di riforma ebbero più avanti pesanti effetti sulla finanza pubblica sia in termini di moltiplicazione dei centri di spesa, sia con la moltiplicazione del sistema clientelare </a:t>
            </a:r>
          </a:p>
          <a:p>
            <a:pPr algn="just" fontAlgn="base"/>
            <a:r>
              <a:rPr lang="it-IT" sz="2000" dirty="0"/>
              <a:t>La progressiva finanziarizzazione del capitalismo e la mancanza di una vera politica industriale e per il lavoro (qualità vs quantità)</a:t>
            </a:r>
          </a:p>
          <a:p>
            <a:pPr marL="0" indent="0" algn="just" fontAlgn="base">
              <a:buNone/>
            </a:pPr>
            <a:endParaRPr lang="it-IT" sz="2000" dirty="0"/>
          </a:p>
          <a:p>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984557"/>
          </a:xfrm>
        </p:spPr>
        <p:txBody>
          <a:bodyPr>
            <a:normAutofit/>
          </a:bodyPr>
          <a:lstStyle/>
          <a:p>
            <a:r>
              <a:rPr lang="it-IT" sz="3200" dirty="0"/>
              <a:t>L’espansione drogata degli anni 80</a:t>
            </a:r>
            <a:br>
              <a:rPr lang="it-IT" dirty="0"/>
            </a:br>
            <a:r>
              <a:rPr lang="it-IT" sz="2000" dirty="0"/>
              <a:t>(la mappa è tratta da www.novecento.org)</a:t>
            </a:r>
          </a:p>
        </p:txBody>
      </p:sp>
      <p:pic>
        <p:nvPicPr>
          <p:cNvPr id="4" name="Segnaposto contenuto 3" descr="mappa6.png"/>
          <p:cNvPicPr>
            <a:picLocks noGrp="1" noChangeAspect="1"/>
          </p:cNvPicPr>
          <p:nvPr>
            <p:ph idx="1"/>
          </p:nvPr>
        </p:nvPicPr>
        <p:blipFill>
          <a:blip r:embed="rId2"/>
          <a:stretch>
            <a:fillRect/>
          </a:stretch>
        </p:blipFill>
        <p:spPr>
          <a:xfrm>
            <a:off x="3683001" y="1905000"/>
            <a:ext cx="5415318" cy="4647931"/>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05157"/>
          </a:xfrm>
        </p:spPr>
        <p:txBody>
          <a:bodyPr>
            <a:normAutofit/>
          </a:bodyPr>
          <a:lstStyle/>
          <a:p>
            <a:r>
              <a:rPr lang="it-IT" sz="3200" dirty="0"/>
              <a:t>Osservando l’ultima fase (1980-2008)</a:t>
            </a:r>
          </a:p>
        </p:txBody>
      </p:sp>
      <p:sp>
        <p:nvSpPr>
          <p:cNvPr id="3" name="Segnaposto contenuto 2"/>
          <p:cNvSpPr>
            <a:spLocks noGrp="1"/>
          </p:cNvSpPr>
          <p:nvPr>
            <p:ph idx="1"/>
          </p:nvPr>
        </p:nvSpPr>
        <p:spPr/>
        <p:txBody>
          <a:bodyPr>
            <a:noAutofit/>
          </a:bodyPr>
          <a:lstStyle/>
          <a:p>
            <a:pPr algn="just" fontAlgn="base"/>
            <a:r>
              <a:rPr lang="it-IT" dirty="0"/>
              <a:t>Il ventennio successivo  ci aiuta a cogliere gli effetti del passato. </a:t>
            </a:r>
          </a:p>
          <a:p>
            <a:pPr algn="just" fontAlgn="base"/>
            <a:r>
              <a:rPr lang="it-IT" dirty="0"/>
              <a:t>Tre fasi: </a:t>
            </a:r>
          </a:p>
          <a:p>
            <a:pPr lvl="1" algn="just" fontAlgn="base"/>
            <a:r>
              <a:rPr lang="it-IT" sz="1800" dirty="0"/>
              <a:t>il decennio del Pentapartito (1979 – 1992), raddoppio del debito pubblico e blocco della prima repubblica</a:t>
            </a:r>
          </a:p>
          <a:p>
            <a:pPr lvl="1" algn="just" fontAlgn="base"/>
            <a:r>
              <a:rPr lang="it-IT" sz="1800" dirty="0"/>
              <a:t>il decennio riformista (1992 – 2001), prove di risanamento e di riforma del sistema politico</a:t>
            </a:r>
          </a:p>
          <a:p>
            <a:pPr lvl="1" algn="just" fontAlgn="base"/>
            <a:r>
              <a:rPr lang="it-IT" sz="1800" dirty="0"/>
              <a:t>il decennio populista (2001 – 2011), blocco della politica</a:t>
            </a:r>
          </a:p>
          <a:p>
            <a:pPr algn="just" fontAlgn="base"/>
            <a:r>
              <a:rPr lang="it-IT" dirty="0"/>
              <a:t>Gli anni 80 a livello mondiale furono il primo decennio della globalizzazione neoliberista</a:t>
            </a:r>
          </a:p>
          <a:p>
            <a:pPr algn="just" fontAlgn="base">
              <a:buNone/>
            </a:pPr>
            <a:r>
              <a:rPr lang="it-IT" sz="2000" dirty="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47490"/>
          </a:xfrm>
        </p:spPr>
        <p:txBody>
          <a:bodyPr>
            <a:normAutofit/>
          </a:bodyPr>
          <a:lstStyle/>
          <a:p>
            <a:r>
              <a:rPr lang="it-IT" sz="3200" dirty="0"/>
              <a:t>Osservando l’ultima fase (1980-2008)</a:t>
            </a:r>
          </a:p>
        </p:txBody>
      </p:sp>
      <p:sp>
        <p:nvSpPr>
          <p:cNvPr id="3" name="Segnaposto contenuto 2"/>
          <p:cNvSpPr>
            <a:spLocks noGrp="1"/>
          </p:cNvSpPr>
          <p:nvPr>
            <p:ph idx="1"/>
          </p:nvPr>
        </p:nvSpPr>
        <p:spPr>
          <a:xfrm>
            <a:off x="2072745" y="1439333"/>
            <a:ext cx="8915400" cy="4794557"/>
          </a:xfrm>
        </p:spPr>
        <p:txBody>
          <a:bodyPr>
            <a:normAutofit fontScale="77500" lnSpcReduction="20000"/>
          </a:bodyPr>
          <a:lstStyle/>
          <a:p>
            <a:pPr algn="just" fontAlgn="base">
              <a:lnSpc>
                <a:spcPct val="120000"/>
              </a:lnSpc>
            </a:pPr>
            <a:r>
              <a:rPr lang="it-IT" sz="2100" dirty="0"/>
              <a:t>Il decennio del Pentapartito (1979 – 92).  In Italia si vive la crisi della classe dirigente e del sistema politico.</a:t>
            </a:r>
          </a:p>
          <a:p>
            <a:pPr algn="just" fontAlgn="base">
              <a:lnSpc>
                <a:spcPct val="120000"/>
              </a:lnSpc>
            </a:pPr>
            <a:r>
              <a:rPr lang="it-IT" sz="2100" dirty="0"/>
              <a:t>pentapartito: (sorta di centrismo con esclusione del PCI) vede affermarsi un blocco di potere formato dai partiti di governo e da gran parte della grande industria pubblica e privata,  legati  fra loro da un’economia basata su un capitalismo senza mercato, cioè senza concorrenza.</a:t>
            </a:r>
          </a:p>
          <a:p>
            <a:pPr algn="just" fontAlgn="base">
              <a:lnSpc>
                <a:spcPct val="120000"/>
              </a:lnSpc>
            </a:pPr>
            <a:r>
              <a:rPr lang="it-IT" sz="2100" dirty="0"/>
              <a:t>Questa fase si caratterizza per due meccanismi:</a:t>
            </a:r>
          </a:p>
          <a:p>
            <a:pPr lvl="1" algn="just" fontAlgn="base">
              <a:lnSpc>
                <a:spcPct val="120000"/>
              </a:lnSpc>
            </a:pPr>
            <a:r>
              <a:rPr lang="it-IT" sz="2100" dirty="0"/>
              <a:t>Commesse pubbliche in cambio di tangenti, i cui costi venivano scaricati sulla collettività. </a:t>
            </a:r>
          </a:p>
          <a:p>
            <a:pPr lvl="1" algn="just" fontAlgn="base">
              <a:lnSpc>
                <a:spcPct val="120000"/>
              </a:lnSpc>
            </a:pPr>
            <a:r>
              <a:rPr lang="it-IT" sz="2100" dirty="0"/>
              <a:t>Assunzioni clientelari imposte alle aziende e agli enti pubblici, a prescindere dal merito e dalla professionalità.</a:t>
            </a:r>
          </a:p>
          <a:p>
            <a:pPr algn="just" fontAlgn="base">
              <a:lnSpc>
                <a:spcPct val="120000"/>
              </a:lnSpc>
            </a:pPr>
            <a:r>
              <a:rPr lang="it-IT" sz="2100" dirty="0"/>
              <a:t>La ripresa economica dei “dorati anni ‘80” fu dunque “drogata” dalla dilatazione incontrollata della </a:t>
            </a:r>
            <a:r>
              <a:rPr lang="it-IT" sz="2100" b="1" dirty="0"/>
              <a:t>spesa pubblica</a:t>
            </a:r>
            <a:r>
              <a:rPr lang="it-IT" sz="2100" dirty="0"/>
              <a:t>, in un intreccio tra politica e affari: Il </a:t>
            </a:r>
            <a:r>
              <a:rPr lang="it-IT" sz="2100" b="1" dirty="0"/>
              <a:t>deficit primario</a:t>
            </a:r>
            <a:r>
              <a:rPr lang="it-IT" sz="2100" dirty="0"/>
              <a:t> arrivò a superare il 10% del Pil; Il </a:t>
            </a:r>
            <a:r>
              <a:rPr lang="it-IT" sz="2100" b="1" dirty="0"/>
              <a:t>debito pubblico</a:t>
            </a:r>
            <a:r>
              <a:rPr lang="it-IT" sz="2100" dirty="0"/>
              <a:t> raddoppiò, nel corso del decennio, passando dal 55% del Pil nel 1980 al 115% del 1993 e al 122% del 1994.</a:t>
            </a:r>
          </a:p>
          <a:p>
            <a:endParaRPr lang="it-IT"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Osservando l’ultima fase (1980-2008)</a:t>
            </a:r>
          </a:p>
        </p:txBody>
      </p:sp>
      <p:sp>
        <p:nvSpPr>
          <p:cNvPr id="3" name="Segnaposto contenuto 2"/>
          <p:cNvSpPr>
            <a:spLocks noGrp="1"/>
          </p:cNvSpPr>
          <p:nvPr>
            <p:ph idx="1"/>
          </p:nvPr>
        </p:nvSpPr>
        <p:spPr>
          <a:xfrm>
            <a:off x="2589212" y="1693333"/>
            <a:ext cx="8915400" cy="4217889"/>
          </a:xfrm>
        </p:spPr>
        <p:txBody>
          <a:bodyPr>
            <a:normAutofit/>
          </a:bodyPr>
          <a:lstStyle/>
          <a:p>
            <a:pPr algn="just" fontAlgn="base"/>
            <a:r>
              <a:rPr lang="it-IT" dirty="0"/>
              <a:t>Oltre alla corruzione, un’altra escalation caratterizzò gli anni ’80, quella della </a:t>
            </a:r>
            <a:r>
              <a:rPr lang="it-IT" b="1" dirty="0"/>
              <a:t>criminalità organizzata</a:t>
            </a:r>
            <a:r>
              <a:rPr lang="it-IT" dirty="0"/>
              <a:t>: dal rapporto tra camorra e gestione del terremoto in Campania del 1981, allo scandalo della loggia P2, alla guerra di mafia in Sicilia con gli omicidi eccellenti da Terranova e Dalla Chiesa a Falcone e Borsellino. </a:t>
            </a:r>
          </a:p>
          <a:p>
            <a:pPr algn="just" fontAlgn="base"/>
            <a:r>
              <a:rPr lang="it-IT" dirty="0"/>
              <a:t>Molto più silenziosa, ma ancora più insidiosa, fu in quel decennio la diffusione della criminalità mafiosa nel tessuto economico e sociale del Nord.</a:t>
            </a:r>
          </a:p>
          <a:p>
            <a:pPr algn="just" fontAlgn="base"/>
            <a:r>
              <a:rPr lang="it-IT" dirty="0"/>
              <a:t>Sul piano della cultura di massa, questo fu il decennio del “</a:t>
            </a:r>
            <a:r>
              <a:rPr lang="it-IT" b="1" dirty="0"/>
              <a:t>riflusso nel privato</a:t>
            </a:r>
            <a:r>
              <a:rPr lang="it-IT" dirty="0"/>
              <a:t>” e del “rampantismo degli yuppies”, segnato dalla forte influenza della “neo-televisione” che coincise con la formazione dell’impero televisivo (Fininvest, poi Mediaset) e pubblicitario (Publitalia) di Berlusconi.</a:t>
            </a:r>
            <a:r>
              <a:rPr lang="it-IT" b="1" dirty="0"/>
              <a:t> </a:t>
            </a:r>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05157"/>
          </a:xfrm>
        </p:spPr>
        <p:txBody>
          <a:bodyPr>
            <a:normAutofit/>
          </a:bodyPr>
          <a:lstStyle/>
          <a:p>
            <a:r>
              <a:rPr lang="it-IT" sz="3200" dirty="0"/>
              <a:t>Osservando l’ultima fase (1980-2008)</a:t>
            </a:r>
          </a:p>
        </p:txBody>
      </p:sp>
      <p:sp>
        <p:nvSpPr>
          <p:cNvPr id="3" name="Segnaposto contenuto 2"/>
          <p:cNvSpPr>
            <a:spLocks noGrp="1"/>
          </p:cNvSpPr>
          <p:nvPr>
            <p:ph idx="1"/>
          </p:nvPr>
        </p:nvSpPr>
        <p:spPr>
          <a:xfrm>
            <a:off x="2589212" y="1549401"/>
            <a:ext cx="8915400" cy="4771500"/>
          </a:xfrm>
        </p:spPr>
        <p:txBody>
          <a:bodyPr>
            <a:normAutofit fontScale="92500" lnSpcReduction="20000"/>
          </a:bodyPr>
          <a:lstStyle/>
          <a:p>
            <a:pPr algn="just" fontAlgn="base">
              <a:lnSpc>
                <a:spcPct val="110000"/>
              </a:lnSpc>
            </a:pPr>
            <a:r>
              <a:rPr lang="it-IT" b="1" dirty="0"/>
              <a:t>Il decennio riformista. </a:t>
            </a:r>
            <a:r>
              <a:rPr lang="it-IT" dirty="0"/>
              <a:t>Il 1992 fu un anno di svolta per il concentrarsi di fattori internazionali e interni (la cosiddetta fine della “prima repubblica”, la fine dei partiti che ne erano stati i protagonisti).</a:t>
            </a:r>
          </a:p>
          <a:p>
            <a:pPr algn="just" fontAlgn="base">
              <a:lnSpc>
                <a:spcPct val="110000"/>
              </a:lnSpc>
            </a:pPr>
            <a:r>
              <a:rPr lang="it-IT" b="1" dirty="0"/>
              <a:t>La fine della Guerra Fredda </a:t>
            </a:r>
            <a:r>
              <a:rPr lang="it-IT" dirty="0"/>
              <a:t>aveva chiuso un mondo ed un altro si sarebbe avviato dopo l’unipolarismo USA (2001 Torri Gemelle), mentre in Europa prende forza il processo di integrazione finanziaria e in parte politica (</a:t>
            </a:r>
            <a:r>
              <a:rPr lang="it-IT" dirty="0" err="1"/>
              <a:t>Maastrcht</a:t>
            </a:r>
            <a:r>
              <a:rPr lang="it-IT" dirty="0"/>
              <a:t> 1992)</a:t>
            </a:r>
          </a:p>
          <a:p>
            <a:pPr algn="just" fontAlgn="base">
              <a:lnSpc>
                <a:spcPct val="110000"/>
              </a:lnSpc>
            </a:pPr>
            <a:r>
              <a:rPr lang="it-IT" dirty="0"/>
              <a:t>A quel crollo concorsero anche fattori interni:</a:t>
            </a:r>
          </a:p>
          <a:p>
            <a:pPr lvl="1" algn="just" fontAlgn="base">
              <a:lnSpc>
                <a:spcPct val="110000"/>
              </a:lnSpc>
            </a:pPr>
            <a:r>
              <a:rPr lang="it-IT" dirty="0"/>
              <a:t>La fragilità finanziaria, che espose la lira agli </a:t>
            </a:r>
            <a:r>
              <a:rPr lang="it-IT" b="1" dirty="0"/>
              <a:t>attacchi speculativi</a:t>
            </a:r>
            <a:r>
              <a:rPr lang="it-IT" dirty="0"/>
              <a:t> e costrinse il governo Amato a una pesante </a:t>
            </a:r>
            <a:r>
              <a:rPr lang="it-IT" b="1" dirty="0"/>
              <a:t>svalutazione</a:t>
            </a:r>
            <a:r>
              <a:rPr lang="it-IT" dirty="0"/>
              <a:t> della lira e a una drastica </a:t>
            </a:r>
            <a:r>
              <a:rPr lang="it-IT" b="1" dirty="0"/>
              <a:t>manovra finanziaria</a:t>
            </a:r>
            <a:r>
              <a:rPr lang="it-IT" dirty="0"/>
              <a:t> (100 miliardi di lire).</a:t>
            </a:r>
          </a:p>
          <a:p>
            <a:pPr lvl="1" algn="just" fontAlgn="base">
              <a:lnSpc>
                <a:spcPct val="110000"/>
              </a:lnSpc>
            </a:pPr>
            <a:r>
              <a:rPr lang="it-IT" dirty="0"/>
              <a:t>L’esplosione di </a:t>
            </a:r>
            <a:r>
              <a:rPr lang="it-IT" b="1" dirty="0"/>
              <a:t>Tangentopoli</a:t>
            </a:r>
            <a:r>
              <a:rPr lang="it-IT" dirty="0"/>
              <a:t>, con il pool “Mani Pulite che scoperchiò il sistema delle tangenti. E’ la conclusione di un qualcosa e non l’inizio di altro</a:t>
            </a:r>
          </a:p>
          <a:p>
            <a:pPr lvl="1" algn="just" fontAlgn="base">
              <a:lnSpc>
                <a:spcPct val="110000"/>
              </a:lnSpc>
            </a:pPr>
            <a:r>
              <a:rPr lang="it-IT" dirty="0"/>
              <a:t>Un </a:t>
            </a:r>
            <a:r>
              <a:rPr lang="it-IT" b="1" dirty="0"/>
              <a:t>terremoto elettorale</a:t>
            </a:r>
            <a:r>
              <a:rPr lang="it-IT" dirty="0"/>
              <a:t>, con pesanti perdite sia dei partiti del pentapartito sia del Pds (nato l’anno prima dallo scioglimento del Pci), e la forte crescita della Lega Nord.</a:t>
            </a:r>
          </a:p>
          <a:p>
            <a:pPr lvl="1" algn="just" fontAlgn="base">
              <a:lnSpc>
                <a:spcPct val="110000"/>
              </a:lnSpc>
            </a:pPr>
            <a:r>
              <a:rPr lang="it-IT" dirty="0"/>
              <a:t>Gli attentati e le </a:t>
            </a:r>
            <a:r>
              <a:rPr lang="it-IT" b="1" dirty="0"/>
              <a:t>uccisioni di mafia </a:t>
            </a:r>
            <a:r>
              <a:rPr lang="it-IT" dirty="0"/>
              <a:t>dei magistrati Falcone e poi Borsellino a Palermo.</a:t>
            </a:r>
          </a:p>
          <a:p>
            <a:pPr lvl="1" algn="just" fontAlgn="base">
              <a:lnSpc>
                <a:spcPct val="110000"/>
              </a:lnSpc>
            </a:pPr>
            <a:r>
              <a:rPr lang="it-IT" dirty="0"/>
              <a:t>I due referendum (1991 e 1993), che imposero l’adozione del </a:t>
            </a:r>
            <a:r>
              <a:rPr lang="it-IT" b="1" dirty="0"/>
              <a:t>sistema elettorale maggioritario</a:t>
            </a:r>
            <a:r>
              <a:rPr lang="it-IT" dirty="0"/>
              <a:t>.</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I tre passaggi dell’Occidente</a:t>
            </a:r>
            <a:br>
              <a:rPr lang="it-IT" sz="4000" dirty="0"/>
            </a:br>
            <a:r>
              <a:rPr lang="it-IT" sz="1800" dirty="0"/>
              <a:t>(la mappa è tratta da www.novecento.org)</a:t>
            </a:r>
          </a:p>
        </p:txBody>
      </p:sp>
      <p:pic>
        <p:nvPicPr>
          <p:cNvPr id="4" name="Segnaposto contenuto 3" descr="mappa 0.png"/>
          <p:cNvPicPr>
            <a:picLocks noGrp="1" noChangeAspect="1"/>
          </p:cNvPicPr>
          <p:nvPr>
            <p:ph idx="1"/>
          </p:nvPr>
        </p:nvPicPr>
        <p:blipFill>
          <a:blip r:embed="rId2"/>
          <a:stretch>
            <a:fillRect/>
          </a:stretch>
        </p:blipFill>
        <p:spPr>
          <a:xfrm>
            <a:off x="3024166" y="2571744"/>
            <a:ext cx="6286544" cy="4070442"/>
          </a:xfrm>
        </p:spPr>
      </p:pic>
      <p:cxnSp>
        <p:nvCxnSpPr>
          <p:cNvPr id="6" name="Connettore 2 5"/>
          <p:cNvCxnSpPr/>
          <p:nvPr/>
        </p:nvCxnSpPr>
        <p:spPr>
          <a:xfrm rot="5400000">
            <a:off x="2703092" y="3178570"/>
            <a:ext cx="1214446"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Connettore 2 11"/>
          <p:cNvCxnSpPr/>
          <p:nvPr/>
        </p:nvCxnSpPr>
        <p:spPr>
          <a:xfrm rot="5400000">
            <a:off x="4953786" y="3143248"/>
            <a:ext cx="1285090" cy="79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rot="5400000">
            <a:off x="7311240" y="3142454"/>
            <a:ext cx="114300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8" name="CasellaDiTesto 17"/>
          <p:cNvSpPr txBox="1"/>
          <p:nvPr/>
        </p:nvSpPr>
        <p:spPr>
          <a:xfrm>
            <a:off x="2595538" y="2285992"/>
            <a:ext cx="1428760" cy="523220"/>
          </a:xfrm>
          <a:prstGeom prst="rect">
            <a:avLst/>
          </a:prstGeom>
          <a:noFill/>
        </p:spPr>
        <p:txBody>
          <a:bodyPr wrap="square" rtlCol="0">
            <a:spAutoFit/>
          </a:bodyPr>
          <a:lstStyle/>
          <a:p>
            <a:r>
              <a:rPr lang="it-IT" sz="1400" dirty="0"/>
              <a:t>Fine della guerra</a:t>
            </a:r>
          </a:p>
        </p:txBody>
      </p:sp>
      <p:sp>
        <p:nvSpPr>
          <p:cNvPr id="19" name="CasellaDiTesto 18"/>
          <p:cNvSpPr txBox="1"/>
          <p:nvPr/>
        </p:nvSpPr>
        <p:spPr>
          <a:xfrm>
            <a:off x="4667240" y="2214555"/>
            <a:ext cx="1857388" cy="307777"/>
          </a:xfrm>
          <a:prstGeom prst="rect">
            <a:avLst/>
          </a:prstGeom>
          <a:noFill/>
        </p:spPr>
        <p:txBody>
          <a:bodyPr wrap="square" rtlCol="0">
            <a:spAutoFit/>
          </a:bodyPr>
          <a:lstStyle/>
          <a:p>
            <a:r>
              <a:rPr lang="it-IT" sz="1400" dirty="0"/>
              <a:t>Fine </a:t>
            </a:r>
            <a:r>
              <a:rPr lang="it-IT" sz="1400" dirty="0" err="1"/>
              <a:t>Bretton</a:t>
            </a:r>
            <a:r>
              <a:rPr lang="it-IT" sz="1400" dirty="0"/>
              <a:t> </a:t>
            </a:r>
            <a:r>
              <a:rPr lang="it-IT" sz="1400" dirty="0" err="1"/>
              <a:t>woods</a:t>
            </a:r>
            <a:r>
              <a:rPr lang="it-IT" sz="1400" dirty="0"/>
              <a:t> </a:t>
            </a:r>
          </a:p>
        </p:txBody>
      </p:sp>
      <p:sp>
        <p:nvSpPr>
          <p:cNvPr id="20" name="CasellaDiTesto 19"/>
          <p:cNvSpPr txBox="1"/>
          <p:nvPr/>
        </p:nvSpPr>
        <p:spPr>
          <a:xfrm>
            <a:off x="7167570" y="2285993"/>
            <a:ext cx="1571636" cy="307777"/>
          </a:xfrm>
          <a:prstGeom prst="rect">
            <a:avLst/>
          </a:prstGeom>
          <a:noFill/>
        </p:spPr>
        <p:txBody>
          <a:bodyPr wrap="square" rtlCol="0">
            <a:spAutoFit/>
          </a:bodyPr>
          <a:lstStyle/>
          <a:p>
            <a:r>
              <a:rPr lang="it-IT" sz="1400" dirty="0"/>
              <a:t>Nuova fase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71290"/>
          </a:xfrm>
        </p:spPr>
        <p:txBody>
          <a:bodyPr>
            <a:normAutofit/>
          </a:bodyPr>
          <a:lstStyle/>
          <a:p>
            <a:r>
              <a:rPr lang="it-IT" sz="3200" dirty="0"/>
              <a:t>Osservando la mappa </a:t>
            </a:r>
          </a:p>
        </p:txBody>
      </p:sp>
      <p:sp>
        <p:nvSpPr>
          <p:cNvPr id="3" name="Segnaposto contenuto 2"/>
          <p:cNvSpPr>
            <a:spLocks noGrp="1"/>
          </p:cNvSpPr>
          <p:nvPr>
            <p:ph idx="1"/>
          </p:nvPr>
        </p:nvSpPr>
        <p:spPr>
          <a:xfrm>
            <a:off x="2387600" y="1388533"/>
            <a:ext cx="9117012" cy="4522689"/>
          </a:xfrm>
        </p:spPr>
        <p:txBody>
          <a:bodyPr>
            <a:noAutofit/>
          </a:bodyPr>
          <a:lstStyle/>
          <a:p>
            <a:pPr algn="just" fontAlgn="base"/>
            <a:r>
              <a:rPr lang="it-IT" dirty="0"/>
              <a:t>All’ordine internazionale degli anni 30, strascico dell’età degli imperialismi, subentra un nuovo ordine internazionale  basato sulla contrapposizione bipolare di due sistemi antitetici (guerra fredda). </a:t>
            </a:r>
          </a:p>
          <a:p>
            <a:pPr algn="just" fontAlgn="base"/>
            <a:r>
              <a:rPr lang="it-IT" dirty="0"/>
              <a:t>Ci troviamo di fronte ad uno shift of power che segna la contemporaneità</a:t>
            </a:r>
          </a:p>
          <a:p>
            <a:pPr algn="just" fontAlgn="base"/>
            <a:r>
              <a:rPr lang="it-IT" dirty="0"/>
              <a:t>Con la formazione dei blocchi ci troviamo di fronte ad una sorta di duplice egemonia asimmetrica: cosa è una asimmetria nella storia.</a:t>
            </a:r>
          </a:p>
          <a:p>
            <a:pPr algn="just" fontAlgn="base"/>
            <a:r>
              <a:rPr lang="it-IT" dirty="0"/>
              <a:t>Le due superpotenze si confrontano a tutto campo e sono sostanzialmente in parità tranne che nel campo economico finanziario</a:t>
            </a:r>
          </a:p>
          <a:p>
            <a:pPr algn="just" fontAlgn="base"/>
            <a:r>
              <a:rPr lang="it-IT" dirty="0"/>
              <a:t>Nasce il Sistema delle N.U. : questo sistema va inquadrato nella progressiva globalizzazione dei fenomeni e delle relazioni che passa – nel suo caso -  dalla questione dei membri originari, dai limiti della </a:t>
            </a:r>
            <a:r>
              <a:rPr lang="it-IT" dirty="0" err="1"/>
              <a:t>SdN</a:t>
            </a:r>
            <a:r>
              <a:rPr lang="it-IT" dirty="0"/>
              <a:t>, alle </a:t>
            </a:r>
            <a:r>
              <a:rPr lang="it-IT" dirty="0" err="1"/>
              <a:t>trasfromazioni</a:t>
            </a:r>
            <a:r>
              <a:rPr lang="it-IT" dirty="0"/>
              <a:t> durante la GF e la decolonizzazione alle novità del </a:t>
            </a:r>
            <a:r>
              <a:rPr lang="it-IT" dirty="0" err="1"/>
              <a:t>postGF</a:t>
            </a:r>
            <a:r>
              <a:rPr lang="it-IT" dirty="0"/>
              <a:t>. Una ruolo che si interseca con quello delle IFI nate a </a:t>
            </a:r>
            <a:r>
              <a:rPr lang="it-IT" dirty="0" err="1"/>
              <a:t>Bretton</a:t>
            </a:r>
            <a:r>
              <a:rPr lang="it-IT" dirty="0"/>
              <a:t> Woods avviando ed alimentando mondializzazione e globalizzazione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79757"/>
          </a:xfrm>
        </p:spPr>
        <p:txBody>
          <a:bodyPr>
            <a:normAutofit/>
          </a:bodyPr>
          <a:lstStyle/>
          <a:p>
            <a:r>
              <a:rPr lang="it-IT" sz="3200" dirty="0"/>
              <a:t>Osservando la mappa </a:t>
            </a:r>
          </a:p>
        </p:txBody>
      </p:sp>
      <p:sp>
        <p:nvSpPr>
          <p:cNvPr id="3" name="Segnaposto contenuto 2"/>
          <p:cNvSpPr>
            <a:spLocks noGrp="1"/>
          </p:cNvSpPr>
          <p:nvPr>
            <p:ph idx="1"/>
          </p:nvPr>
        </p:nvSpPr>
        <p:spPr>
          <a:xfrm>
            <a:off x="1981199" y="1303867"/>
            <a:ext cx="9296401" cy="5054091"/>
          </a:xfrm>
        </p:spPr>
        <p:txBody>
          <a:bodyPr>
            <a:normAutofit fontScale="92500" lnSpcReduction="20000"/>
          </a:bodyPr>
          <a:lstStyle/>
          <a:p>
            <a:pPr algn="just" fontAlgn="base">
              <a:lnSpc>
                <a:spcPct val="120000"/>
              </a:lnSpc>
            </a:pPr>
            <a:r>
              <a:rPr lang="it-IT" dirty="0"/>
              <a:t>La forza economica e finanziaria USA e dell’Occidente si esprime su 4 pilastri:</a:t>
            </a:r>
          </a:p>
          <a:p>
            <a:pPr lvl="1" algn="just" fontAlgn="base">
              <a:lnSpc>
                <a:spcPct val="120000"/>
              </a:lnSpc>
            </a:pPr>
            <a:r>
              <a:rPr lang="it-IT" sz="1800" dirty="0"/>
              <a:t>accordi di </a:t>
            </a:r>
            <a:r>
              <a:rPr lang="it-IT" sz="1800" dirty="0" err="1"/>
              <a:t>Bretton</a:t>
            </a:r>
            <a:r>
              <a:rPr lang="it-IT" sz="1800" dirty="0"/>
              <a:t> Woods del 1944. Nascita FMI e creazione della Banca Mondiale per ricostruire un commercio internazionale aperto e multilaterale</a:t>
            </a:r>
          </a:p>
          <a:p>
            <a:pPr lvl="1" algn="just" fontAlgn="base">
              <a:lnSpc>
                <a:spcPct val="120000"/>
              </a:lnSpc>
            </a:pPr>
            <a:r>
              <a:rPr lang="it-IT" sz="1800" dirty="0"/>
              <a:t>Gold Exchange Standard, che prevedeva la centralità del dollaro negli scambi internazionali e la convertibilità della moneta USA in oro. Il sistema del </a:t>
            </a:r>
            <a:r>
              <a:rPr lang="it-IT" sz="1800" dirty="0" err="1"/>
              <a:t>gold</a:t>
            </a:r>
            <a:r>
              <a:rPr lang="it-IT" sz="1800" dirty="0"/>
              <a:t> </a:t>
            </a:r>
            <a:r>
              <a:rPr lang="it-IT" sz="1800" dirty="0" err="1"/>
              <a:t>exchange</a:t>
            </a:r>
            <a:r>
              <a:rPr lang="it-IT" sz="1800" dirty="0"/>
              <a:t> standard, basato su rapporti di cambio fissi tra le valute, tutte agganciate al dollaro, il quale a sua volta era agganciato all’oro, favorì un sistema liberista con barriere ridotte al minimo. A differenza del sistema che lo precedette (Gold Standard), la mobilità dei capitali fu limitata, poiché si era consci dell'enorme peso che essa ebbe nel determinare la crisi del '29. Quindi, anche se vi furono delle divergenze sulla sua implementazione, fu chiaramente un accordo per un sistema aperto.</a:t>
            </a:r>
          </a:p>
          <a:p>
            <a:pPr lvl="1" algn="just" fontAlgn="base">
              <a:lnSpc>
                <a:spcPct val="120000"/>
              </a:lnSpc>
            </a:pPr>
            <a:r>
              <a:rPr lang="it-IT" sz="1800" dirty="0"/>
              <a:t>GATT: accordo internazionale sulle tariffe e sul commercio. Si affianca a FMI e Banca Mondiale. Nel 1995 è sostituito dall’OMC (Organizzazione Mondiale del Commercio)</a:t>
            </a:r>
          </a:p>
          <a:p>
            <a:pPr lvl="1" algn="just" fontAlgn="base">
              <a:lnSpc>
                <a:spcPct val="120000"/>
              </a:lnSpc>
            </a:pPr>
            <a:r>
              <a:rPr lang="it-IT" sz="1800" dirty="0"/>
              <a:t>Il fordismo, il modo di produzione tipico della fase matura del capitalismo, che alimentò la crescita della produzione, dei redditi e dei consumi di massa.</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79757"/>
          </a:xfrm>
        </p:spPr>
        <p:txBody>
          <a:bodyPr>
            <a:normAutofit/>
          </a:bodyPr>
          <a:lstStyle/>
          <a:p>
            <a:r>
              <a:rPr lang="it-IT" sz="3200" dirty="0"/>
              <a:t>Osservando la mappa </a:t>
            </a:r>
          </a:p>
        </p:txBody>
      </p:sp>
      <p:sp>
        <p:nvSpPr>
          <p:cNvPr id="3" name="Segnaposto contenuto 2"/>
          <p:cNvSpPr>
            <a:spLocks noGrp="1"/>
          </p:cNvSpPr>
          <p:nvPr>
            <p:ph idx="1"/>
          </p:nvPr>
        </p:nvSpPr>
        <p:spPr>
          <a:xfrm>
            <a:off x="1981199" y="1600200"/>
            <a:ext cx="8805333" cy="4757758"/>
          </a:xfrm>
        </p:spPr>
        <p:txBody>
          <a:bodyPr>
            <a:normAutofit lnSpcReduction="10000"/>
          </a:bodyPr>
          <a:lstStyle/>
          <a:p>
            <a:pPr algn="just" fontAlgn="base"/>
            <a:r>
              <a:rPr lang="it-IT" dirty="0"/>
              <a:t>I 4 pilastri e la guerra fredda (con i derivanti accordi internazionali che in Europa sono Patto Atlantico e NATO) determinarono: </a:t>
            </a:r>
          </a:p>
          <a:p>
            <a:pPr lvl="1" algn="just" fontAlgn="base"/>
            <a:r>
              <a:rPr lang="it-IT" sz="1800" dirty="0"/>
              <a:t>una crescita economica stabile e di lungo periodo, </a:t>
            </a:r>
          </a:p>
          <a:p>
            <a:pPr lvl="1" algn="just" fontAlgn="base"/>
            <a:r>
              <a:rPr lang="it-IT" sz="1800" dirty="0"/>
              <a:t>una trasformazione socio-culturale impensabile </a:t>
            </a:r>
          </a:p>
          <a:p>
            <a:pPr lvl="1" algn="just" fontAlgn="base"/>
            <a:r>
              <a:rPr lang="it-IT" sz="1800" dirty="0"/>
              <a:t>condizionamenti delle politiche e dei sistemi nazionali </a:t>
            </a:r>
          </a:p>
          <a:p>
            <a:pPr marL="457200" lvl="1" indent="0" algn="just" fontAlgn="base">
              <a:buNone/>
            </a:pPr>
            <a:endParaRPr lang="it-IT" sz="1800" dirty="0"/>
          </a:p>
          <a:p>
            <a:pPr algn="just" fontAlgn="base"/>
            <a:r>
              <a:rPr lang="it-IT" dirty="0"/>
              <a:t>Gli accordi di </a:t>
            </a:r>
            <a:r>
              <a:rPr lang="it-IT" dirty="0" err="1"/>
              <a:t>Bretton</a:t>
            </a:r>
            <a:r>
              <a:rPr lang="it-IT" dirty="0"/>
              <a:t> Woods permisero di controllare i conflitti economici ma non prevedevano un corretto controllo della quantità di dollari emessi e circolanti. L’emissione incontrollata permise ad USA di esportare la loro inflazione impoverendo il resto del mondo</a:t>
            </a:r>
          </a:p>
          <a:p>
            <a:pPr marL="0" indent="0" algn="just" fontAlgn="base">
              <a:buNone/>
            </a:pPr>
            <a:endParaRPr lang="it-IT" dirty="0"/>
          </a:p>
          <a:p>
            <a:pPr algn="just" fontAlgn="base"/>
            <a:r>
              <a:rPr lang="it-IT" dirty="0"/>
              <a:t>Nel 1971 la svalutazione del dollaro mise in movimento i cambi e nel 1973 (crisi petrolio e medio oriente) si interruppe ogni legame tra la moneta USA e le altre valute. Il parametro dell’oro fu sostituito con il sistema dei cambi flessibili </a:t>
            </a:r>
          </a:p>
          <a:p>
            <a:pPr lvl="1" fontAlgn="base"/>
            <a:endParaRPr lang="it-IT" sz="2000" dirty="0"/>
          </a:p>
          <a:p>
            <a:endParaRPr lang="it-IT" dirty="0"/>
          </a:p>
        </p:txBody>
      </p:sp>
    </p:spTree>
    <p:extLst>
      <p:ext uri="{BB962C8B-B14F-4D97-AF65-F5344CB8AC3E}">
        <p14:creationId xmlns:p14="http://schemas.microsoft.com/office/powerpoint/2010/main" val="385037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739023"/>
          </a:xfrm>
        </p:spPr>
        <p:txBody>
          <a:bodyPr>
            <a:normAutofit/>
          </a:bodyPr>
          <a:lstStyle/>
          <a:p>
            <a:r>
              <a:rPr lang="it-IT" sz="3200" dirty="0"/>
              <a:t>Osservando la mappa </a:t>
            </a:r>
          </a:p>
        </p:txBody>
      </p:sp>
      <p:sp>
        <p:nvSpPr>
          <p:cNvPr id="3" name="Segnaposto contenuto 2"/>
          <p:cNvSpPr>
            <a:spLocks noGrp="1"/>
          </p:cNvSpPr>
          <p:nvPr>
            <p:ph idx="1"/>
          </p:nvPr>
        </p:nvSpPr>
        <p:spPr>
          <a:xfrm>
            <a:off x="1981200" y="1600200"/>
            <a:ext cx="8661400" cy="4757758"/>
          </a:xfrm>
        </p:spPr>
        <p:txBody>
          <a:bodyPr>
            <a:noAutofit/>
          </a:bodyPr>
          <a:lstStyle/>
          <a:p>
            <a:pPr algn="just" fontAlgn="base"/>
            <a:r>
              <a:rPr lang="it-IT" dirty="0"/>
              <a:t>La rottura  avviene con una serie di eventi  che caratterizzano il decennio 70:</a:t>
            </a:r>
          </a:p>
          <a:p>
            <a:pPr lvl="1" algn="just" fontAlgn="base"/>
            <a:r>
              <a:rPr lang="it-IT" sz="1800" dirty="0"/>
              <a:t>1971: crollo del sistema di </a:t>
            </a:r>
            <a:r>
              <a:rPr lang="it-IT" sz="1800" dirty="0" err="1"/>
              <a:t>Bretton</a:t>
            </a:r>
            <a:r>
              <a:rPr lang="it-IT" sz="1800" dirty="0"/>
              <a:t> Woods da parte degli Stati Uniti;</a:t>
            </a:r>
          </a:p>
          <a:p>
            <a:pPr lvl="1" algn="just" fontAlgn="base"/>
            <a:r>
              <a:rPr lang="it-IT" sz="1800" dirty="0"/>
              <a:t>1973 e 1979: le due crisi petrolifere, innescate da altrettante crisi politico-militari nel Medio Oriente, </a:t>
            </a:r>
          </a:p>
          <a:p>
            <a:pPr lvl="1" algn="just" fontAlgn="base"/>
            <a:r>
              <a:rPr lang="it-IT" sz="1800" dirty="0"/>
              <a:t>Per la prima volta si presenta la stagflazione;</a:t>
            </a:r>
          </a:p>
          <a:p>
            <a:pPr lvl="1" algn="just" fontAlgn="base"/>
            <a:r>
              <a:rPr lang="it-IT" sz="1800" dirty="0"/>
              <a:t>1979 e 1981; la svolta conservatrice o neoliberista iniziata nel mondo anglosassone da </a:t>
            </a:r>
            <a:r>
              <a:rPr lang="it-IT" sz="1800" dirty="0" err="1"/>
              <a:t>Tatcher</a:t>
            </a:r>
            <a:r>
              <a:rPr lang="it-IT" sz="1800" dirty="0"/>
              <a:t> e Reagan; </a:t>
            </a:r>
          </a:p>
          <a:p>
            <a:pPr lvl="1" algn="just" fontAlgn="base"/>
            <a:r>
              <a:rPr lang="it-IT" sz="1800" dirty="0"/>
              <a:t>Fenomeni successivi: apertura della Cina (78), crollo Muro Berlino (89), India (91), le nuove economie dell’est asiatico e del sud-</a:t>
            </a:r>
            <a:r>
              <a:rPr lang="it-IT" sz="1800" dirty="0" err="1"/>
              <a:t>america</a:t>
            </a:r>
            <a:endParaRPr lang="it-IT" sz="1800" dirty="0"/>
          </a:p>
          <a:p>
            <a:pPr algn="just" fontAlgn="base"/>
            <a:r>
              <a:rPr lang="it-IT" dirty="0"/>
              <a:t>L’esito fu  la fine della centralità del fordismo; la fine della piena occupazione; la crisi  del ruolo positivo dell’espansione della spesa pubblica. </a:t>
            </a:r>
          </a:p>
          <a:p>
            <a:pPr algn="just" fontAlgn="base"/>
            <a:endParaRPr lang="it-IT" sz="2000" dirty="0"/>
          </a:p>
          <a:p>
            <a:pPr algn="just" fontAlgn="base"/>
            <a:endParaRPr lang="it-IT" sz="2000" dirty="0"/>
          </a:p>
          <a:p>
            <a:endParaRPr lang="it-IT"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79757"/>
          </a:xfrm>
        </p:spPr>
        <p:txBody>
          <a:bodyPr>
            <a:normAutofit/>
          </a:bodyPr>
          <a:lstStyle/>
          <a:p>
            <a:r>
              <a:rPr lang="it-IT" sz="3200" dirty="0"/>
              <a:t>Osservando la mappa </a:t>
            </a:r>
          </a:p>
        </p:txBody>
      </p:sp>
      <p:sp>
        <p:nvSpPr>
          <p:cNvPr id="3" name="Segnaposto contenuto 2"/>
          <p:cNvSpPr>
            <a:spLocks noGrp="1"/>
          </p:cNvSpPr>
          <p:nvPr>
            <p:ph idx="1"/>
          </p:nvPr>
        </p:nvSpPr>
        <p:spPr>
          <a:xfrm>
            <a:off x="2589212" y="1775534"/>
            <a:ext cx="8915400" cy="4135688"/>
          </a:xfrm>
        </p:spPr>
        <p:txBody>
          <a:bodyPr>
            <a:normAutofit fontScale="85000" lnSpcReduction="20000"/>
          </a:bodyPr>
          <a:lstStyle/>
          <a:p>
            <a:pPr fontAlgn="base">
              <a:lnSpc>
                <a:spcPct val="120000"/>
              </a:lnSpc>
            </a:pPr>
            <a:r>
              <a:rPr lang="it-IT" sz="2000" dirty="0"/>
              <a:t>Crisi del fordismo e crisi della spesa pubblica conducono alla ripresa di concetti del liberismo classico attualizzati in:</a:t>
            </a:r>
          </a:p>
          <a:p>
            <a:pPr lvl="1" fontAlgn="base">
              <a:lnSpc>
                <a:spcPct val="120000"/>
              </a:lnSpc>
            </a:pPr>
            <a:r>
              <a:rPr lang="it-IT" sz="2000" dirty="0"/>
              <a:t>Austerità finanziaria (legata alla crisi petrolifera, ma anche alla spesa pubblica – pareggio del bilancio)</a:t>
            </a:r>
          </a:p>
          <a:p>
            <a:pPr lvl="1" fontAlgn="base">
              <a:lnSpc>
                <a:spcPct val="120000"/>
              </a:lnSpc>
            </a:pPr>
            <a:r>
              <a:rPr lang="it-IT" sz="2000" dirty="0"/>
              <a:t>Ridimensionamento dell’interventismo statale (crisi del welfare state)</a:t>
            </a:r>
          </a:p>
          <a:p>
            <a:pPr lvl="1" fontAlgn="base">
              <a:lnSpc>
                <a:spcPct val="120000"/>
              </a:lnSpc>
            </a:pPr>
            <a:r>
              <a:rPr lang="it-IT" sz="2000" dirty="0"/>
              <a:t>Liberalizzazione della circolazione dei capitali (origini della cosiddetta </a:t>
            </a:r>
            <a:r>
              <a:rPr lang="it-IT" sz="2000" dirty="0" err="1"/>
              <a:t>finanziarizzazione</a:t>
            </a:r>
            <a:r>
              <a:rPr lang="it-IT" sz="2000" dirty="0"/>
              <a:t> dell’economia)</a:t>
            </a:r>
          </a:p>
          <a:p>
            <a:pPr fontAlgn="base">
              <a:lnSpc>
                <a:spcPct val="120000"/>
              </a:lnSpc>
            </a:pPr>
            <a:endParaRPr lang="it-IT" sz="2000" dirty="0"/>
          </a:p>
          <a:p>
            <a:pPr fontAlgn="base">
              <a:lnSpc>
                <a:spcPct val="120000"/>
              </a:lnSpc>
            </a:pPr>
            <a:r>
              <a:rPr lang="it-IT" sz="2000" dirty="0"/>
              <a:t>Dal canto suo l’industria subì un duplice processo di trasformazione:</a:t>
            </a:r>
          </a:p>
          <a:p>
            <a:pPr lvl="1" fontAlgn="base">
              <a:lnSpc>
                <a:spcPct val="120000"/>
              </a:lnSpc>
            </a:pPr>
            <a:r>
              <a:rPr lang="it-IT" sz="2000" dirty="0"/>
              <a:t>il passaggio al post-fordismo (</a:t>
            </a:r>
            <a:r>
              <a:rPr lang="it-IT" sz="2000" dirty="0" err="1"/>
              <a:t>toyotismo</a:t>
            </a:r>
            <a:r>
              <a:rPr lang="it-IT" sz="2000" dirty="0"/>
              <a:t>, automazione, just in </a:t>
            </a:r>
            <a:r>
              <a:rPr lang="it-IT" sz="2000" dirty="0" err="1"/>
              <a:t>time</a:t>
            </a:r>
            <a:r>
              <a:rPr lang="it-IT" sz="2000" dirty="0"/>
              <a:t>);</a:t>
            </a:r>
          </a:p>
          <a:p>
            <a:pPr lvl="1" fontAlgn="base">
              <a:lnSpc>
                <a:spcPct val="120000"/>
              </a:lnSpc>
            </a:pPr>
            <a:r>
              <a:rPr lang="it-IT" sz="2000" dirty="0"/>
              <a:t>la delocalizzazione, a favore dei paesi di nuova industrializzazione, con costi del lavoro più bassi;</a:t>
            </a:r>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2592925" y="624110"/>
            <a:ext cx="8911687" cy="645890"/>
          </a:xfrm>
        </p:spPr>
        <p:txBody>
          <a:bodyPr>
            <a:normAutofit/>
          </a:bodyPr>
          <a:lstStyle/>
          <a:p>
            <a:r>
              <a:rPr lang="it-IT" sz="3200" dirty="0"/>
              <a:t>Osservando la mappa </a:t>
            </a:r>
          </a:p>
        </p:txBody>
      </p:sp>
      <p:sp>
        <p:nvSpPr>
          <p:cNvPr id="3" name="Segnaposto contenuto 2"/>
          <p:cNvSpPr>
            <a:spLocks noGrp="1"/>
          </p:cNvSpPr>
          <p:nvPr>
            <p:ph idx="1"/>
          </p:nvPr>
        </p:nvSpPr>
        <p:spPr>
          <a:xfrm>
            <a:off x="2589212" y="1606858"/>
            <a:ext cx="8915400" cy="4304364"/>
          </a:xfrm>
        </p:spPr>
        <p:txBody>
          <a:bodyPr>
            <a:normAutofit fontScale="92500" lnSpcReduction="20000"/>
          </a:bodyPr>
          <a:lstStyle/>
          <a:p>
            <a:pPr algn="just">
              <a:lnSpc>
                <a:spcPct val="120000"/>
              </a:lnSpc>
            </a:pPr>
            <a:r>
              <a:rPr lang="it-IT" dirty="0"/>
              <a:t>A partire dalla metà degli anni Settanta si osserva una radicale modifica del mondo del lavoro : </a:t>
            </a:r>
          </a:p>
          <a:p>
            <a:pPr lvl="1" algn="just">
              <a:lnSpc>
                <a:spcPct val="120000"/>
              </a:lnSpc>
            </a:pPr>
            <a:r>
              <a:rPr lang="it-IT" sz="1800" dirty="0"/>
              <a:t>il declino numerico e del rilievo politico-sociale della classe operaia</a:t>
            </a:r>
          </a:p>
          <a:p>
            <a:pPr lvl="1" algn="just">
              <a:lnSpc>
                <a:spcPct val="120000"/>
              </a:lnSpc>
            </a:pPr>
            <a:r>
              <a:rPr lang="it-IT" sz="1800" dirty="0"/>
              <a:t>Lo sviluppo della terziarizzazione della società </a:t>
            </a:r>
          </a:p>
          <a:p>
            <a:pPr lvl="1" algn="just">
              <a:lnSpc>
                <a:spcPct val="120000"/>
              </a:lnSpc>
            </a:pPr>
            <a:r>
              <a:rPr lang="it-IT" sz="1800" dirty="0"/>
              <a:t>La precarizzazione del lavoro abbinata ad una polarizzazione dei redditi </a:t>
            </a:r>
          </a:p>
          <a:p>
            <a:pPr lvl="1" algn="just">
              <a:lnSpc>
                <a:spcPct val="120000"/>
              </a:lnSpc>
            </a:pPr>
            <a:r>
              <a:rPr lang="it-IT" sz="1800" dirty="0"/>
              <a:t>Il conseguente aumento delle disuguaglianze economico-sociali</a:t>
            </a:r>
          </a:p>
          <a:p>
            <a:pPr lvl="1" algn="just">
              <a:lnSpc>
                <a:spcPct val="120000"/>
              </a:lnSpc>
            </a:pPr>
            <a:r>
              <a:rPr lang="it-IT" sz="1800" dirty="0"/>
              <a:t>Bassi ritmi di crescita. </a:t>
            </a:r>
          </a:p>
          <a:p>
            <a:pPr lvl="1">
              <a:lnSpc>
                <a:spcPct val="120000"/>
              </a:lnSpc>
            </a:pPr>
            <a:r>
              <a:rPr lang="it-IT" sz="1800" dirty="0"/>
              <a:t>Ritorno a una quota rilevante di “disoccupazione strutturale”</a:t>
            </a:r>
          </a:p>
          <a:p>
            <a:pPr algn="just">
              <a:lnSpc>
                <a:spcPct val="120000"/>
              </a:lnSpc>
            </a:pPr>
            <a:r>
              <a:rPr lang="it-IT" dirty="0"/>
              <a:t>Le conseguenze sono dirompenti nelle economie “deboli” in presenza di un forte movimento operaio sindacalizzato e con istituzioni non in grado di condurre una politica di sostegno alla trasformazione se non attraverso l’intervento pubblico </a:t>
            </a: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117</TotalTime>
  <Words>3139</Words>
  <Application>Microsoft Office PowerPoint</Application>
  <PresentationFormat>Widescreen</PresentationFormat>
  <Paragraphs>187</Paragraphs>
  <Slides>29</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29</vt:i4>
      </vt:variant>
    </vt:vector>
  </HeadingPairs>
  <TitlesOfParts>
    <vt:vector size="34" baseType="lpstr">
      <vt:lpstr>Arial</vt:lpstr>
      <vt:lpstr>Century Gothic</vt:lpstr>
      <vt:lpstr>Times New Roman</vt:lpstr>
      <vt:lpstr>Wingdings 3</vt:lpstr>
      <vt:lpstr>Filo</vt:lpstr>
      <vt:lpstr>Gli scenari del secondo 900</vt:lpstr>
      <vt:lpstr>Punti di partenza</vt:lpstr>
      <vt:lpstr>I tre passaggi dell’Occidente (la mappa è tratta da www.novecento.org)</vt:lpstr>
      <vt:lpstr>Osservando la mappa </vt:lpstr>
      <vt:lpstr>Osservando la mappa </vt:lpstr>
      <vt:lpstr>Osservando la mappa </vt:lpstr>
      <vt:lpstr>Osservando la mappa </vt:lpstr>
      <vt:lpstr>Osservando la mappa </vt:lpstr>
      <vt:lpstr>Osservando la mappa </vt:lpstr>
      <vt:lpstr> I 3 mondi   (la mappa è tratta da www.novecento.org)</vt:lpstr>
      <vt:lpstr>Osservando la mappa</vt:lpstr>
      <vt:lpstr>Osservando la mappa</vt:lpstr>
      <vt:lpstr>Osservando la mappa</vt:lpstr>
      <vt:lpstr>L’Italia nel contesto mondiale ed europeo (la mappa è tratta da www.novecento.org)</vt:lpstr>
      <vt:lpstr>Osservando l’Italia </vt:lpstr>
      <vt:lpstr>Osservando l’Italia: la trasformazione sociale ed economica </vt:lpstr>
      <vt:lpstr>Osservando l’Italia: la trasformazione sociale ed economica </vt:lpstr>
      <vt:lpstr>Osservando l’Italia: la trasformazione istituzionale e politica dal 1945 al 1990</vt:lpstr>
      <vt:lpstr>Gli ingranaggi del motore italiano (1945-1956) (la mappa è tratta da www.novecento.org)</vt:lpstr>
      <vt:lpstr>Osservando il motore italiano</vt:lpstr>
      <vt:lpstr>Osservando il motore italiano</vt:lpstr>
      <vt:lpstr>Dall’Italia agricola alla grande trasformazione (1956-1980)</vt:lpstr>
      <vt:lpstr>Dall’Italia agricola alla grande trasformazione (1956-1980)</vt:lpstr>
      <vt:lpstr>Dall’Italia agricola alla grande trasformazione (1956-1980)</vt:lpstr>
      <vt:lpstr>L’espansione drogata degli anni 80 (la mappa è tratta da www.novecento.org)</vt:lpstr>
      <vt:lpstr>Osservando l’ultima fase (1980-2008)</vt:lpstr>
      <vt:lpstr>Osservando l’ultima fase (1980-2008)</vt:lpstr>
      <vt:lpstr>Osservando l’ultima fase (1980-2008)</vt:lpstr>
      <vt:lpstr>Osservando l’ultima fase (1980-2008)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Gli scenari del secondo 900</dc:title>
  <dc:creator>utente</dc:creator>
  <cp:lastModifiedBy>utente</cp:lastModifiedBy>
  <cp:revision>18</cp:revision>
  <dcterms:created xsi:type="dcterms:W3CDTF">2020-12-30T16:40:49Z</dcterms:created>
  <dcterms:modified xsi:type="dcterms:W3CDTF">2023-01-06T11:23:46Z</dcterms:modified>
</cp:coreProperties>
</file>