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7" r:id="rId1"/>
  </p:sldMasterIdLst>
  <p:notesMasterIdLst>
    <p:notesMasterId r:id="rId23"/>
  </p:notesMasterIdLst>
  <p:sldIdLst>
    <p:sldId id="256" r:id="rId2"/>
    <p:sldId id="277" r:id="rId3"/>
    <p:sldId id="278" r:id="rId4"/>
    <p:sldId id="279" r:id="rId5"/>
    <p:sldId id="280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8" r:id="rId21"/>
    <p:sldId id="30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4789"/>
  </p:normalViewPr>
  <p:slideViewPr>
    <p:cSldViewPr snapToGrid="0" snapToObjects="1">
      <p:cViewPr varScale="1">
        <p:scale>
          <a:sx n="96" d="100"/>
          <a:sy n="96" d="100"/>
        </p:scale>
        <p:origin x="11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CB388-FB86-494F-A050-EC0FBFFE080D}" type="datetimeFigureOut">
              <a:rPr lang="it-IT" smtClean="0"/>
              <a:t>13/05/24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CDFFE-6842-42C6-9E8A-6B5A0D0F58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257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3E56F-8C37-4C7B-9515-8AD2AA262AC2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34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BAB1-BA12-400C-A506-54B7A95A2F71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088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BF28-1676-4A2A-ADE2-979F4BE680A3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9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0994-A7FC-4658-95BC-4B2466460BEA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0761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DDC9-B36F-4DED-B4F5-3E4F4B30906E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458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029E-6695-4A28-B945-707ECA339C9B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08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903CE-E5F1-42EB-8D97-40EDC17574A8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9981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F1F5C-7E0B-4C28-90CC-1B1CD2B80024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054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85A52-FE93-4B27-B767-C6CC2BAE0187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66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C554B-9316-4CDD-BFCB-39884903F08D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52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07A0-8E5C-47DF-A5EB-ACC073C9D5CC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027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F0085-604C-4D46-982B-685A605811C8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055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2ED9-9CEC-48FE-8319-3AA14773AAB1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82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BA77-B195-48C3-8ED1-248CAA486EB3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295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D812C-EC10-4C6E-BFEC-4D1024F2B950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671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B997B-9F85-4A55-B854-AFF94C572597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525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14DC-6CDF-462C-BCB6-2BE1E8641345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7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7F7CB4A-3F29-4AFE-B34D-8686D90B8974}" type="datetime1">
              <a:rPr lang="en-US" smtClean="0"/>
              <a:t>5/13/24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Dottorato Economic and social sciences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3367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  <p:sldLayoutId id="2147483920" r:id="rId13"/>
    <p:sldLayoutId id="2147483921" r:id="rId14"/>
    <p:sldLayoutId id="2147483922" r:id="rId15"/>
    <p:sldLayoutId id="2147483923" r:id="rId16"/>
    <p:sldLayoutId id="2147483924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161035-7C0F-54DC-26A6-83580EB3E3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680224"/>
            <a:ext cx="8825658" cy="5378283"/>
          </a:xfrm>
        </p:spPr>
        <p:txBody>
          <a:bodyPr>
            <a:normAutofit fontScale="90000"/>
          </a:bodyPr>
          <a:lstStyle/>
          <a:p>
            <a:br>
              <a:rPr lang="it-IT" sz="5400" dirty="0"/>
            </a:br>
            <a:br>
              <a:rPr lang="it-IT" sz="5400" dirty="0"/>
            </a:br>
            <a:br>
              <a:rPr lang="it-IT" sz="5400" dirty="0"/>
            </a:br>
            <a:r>
              <a:rPr lang="it-IT" sz="5400" dirty="0"/>
              <a:t>PMI e rapporti con il territorio</a:t>
            </a:r>
            <a:br>
              <a:rPr lang="it-IT" sz="5400" dirty="0"/>
            </a:br>
            <a:br>
              <a:rPr lang="it-IT" sz="5400" dirty="0"/>
            </a:br>
            <a:r>
              <a:rPr lang="it-IT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ROSSELLA DI FEDERICO </a:t>
            </a:r>
            <a:br>
              <a:rPr lang="it-IT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11E620B-1CFF-CDD1-AF68-4B1887C46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1139944"/>
          </a:xfrm>
        </p:spPr>
        <p:txBody>
          <a:bodyPr>
            <a:normAutofit/>
          </a:bodyPr>
          <a:lstStyle/>
          <a:p>
            <a:endParaRPr lang="it-IT" sz="1800" b="1" dirty="0"/>
          </a:p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E6F3DB23-912E-CEC4-7DD9-399E24B250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813" y="799493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0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A63F8C-85F9-BBB9-9892-7B11AE284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Abruzzo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C2F19C4-8DB0-2C1B-87A2-19862F26F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 micro e piccole imprese possono facilmente reperire le competenze di cui necessitano (sebbene si verifichi la “rarefazione“ del saper fare)</a:t>
            </a:r>
          </a:p>
          <a:p>
            <a:r>
              <a:rPr lang="it-IT" dirty="0"/>
              <a:t>Possono operare in un clima di legalità</a:t>
            </a:r>
          </a:p>
          <a:p>
            <a:r>
              <a:rPr lang="it-IT" dirty="0"/>
              <a:t>La debolezza dell’azione istituzionale e associativa rappresenta l’aspetto più problematico di tutti 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DD93A91-0E8E-FA21-97E3-B4AAC4FA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53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2DACE530-B901-AA3D-A259-D2C160F72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B80251F-6B73-412E-EA71-F836C83503A1}"/>
              </a:ext>
            </a:extLst>
          </p:cNvPr>
          <p:cNvSpPr txBox="1"/>
          <p:nvPr/>
        </p:nvSpPr>
        <p:spPr>
          <a:xfrm>
            <a:off x="874643" y="583096"/>
            <a:ext cx="8163339" cy="7540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it-IT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 la mia azienda fosse a Milano o a Firenze, avrebbe opportunità maggiori a livello commerciale, perché da noi le distanze sono abbastanza… ma, più che le distanze, sono i collegamenti, che non ci sono. Se un cliente viene da Milano, farlo venire qui è un po’ complicato. Da Firenze è anche peggio, perché da Milano, al limite, si può prendere un aereo per Pescara.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[…]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Siamo costretti noi a muoverci di continuo, per trovare delle opportunità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(TE_MA_M)</a:t>
            </a:r>
            <a:r>
              <a:rPr lang="it-IT" sz="2000" dirty="0">
                <a:effectLst/>
              </a:rPr>
              <a:t> </a:t>
            </a:r>
          </a:p>
          <a:p>
            <a:endParaRPr lang="it-IT" sz="2000" dirty="0"/>
          </a:p>
          <a:p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due o tre anni fa, la Regione Abruzzo – come, penso, tutte le altre regioni – al posto dei vari consorzi per l’esportazione ha creato i poli d’innovazione. Per ogni macrosettore ce n’è uno. Noi facciamo parte del Polo della moda.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primi due anni, ha funzionato.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Noi abbiamo presentato dei progetti sull’internalizzazione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sono stati finanziati. Purtroppo, poi, il resto… non si è dato seguito. I poli sono rimasti un po’ al palo, nel senso che non hanno risorse, pertanto… Sì, possiamo incontrarci, fare delle valutazioni, ma a livello operativo, non è che ci sia…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it-IT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(TE_MA_M).</a:t>
            </a:r>
            <a:endParaRPr lang="it-IT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it-IT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6088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869F4B-7741-7EC1-148A-938F340ED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Governi locali </a:t>
            </a:r>
            <a:br>
              <a:rPr lang="it-IT" dirty="0"/>
            </a:b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Imprese che hanno fruito di misure di sostegno/promozionali erogate dai governi locali, per tipo di misura e regione (percentuale, risposta multipla)</a:t>
            </a:r>
            <a:b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1FF40283-55B6-F2D4-0140-AF85F17C04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8830486"/>
              </p:ext>
            </p:extLst>
          </p:nvPr>
        </p:nvGraphicFramePr>
        <p:xfrm>
          <a:off x="1103312" y="1853247"/>
          <a:ext cx="9793286" cy="39683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1888">
                  <a:extLst>
                    <a:ext uri="{9D8B030D-6E8A-4147-A177-3AD203B41FA5}">
                      <a16:colId xmlns:a16="http://schemas.microsoft.com/office/drawing/2014/main" val="128620105"/>
                    </a:ext>
                  </a:extLst>
                </a:gridCol>
                <a:gridCol w="1613627">
                  <a:extLst>
                    <a:ext uri="{9D8B030D-6E8A-4147-A177-3AD203B41FA5}">
                      <a16:colId xmlns:a16="http://schemas.microsoft.com/office/drawing/2014/main" val="1293960435"/>
                    </a:ext>
                  </a:extLst>
                </a:gridCol>
                <a:gridCol w="1126453">
                  <a:extLst>
                    <a:ext uri="{9D8B030D-6E8A-4147-A177-3AD203B41FA5}">
                      <a16:colId xmlns:a16="http://schemas.microsoft.com/office/drawing/2014/main" val="3853759293"/>
                    </a:ext>
                  </a:extLst>
                </a:gridCol>
                <a:gridCol w="1128412">
                  <a:extLst>
                    <a:ext uri="{9D8B030D-6E8A-4147-A177-3AD203B41FA5}">
                      <a16:colId xmlns:a16="http://schemas.microsoft.com/office/drawing/2014/main" val="688644783"/>
                    </a:ext>
                  </a:extLst>
                </a:gridCol>
                <a:gridCol w="1126453">
                  <a:extLst>
                    <a:ext uri="{9D8B030D-6E8A-4147-A177-3AD203B41FA5}">
                      <a16:colId xmlns:a16="http://schemas.microsoft.com/office/drawing/2014/main" val="3973588966"/>
                    </a:ext>
                  </a:extLst>
                </a:gridCol>
                <a:gridCol w="1126453">
                  <a:extLst>
                    <a:ext uri="{9D8B030D-6E8A-4147-A177-3AD203B41FA5}">
                      <a16:colId xmlns:a16="http://schemas.microsoft.com/office/drawing/2014/main" val="3725361219"/>
                    </a:ext>
                  </a:extLst>
                </a:gridCol>
              </a:tblGrid>
              <a:tr h="640414">
                <a:tc>
                  <a:txBody>
                    <a:bodyPr/>
                    <a:lstStyle/>
                    <a:p>
                      <a:endParaRPr lang="it-IT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Lombardia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Toscana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Abruzzo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Calabria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Media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681649860"/>
                  </a:ext>
                </a:extLst>
              </a:tr>
              <a:tr h="536563">
                <a:tc>
                  <a:txBody>
                    <a:bodyPr/>
                    <a:lstStyle/>
                    <a:p>
                      <a:pPr algn="l"/>
                      <a:r>
                        <a:rPr lang="it-IT" sz="2000" dirty="0">
                          <a:effectLst/>
                        </a:rPr>
                        <a:t>Sostegno al reddito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20,2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20,3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26,1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17,1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20,7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661151584"/>
                  </a:ext>
                </a:extLst>
              </a:tr>
              <a:tr h="536563">
                <a:tc>
                  <a:txBody>
                    <a:bodyPr/>
                    <a:lstStyle/>
                    <a:p>
                      <a:pPr algn="l"/>
                      <a:r>
                        <a:rPr lang="it-IT" sz="2000">
                          <a:effectLst/>
                        </a:rPr>
                        <a:t>Formazione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10,8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10,4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11,3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7,7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10,2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51548905"/>
                  </a:ext>
                </a:extLst>
              </a:tr>
              <a:tr h="536563">
                <a:tc>
                  <a:txBody>
                    <a:bodyPr/>
                    <a:lstStyle/>
                    <a:p>
                      <a:pPr algn="l"/>
                      <a:r>
                        <a:rPr lang="it-IT" sz="2000">
                          <a:effectLst/>
                        </a:rPr>
                        <a:t>Conciliazione/ mediazione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0,7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0,7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1,0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0,5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0,7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459033917"/>
                  </a:ext>
                </a:extLst>
              </a:tr>
              <a:tr h="536563">
                <a:tc>
                  <a:txBody>
                    <a:bodyPr/>
                    <a:lstStyle/>
                    <a:p>
                      <a:pPr algn="l"/>
                      <a:r>
                        <a:rPr lang="it-IT" sz="2000">
                          <a:effectLst/>
                        </a:rPr>
                        <a:t>Finanziamenti/servizi per innovazione, ecc.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10,7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9,6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10,6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8,7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10,0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012074440"/>
                  </a:ext>
                </a:extLst>
              </a:tr>
              <a:tr h="536563">
                <a:tc>
                  <a:txBody>
                    <a:bodyPr/>
                    <a:lstStyle/>
                    <a:p>
                      <a:pPr algn="l"/>
                      <a:r>
                        <a:rPr lang="it-IT" sz="2000">
                          <a:effectLst/>
                        </a:rPr>
                        <a:t>Altro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0,1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0,9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0,8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0,8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0,6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715013854"/>
                  </a:ext>
                </a:extLst>
              </a:tr>
              <a:tr h="536563">
                <a:tc>
                  <a:txBody>
                    <a:bodyPr/>
                    <a:lstStyle/>
                    <a:p>
                      <a:pPr algn="l"/>
                      <a:r>
                        <a:rPr lang="it-IT" sz="2000">
                          <a:effectLst/>
                        </a:rPr>
                        <a:t>Totale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34,1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34,6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41,2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29,4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34,7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59920364"/>
                  </a:ext>
                </a:extLst>
              </a:tr>
            </a:tbl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BF32C14-9F68-2A38-9462-F8273855B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498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B2FF1F-5F21-878E-77FA-4FEAE1F08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/>
              <a:t>La burocrazia/bassa qualità delle competenze degli amministratori locali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5DA8D1-CDA1-ECF4-CDD7-51636BC67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Noi abbiamo cercato di spostarci in un comune vicino ed è stato impossibile trattare</a:t>
            </a:r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[…]. </a:t>
            </a:r>
            <a:r>
              <a:rPr lang="it-IT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 abbiamo messo quattro anni per avere una risposta per un cambio di destinazione d’uso che non è stato approvato</a:t>
            </a:r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(PE_MA_M).</a:t>
            </a:r>
            <a:endParaRPr lang="it-IT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it-IT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prima di tutto, non hanno conoscenze</a:t>
            </a:r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[…]. </a:t>
            </a:r>
            <a:r>
              <a:rPr lang="it-IT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 quel che vedo, non sono propositive. Cercano di gestire quel po’ che possono, ma anche lì, con il fatto dei tagli, non hanno risorse</a:t>
            </a:r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 (TE_LS_M). </a:t>
            </a:r>
          </a:p>
          <a:p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noi andiamo avanti con le nostre gambe, anche perché credo proprio che loro</a:t>
            </a:r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 siano in grado di aiutarci, per una questione di competenze, sia del mercato che produttive</a:t>
            </a:r>
            <a:r>
              <a:rPr lang="it-I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(PE_LS_M).</a:t>
            </a:r>
            <a:endParaRPr lang="it-IT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E90F075-0188-4BBD-A824-152BA2AAC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845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F11DAA-9AF6-AF30-39C9-860B6D956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parti sociali</a:t>
            </a:r>
            <a:br>
              <a:rPr lang="it-IT" dirty="0"/>
            </a:b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Imprese che hanno avuto rapporti con gli attori delle relazioni industriali a livello locale, per tipo di attore e regione (percentuale,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variabile)</a:t>
            </a:r>
            <a:b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F5D7D15E-0FFC-00A4-89B1-1B825F7106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5639463"/>
              </p:ext>
            </p:extLst>
          </p:nvPr>
        </p:nvGraphicFramePr>
        <p:xfrm>
          <a:off x="1103312" y="2209800"/>
          <a:ext cx="9259888" cy="31829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2188">
                  <a:extLst>
                    <a:ext uri="{9D8B030D-6E8A-4147-A177-3AD203B41FA5}">
                      <a16:colId xmlns:a16="http://schemas.microsoft.com/office/drawing/2014/main" val="7286484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356844209"/>
                    </a:ext>
                  </a:extLst>
                </a:gridCol>
                <a:gridCol w="1082747">
                  <a:extLst>
                    <a:ext uri="{9D8B030D-6E8A-4147-A177-3AD203B41FA5}">
                      <a16:colId xmlns:a16="http://schemas.microsoft.com/office/drawing/2014/main" val="3885409448"/>
                    </a:ext>
                  </a:extLst>
                </a:gridCol>
                <a:gridCol w="1066953">
                  <a:extLst>
                    <a:ext uri="{9D8B030D-6E8A-4147-A177-3AD203B41FA5}">
                      <a16:colId xmlns:a16="http://schemas.microsoft.com/office/drawing/2014/main" val="344710648"/>
                    </a:ext>
                  </a:extLst>
                </a:gridCol>
                <a:gridCol w="1304700">
                  <a:extLst>
                    <a:ext uri="{9D8B030D-6E8A-4147-A177-3AD203B41FA5}">
                      <a16:colId xmlns:a16="http://schemas.microsoft.com/office/drawing/2014/main" val="1360586516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1434397596"/>
                    </a:ext>
                  </a:extLst>
                </a:gridCol>
              </a:tblGrid>
              <a:tr h="881679">
                <a:tc>
                  <a:txBody>
                    <a:bodyPr/>
                    <a:lstStyle/>
                    <a:p>
                      <a:endParaRPr lang="it-IT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Lombardia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Toscana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Abruzzo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Calabria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Media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90244604"/>
                  </a:ext>
                </a:extLst>
              </a:tr>
              <a:tr h="738705">
                <a:tc>
                  <a:txBody>
                    <a:bodyPr/>
                    <a:lstStyle/>
                    <a:p>
                      <a:pPr algn="l"/>
                      <a:r>
                        <a:rPr lang="it-IT" sz="2400">
                          <a:effectLst/>
                        </a:rPr>
                        <a:t>Iscrizione ad associazione datoriale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57,2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57,9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53,8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52,2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56,0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016002180"/>
                  </a:ext>
                </a:extLst>
              </a:tr>
              <a:tr h="738705">
                <a:tc>
                  <a:txBody>
                    <a:bodyPr/>
                    <a:lstStyle/>
                    <a:p>
                      <a:pPr algn="l"/>
                      <a:r>
                        <a:rPr lang="it-IT" sz="2400">
                          <a:effectLst/>
                        </a:rPr>
                        <a:t>Contatti con i sindacati sul territorio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20,7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21,9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17,8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17,9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20,1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27185007"/>
                  </a:ext>
                </a:extLst>
              </a:tr>
              <a:tr h="738705">
                <a:tc>
                  <a:txBody>
                    <a:bodyPr/>
                    <a:lstStyle/>
                    <a:p>
                      <a:pPr algn="l"/>
                      <a:r>
                        <a:rPr lang="it-IT" sz="2400">
                          <a:effectLst/>
                        </a:rPr>
                        <a:t>Adesione a enti bilaterali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25,7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>
                          <a:effectLst/>
                        </a:rPr>
                        <a:t>19,4</a:t>
                      </a:r>
                      <a:endParaRPr lang="it-I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13,3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11,3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effectLst/>
                        </a:rPr>
                        <a:t>19,1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823251262"/>
                  </a:ext>
                </a:extLst>
              </a:tr>
            </a:tbl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550368-2CAE-9632-C6A0-134D32FE0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916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284E3A-37D8-C577-F57E-4A6E63129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"far da sé»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B2FF54-35D3-D116-5392-72AA9BC74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1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Alcune trattative… ne abbiamo fatte appena partiti, ma sono state poche. </a:t>
            </a:r>
            <a:r>
              <a:rPr lang="it-IT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3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Una volta, abbiamo fatto un accordo con il sindacato ed è venuto un responsabile </a:t>
            </a:r>
            <a:r>
              <a:rPr lang="it-IT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[di Confindustria].</a:t>
            </a:r>
            <a:r>
              <a:rPr lang="it-IT" sz="3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3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Cerchiamo di gestirci da soli</a:t>
            </a:r>
            <a:r>
              <a:rPr lang="it-IT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it-IT" sz="3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(PE_MA_M).</a:t>
            </a:r>
            <a:endParaRPr lang="it-IT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BCCD299-9AE7-6452-23F7-2F02D5637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043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3BC8D9-8E6E-BD9D-62F9-D50A4EAA8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Associazioni datoriali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BBD74E-872C-4B42-CCE3-B17923703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«[Cna]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 iniziato a farci le paghe. Poi, c’è gente abbastanza disponibile e siamo andati avanti con loro.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[…]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 fanno anche qualche pratica su certe agevolazioni.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[…]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 assistono quando dobbiamo fare i documenti per l’officina, tutta la parte legale.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 assistono, nel senso che tutto quello che devi fare lo fanno. 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Loro hanno una rete di tecnici e fanno prezzi decenti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(PE_MA_M).</a:t>
            </a:r>
          </a:p>
          <a:p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siamo iscritti all’Api di Teramo. È una realtà interessante, perché ci informano su tutte le nuove leggi, le normative, gli incentivi. Ci fanno partecipare a dei corsi. Ad esempio, ho partecipato al corso sul Jobs Act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 (TE_LS_M)</a:t>
            </a:r>
          </a:p>
          <a:p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associazioni di categoria dovrebbero interagire di più con gli associati. 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dovrebbero informare di più le aziende 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 tutto ciò che serve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(PE_LS_</a:t>
            </a: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5CB064E-F0E5-8ECB-D6B0-F701E1BD1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655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033B30-9334-CB98-A005-C91334BB4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sindacati (un problema)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E74B40-AB3B-31D7-2B7C-D114F3997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«[con i sindacati]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abbiamo avuto rapporti solo quando abbiamo richiesto la cassa integrazione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(TE_MA_M).</a:t>
            </a:r>
            <a:endParaRPr lang="it-IT" sz="2200" dirty="0">
              <a:latin typeface="Times New Roman" panose="02020603050405020304" pitchFamily="18" charset="0"/>
            </a:endParaRPr>
          </a:p>
          <a:p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Sì, li conosco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[i sindacalisti della zona]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perché nell’ultimo taglio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[al personale]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che è stato fatto… se uno licenzia più di cinque persone, ci vuole l’apertura del sindacato.</a:t>
            </a:r>
            <a:r>
              <a:rPr lang="it-IT" sz="2200" dirty="0">
                <a:effectLst/>
              </a:rPr>
              <a:t>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Poi, per fortuna, non ne abbiamo avuto più bisogno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[…]</a:t>
            </a:r>
            <a:r>
              <a:rPr lang="it-IT" sz="2200" dirty="0">
                <a:effectLst/>
              </a:rPr>
              <a:t>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è chiaro che il sindacato è un ostacolo per le aziende, perché è vero che il dipendente dev’essere tutelato – sono stato anch’io dipendente e so quello che significa – però ci sono aziende e aziende.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[…]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 uno è in difficoltà e ha bisogno… noi siamo abbandonati a noi stessi, non ci aiuta nessuno, non siamo tutelati per niente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(PE_LS_M). </a:t>
            </a:r>
          </a:p>
          <a:p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abbiamo fatto un accordo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[per una riduzione di personale]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Il lavoro è diminuito tantissimo.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Negli ultimi anni,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[l’esperienza con i sindacati]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 è stata positiva. 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Nel 2020, c’è stata una crisi molto forte. Noi abbiamo iniziato con sei dipendenti, siamo andati in tilt e quattro di questi ci hanno creato grosse difficoltà.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[…] [Hanno fatto vertenza]. </a:t>
            </a:r>
            <a:r>
              <a:rPr lang="it-IT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 abbiamo tutti onorati, però ci è costato molto. E, da quella volta, abbiamo deciso… non ce la sentiamo più di avere tutta questa gente</a:t>
            </a:r>
            <a:r>
              <a:rPr lang="it-IT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(TE_MA_M).</a:t>
            </a:r>
            <a:endParaRPr lang="it-I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AD327A6-305A-5BEB-A48D-E4C8877EE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295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89D8BC-DE7B-ACA0-4A27-5EBE4DEB4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C95677C7-2D7C-FC31-15E2-5E915E1315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2036057"/>
              </p:ext>
            </p:extLst>
          </p:nvPr>
        </p:nvGraphicFramePr>
        <p:xfrm>
          <a:off x="1103312" y="2362200"/>
          <a:ext cx="9617697" cy="2298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5791">
                  <a:extLst>
                    <a:ext uri="{9D8B030D-6E8A-4147-A177-3AD203B41FA5}">
                      <a16:colId xmlns:a16="http://schemas.microsoft.com/office/drawing/2014/main" val="3268185289"/>
                    </a:ext>
                  </a:extLst>
                </a:gridCol>
                <a:gridCol w="1497997">
                  <a:extLst>
                    <a:ext uri="{9D8B030D-6E8A-4147-A177-3AD203B41FA5}">
                      <a16:colId xmlns:a16="http://schemas.microsoft.com/office/drawing/2014/main" val="4176109692"/>
                    </a:ext>
                  </a:extLst>
                </a:gridCol>
                <a:gridCol w="1253775">
                  <a:extLst>
                    <a:ext uri="{9D8B030D-6E8A-4147-A177-3AD203B41FA5}">
                      <a16:colId xmlns:a16="http://schemas.microsoft.com/office/drawing/2014/main" val="3538839187"/>
                    </a:ext>
                  </a:extLst>
                </a:gridCol>
                <a:gridCol w="1083641">
                  <a:extLst>
                    <a:ext uri="{9D8B030D-6E8A-4147-A177-3AD203B41FA5}">
                      <a16:colId xmlns:a16="http://schemas.microsoft.com/office/drawing/2014/main" val="3455020152"/>
                    </a:ext>
                  </a:extLst>
                </a:gridCol>
                <a:gridCol w="1409084">
                  <a:extLst>
                    <a:ext uri="{9D8B030D-6E8A-4147-A177-3AD203B41FA5}">
                      <a16:colId xmlns:a16="http://schemas.microsoft.com/office/drawing/2014/main" val="2744761387"/>
                    </a:ext>
                  </a:extLst>
                </a:gridCol>
                <a:gridCol w="967409">
                  <a:extLst>
                    <a:ext uri="{9D8B030D-6E8A-4147-A177-3AD203B41FA5}">
                      <a16:colId xmlns:a16="http://schemas.microsoft.com/office/drawing/2014/main" val="3279292157"/>
                    </a:ext>
                  </a:extLst>
                </a:gridCol>
              </a:tblGrid>
              <a:tr h="1250763">
                <a:tc>
                  <a:txBody>
                    <a:bodyPr/>
                    <a:lstStyle/>
                    <a:p>
                      <a:endParaRPr lang="it-IT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Lombardia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Toscana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Abruzzo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Calabria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Media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84779257"/>
                  </a:ext>
                </a:extLst>
              </a:tr>
              <a:tr h="1047937">
                <a:tc>
                  <a:txBody>
                    <a:bodyPr/>
                    <a:lstStyle/>
                    <a:p>
                      <a:pPr algn="l"/>
                      <a:r>
                        <a:rPr lang="it-IT" sz="2000">
                          <a:effectLst/>
                        </a:rPr>
                        <a:t>Delega della gestione del personale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18,2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>
                          <a:effectLst/>
                        </a:rPr>
                        <a:t>17,0</a:t>
                      </a:r>
                      <a:endParaRPr lang="it-IT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20,6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22,0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effectLst/>
                        </a:rPr>
                        <a:t>18,9</a:t>
                      </a:r>
                      <a:endParaRPr lang="it-I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6428824"/>
                  </a:ext>
                </a:extLst>
              </a:tr>
            </a:tbl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CC75914-DBBF-4985-46E1-8E1DA5B6B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227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48B85A-B76C-DA53-49EF-8E497C472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“valore“ dei professionisti/commercialisti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42DBC7-83B1-4B93-3446-53364DA9E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«[…] 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 realtà, facciamo sempre con il commercialista di fiducia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(PE_LS_M).</a:t>
            </a:r>
          </a:p>
          <a:p>
            <a:endParaRPr lang="it-IT" sz="2800" dirty="0">
              <a:latin typeface="Times New Roman" panose="02020603050405020304" pitchFamily="18" charset="0"/>
            </a:endParaRPr>
          </a:p>
          <a:p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associazioni di categoria non sono risultate molto chiare e valide. Non ho mai pensato di affidarmi a loro. Ho preferito il consulente, che posso incontrare e sentire personalmente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(PE_MA_M).</a:t>
            </a:r>
          </a:p>
          <a:p>
            <a:pPr marL="0" indent="0">
              <a:buNone/>
            </a:pP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 abbiamo scelti sempre per conoscenza, perché il consulente per questo tipo di settore non è facile da trovare. 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settore dei trasporti è diverso, devi conoscere le regole. Insomma, ci sono parametri che uno deve sapere e non tutti conoscono. Sono consulenti che ruotano intorno al settore dei trasporti. Il nostro collabora anche con altre ditte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(TE_LS_M).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F9DBFCF-ED6A-A1C7-5D38-E958F401F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09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269599-3D0A-8C75-FDFC-179F47A56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Rapporto con l’ambiente istituzionale </a:t>
            </a:r>
            <a:br>
              <a:rPr lang="it-IT" b="1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81AEC9-1875-D268-3F8D-B86EFB921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Progetto di ricerca: </a:t>
            </a:r>
            <a:r>
              <a:rPr lang="it-IT" i="1" dirty="0"/>
              <a:t>Vecchi e nuovi modi di regolare il lavoro nelle piccole imprese in Italia e in Europa </a:t>
            </a:r>
          </a:p>
          <a:p>
            <a:r>
              <a:rPr lang="it-IT" dirty="0"/>
              <a:t>Survey: questionario somministrato con metodo CATI a 2.320 imprese (fino a 49 addetti) settori non finanziari, database AIDA</a:t>
            </a:r>
          </a:p>
          <a:p>
            <a:pPr marL="0" indent="0">
              <a:buNone/>
            </a:pPr>
            <a:r>
              <a:rPr lang="it-IT" dirty="0"/>
              <a:t>     Lombardia 768; Toscana 763; Abruzzo 398; Calabria 391</a:t>
            </a:r>
          </a:p>
          <a:p>
            <a:r>
              <a:rPr lang="it-IT" dirty="0"/>
              <a:t>Interviste semi-strutturate a 66 imprenditori (privilegiando imprese già coinvolte nella prima fase)</a:t>
            </a:r>
          </a:p>
          <a:p>
            <a:pPr marL="0" indent="0">
              <a:buNone/>
            </a:pPr>
            <a:r>
              <a:rPr lang="it-IT" dirty="0"/>
              <a:t>    Lombardia 17 (10 Milano-7 Bergamo); Toscana 17 (11Firenze-6 Prato); Abruzzo  18 (9 Pescara-9 Teramo); Calabria 14 ( 13 Cosenza-1 Catanzaro) </a:t>
            </a:r>
          </a:p>
          <a:p>
            <a:pPr>
              <a:buFontTx/>
              <a:buChar char="-"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B70A1FE-A57E-2266-EC4E-6BD6E1E8F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992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104339-8E76-B1A4-24D3-E4BC70423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Conclusioni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026769-EC9F-56BB-2D59-C08F96983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Rafforzamento delle «determinanti esterne»</a:t>
            </a:r>
          </a:p>
          <a:p>
            <a:endParaRPr lang="it-IT" dirty="0"/>
          </a:p>
          <a:p>
            <a:r>
              <a:rPr lang="it-IT" dirty="0"/>
              <a:t>«imprenditorialità istituzionale»</a:t>
            </a:r>
          </a:p>
          <a:p>
            <a:endParaRPr lang="it-IT" dirty="0"/>
          </a:p>
          <a:p>
            <a:r>
              <a:rPr lang="it-IT" dirty="0"/>
              <a:t>Maggior «dinamismo» degli attori delle relazioni industriali </a:t>
            </a:r>
          </a:p>
          <a:p>
            <a:endParaRPr lang="it-IT" dirty="0"/>
          </a:p>
          <a:p>
            <a:r>
              <a:rPr lang="it-IT" dirty="0"/>
              <a:t>Diffusione di «patti regionali» tra pubblico e privato </a:t>
            </a:r>
          </a:p>
          <a:p>
            <a:pPr marL="0" indent="0">
              <a:buNone/>
            </a:pPr>
            <a:r>
              <a:rPr lang="it-IT" dirty="0"/>
              <a:t>“</a:t>
            </a:r>
            <a:r>
              <a:rPr lang="it-IT" i="1" dirty="0"/>
              <a:t>per utilizzare le risorse disponibili e investirne di nuove percorrendo l’ultimo miglio delle politiche nazionali con un percorso partecipativo a doppia elica: così da aiutare subito le persone e le imprese e iniziare a cambiare il modello produttivo e sociale</a:t>
            </a:r>
            <a:r>
              <a:rPr lang="it-IT" dirty="0"/>
              <a:t>“ (Butera, 2020).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562AEC4-F33A-EF38-073D-96C8ADE6E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5105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206F701-0ED6-1C49-D429-83CE7C5DD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58D4627-088C-0608-61F9-2BEF76D83F7F}"/>
              </a:ext>
            </a:extLst>
          </p:cNvPr>
          <p:cNvSpPr txBox="1"/>
          <p:nvPr/>
        </p:nvSpPr>
        <p:spPr>
          <a:xfrm>
            <a:off x="2650435" y="1974574"/>
            <a:ext cx="719593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600" dirty="0"/>
          </a:p>
          <a:p>
            <a:endParaRPr lang="it-IT" sz="3600" dirty="0"/>
          </a:p>
          <a:p>
            <a:r>
              <a:rPr lang="it-IT" sz="3600" dirty="0"/>
              <a:t>GRAZIE PER L’ATTENZIONE!</a:t>
            </a:r>
          </a:p>
          <a:p>
            <a:endParaRPr lang="it-IT" sz="3600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AE842ED-EA83-A061-1A5F-026EB5779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813" y="799493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744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A86DAF-35E2-0D9E-EA1B-16D358E5C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Variabili utilizzate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D95987-41CE-2448-FA41-F6DB911EA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Variabili di processo</a:t>
            </a:r>
            <a:r>
              <a:rPr lang="it-IT" dirty="0"/>
              <a:t>: presenza/assenza di appartenenza ad un’associazione datoriale-contatti con sindacati esterni </a:t>
            </a:r>
          </a:p>
          <a:p>
            <a:pPr marL="0" indent="0">
              <a:buNone/>
            </a:pPr>
            <a:r>
              <a:rPr lang="it-IT" dirty="0"/>
              <a:t>(indice di RADICAMENTO ISTITUZIONALE)</a:t>
            </a:r>
          </a:p>
          <a:p>
            <a:pPr marL="0" indent="0">
              <a:buNone/>
            </a:pPr>
            <a:endParaRPr lang="it-IT" b="1" dirty="0"/>
          </a:p>
          <a:p>
            <a:r>
              <a:rPr lang="it-IT" b="1" dirty="0"/>
              <a:t>Variabili di risultato : </a:t>
            </a:r>
            <a:r>
              <a:rPr lang="it-IT" dirty="0"/>
              <a:t>uso/non uso di risorse esterne (finanziamenti, politiche per promuovere e supportare la competitività delle piccole imprese;  servizi forniti dagli enti bilaterali o fondi)</a:t>
            </a:r>
          </a:p>
          <a:p>
            <a:pPr marL="0" indent="0">
              <a:buNone/>
            </a:pPr>
            <a:r>
              <a:rPr lang="it-IT" dirty="0"/>
              <a:t> (indice di DIPENDENZA ISTITUZIONALE)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CDC7CBF-0AFB-D6BF-74E9-29C35F6E3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8905594" y="2935592"/>
            <a:ext cx="4195479" cy="54853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37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F4487D4A-E250-6F69-9C53-F756157CC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Dottorato Economic and social sciences</a:t>
            </a:r>
            <a:endParaRPr lang="en-US" dirty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3142A029-413F-5E26-1C26-BFD13A3FCB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12898"/>
              </p:ext>
            </p:extLst>
          </p:nvPr>
        </p:nvGraphicFramePr>
        <p:xfrm>
          <a:off x="530087" y="530087"/>
          <a:ext cx="10554224" cy="54220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90367">
                  <a:extLst>
                    <a:ext uri="{9D8B030D-6E8A-4147-A177-3AD203B41FA5}">
                      <a16:colId xmlns:a16="http://schemas.microsoft.com/office/drawing/2014/main" val="2502927573"/>
                    </a:ext>
                  </a:extLst>
                </a:gridCol>
                <a:gridCol w="1138536">
                  <a:extLst>
                    <a:ext uri="{9D8B030D-6E8A-4147-A177-3AD203B41FA5}">
                      <a16:colId xmlns:a16="http://schemas.microsoft.com/office/drawing/2014/main" val="1696059717"/>
                    </a:ext>
                  </a:extLst>
                </a:gridCol>
                <a:gridCol w="2939306">
                  <a:extLst>
                    <a:ext uri="{9D8B030D-6E8A-4147-A177-3AD203B41FA5}">
                      <a16:colId xmlns:a16="http://schemas.microsoft.com/office/drawing/2014/main" val="105604830"/>
                    </a:ext>
                  </a:extLst>
                </a:gridCol>
                <a:gridCol w="3186015">
                  <a:extLst>
                    <a:ext uri="{9D8B030D-6E8A-4147-A177-3AD203B41FA5}">
                      <a16:colId xmlns:a16="http://schemas.microsoft.com/office/drawing/2014/main" val="3835006467"/>
                    </a:ext>
                  </a:extLst>
                </a:gridCol>
              </a:tblGrid>
              <a:tr h="617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28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Radicamento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istituzionale</a:t>
                      </a:r>
                      <a:endParaRPr lang="it-IT" sz="2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038507"/>
                  </a:ext>
                </a:extLst>
              </a:tr>
              <a:tr h="2979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3947188"/>
                  </a:ext>
                </a:extLst>
              </a:tr>
              <a:tr h="1854393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2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Dipendenza istituzionale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indent="-3429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AutoNum type="arabicPeriod"/>
                        <a:tabLst>
                          <a:tab pos="5760085" algn="l"/>
                        </a:tabLst>
                      </a:pPr>
                      <a:r>
                        <a:rPr lang="it-IT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Imprese radicate </a:t>
                      </a:r>
                      <a:r>
                        <a:rPr lang="it-IT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(30%)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endParaRPr lang="it-IT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endParaRPr lang="it-IT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endParaRPr lang="it-IT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Imprese isolate </a:t>
                      </a:r>
                      <a:r>
                        <a:rPr lang="it-IT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(12%)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endParaRPr lang="it-IT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7203427"/>
                  </a:ext>
                </a:extLst>
              </a:tr>
              <a:tr h="216344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it-IT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it-IT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it-IT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Imprese integrate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it-IT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(33%)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760085" algn="l"/>
                        </a:tabLs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Imprese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senza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radici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(25%)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86640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2000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87DCC0-C900-8885-D644-D12ECC5C7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risultati/1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954856-66ED-8F70-A5AC-2DD7AF2EA1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Collegamento tra i 4 modelli di imprese e la tendenza a esternalizzare il management delle risorse umane e delle relazioni di lavoro a professionisti/consulenti esterni</a:t>
            </a:r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FC8360C-6B37-AAB1-4B79-E463D77CEB5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/>
              <a:t>È maggiore nelle imprese isolate o senza radici</a:t>
            </a:r>
          </a:p>
          <a:p>
            <a:pPr>
              <a:buFontTx/>
              <a:buChar char="-"/>
            </a:pPr>
            <a:r>
              <a:rPr lang="it-IT" dirty="0"/>
              <a:t>Nelle micro imprese la esternalizzazione dei processi strategici è diffusa</a:t>
            </a:r>
          </a:p>
          <a:p>
            <a:pPr>
              <a:buFontTx/>
              <a:buChar char="-"/>
            </a:pPr>
            <a:r>
              <a:rPr lang="it-IT" dirty="0"/>
              <a:t>L’uso dei consulenti esterni offre un’alternativa ad avere contatti con le associazioni datoriali e i sindacati</a:t>
            </a:r>
          </a:p>
          <a:p>
            <a:pPr>
              <a:buFontTx/>
              <a:buChar char="-"/>
            </a:pPr>
            <a:r>
              <a:rPr lang="it-IT" dirty="0"/>
              <a:t>Il focus della regolazione dei processi si sposta dal livello istituzionale a quello personale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E1888E2-13C7-01D8-47BD-65E35531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90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D55920-3668-C280-720A-090867D37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risultati/2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1F70C6-357D-4CA2-0F3C-404E8EF847B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La percezione della qualità del territorio da parte degli imprenditori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F67FB83-F33D-FC3C-D576-C1BE84985D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La possibilità di accedere al credito</a:t>
            </a:r>
          </a:p>
          <a:p>
            <a:r>
              <a:rPr lang="it-IT" dirty="0"/>
              <a:t>Le competenze delle risorse umane</a:t>
            </a:r>
          </a:p>
          <a:p>
            <a:r>
              <a:rPr lang="it-IT" dirty="0"/>
              <a:t>La legalità</a:t>
            </a:r>
          </a:p>
          <a:p>
            <a:r>
              <a:rPr lang="it-IT" dirty="0"/>
              <a:t>La disponibilità di infrastrutture e servizi per le imprese</a:t>
            </a:r>
          </a:p>
          <a:p>
            <a:r>
              <a:rPr lang="it-IT" dirty="0"/>
              <a:t>Le iniziative e le attività delle parti sociali</a:t>
            </a:r>
          </a:p>
          <a:p>
            <a:r>
              <a:rPr lang="it-IT" dirty="0"/>
              <a:t>Le iniziative e le attività degli enti locali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A043BB4-56EC-DD34-2AFA-FBE044927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93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0C145F-D216-AA54-3090-467DB02D8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Valutazione dei fattori di contesto (1-10) (Valori medi)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7FFCCE80-772B-9FDC-A169-0CC8335F8A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212204"/>
              </p:ext>
            </p:extLst>
          </p:nvPr>
        </p:nvGraphicFramePr>
        <p:xfrm>
          <a:off x="874643" y="2213113"/>
          <a:ext cx="9515309" cy="37483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5809">
                  <a:extLst>
                    <a:ext uri="{9D8B030D-6E8A-4147-A177-3AD203B41FA5}">
                      <a16:colId xmlns:a16="http://schemas.microsoft.com/office/drawing/2014/main" val="4003209688"/>
                    </a:ext>
                  </a:extLst>
                </a:gridCol>
                <a:gridCol w="1444487">
                  <a:extLst>
                    <a:ext uri="{9D8B030D-6E8A-4147-A177-3AD203B41FA5}">
                      <a16:colId xmlns:a16="http://schemas.microsoft.com/office/drawing/2014/main" val="2176901605"/>
                    </a:ext>
                  </a:extLst>
                </a:gridCol>
                <a:gridCol w="1349769">
                  <a:extLst>
                    <a:ext uri="{9D8B030D-6E8A-4147-A177-3AD203B41FA5}">
                      <a16:colId xmlns:a16="http://schemas.microsoft.com/office/drawing/2014/main" val="3165970188"/>
                    </a:ext>
                  </a:extLst>
                </a:gridCol>
                <a:gridCol w="1068290">
                  <a:extLst>
                    <a:ext uri="{9D8B030D-6E8A-4147-A177-3AD203B41FA5}">
                      <a16:colId xmlns:a16="http://schemas.microsoft.com/office/drawing/2014/main" val="1218917635"/>
                    </a:ext>
                  </a:extLst>
                </a:gridCol>
                <a:gridCol w="1068290">
                  <a:extLst>
                    <a:ext uri="{9D8B030D-6E8A-4147-A177-3AD203B41FA5}">
                      <a16:colId xmlns:a16="http://schemas.microsoft.com/office/drawing/2014/main" val="2113972420"/>
                    </a:ext>
                  </a:extLst>
                </a:gridCol>
                <a:gridCol w="1178664">
                  <a:extLst>
                    <a:ext uri="{9D8B030D-6E8A-4147-A177-3AD203B41FA5}">
                      <a16:colId xmlns:a16="http://schemas.microsoft.com/office/drawing/2014/main" val="3582554190"/>
                    </a:ext>
                  </a:extLst>
                </a:gridCol>
              </a:tblGrid>
              <a:tr h="620060">
                <a:tc>
                  <a:txBody>
                    <a:bodyPr/>
                    <a:lstStyle/>
                    <a:p>
                      <a:endParaRPr lang="it-IT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Lombardia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Toscana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Abruzzo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Calabria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Media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66452097"/>
                  </a:ext>
                </a:extLst>
              </a:tr>
              <a:tr h="519509">
                <a:tc>
                  <a:txBody>
                    <a:bodyPr/>
                    <a:lstStyle/>
                    <a:p>
                      <a:pPr algn="l"/>
                      <a:r>
                        <a:rPr lang="it-IT" sz="1600">
                          <a:effectLst/>
                        </a:rPr>
                        <a:t>Possibilità di accedere al credito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5,8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5,4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5,6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817415494"/>
                  </a:ext>
                </a:extLst>
              </a:tr>
              <a:tr h="519509">
                <a:tc>
                  <a:txBody>
                    <a:bodyPr/>
                    <a:lstStyle/>
                    <a:p>
                      <a:pPr algn="l"/>
                      <a:r>
                        <a:rPr lang="it-IT" sz="1600" dirty="0">
                          <a:effectLst/>
                        </a:rPr>
                        <a:t>Competenze delle risorse umane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6,8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6,7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6,8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6,6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6,7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56166983"/>
                  </a:ext>
                </a:extLst>
              </a:tr>
              <a:tr h="519509">
                <a:tc>
                  <a:txBody>
                    <a:bodyPr/>
                    <a:lstStyle/>
                    <a:p>
                      <a:pPr algn="l"/>
                      <a:r>
                        <a:rPr lang="it-IT" sz="1600">
                          <a:effectLst/>
                        </a:rPr>
                        <a:t>Legalità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6,7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6,3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6,1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6,6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831524499"/>
                  </a:ext>
                </a:extLst>
              </a:tr>
              <a:tr h="519509">
                <a:tc>
                  <a:txBody>
                    <a:bodyPr/>
                    <a:lstStyle/>
                    <a:p>
                      <a:pPr algn="l"/>
                      <a:r>
                        <a:rPr lang="it-IT" sz="1600">
                          <a:effectLst/>
                        </a:rPr>
                        <a:t>Disponibilità di infrastrutture e servizi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6,2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5,7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4,9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5,8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722655265"/>
                  </a:ext>
                </a:extLst>
              </a:tr>
              <a:tr h="519509">
                <a:tc>
                  <a:txBody>
                    <a:bodyPr/>
                    <a:lstStyle/>
                    <a:p>
                      <a:pPr algn="l"/>
                      <a:r>
                        <a:rPr lang="it-IT" sz="1600">
                          <a:effectLst/>
                        </a:rPr>
                        <a:t>Iniziative e politiche degli enti locali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4,4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4,7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756163199"/>
                  </a:ext>
                </a:extLst>
              </a:tr>
              <a:tr h="519509">
                <a:tc>
                  <a:txBody>
                    <a:bodyPr/>
                    <a:lstStyle/>
                    <a:p>
                      <a:pPr algn="l"/>
                      <a:r>
                        <a:rPr lang="it-IT" sz="1600">
                          <a:effectLst/>
                        </a:rPr>
                        <a:t>Attività e iniziative delle parti sociali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5,0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4,6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>
                          <a:effectLst/>
                        </a:rPr>
                        <a:t>4,5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effectLst/>
                        </a:rPr>
                        <a:t>4,8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527077063"/>
                  </a:ext>
                </a:extLst>
              </a:tr>
            </a:tbl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6AA2B09-6986-D9D8-10B3-EC4EA8B0A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229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D55920-3668-C280-720A-090867D37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risultati/3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1F70C6-357D-4CA2-0F3C-404E8EF847B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La valutazione della capacità di cooperazione tra attori locali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F67FB83-F33D-FC3C-D576-C1BE84985D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Tra imprese</a:t>
            </a:r>
          </a:p>
          <a:p>
            <a:r>
              <a:rPr lang="it-IT" dirty="0"/>
              <a:t>Tra imprese, università e scuola</a:t>
            </a:r>
          </a:p>
          <a:p>
            <a:r>
              <a:rPr lang="it-IT" dirty="0"/>
              <a:t>Tra sindacati e associazioni datoriali (parti sociali)</a:t>
            </a:r>
          </a:p>
          <a:p>
            <a:r>
              <a:rPr lang="it-IT" dirty="0"/>
              <a:t>Tra parti sociali e enti locali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valutazione espressa in una scala a 4 modalità (per niente buona, poco buona, abbastanza buona, molto buona).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A043BB4-56EC-DD34-2AFA-FBE044927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625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E3D30A-35EA-F04D-FC04-AEAF8EF05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Valutazione della capacità di cooperazione tra gli attori locali (percentuale di chi ha risposto “abbastanza buona” o “molto buona”)</a:t>
            </a:r>
            <a:b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400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61FDE86A-76C9-A2DE-8F06-271A329B80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2606875"/>
              </p:ext>
            </p:extLst>
          </p:nvPr>
        </p:nvGraphicFramePr>
        <p:xfrm>
          <a:off x="645743" y="2001078"/>
          <a:ext cx="9404722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2187">
                  <a:extLst>
                    <a:ext uri="{9D8B030D-6E8A-4147-A177-3AD203B41FA5}">
                      <a16:colId xmlns:a16="http://schemas.microsoft.com/office/drawing/2014/main" val="3037938735"/>
                    </a:ext>
                  </a:extLst>
                </a:gridCol>
                <a:gridCol w="1414601">
                  <a:extLst>
                    <a:ext uri="{9D8B030D-6E8A-4147-A177-3AD203B41FA5}">
                      <a16:colId xmlns:a16="http://schemas.microsoft.com/office/drawing/2014/main" val="3188604866"/>
                    </a:ext>
                  </a:extLst>
                </a:gridCol>
                <a:gridCol w="1122924">
                  <a:extLst>
                    <a:ext uri="{9D8B030D-6E8A-4147-A177-3AD203B41FA5}">
                      <a16:colId xmlns:a16="http://schemas.microsoft.com/office/drawing/2014/main" val="2643233789"/>
                    </a:ext>
                  </a:extLst>
                </a:gridCol>
                <a:gridCol w="1122924">
                  <a:extLst>
                    <a:ext uri="{9D8B030D-6E8A-4147-A177-3AD203B41FA5}">
                      <a16:colId xmlns:a16="http://schemas.microsoft.com/office/drawing/2014/main" val="1380220147"/>
                    </a:ext>
                  </a:extLst>
                </a:gridCol>
                <a:gridCol w="1122924">
                  <a:extLst>
                    <a:ext uri="{9D8B030D-6E8A-4147-A177-3AD203B41FA5}">
                      <a16:colId xmlns:a16="http://schemas.microsoft.com/office/drawing/2014/main" val="1689328055"/>
                    </a:ext>
                  </a:extLst>
                </a:gridCol>
                <a:gridCol w="1119162">
                  <a:extLst>
                    <a:ext uri="{9D8B030D-6E8A-4147-A177-3AD203B41FA5}">
                      <a16:colId xmlns:a16="http://schemas.microsoft.com/office/drawing/2014/main" val="4284128825"/>
                    </a:ext>
                  </a:extLst>
                </a:gridCol>
              </a:tblGrid>
              <a:tr h="980660">
                <a:tc>
                  <a:txBody>
                    <a:bodyPr/>
                    <a:lstStyle/>
                    <a:p>
                      <a:pPr algn="ctr"/>
                      <a:endParaRPr lang="it-IT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Lombardia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Toscana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Abruzzo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Calabria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Media</a:t>
                      </a: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701259168"/>
                  </a:ext>
                </a:extLst>
              </a:tr>
              <a:tr h="821635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Tra le imprese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63,8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56,2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54,9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46,8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56,5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789173340"/>
                  </a:ext>
                </a:extLst>
              </a:tr>
              <a:tr h="821635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Tra imprese, università e scuola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60,7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51,8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44,1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45,6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51,9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384482522"/>
                  </a:ext>
                </a:extLst>
              </a:tr>
              <a:tr h="821635"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Tra le parti sociali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41,2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43,6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41,2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32,0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40,2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33483032"/>
                  </a:ext>
                </a:extLst>
              </a:tr>
              <a:tr h="821635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Tra parti sociali ed enti locali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35,1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effectLst/>
                        </a:rPr>
                        <a:t>36,1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26,7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26,0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effectLst/>
                        </a:rPr>
                        <a:t>32,1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579742760"/>
                  </a:ext>
                </a:extLst>
              </a:tr>
            </a:tbl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43E4F45-6A34-E640-44DB-F0517D36D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582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{A70E8859-E1B0-1843-B962-940406161320}tf10001062</Template>
  <TotalTime>2257</TotalTime>
  <Words>1851</Words>
  <Application>Microsoft Macintosh PowerPoint</Application>
  <PresentationFormat>Widescreen</PresentationFormat>
  <Paragraphs>262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Times New Roman</vt:lpstr>
      <vt:lpstr>Wingdings 3</vt:lpstr>
      <vt:lpstr>Ione</vt:lpstr>
      <vt:lpstr>   PMI e rapporti con il territorio  ROSSELLA DI FEDERICO    </vt:lpstr>
      <vt:lpstr>Rapporto con l’ambiente istituzionale  </vt:lpstr>
      <vt:lpstr>Variabili utilizzate</vt:lpstr>
      <vt:lpstr>Presentazione standard di PowerPoint</vt:lpstr>
      <vt:lpstr>Altri risultati/1</vt:lpstr>
      <vt:lpstr>Altri risultati/2</vt:lpstr>
      <vt:lpstr>Valutazione dei fattori di contesto (1-10) (Valori medi)</vt:lpstr>
      <vt:lpstr>Altri risultati/3</vt:lpstr>
      <vt:lpstr>Valutazione della capacità di cooperazione tra gli attori locali (percentuale di chi ha risposto “abbastanza buona” o “molto buona”) </vt:lpstr>
      <vt:lpstr>Abruzzo</vt:lpstr>
      <vt:lpstr>Presentazione standard di PowerPoint</vt:lpstr>
      <vt:lpstr>Governi locali  Imprese che hanno fruito di misure di sostegno/promozionali erogate dai governi locali, per tipo di misura e regione (percentuale, risposta multipla) </vt:lpstr>
      <vt:lpstr>La burocrazia/bassa qualità delle competenze degli amministratori locali</vt:lpstr>
      <vt:lpstr>Le parti sociali Imprese che hanno avuto rapporti con gli attori delle relazioni industriali a livello locale, per tipo di attore e regione (percentuale, n variabile) </vt:lpstr>
      <vt:lpstr>Il "far da sé» </vt:lpstr>
      <vt:lpstr>Associazioni datoriali</vt:lpstr>
      <vt:lpstr>I sindacati (un problema)</vt:lpstr>
      <vt:lpstr>Presentazione standard di PowerPoint</vt:lpstr>
      <vt:lpstr>Il “valore“ dei professionisti/commercialisti</vt:lpstr>
      <vt:lpstr>Conclusioni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Michele Agrippa</dc:creator>
  <cp:lastModifiedBy>Microsoft Office User</cp:lastModifiedBy>
  <cp:revision>79</cp:revision>
  <dcterms:created xsi:type="dcterms:W3CDTF">2022-05-30T06:59:00Z</dcterms:created>
  <dcterms:modified xsi:type="dcterms:W3CDTF">2024-05-13T07:58:15Z</dcterms:modified>
</cp:coreProperties>
</file>