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al" panose="020B0604020202020204" pitchFamily="34" charset="0"/>
      <p:regular r:id="rId18"/>
    </p:embeddedFont>
    <p:embeddedFont>
      <p:font typeface="Arial Bold" panose="020B0802020202020204" pitchFamily="34" charset="77"/>
      <p:regular r:id="rId19"/>
      <p:bold r:id="rId20"/>
    </p:embeddedFont>
    <p:embeddedFont>
      <p:font typeface="Arial Bold Italics" panose="020B0802020202090204" pitchFamily="34" charset="77"/>
      <p:regular r:id="rId21"/>
      <p:bold r:id="rId22"/>
      <p:italic r:id="rId23"/>
      <p:boldItalic r:id="rId24"/>
    </p:embeddedFont>
    <p:embeddedFont>
      <p:font typeface="Arimo" panose="020B060402020202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 varScale="1">
        <p:scale>
          <a:sx n="81" d="100"/>
          <a:sy n="81" d="100"/>
        </p:scale>
        <p:origin x="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805C6-E8A4-0E45-9B8C-305BDE0F257C}" type="datetimeFigureOut">
              <a:rPr lang="it-IT" smtClean="0"/>
              <a:t>07/11/25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FDD41-CB57-0A49-A667-2C6AE9B6D9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63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DD41-CB57-0A49-A667-2C6AE9B6D9F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20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093116" y="1434968"/>
            <a:ext cx="7909527" cy="4429337"/>
          </a:xfrm>
          <a:custGeom>
            <a:avLst/>
            <a:gdLst/>
            <a:ahLst/>
            <a:cxnLst/>
            <a:rect l="l" t="t" r="r" b="b"/>
            <a:pathLst>
              <a:path w="7909527" h="4429337">
                <a:moveTo>
                  <a:pt x="0" y="0"/>
                </a:moveTo>
                <a:lnTo>
                  <a:pt x="7909528" y="0"/>
                </a:lnTo>
                <a:lnTo>
                  <a:pt x="7909528" y="4429336"/>
                </a:lnTo>
                <a:lnTo>
                  <a:pt x="0" y="442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9714273" y="6178184"/>
            <a:ext cx="7350919" cy="4108816"/>
            <a:chOff x="0" y="0"/>
            <a:chExt cx="9801226" cy="5478422"/>
          </a:xfrm>
        </p:grpSpPr>
        <p:sp>
          <p:nvSpPr>
            <p:cNvPr id="14" name="Freeform 14"/>
            <p:cNvSpPr/>
            <p:nvPr/>
          </p:nvSpPr>
          <p:spPr>
            <a:xfrm>
              <a:off x="-1524" y="-1524"/>
              <a:ext cx="9804273" cy="5481447"/>
            </a:xfrm>
            <a:custGeom>
              <a:avLst/>
              <a:gdLst/>
              <a:ahLst/>
              <a:cxnLst/>
              <a:rect l="l" t="t" r="r" b="b"/>
              <a:pathLst>
                <a:path w="9804273" h="5481447">
                  <a:moveTo>
                    <a:pt x="1524" y="0"/>
                  </a:moveTo>
                  <a:lnTo>
                    <a:pt x="9802749" y="0"/>
                  </a:lnTo>
                  <a:cubicBezTo>
                    <a:pt x="9803638" y="0"/>
                    <a:pt x="9804273" y="762"/>
                    <a:pt x="9804273" y="1524"/>
                  </a:cubicBezTo>
                  <a:lnTo>
                    <a:pt x="9804273" y="5479923"/>
                  </a:lnTo>
                  <a:cubicBezTo>
                    <a:pt x="9804273" y="5480812"/>
                    <a:pt x="9803511" y="5481447"/>
                    <a:pt x="9802749" y="5481447"/>
                  </a:cubicBezTo>
                  <a:lnTo>
                    <a:pt x="1524" y="5481447"/>
                  </a:lnTo>
                  <a:cubicBezTo>
                    <a:pt x="635" y="5481447"/>
                    <a:pt x="0" y="5480685"/>
                    <a:pt x="0" y="547992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5479923"/>
                  </a:lnTo>
                  <a:lnTo>
                    <a:pt x="1524" y="5479923"/>
                  </a:lnTo>
                  <a:lnTo>
                    <a:pt x="1524" y="5478399"/>
                  </a:lnTo>
                  <a:lnTo>
                    <a:pt x="9802749" y="5478399"/>
                  </a:lnTo>
                  <a:lnTo>
                    <a:pt x="9802749" y="5479923"/>
                  </a:lnTo>
                  <a:lnTo>
                    <a:pt x="9801225" y="5479923"/>
                  </a:lnTo>
                  <a:lnTo>
                    <a:pt x="9801225" y="1524"/>
                  </a:lnTo>
                  <a:lnTo>
                    <a:pt x="9802749" y="1524"/>
                  </a:lnTo>
                  <a:lnTo>
                    <a:pt x="9802749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1D68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9801226" cy="555462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320"/>
                </a:lnSpc>
              </a:pPr>
              <a:r>
                <a:rPr lang="en-US" sz="3600" b="1">
                  <a:solidFill>
                    <a:srgbClr val="3EC3F3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VISIBILI E INVISIBILI NEL CAPITALISMO</a:t>
              </a:r>
            </a:p>
            <a:p>
              <a:pPr algn="ctr">
                <a:lnSpc>
                  <a:spcPts val="4320"/>
                </a:lnSpc>
              </a:pPr>
              <a:r>
                <a:rPr lang="en-US" sz="3600" b="1">
                  <a:solidFill>
                    <a:srgbClr val="3EC3F3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CHE CAMBIA: IMPRESE, LAVORO, TERRITORI E POLITICHE</a:t>
              </a:r>
            </a:p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Dipartimento di Scienze Politiche e Sociali</a:t>
              </a:r>
            </a:p>
            <a:p>
              <a:pPr algn="l">
                <a:lnSpc>
                  <a:spcPts val="4320"/>
                </a:lnSpc>
              </a:pPr>
              <a:endParaRPr lang="en-US" sz="2400" b="1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4320"/>
                </a:lnSpc>
              </a:pPr>
              <a:endParaRPr lang="en-US" sz="2400" b="1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09152" y="1219704"/>
            <a:ext cx="11754616" cy="67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5"/>
              </a:lnSpc>
            </a:pPr>
            <a:r>
              <a:rPr lang="en-US" sz="4199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Altri risultati…….fattori individuali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160399" y="3078174"/>
            <a:ext cx="11694810" cy="5996742"/>
            <a:chOff x="0" y="0"/>
            <a:chExt cx="15593080" cy="79956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593061" cy="7995666"/>
            </a:xfrm>
            <a:custGeom>
              <a:avLst/>
              <a:gdLst/>
              <a:ahLst/>
              <a:cxnLst/>
              <a:rect l="l" t="t" r="r" b="b"/>
              <a:pathLst>
                <a:path w="15593061" h="7995666">
                  <a:moveTo>
                    <a:pt x="0" y="0"/>
                  </a:moveTo>
                  <a:lnTo>
                    <a:pt x="15593061" y="0"/>
                  </a:lnTo>
                  <a:lnTo>
                    <a:pt x="15593061" y="7995666"/>
                  </a:lnTo>
                  <a:lnTo>
                    <a:pt x="0" y="7995666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-1524" y="-1524"/>
              <a:ext cx="15596109" cy="7998714"/>
            </a:xfrm>
            <a:custGeom>
              <a:avLst/>
              <a:gdLst/>
              <a:ahLst/>
              <a:cxnLst/>
              <a:rect l="l" t="t" r="r" b="b"/>
              <a:pathLst>
                <a:path w="15596109" h="7998714">
                  <a:moveTo>
                    <a:pt x="1524" y="0"/>
                  </a:moveTo>
                  <a:lnTo>
                    <a:pt x="15594585" y="0"/>
                  </a:lnTo>
                  <a:cubicBezTo>
                    <a:pt x="15595473" y="0"/>
                    <a:pt x="15596109" y="762"/>
                    <a:pt x="15596109" y="1524"/>
                  </a:cubicBezTo>
                  <a:lnTo>
                    <a:pt x="15596109" y="7997190"/>
                  </a:lnTo>
                  <a:cubicBezTo>
                    <a:pt x="15596109" y="7998079"/>
                    <a:pt x="15595347" y="7998714"/>
                    <a:pt x="15594585" y="7998714"/>
                  </a:cubicBezTo>
                  <a:lnTo>
                    <a:pt x="1524" y="7998714"/>
                  </a:lnTo>
                  <a:cubicBezTo>
                    <a:pt x="635" y="7998714"/>
                    <a:pt x="0" y="7997952"/>
                    <a:pt x="0" y="799719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7997190"/>
                  </a:lnTo>
                  <a:lnTo>
                    <a:pt x="1524" y="7997190"/>
                  </a:lnTo>
                  <a:lnTo>
                    <a:pt x="1524" y="7995666"/>
                  </a:lnTo>
                  <a:lnTo>
                    <a:pt x="15594585" y="7995666"/>
                  </a:lnTo>
                  <a:lnTo>
                    <a:pt x="15594585" y="7997190"/>
                  </a:lnTo>
                  <a:lnTo>
                    <a:pt x="15593061" y="7997190"/>
                  </a:lnTo>
                  <a:lnTo>
                    <a:pt x="15593061" y="1524"/>
                  </a:lnTo>
                  <a:lnTo>
                    <a:pt x="15594585" y="1524"/>
                  </a:lnTo>
                  <a:lnTo>
                    <a:pt x="1559458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1D68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33350"/>
              <a:ext cx="15593080" cy="8129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Oltre il 50% non sarebbe felice di spendere il resto della propria carriera in azienda.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Quasi il 50% non sente un forte senso di appartenenza. 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Il 46% non si sente emotivamente legato al contesto di lavoro.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Il 50% non continuerebbe a lavorare se pagato meno e solo l’8% lavorerebbe a prescindere dal livello di retribuzione.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Il 62% non lavorerebbe mai nel suo tempo libero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09152" y="1219704"/>
            <a:ext cx="11754616" cy="66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7"/>
              </a:lnSpc>
            </a:pPr>
            <a:r>
              <a:rPr lang="en-US" sz="4099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Altri risultati…….fattori organizzativi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917712" y="3078174"/>
            <a:ext cx="11977838" cy="5996742"/>
            <a:chOff x="0" y="0"/>
            <a:chExt cx="15970450" cy="79956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970445" cy="7995666"/>
            </a:xfrm>
            <a:custGeom>
              <a:avLst/>
              <a:gdLst/>
              <a:ahLst/>
              <a:cxnLst/>
              <a:rect l="l" t="t" r="r" b="b"/>
              <a:pathLst>
                <a:path w="15970445" h="7995666">
                  <a:moveTo>
                    <a:pt x="0" y="0"/>
                  </a:moveTo>
                  <a:lnTo>
                    <a:pt x="15970445" y="0"/>
                  </a:lnTo>
                  <a:lnTo>
                    <a:pt x="15970445" y="7995666"/>
                  </a:lnTo>
                  <a:lnTo>
                    <a:pt x="0" y="7995666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-1524" y="-1524"/>
              <a:ext cx="15973493" cy="7998714"/>
            </a:xfrm>
            <a:custGeom>
              <a:avLst/>
              <a:gdLst/>
              <a:ahLst/>
              <a:cxnLst/>
              <a:rect l="l" t="t" r="r" b="b"/>
              <a:pathLst>
                <a:path w="15973493" h="7998714">
                  <a:moveTo>
                    <a:pt x="1524" y="0"/>
                  </a:moveTo>
                  <a:lnTo>
                    <a:pt x="15971969" y="0"/>
                  </a:lnTo>
                  <a:cubicBezTo>
                    <a:pt x="15972858" y="0"/>
                    <a:pt x="15973493" y="762"/>
                    <a:pt x="15973493" y="1524"/>
                  </a:cubicBezTo>
                  <a:lnTo>
                    <a:pt x="15973493" y="7997190"/>
                  </a:lnTo>
                  <a:cubicBezTo>
                    <a:pt x="15973493" y="7998079"/>
                    <a:pt x="15972732" y="7998714"/>
                    <a:pt x="15971969" y="7998714"/>
                  </a:cubicBezTo>
                  <a:lnTo>
                    <a:pt x="1524" y="7998714"/>
                  </a:lnTo>
                  <a:cubicBezTo>
                    <a:pt x="635" y="7998714"/>
                    <a:pt x="0" y="7997952"/>
                    <a:pt x="0" y="799719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53" y="1524"/>
                  </a:lnTo>
                  <a:lnTo>
                    <a:pt x="3053" y="7997190"/>
                  </a:lnTo>
                  <a:lnTo>
                    <a:pt x="1524" y="7997190"/>
                  </a:lnTo>
                  <a:lnTo>
                    <a:pt x="1524" y="7995666"/>
                  </a:lnTo>
                  <a:lnTo>
                    <a:pt x="15971969" y="7995666"/>
                  </a:lnTo>
                  <a:lnTo>
                    <a:pt x="15971969" y="7997190"/>
                  </a:lnTo>
                  <a:lnTo>
                    <a:pt x="15970439" y="7997190"/>
                  </a:lnTo>
                  <a:lnTo>
                    <a:pt x="15970439" y="1524"/>
                  </a:lnTo>
                  <a:lnTo>
                    <a:pt x="15971969" y="1524"/>
                  </a:lnTo>
                  <a:lnTo>
                    <a:pt x="15971969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A1D68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42875"/>
              <a:ext cx="15970450" cy="8138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895"/>
                </a:lnSpc>
              </a:pPr>
              <a:r>
                <a:rPr lang="en-US" sz="33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Il 77% si sente in un contesto organizzativo che si preoccupa del benessere dei suoi dipendenti (politiche di welfare, conciliazione tempo di vita-tempo di lavoro).</a:t>
              </a:r>
            </a:p>
            <a:p>
              <a:pPr algn="just">
                <a:lnSpc>
                  <a:spcPts val="4895"/>
                </a:lnSpc>
              </a:pPr>
              <a:endParaRPr lang="en-US" sz="33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just">
                <a:lnSpc>
                  <a:spcPts val="4895"/>
                </a:lnSpc>
              </a:pPr>
              <a:r>
                <a:rPr lang="en-US" sz="3399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Il 50% reputa soddisfacenti i livelli retributivi, i benefit, le attività formative, gli orari e l’organizzazione del lavoro, il 50% reputa tutto ciò INSODDISFACENTI.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7518" y="0"/>
            <a:ext cx="15558474" cy="11025733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772027" y="3140905"/>
            <a:ext cx="3100388" cy="1345371"/>
            <a:chOff x="0" y="0"/>
            <a:chExt cx="4133850" cy="1793828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4108450" cy="1768475"/>
            </a:xfrm>
            <a:custGeom>
              <a:avLst/>
              <a:gdLst/>
              <a:ahLst/>
              <a:cxnLst/>
              <a:rect l="l" t="t" r="r" b="b"/>
              <a:pathLst>
                <a:path w="4108450" h="1768475">
                  <a:moveTo>
                    <a:pt x="0" y="0"/>
                  </a:moveTo>
                  <a:lnTo>
                    <a:pt x="4108450" y="0"/>
                  </a:lnTo>
                  <a:lnTo>
                    <a:pt x="4108450" y="1768475"/>
                  </a:lnTo>
                  <a:lnTo>
                    <a:pt x="0" y="1768475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4133850" cy="1793875"/>
            </a:xfrm>
            <a:custGeom>
              <a:avLst/>
              <a:gdLst/>
              <a:ahLst/>
              <a:cxnLst/>
              <a:rect l="l" t="t" r="r" b="b"/>
              <a:pathLst>
                <a:path w="4133850" h="1793875">
                  <a:moveTo>
                    <a:pt x="12700" y="0"/>
                  </a:moveTo>
                  <a:lnTo>
                    <a:pt x="4121150" y="0"/>
                  </a:lnTo>
                  <a:cubicBezTo>
                    <a:pt x="4128135" y="0"/>
                    <a:pt x="4133850" y="5715"/>
                    <a:pt x="4133850" y="12700"/>
                  </a:cubicBezTo>
                  <a:lnTo>
                    <a:pt x="4133850" y="1781175"/>
                  </a:lnTo>
                  <a:cubicBezTo>
                    <a:pt x="4133850" y="1788160"/>
                    <a:pt x="4128135" y="1793875"/>
                    <a:pt x="4121150" y="1793875"/>
                  </a:cubicBezTo>
                  <a:lnTo>
                    <a:pt x="12700" y="1793875"/>
                  </a:lnTo>
                  <a:cubicBezTo>
                    <a:pt x="5715" y="1793875"/>
                    <a:pt x="0" y="1788160"/>
                    <a:pt x="0" y="178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781175"/>
                  </a:lnTo>
                  <a:lnTo>
                    <a:pt x="12700" y="1781175"/>
                  </a:lnTo>
                  <a:lnTo>
                    <a:pt x="12700" y="1768475"/>
                  </a:lnTo>
                  <a:lnTo>
                    <a:pt x="4121150" y="1768475"/>
                  </a:lnTo>
                  <a:lnTo>
                    <a:pt x="4121150" y="1781175"/>
                  </a:lnTo>
                  <a:lnTo>
                    <a:pt x="4108450" y="1781175"/>
                  </a:lnTo>
                  <a:lnTo>
                    <a:pt x="4108450" y="12700"/>
                  </a:lnTo>
                  <a:lnTo>
                    <a:pt x="4121150" y="12700"/>
                  </a:lnTo>
                  <a:lnTo>
                    <a:pt x="412115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3EC3F3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133850" cy="1841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Identità organizzativa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(variabile di mediazione)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22570" y="3138524"/>
            <a:ext cx="3202782" cy="1345371"/>
            <a:chOff x="0" y="0"/>
            <a:chExt cx="4270376" cy="1793828"/>
          </a:xfrm>
        </p:grpSpPr>
        <p:sp>
          <p:nvSpPr>
            <p:cNvPr id="18" name="Freeform 18"/>
            <p:cNvSpPr/>
            <p:nvPr/>
          </p:nvSpPr>
          <p:spPr>
            <a:xfrm>
              <a:off x="12700" y="12700"/>
              <a:ext cx="4244975" cy="1768475"/>
            </a:xfrm>
            <a:custGeom>
              <a:avLst/>
              <a:gdLst/>
              <a:ahLst/>
              <a:cxnLst/>
              <a:rect l="l" t="t" r="r" b="b"/>
              <a:pathLst>
                <a:path w="4244975" h="1768475">
                  <a:moveTo>
                    <a:pt x="0" y="0"/>
                  </a:moveTo>
                  <a:lnTo>
                    <a:pt x="4244975" y="0"/>
                  </a:lnTo>
                  <a:lnTo>
                    <a:pt x="4244975" y="1768475"/>
                  </a:lnTo>
                  <a:lnTo>
                    <a:pt x="0" y="1768475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4270375" cy="1793875"/>
            </a:xfrm>
            <a:custGeom>
              <a:avLst/>
              <a:gdLst/>
              <a:ahLst/>
              <a:cxnLst/>
              <a:rect l="l" t="t" r="r" b="b"/>
              <a:pathLst>
                <a:path w="4270375" h="1793875">
                  <a:moveTo>
                    <a:pt x="12700" y="0"/>
                  </a:moveTo>
                  <a:lnTo>
                    <a:pt x="4257675" y="0"/>
                  </a:lnTo>
                  <a:cubicBezTo>
                    <a:pt x="4264660" y="0"/>
                    <a:pt x="4270375" y="5715"/>
                    <a:pt x="4270375" y="12700"/>
                  </a:cubicBezTo>
                  <a:lnTo>
                    <a:pt x="4270375" y="1781175"/>
                  </a:lnTo>
                  <a:cubicBezTo>
                    <a:pt x="4270375" y="1788160"/>
                    <a:pt x="4264660" y="1793875"/>
                    <a:pt x="4257675" y="1793875"/>
                  </a:cubicBezTo>
                  <a:lnTo>
                    <a:pt x="12700" y="1793875"/>
                  </a:lnTo>
                  <a:cubicBezTo>
                    <a:pt x="5715" y="1793875"/>
                    <a:pt x="0" y="1788160"/>
                    <a:pt x="0" y="178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781175"/>
                  </a:lnTo>
                  <a:lnTo>
                    <a:pt x="12700" y="1781175"/>
                  </a:lnTo>
                  <a:lnTo>
                    <a:pt x="12700" y="1768475"/>
                  </a:lnTo>
                  <a:lnTo>
                    <a:pt x="4257675" y="1768475"/>
                  </a:lnTo>
                  <a:lnTo>
                    <a:pt x="4257675" y="1781175"/>
                  </a:lnTo>
                  <a:lnTo>
                    <a:pt x="4244975" y="1781175"/>
                  </a:lnTo>
                  <a:lnTo>
                    <a:pt x="4244975" y="12700"/>
                  </a:lnTo>
                  <a:lnTo>
                    <a:pt x="4257675" y="12700"/>
                  </a:lnTo>
                  <a:lnTo>
                    <a:pt x="425767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1D68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270376" cy="1841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Motivazione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(variabile di mediazione)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06076" y="6677025"/>
            <a:ext cx="4226718" cy="1497792"/>
            <a:chOff x="0" y="0"/>
            <a:chExt cx="5635624" cy="1997056"/>
          </a:xfrm>
        </p:grpSpPr>
        <p:sp>
          <p:nvSpPr>
            <p:cNvPr id="22" name="Freeform 22"/>
            <p:cNvSpPr/>
            <p:nvPr/>
          </p:nvSpPr>
          <p:spPr>
            <a:xfrm>
              <a:off x="12700" y="12700"/>
              <a:ext cx="5610225" cy="1971675"/>
            </a:xfrm>
            <a:custGeom>
              <a:avLst/>
              <a:gdLst/>
              <a:ahLst/>
              <a:cxnLst/>
              <a:rect l="l" t="t" r="r" b="b"/>
              <a:pathLst>
                <a:path w="5610225" h="1971675">
                  <a:moveTo>
                    <a:pt x="0" y="0"/>
                  </a:moveTo>
                  <a:lnTo>
                    <a:pt x="5610225" y="0"/>
                  </a:lnTo>
                  <a:lnTo>
                    <a:pt x="5610225" y="1971675"/>
                  </a:lnTo>
                  <a:lnTo>
                    <a:pt x="0" y="1971675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5635625" cy="1997075"/>
            </a:xfrm>
            <a:custGeom>
              <a:avLst/>
              <a:gdLst/>
              <a:ahLst/>
              <a:cxnLst/>
              <a:rect l="l" t="t" r="r" b="b"/>
              <a:pathLst>
                <a:path w="5635625" h="1997075">
                  <a:moveTo>
                    <a:pt x="12700" y="0"/>
                  </a:moveTo>
                  <a:lnTo>
                    <a:pt x="5622925" y="0"/>
                  </a:lnTo>
                  <a:cubicBezTo>
                    <a:pt x="5629910" y="0"/>
                    <a:pt x="5635625" y="5715"/>
                    <a:pt x="5635625" y="12700"/>
                  </a:cubicBezTo>
                  <a:lnTo>
                    <a:pt x="5635625" y="1984375"/>
                  </a:lnTo>
                  <a:cubicBezTo>
                    <a:pt x="5635625" y="1991360"/>
                    <a:pt x="5629910" y="1997075"/>
                    <a:pt x="5622925" y="1997075"/>
                  </a:cubicBezTo>
                  <a:lnTo>
                    <a:pt x="12700" y="1997075"/>
                  </a:lnTo>
                  <a:cubicBezTo>
                    <a:pt x="5715" y="1997075"/>
                    <a:pt x="0" y="1991360"/>
                    <a:pt x="0" y="19843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984375"/>
                  </a:lnTo>
                  <a:lnTo>
                    <a:pt x="12700" y="1984375"/>
                  </a:lnTo>
                  <a:lnTo>
                    <a:pt x="12700" y="1971675"/>
                  </a:lnTo>
                  <a:lnTo>
                    <a:pt x="5622925" y="1971675"/>
                  </a:lnTo>
                  <a:lnTo>
                    <a:pt x="5622925" y="1984375"/>
                  </a:lnTo>
                  <a:lnTo>
                    <a:pt x="5610225" y="1984375"/>
                  </a:lnTo>
                  <a:lnTo>
                    <a:pt x="5610225" y="12700"/>
                  </a:lnTo>
                  <a:lnTo>
                    <a:pt x="5622925" y="12700"/>
                  </a:lnTo>
                  <a:lnTo>
                    <a:pt x="56229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5635624" cy="2063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Soddisfazione lavorativa</a:t>
              </a:r>
            </a:p>
          </p:txBody>
        </p:sp>
      </p:grpSp>
      <p:sp>
        <p:nvSpPr>
          <p:cNvPr id="25" name="AutoShape 25"/>
          <p:cNvSpPr/>
          <p:nvPr/>
        </p:nvSpPr>
        <p:spPr>
          <a:xfrm>
            <a:off x="7872467" y="3818353"/>
            <a:ext cx="1295398" cy="14288"/>
          </a:xfrm>
          <a:prstGeom prst="line">
            <a:avLst/>
          </a:prstGeom>
          <a:ln w="9525" cap="rnd">
            <a:solidFill>
              <a:srgbClr val="00C4CC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" name="AutoShape 26"/>
          <p:cNvSpPr/>
          <p:nvPr/>
        </p:nvSpPr>
        <p:spPr>
          <a:xfrm rot="-3277720">
            <a:off x="4557546" y="5567360"/>
            <a:ext cx="2593211" cy="0"/>
          </a:xfrm>
          <a:prstGeom prst="line">
            <a:avLst/>
          </a:prstGeom>
          <a:ln w="9525" cap="rnd">
            <a:solidFill>
              <a:srgbClr val="00C4CC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sp>
        <p:nvSpPr>
          <p:cNvPr id="27" name="AutoShape 27"/>
          <p:cNvSpPr/>
          <p:nvPr/>
        </p:nvSpPr>
        <p:spPr>
          <a:xfrm rot="2963538">
            <a:off x="10011440" y="5580459"/>
            <a:ext cx="2779020" cy="0"/>
          </a:xfrm>
          <a:prstGeom prst="line">
            <a:avLst/>
          </a:prstGeom>
          <a:ln w="9525" cap="rnd">
            <a:solidFill>
              <a:srgbClr val="00C4CC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28" name="Group 28"/>
          <p:cNvGrpSpPr/>
          <p:nvPr/>
        </p:nvGrpSpPr>
        <p:grpSpPr>
          <a:xfrm>
            <a:off x="6321268" y="7046830"/>
            <a:ext cx="4212908" cy="750570"/>
            <a:chOff x="0" y="0"/>
            <a:chExt cx="5617210" cy="1000760"/>
          </a:xfrm>
        </p:grpSpPr>
        <p:sp>
          <p:nvSpPr>
            <p:cNvPr id="29" name="Freeform 29"/>
            <p:cNvSpPr/>
            <p:nvPr/>
          </p:nvSpPr>
          <p:spPr>
            <a:xfrm>
              <a:off x="15875" y="15875"/>
              <a:ext cx="5585460" cy="969010"/>
            </a:xfrm>
            <a:custGeom>
              <a:avLst/>
              <a:gdLst/>
              <a:ahLst/>
              <a:cxnLst/>
              <a:rect l="l" t="t" r="r" b="b"/>
              <a:pathLst>
                <a:path w="5585460" h="969010">
                  <a:moveTo>
                    <a:pt x="0" y="356489"/>
                  </a:moveTo>
                  <a:lnTo>
                    <a:pt x="31115" y="356489"/>
                  </a:lnTo>
                  <a:lnTo>
                    <a:pt x="31115" y="612521"/>
                  </a:lnTo>
                  <a:lnTo>
                    <a:pt x="0" y="612521"/>
                  </a:lnTo>
                  <a:close/>
                  <a:moveTo>
                    <a:pt x="62230" y="612521"/>
                  </a:moveTo>
                  <a:lnTo>
                    <a:pt x="124460" y="612521"/>
                  </a:lnTo>
                  <a:lnTo>
                    <a:pt x="62230" y="612521"/>
                  </a:lnTo>
                  <a:close/>
                  <a:moveTo>
                    <a:pt x="155575" y="612521"/>
                  </a:moveTo>
                  <a:lnTo>
                    <a:pt x="5161280" y="612521"/>
                  </a:lnTo>
                  <a:lnTo>
                    <a:pt x="5161280" y="0"/>
                  </a:lnTo>
                  <a:lnTo>
                    <a:pt x="5585460" y="484505"/>
                  </a:lnTo>
                  <a:lnTo>
                    <a:pt x="5161280" y="969010"/>
                  </a:lnTo>
                  <a:lnTo>
                    <a:pt x="5161280" y="612521"/>
                  </a:lnTo>
                  <a:lnTo>
                    <a:pt x="155448" y="612521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-1270"/>
              <a:ext cx="5618480" cy="1003427"/>
            </a:xfrm>
            <a:custGeom>
              <a:avLst/>
              <a:gdLst/>
              <a:ahLst/>
              <a:cxnLst/>
              <a:rect l="l" t="t" r="r" b="b"/>
              <a:pathLst>
                <a:path w="5618480" h="1003427">
                  <a:moveTo>
                    <a:pt x="15875" y="357759"/>
                  </a:moveTo>
                  <a:lnTo>
                    <a:pt x="46990" y="357759"/>
                  </a:lnTo>
                  <a:cubicBezTo>
                    <a:pt x="55753" y="357759"/>
                    <a:pt x="62865" y="364871"/>
                    <a:pt x="62865" y="373634"/>
                  </a:cubicBezTo>
                  <a:lnTo>
                    <a:pt x="62865" y="629666"/>
                  </a:lnTo>
                  <a:cubicBezTo>
                    <a:pt x="62865" y="638429"/>
                    <a:pt x="55753" y="645541"/>
                    <a:pt x="46990" y="645541"/>
                  </a:cubicBezTo>
                  <a:lnTo>
                    <a:pt x="15875" y="645541"/>
                  </a:lnTo>
                  <a:cubicBezTo>
                    <a:pt x="7112" y="645541"/>
                    <a:pt x="0" y="638429"/>
                    <a:pt x="0" y="629666"/>
                  </a:cubicBezTo>
                  <a:lnTo>
                    <a:pt x="0" y="373634"/>
                  </a:lnTo>
                  <a:cubicBezTo>
                    <a:pt x="0" y="364871"/>
                    <a:pt x="7112" y="357759"/>
                    <a:pt x="15875" y="357759"/>
                  </a:cubicBezTo>
                  <a:moveTo>
                    <a:pt x="15875" y="389509"/>
                  </a:moveTo>
                  <a:lnTo>
                    <a:pt x="15875" y="373634"/>
                  </a:lnTo>
                  <a:lnTo>
                    <a:pt x="31750" y="373634"/>
                  </a:lnTo>
                  <a:lnTo>
                    <a:pt x="31750" y="629666"/>
                  </a:lnTo>
                  <a:lnTo>
                    <a:pt x="15875" y="629666"/>
                  </a:lnTo>
                  <a:lnTo>
                    <a:pt x="15875" y="613791"/>
                  </a:lnTo>
                  <a:lnTo>
                    <a:pt x="46990" y="613791"/>
                  </a:lnTo>
                  <a:lnTo>
                    <a:pt x="46990" y="629666"/>
                  </a:lnTo>
                  <a:lnTo>
                    <a:pt x="31115" y="629666"/>
                  </a:lnTo>
                  <a:lnTo>
                    <a:pt x="31115" y="373634"/>
                  </a:lnTo>
                  <a:lnTo>
                    <a:pt x="46990" y="373634"/>
                  </a:lnTo>
                  <a:lnTo>
                    <a:pt x="46990" y="389509"/>
                  </a:lnTo>
                  <a:lnTo>
                    <a:pt x="15875" y="389509"/>
                  </a:lnTo>
                  <a:close/>
                  <a:moveTo>
                    <a:pt x="78105" y="357759"/>
                  </a:moveTo>
                  <a:lnTo>
                    <a:pt x="140335" y="357759"/>
                  </a:lnTo>
                  <a:cubicBezTo>
                    <a:pt x="149098" y="357759"/>
                    <a:pt x="156210" y="364871"/>
                    <a:pt x="156210" y="373634"/>
                  </a:cubicBezTo>
                  <a:lnTo>
                    <a:pt x="156210" y="629666"/>
                  </a:lnTo>
                  <a:cubicBezTo>
                    <a:pt x="156210" y="638429"/>
                    <a:pt x="149098" y="645541"/>
                    <a:pt x="140335" y="645541"/>
                  </a:cubicBezTo>
                  <a:lnTo>
                    <a:pt x="78105" y="645541"/>
                  </a:lnTo>
                  <a:cubicBezTo>
                    <a:pt x="69342" y="645541"/>
                    <a:pt x="62230" y="638429"/>
                    <a:pt x="62230" y="629666"/>
                  </a:cubicBezTo>
                  <a:lnTo>
                    <a:pt x="62230" y="373634"/>
                  </a:lnTo>
                  <a:cubicBezTo>
                    <a:pt x="62230" y="364871"/>
                    <a:pt x="69342" y="357759"/>
                    <a:pt x="78105" y="357759"/>
                  </a:cubicBezTo>
                  <a:moveTo>
                    <a:pt x="78105" y="389509"/>
                  </a:moveTo>
                  <a:lnTo>
                    <a:pt x="78105" y="373634"/>
                  </a:lnTo>
                  <a:lnTo>
                    <a:pt x="93980" y="373634"/>
                  </a:lnTo>
                  <a:lnTo>
                    <a:pt x="93980" y="629666"/>
                  </a:lnTo>
                  <a:lnTo>
                    <a:pt x="78105" y="629666"/>
                  </a:lnTo>
                  <a:lnTo>
                    <a:pt x="78105" y="613791"/>
                  </a:lnTo>
                  <a:lnTo>
                    <a:pt x="140335" y="613791"/>
                  </a:lnTo>
                  <a:lnTo>
                    <a:pt x="140335" y="629666"/>
                  </a:lnTo>
                  <a:lnTo>
                    <a:pt x="124333" y="629666"/>
                  </a:lnTo>
                  <a:lnTo>
                    <a:pt x="124333" y="373634"/>
                  </a:lnTo>
                  <a:lnTo>
                    <a:pt x="140208" y="373634"/>
                  </a:lnTo>
                  <a:lnTo>
                    <a:pt x="140208" y="389509"/>
                  </a:lnTo>
                  <a:lnTo>
                    <a:pt x="78105" y="389509"/>
                  </a:lnTo>
                  <a:close/>
                  <a:moveTo>
                    <a:pt x="171450" y="357759"/>
                  </a:moveTo>
                  <a:lnTo>
                    <a:pt x="5177155" y="357759"/>
                  </a:lnTo>
                  <a:lnTo>
                    <a:pt x="5177155" y="373634"/>
                  </a:lnTo>
                  <a:lnTo>
                    <a:pt x="5161280" y="373634"/>
                  </a:lnTo>
                  <a:lnTo>
                    <a:pt x="5161280" y="17145"/>
                  </a:lnTo>
                  <a:cubicBezTo>
                    <a:pt x="5161280" y="10541"/>
                    <a:pt x="5165344" y="4572"/>
                    <a:pt x="5171567" y="2286"/>
                  </a:cubicBezTo>
                  <a:cubicBezTo>
                    <a:pt x="5177790" y="0"/>
                    <a:pt x="5184775" y="1651"/>
                    <a:pt x="5189093" y="6731"/>
                  </a:cubicBezTo>
                  <a:lnTo>
                    <a:pt x="5613273" y="491236"/>
                  </a:lnTo>
                  <a:cubicBezTo>
                    <a:pt x="5618480" y="497205"/>
                    <a:pt x="5618480" y="506222"/>
                    <a:pt x="5613273" y="512191"/>
                  </a:cubicBezTo>
                  <a:lnTo>
                    <a:pt x="5189093" y="996696"/>
                  </a:lnTo>
                  <a:cubicBezTo>
                    <a:pt x="5184775" y="1001649"/>
                    <a:pt x="5177790" y="1003427"/>
                    <a:pt x="5171567" y="1001141"/>
                  </a:cubicBezTo>
                  <a:cubicBezTo>
                    <a:pt x="5165344" y="998855"/>
                    <a:pt x="5161280" y="992886"/>
                    <a:pt x="5161280" y="986282"/>
                  </a:cubicBezTo>
                  <a:lnTo>
                    <a:pt x="5161280" y="629666"/>
                  </a:lnTo>
                  <a:lnTo>
                    <a:pt x="5177155" y="629666"/>
                  </a:lnTo>
                  <a:lnTo>
                    <a:pt x="5177155" y="645541"/>
                  </a:lnTo>
                  <a:lnTo>
                    <a:pt x="171323" y="645541"/>
                  </a:lnTo>
                  <a:cubicBezTo>
                    <a:pt x="162560" y="645541"/>
                    <a:pt x="155448" y="638429"/>
                    <a:pt x="155448" y="629666"/>
                  </a:cubicBezTo>
                  <a:lnTo>
                    <a:pt x="155448" y="373634"/>
                  </a:lnTo>
                  <a:cubicBezTo>
                    <a:pt x="155448" y="364871"/>
                    <a:pt x="162560" y="357759"/>
                    <a:pt x="171323" y="357759"/>
                  </a:cubicBezTo>
                  <a:moveTo>
                    <a:pt x="171323" y="389509"/>
                  </a:moveTo>
                  <a:lnTo>
                    <a:pt x="171323" y="373634"/>
                  </a:lnTo>
                  <a:lnTo>
                    <a:pt x="187198" y="373634"/>
                  </a:lnTo>
                  <a:lnTo>
                    <a:pt x="187198" y="629666"/>
                  </a:lnTo>
                  <a:lnTo>
                    <a:pt x="171323" y="629666"/>
                  </a:lnTo>
                  <a:lnTo>
                    <a:pt x="171323" y="613791"/>
                  </a:lnTo>
                  <a:lnTo>
                    <a:pt x="5177155" y="613791"/>
                  </a:lnTo>
                  <a:cubicBezTo>
                    <a:pt x="5185918" y="613791"/>
                    <a:pt x="5193030" y="620903"/>
                    <a:pt x="5193030" y="629666"/>
                  </a:cubicBezTo>
                  <a:lnTo>
                    <a:pt x="5193030" y="986155"/>
                  </a:lnTo>
                  <a:lnTo>
                    <a:pt x="5177155" y="986155"/>
                  </a:lnTo>
                  <a:lnTo>
                    <a:pt x="5165217" y="975741"/>
                  </a:lnTo>
                  <a:lnTo>
                    <a:pt x="5589397" y="491236"/>
                  </a:lnTo>
                  <a:lnTo>
                    <a:pt x="5601335" y="501650"/>
                  </a:lnTo>
                  <a:lnTo>
                    <a:pt x="5589397" y="512064"/>
                  </a:lnTo>
                  <a:lnTo>
                    <a:pt x="5165217" y="27559"/>
                  </a:lnTo>
                  <a:lnTo>
                    <a:pt x="5177155" y="17145"/>
                  </a:lnTo>
                  <a:lnTo>
                    <a:pt x="5193030" y="17145"/>
                  </a:lnTo>
                  <a:lnTo>
                    <a:pt x="5193030" y="373634"/>
                  </a:lnTo>
                  <a:cubicBezTo>
                    <a:pt x="5193030" y="382397"/>
                    <a:pt x="5185918" y="389509"/>
                    <a:pt x="5177155" y="389509"/>
                  </a:cubicBezTo>
                  <a:lnTo>
                    <a:pt x="171323" y="389509"/>
                  </a:lnTo>
                  <a:close/>
                </a:path>
              </a:pathLst>
            </a:custGeom>
            <a:solidFill>
              <a:srgbClr val="41593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562226" y="6669881"/>
            <a:ext cx="3881439" cy="1545717"/>
            <a:chOff x="0" y="0"/>
            <a:chExt cx="5175252" cy="2060956"/>
          </a:xfrm>
        </p:grpSpPr>
        <p:sp>
          <p:nvSpPr>
            <p:cNvPr id="32" name="Freeform 32"/>
            <p:cNvSpPr/>
            <p:nvPr/>
          </p:nvSpPr>
          <p:spPr>
            <a:xfrm>
              <a:off x="12700" y="13107"/>
              <a:ext cx="5149850" cy="2034693"/>
            </a:xfrm>
            <a:custGeom>
              <a:avLst/>
              <a:gdLst/>
              <a:ahLst/>
              <a:cxnLst/>
              <a:rect l="l" t="t" r="r" b="b"/>
              <a:pathLst>
                <a:path w="5149850" h="2034693">
                  <a:moveTo>
                    <a:pt x="0" y="0"/>
                  </a:moveTo>
                  <a:lnTo>
                    <a:pt x="5149850" y="0"/>
                  </a:lnTo>
                  <a:lnTo>
                    <a:pt x="5149850" y="2034693"/>
                  </a:lnTo>
                  <a:lnTo>
                    <a:pt x="0" y="2034693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5175250" cy="2060907"/>
            </a:xfrm>
            <a:custGeom>
              <a:avLst/>
              <a:gdLst/>
              <a:ahLst/>
              <a:cxnLst/>
              <a:rect l="l" t="t" r="r" b="b"/>
              <a:pathLst>
                <a:path w="5175250" h="2060907">
                  <a:moveTo>
                    <a:pt x="12700" y="0"/>
                  </a:moveTo>
                  <a:lnTo>
                    <a:pt x="5162550" y="0"/>
                  </a:lnTo>
                  <a:cubicBezTo>
                    <a:pt x="5169535" y="0"/>
                    <a:pt x="5175250" y="5898"/>
                    <a:pt x="5175250" y="13107"/>
                  </a:cubicBezTo>
                  <a:lnTo>
                    <a:pt x="5175250" y="2047800"/>
                  </a:lnTo>
                  <a:cubicBezTo>
                    <a:pt x="5175250" y="2055008"/>
                    <a:pt x="5169535" y="2060907"/>
                    <a:pt x="5162550" y="2060907"/>
                  </a:cubicBezTo>
                  <a:lnTo>
                    <a:pt x="12700" y="2060907"/>
                  </a:lnTo>
                  <a:cubicBezTo>
                    <a:pt x="5715" y="2060907"/>
                    <a:pt x="0" y="2055008"/>
                    <a:pt x="0" y="2047800"/>
                  </a:cubicBezTo>
                  <a:lnTo>
                    <a:pt x="0" y="13107"/>
                  </a:lnTo>
                  <a:cubicBezTo>
                    <a:pt x="0" y="5898"/>
                    <a:pt x="5715" y="0"/>
                    <a:pt x="12700" y="0"/>
                  </a:cubicBezTo>
                  <a:moveTo>
                    <a:pt x="12700" y="26214"/>
                  </a:moveTo>
                  <a:lnTo>
                    <a:pt x="12700" y="13107"/>
                  </a:lnTo>
                  <a:lnTo>
                    <a:pt x="25400" y="13107"/>
                  </a:lnTo>
                  <a:lnTo>
                    <a:pt x="25400" y="2047800"/>
                  </a:lnTo>
                  <a:lnTo>
                    <a:pt x="12700" y="2047800"/>
                  </a:lnTo>
                  <a:lnTo>
                    <a:pt x="12700" y="2034693"/>
                  </a:lnTo>
                  <a:lnTo>
                    <a:pt x="5162550" y="2034693"/>
                  </a:lnTo>
                  <a:lnTo>
                    <a:pt x="5162550" y="2047800"/>
                  </a:lnTo>
                  <a:lnTo>
                    <a:pt x="5149850" y="2047800"/>
                  </a:lnTo>
                  <a:lnTo>
                    <a:pt x="5149850" y="13107"/>
                  </a:lnTo>
                  <a:lnTo>
                    <a:pt x="5162550" y="13107"/>
                  </a:lnTo>
                  <a:lnTo>
                    <a:pt x="5162550" y="26214"/>
                  </a:lnTo>
                  <a:lnTo>
                    <a:pt x="12700" y="26214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5175252" cy="2108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  <a:p>
              <a:pPr algn="ctr">
                <a:lnSpc>
                  <a:spcPts val="3600"/>
                </a:lnSpc>
              </a:pPr>
              <a:r>
                <a:rPr lang="en-US" sz="3000" b="1" spc="28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Fattori organizzativi</a:t>
              </a:r>
            </a:p>
            <a:p>
              <a:pPr algn="ctr">
                <a:lnSpc>
                  <a:spcPts val="2520"/>
                </a:lnSpc>
              </a:pPr>
              <a:r>
                <a:rPr lang="en-US" sz="2100" b="1" spc="19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(variabile predittiva)</a:t>
              </a:r>
            </a:p>
            <a:p>
              <a:pPr algn="l">
                <a:lnSpc>
                  <a:spcPts val="2520"/>
                </a:lnSpc>
              </a:pPr>
              <a:endParaRPr lang="en-US" sz="2100" b="1" spc="1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562226" y="773892"/>
            <a:ext cx="12641290" cy="1718310"/>
            <a:chOff x="0" y="0"/>
            <a:chExt cx="16855053" cy="2291080"/>
          </a:xfrm>
        </p:grpSpPr>
        <p:sp>
          <p:nvSpPr>
            <p:cNvPr id="36" name="Freeform 36"/>
            <p:cNvSpPr/>
            <p:nvPr/>
          </p:nvSpPr>
          <p:spPr>
            <a:xfrm>
              <a:off x="-1524" y="-1524"/>
              <a:ext cx="16858039" cy="2294073"/>
            </a:xfrm>
            <a:custGeom>
              <a:avLst/>
              <a:gdLst/>
              <a:ahLst/>
              <a:cxnLst/>
              <a:rect l="l" t="t" r="r" b="b"/>
              <a:pathLst>
                <a:path w="16858039" h="2294073">
                  <a:moveTo>
                    <a:pt x="1524" y="0"/>
                  </a:moveTo>
                  <a:lnTo>
                    <a:pt x="16856504" y="0"/>
                  </a:lnTo>
                  <a:cubicBezTo>
                    <a:pt x="16857404" y="0"/>
                    <a:pt x="16858039" y="762"/>
                    <a:pt x="16858039" y="1524"/>
                  </a:cubicBezTo>
                  <a:lnTo>
                    <a:pt x="16858039" y="2292549"/>
                  </a:lnTo>
                  <a:cubicBezTo>
                    <a:pt x="16858039" y="2293438"/>
                    <a:pt x="16857278" y="2294073"/>
                    <a:pt x="16856504" y="2294073"/>
                  </a:cubicBezTo>
                  <a:lnTo>
                    <a:pt x="1524" y="2294073"/>
                  </a:lnTo>
                  <a:cubicBezTo>
                    <a:pt x="635" y="2294073"/>
                    <a:pt x="0" y="2293311"/>
                    <a:pt x="0" y="229254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57"/>
                  </a:moveTo>
                  <a:lnTo>
                    <a:pt x="1524" y="1524"/>
                  </a:lnTo>
                  <a:lnTo>
                    <a:pt x="3324" y="1524"/>
                  </a:lnTo>
                  <a:lnTo>
                    <a:pt x="3324" y="2292549"/>
                  </a:lnTo>
                  <a:lnTo>
                    <a:pt x="1524" y="2292549"/>
                  </a:lnTo>
                  <a:lnTo>
                    <a:pt x="1524" y="2291016"/>
                  </a:lnTo>
                  <a:lnTo>
                    <a:pt x="16856504" y="2291016"/>
                  </a:lnTo>
                  <a:lnTo>
                    <a:pt x="16856504" y="2292549"/>
                  </a:lnTo>
                  <a:lnTo>
                    <a:pt x="16854705" y="2292549"/>
                  </a:lnTo>
                  <a:lnTo>
                    <a:pt x="16854705" y="1524"/>
                  </a:lnTo>
                  <a:lnTo>
                    <a:pt x="16856504" y="1524"/>
                  </a:lnTo>
                  <a:lnTo>
                    <a:pt x="16856504" y="3057"/>
                  </a:lnTo>
                  <a:lnTo>
                    <a:pt x="1524" y="3057"/>
                  </a:lnTo>
                  <a:close/>
                </a:path>
              </a:pathLst>
            </a:custGeom>
            <a:solidFill>
              <a:srgbClr val="4DADC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85725"/>
              <a:ext cx="16855053" cy="237680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040"/>
                </a:lnSpc>
              </a:pPr>
              <a:r>
                <a:rPr lang="en-US" sz="4200" b="1">
                  <a:solidFill>
                    <a:srgbClr val="E29C3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Fattori organizzativi/individuali 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 b="1">
                  <a:solidFill>
                    <a:srgbClr val="E29C3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 soddisfazione lavorativa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Fonte: elaborazione su dati della </a:t>
              </a:r>
              <a:r>
                <a:rPr lang="en-US" sz="1800" b="1" i="1">
                  <a:solidFill>
                    <a:srgbClr val="FFFFFF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survey</a:t>
              </a:r>
              <a:r>
                <a:rPr lang="en-US" sz="1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2024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8666" y="-11824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118741" y="1206820"/>
            <a:ext cx="12631104" cy="1295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8"/>
              </a:lnSpc>
            </a:pPr>
            <a:r>
              <a:rPr lang="en-US" sz="510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Pluralità dei significati del lavoro</a:t>
            </a:r>
          </a:p>
          <a:p>
            <a:pPr algn="ctr">
              <a:lnSpc>
                <a:spcPts val="3888"/>
              </a:lnSpc>
            </a:pPr>
            <a:r>
              <a:rPr lang="en-US" sz="360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(nella società tecnologica e neo individualista)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28122" y="3228785"/>
            <a:ext cx="4739954" cy="322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4"/>
              </a:lnSpc>
            </a:pPr>
            <a:r>
              <a:rPr lang="en-US" sz="2878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Tra</a:t>
            </a:r>
            <a:r>
              <a:rPr lang="en-US" sz="2878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78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878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78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lavoratori</a:t>
            </a:r>
            <a:r>
              <a:rPr lang="en-US" sz="2878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78" b="1" i="1" dirty="0">
                <a:solidFill>
                  <a:srgbClr val="3EC3F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e</a:t>
            </a:r>
            <a:r>
              <a:rPr lang="en-US" sz="2878" b="1" i="1" dirty="0">
                <a:solidFill>
                  <a:srgbClr val="00C4CC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ngaged</a:t>
            </a:r>
            <a:r>
              <a:rPr lang="en-US" sz="2878" b="1" i="1" dirty="0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endParaRPr lang="en-US" sz="2878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4"/>
              </a:lnSpc>
            </a:pPr>
            <a:r>
              <a:rPr lang="en-US" sz="2878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</a:p>
          <a:p>
            <a:pPr algn="l">
              <a:lnSpc>
                <a:spcPts val="4144"/>
              </a:lnSpc>
            </a:pPr>
            <a:r>
              <a:rPr lang="en-US" sz="2878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1) </a:t>
            </a:r>
            <a:r>
              <a:rPr lang="en-US" sz="2878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Funzionale</a:t>
            </a:r>
            <a:endParaRPr lang="en-US" sz="2878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4"/>
              </a:lnSpc>
            </a:pPr>
            <a:r>
              <a:rPr lang="en-US" sz="2878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2) </a:t>
            </a:r>
            <a:r>
              <a:rPr lang="en-US" sz="2878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Imprenditivo</a:t>
            </a:r>
            <a:endParaRPr lang="en-US" sz="2878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4"/>
              </a:lnSpc>
            </a:pPr>
            <a:r>
              <a:rPr lang="en-US" sz="2878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3) </a:t>
            </a:r>
            <a:r>
              <a:rPr lang="en-US" sz="2878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Comunicativo</a:t>
            </a:r>
            <a:endParaRPr lang="en-US" sz="2878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5008"/>
              </a:lnSpc>
            </a:pPr>
            <a:endParaRPr lang="en-US" sz="2878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84557" y="3228785"/>
            <a:ext cx="4149410" cy="633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2875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Tra</a:t>
            </a:r>
            <a:r>
              <a:rPr lang="en-US" sz="2875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75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875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75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lavoratori</a:t>
            </a:r>
            <a:r>
              <a:rPr lang="en-US" sz="2875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75" b="1" i="1" dirty="0">
                <a:solidFill>
                  <a:srgbClr val="00C4CC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quite quitters</a:t>
            </a:r>
            <a:r>
              <a:rPr lang="en-US" sz="2875" b="1" i="1" dirty="0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endParaRPr lang="en-US" sz="2875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1"/>
              </a:lnSpc>
            </a:pPr>
            <a:endParaRPr lang="en-US" sz="2875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1"/>
              </a:lnSpc>
            </a:pPr>
            <a:r>
              <a:rPr lang="en-US" sz="2875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4) Neo </a:t>
            </a:r>
            <a:r>
              <a:rPr lang="en-US" sz="2875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tradizionale</a:t>
            </a:r>
            <a:endParaRPr lang="en-US" sz="2875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1"/>
              </a:lnSpc>
            </a:pPr>
            <a:r>
              <a:rPr lang="en-US" sz="2875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5) </a:t>
            </a:r>
            <a:r>
              <a:rPr lang="en-US" sz="2875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Strumentale</a:t>
            </a:r>
            <a:r>
              <a:rPr lang="en-US" sz="2875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875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consumista</a:t>
            </a:r>
            <a:endParaRPr lang="en-US" sz="2875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1"/>
              </a:lnSpc>
            </a:pPr>
            <a:r>
              <a:rPr lang="en-US" sz="2875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6) </a:t>
            </a:r>
            <a:r>
              <a:rPr lang="en-US" sz="2875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Strumentale</a:t>
            </a:r>
            <a:r>
              <a:rPr lang="en-US" sz="2875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alternativo</a:t>
            </a:r>
          </a:p>
          <a:p>
            <a:pPr algn="l">
              <a:lnSpc>
                <a:spcPts val="4141"/>
              </a:lnSpc>
            </a:pPr>
            <a:r>
              <a:rPr lang="en-US" sz="2875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7) </a:t>
            </a:r>
            <a:r>
              <a:rPr lang="en-US" sz="2875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Flessibile</a:t>
            </a:r>
            <a:endParaRPr lang="en-US" sz="2875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1"/>
              </a:lnSpc>
            </a:pPr>
            <a:r>
              <a:rPr lang="en-US" sz="2875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8) </a:t>
            </a:r>
            <a:r>
              <a:rPr lang="en-US" sz="2875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Nomade</a:t>
            </a:r>
            <a:r>
              <a:rPr lang="en-US" sz="2875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(on line)</a:t>
            </a:r>
          </a:p>
          <a:p>
            <a:pPr algn="l">
              <a:lnSpc>
                <a:spcPts val="4141"/>
              </a:lnSpc>
            </a:pPr>
            <a:endParaRPr lang="en-US" sz="2875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4141"/>
              </a:lnSpc>
            </a:pPr>
            <a:endParaRPr lang="en-US" sz="2875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19717" y="3304985"/>
            <a:ext cx="4421627" cy="29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6"/>
              </a:lnSpc>
            </a:pPr>
            <a:r>
              <a:rPr lang="en-US" sz="2780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Tra</a:t>
            </a:r>
            <a:r>
              <a:rPr lang="en-US" sz="2780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80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2780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80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lavoratori</a:t>
            </a:r>
            <a:r>
              <a:rPr lang="en-US" sz="278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80" b="1" i="1" dirty="0" err="1">
                <a:solidFill>
                  <a:srgbClr val="00C4CC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antagonisti</a:t>
            </a:r>
            <a:r>
              <a:rPr lang="en-US" sz="2780" b="1" i="1" dirty="0">
                <a:solidFill>
                  <a:srgbClr val="00C4CC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endParaRPr lang="en-US" sz="2780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3336"/>
              </a:lnSpc>
            </a:pPr>
            <a:r>
              <a:rPr lang="en-US" sz="2780" b="1" i="1" dirty="0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</a:p>
          <a:p>
            <a:pPr algn="l">
              <a:lnSpc>
                <a:spcPts val="3336"/>
              </a:lnSpc>
            </a:pPr>
            <a:endParaRPr lang="en-US" sz="2780" b="1" i="1" dirty="0">
              <a:solidFill>
                <a:srgbClr val="FFFFFF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3336"/>
              </a:lnSpc>
            </a:pPr>
            <a:r>
              <a:rPr lang="en-US" sz="2780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9) Non </a:t>
            </a:r>
            <a:r>
              <a:rPr lang="en-US" sz="2780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lavoro</a:t>
            </a:r>
            <a:endParaRPr lang="en-US" sz="2780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3336"/>
              </a:lnSpc>
            </a:pPr>
            <a:r>
              <a:rPr lang="en-US" sz="2780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10) </a:t>
            </a:r>
            <a:r>
              <a:rPr lang="en-US" sz="2780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Rifiuto</a:t>
            </a:r>
            <a:r>
              <a:rPr lang="en-US" sz="2780" b="1" i="1" dirty="0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del </a:t>
            </a:r>
            <a:r>
              <a:rPr lang="en-US" sz="2780" b="1" i="1" dirty="0" err="1">
                <a:solidFill>
                  <a:srgbClr val="D2DFE8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lavoro</a:t>
            </a:r>
            <a:endParaRPr lang="en-US" sz="2780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l">
              <a:lnSpc>
                <a:spcPts val="3336"/>
              </a:lnSpc>
            </a:pPr>
            <a:endParaRPr lang="en-US" sz="2780" b="1" i="1" dirty="0">
              <a:solidFill>
                <a:srgbClr val="D2DFE8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05985" y="1279140"/>
            <a:ext cx="11778429" cy="7582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7"/>
              </a:lnSpc>
            </a:pPr>
            <a:endParaRPr/>
          </a:p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Conclusioni </a:t>
            </a:r>
          </a:p>
          <a:p>
            <a:pPr algn="l">
              <a:lnSpc>
                <a:spcPts val="4957"/>
              </a:lnSpc>
            </a:pPr>
            <a:endParaRPr lang="en-US" sz="4590" b="1">
              <a:solidFill>
                <a:srgbClr val="E29C3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207"/>
              </a:lnSpc>
            </a:pPr>
            <a:r>
              <a:rPr lang="en-US" sz="297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Tecnologia (Accornero e Ceri, 1988)</a:t>
            </a:r>
          </a:p>
          <a:p>
            <a:pPr algn="l">
              <a:lnSpc>
                <a:spcPts val="3207"/>
              </a:lnSpc>
            </a:pPr>
            <a:endParaRPr lang="en-US" sz="2970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207"/>
              </a:lnSpc>
            </a:pPr>
            <a:r>
              <a:rPr lang="en-US" sz="297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Moralità professionale e operosità del lavoro sbiadite (Weber, 1945; Sombart 1960)</a:t>
            </a:r>
          </a:p>
          <a:p>
            <a:pPr algn="l">
              <a:lnSpc>
                <a:spcPts val="3207"/>
              </a:lnSpc>
            </a:pPr>
            <a:endParaRPr lang="en-US" sz="2970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207"/>
              </a:lnSpc>
            </a:pPr>
            <a:r>
              <a:rPr lang="en-US" sz="297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Opaca progettualità sindacale</a:t>
            </a:r>
          </a:p>
          <a:p>
            <a:pPr algn="l">
              <a:lnSpc>
                <a:spcPts val="3207"/>
              </a:lnSpc>
            </a:pPr>
            <a:endParaRPr lang="en-US" sz="2970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207"/>
              </a:lnSpc>
            </a:pPr>
            <a:r>
              <a:rPr lang="en-US" sz="297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Crisi motivazionale del lavoro</a:t>
            </a:r>
          </a:p>
          <a:p>
            <a:pPr algn="l">
              <a:lnSpc>
                <a:spcPts val="3207"/>
              </a:lnSpc>
            </a:pPr>
            <a:endParaRPr lang="en-US" sz="2970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207"/>
              </a:lnSpc>
            </a:pPr>
            <a:r>
              <a:rPr lang="en-US" sz="297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Orgoglio professionale eroso</a:t>
            </a:r>
          </a:p>
          <a:p>
            <a:pPr algn="l">
              <a:lnSpc>
                <a:spcPts val="3207"/>
              </a:lnSpc>
            </a:pPr>
            <a:endParaRPr lang="en-US" sz="2970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207"/>
              </a:lnSpc>
            </a:pPr>
            <a:r>
              <a:rPr lang="en-US" sz="297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Crisi degli sbocchi occupazionali e svalutazione delle credenziali educative</a:t>
            </a:r>
          </a:p>
          <a:p>
            <a:pPr algn="l">
              <a:lnSpc>
                <a:spcPts val="3207"/>
              </a:lnSpc>
            </a:pPr>
            <a:endParaRPr lang="en-US" sz="2970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23469" y="1717995"/>
            <a:ext cx="440574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8EC0C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71855" y="-1235537"/>
            <a:ext cx="5005881" cy="717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</a:pPr>
            <a:endParaRPr/>
          </a:p>
          <a:p>
            <a:pPr algn="ctr">
              <a:lnSpc>
                <a:spcPts val="4665"/>
              </a:lnSpc>
            </a:pPr>
            <a:endParaRPr/>
          </a:p>
          <a:p>
            <a:pPr algn="ctr">
              <a:lnSpc>
                <a:spcPts val="4665"/>
              </a:lnSpc>
            </a:pPr>
            <a:endParaRPr/>
          </a:p>
          <a:p>
            <a:pPr algn="ctr">
              <a:lnSpc>
                <a:spcPts val="4665"/>
              </a:lnSpc>
            </a:pPr>
            <a:endParaRPr/>
          </a:p>
          <a:p>
            <a:pPr algn="ctr">
              <a:lnSpc>
                <a:spcPts val="4665"/>
              </a:lnSpc>
            </a:pPr>
            <a:endParaRPr/>
          </a:p>
          <a:p>
            <a:pPr algn="ctr">
              <a:lnSpc>
                <a:spcPts val="4665"/>
              </a:lnSpc>
            </a:pPr>
            <a:endParaRPr/>
          </a:p>
          <a:p>
            <a:pPr algn="ctr">
              <a:lnSpc>
                <a:spcPts val="5832"/>
              </a:lnSpc>
            </a:pPr>
            <a:r>
              <a:rPr lang="en-US" sz="540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Grazie per l’attenzione!</a:t>
            </a:r>
          </a:p>
          <a:p>
            <a:pPr algn="ctr">
              <a:lnSpc>
                <a:spcPts val="5832"/>
              </a:lnSpc>
            </a:pPr>
            <a:endParaRPr lang="en-US" sz="5400" b="1">
              <a:solidFill>
                <a:srgbClr val="E29C3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665"/>
              </a:lnSpc>
            </a:pPr>
            <a:r>
              <a:rPr lang="en-US" sz="432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  </a:t>
            </a:r>
          </a:p>
          <a:p>
            <a:pPr algn="ctr">
              <a:lnSpc>
                <a:spcPts val="5832"/>
              </a:lnSpc>
            </a:pPr>
            <a:endParaRPr lang="en-US" sz="4320" b="1">
              <a:solidFill>
                <a:srgbClr val="E29C3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46923" y="6857178"/>
            <a:ext cx="5774931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 b="1">
                <a:solidFill>
                  <a:srgbClr val="3EC3F3"/>
                </a:solidFill>
                <a:latin typeface="Arial Bold"/>
                <a:ea typeface="Arial Bold"/>
                <a:cs typeface="Arial Bold"/>
                <a:sym typeface="Arial Bold"/>
              </a:rPr>
              <a:t>rdifederico@unite.it</a:t>
            </a:r>
          </a:p>
        </p:txBody>
      </p:sp>
      <p:sp>
        <p:nvSpPr>
          <p:cNvPr id="15" name="TextBox 15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  <p:sp>
        <p:nvSpPr>
          <p:cNvPr id="16" name="Freeform 16"/>
          <p:cNvSpPr/>
          <p:nvPr/>
        </p:nvSpPr>
        <p:spPr>
          <a:xfrm>
            <a:off x="6996129" y="-2476500"/>
            <a:ext cx="10922986" cy="16180161"/>
          </a:xfrm>
          <a:custGeom>
            <a:avLst/>
            <a:gdLst/>
            <a:ahLst/>
            <a:cxnLst/>
            <a:rect l="l" t="t" r="r" b="b"/>
            <a:pathLst>
              <a:path w="10922986" h="16180161">
                <a:moveTo>
                  <a:pt x="0" y="0"/>
                </a:moveTo>
                <a:lnTo>
                  <a:pt x="10922986" y="0"/>
                </a:lnTo>
                <a:lnTo>
                  <a:pt x="10922986" y="16180161"/>
                </a:lnTo>
                <a:lnTo>
                  <a:pt x="0" y="16180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43" r="-2343" b="-11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85698" y="988509"/>
            <a:ext cx="440574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8EC0C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11182" y="969459"/>
            <a:ext cx="12327542" cy="773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7"/>
              </a:lnSpc>
            </a:pPr>
            <a:endParaRPr dirty="0"/>
          </a:p>
          <a:p>
            <a:pPr algn="ctr">
              <a:lnSpc>
                <a:spcPts val="4757"/>
              </a:lnSpc>
            </a:pPr>
            <a:endParaRPr dirty="0"/>
          </a:p>
          <a:p>
            <a:pPr algn="ctr">
              <a:lnSpc>
                <a:spcPts val="4757"/>
              </a:lnSpc>
            </a:pPr>
            <a:endParaRPr dirty="0"/>
          </a:p>
          <a:p>
            <a:pPr algn="ctr">
              <a:lnSpc>
                <a:spcPts val="4757"/>
              </a:lnSpc>
            </a:pPr>
            <a:r>
              <a:rPr lang="en-US" sz="4404" b="1" dirty="0" err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Soddisfazione</a:t>
            </a:r>
            <a:r>
              <a:rPr lang="en-US" sz="4404" b="1" dirty="0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404" b="1" dirty="0" err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lavorativa</a:t>
            </a:r>
            <a:r>
              <a:rPr lang="en-US" sz="4404" b="1" dirty="0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4404" b="1" dirty="0" err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pluralita</a:t>
            </a:r>
            <a:r>
              <a:rPr lang="en-US" sz="4404" b="1" dirty="0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̀ </a:t>
            </a:r>
            <a:r>
              <a:rPr lang="en-US" sz="4404" b="1" dirty="0" err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dei</a:t>
            </a:r>
            <a:r>
              <a:rPr lang="en-US" sz="4404" b="1" dirty="0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404" b="1" dirty="0" err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significati</a:t>
            </a:r>
            <a:r>
              <a:rPr lang="en-US" sz="4404" b="1" dirty="0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 del </a:t>
            </a:r>
            <a:r>
              <a:rPr lang="en-US" sz="4404" b="1" dirty="0" err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lavoro</a:t>
            </a:r>
            <a:r>
              <a:rPr lang="en-US" sz="4404" b="1" dirty="0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: il </a:t>
            </a:r>
            <a:r>
              <a:rPr lang="en-US" sz="4404" b="1" dirty="0" err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caso</a:t>
            </a:r>
            <a:r>
              <a:rPr lang="en-US" sz="4404" b="1" dirty="0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 NX Advisory-Italia</a:t>
            </a:r>
          </a:p>
          <a:p>
            <a:pPr algn="ctr">
              <a:lnSpc>
                <a:spcPts val="4757"/>
              </a:lnSpc>
            </a:pPr>
            <a:endParaRPr lang="en-US" sz="4404" b="1" dirty="0">
              <a:solidFill>
                <a:srgbClr val="E29C3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3058"/>
              </a:lnSpc>
            </a:pPr>
            <a:r>
              <a:rPr lang="en-US" sz="2831" b="1" i="1" dirty="0" err="1">
                <a:solidFill>
                  <a:srgbClr val="B3A2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Rossella</a:t>
            </a:r>
            <a:r>
              <a:rPr lang="en-US" sz="2831" b="1" i="1" dirty="0">
                <a:solidFill>
                  <a:srgbClr val="B3A2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Di Federico</a:t>
            </a:r>
          </a:p>
          <a:p>
            <a:pPr algn="ctr">
              <a:lnSpc>
                <a:spcPts val="3058"/>
              </a:lnSpc>
            </a:pPr>
            <a:r>
              <a:rPr lang="en-US" sz="2831" b="1" i="1" dirty="0" err="1">
                <a:solidFill>
                  <a:srgbClr val="B3A2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Università</a:t>
            </a:r>
            <a:r>
              <a:rPr lang="en-US" sz="2831" b="1" i="1" dirty="0">
                <a:solidFill>
                  <a:srgbClr val="B3A2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831" b="1" i="1" dirty="0" err="1">
                <a:solidFill>
                  <a:srgbClr val="B3A2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degli</a:t>
            </a:r>
            <a:r>
              <a:rPr lang="en-US" sz="2831" b="1" i="1" dirty="0">
                <a:solidFill>
                  <a:srgbClr val="B3A2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  <a:r>
              <a:rPr lang="en-US" sz="2831" b="1" i="1" dirty="0" err="1">
                <a:solidFill>
                  <a:srgbClr val="B3A2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Studi</a:t>
            </a:r>
            <a:r>
              <a:rPr lang="en-US" sz="2831" b="1" i="1" dirty="0">
                <a:solidFill>
                  <a:srgbClr val="B3A283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di Teramo </a:t>
            </a:r>
          </a:p>
          <a:p>
            <a:pPr algn="ctr">
              <a:lnSpc>
                <a:spcPts val="4077"/>
              </a:lnSpc>
            </a:pPr>
            <a:endParaRPr lang="en-US" sz="2831" b="1" i="1" dirty="0">
              <a:solidFill>
                <a:srgbClr val="B3A283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ctr">
              <a:lnSpc>
                <a:spcPts val="2718"/>
              </a:lnSpc>
            </a:pPr>
            <a:r>
              <a:rPr lang="en-US" sz="2516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Panel: 3.17. Senso, </a:t>
            </a:r>
            <a:r>
              <a:rPr lang="en-US" sz="2516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significato</a:t>
            </a:r>
            <a:r>
              <a:rPr lang="en-US" sz="2516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2516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qualità</a:t>
            </a:r>
            <a:r>
              <a:rPr lang="en-US" sz="2516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516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della</a:t>
            </a:r>
            <a:r>
              <a:rPr lang="en-US" sz="2516" b="1" dirty="0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 vita</a:t>
            </a:r>
          </a:p>
          <a:p>
            <a:pPr algn="ctr">
              <a:lnSpc>
                <a:spcPts val="2718"/>
              </a:lnSpc>
            </a:pPr>
            <a:r>
              <a:rPr lang="en-US" sz="2516" b="1" dirty="0" err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lavorativa</a:t>
            </a:r>
            <a:endParaRPr lang="en-US" sz="2516" b="1" dirty="0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077"/>
              </a:lnSpc>
            </a:pPr>
            <a:endParaRPr lang="en-US" sz="2516" b="1" dirty="0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077"/>
              </a:lnSpc>
            </a:pPr>
            <a:endParaRPr lang="en-US" sz="2516" b="1" dirty="0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2718"/>
              </a:lnSpc>
            </a:pPr>
            <a:endParaRPr lang="en-US" sz="2516" b="1" dirty="0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85698" y="988509"/>
            <a:ext cx="440574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8EC0C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12022" y="990600"/>
            <a:ext cx="11754616" cy="8642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CULTURA STRUMENTALE DEL LAVORO</a:t>
            </a:r>
          </a:p>
          <a:p>
            <a:pPr algn="ctr">
              <a:lnSpc>
                <a:spcPts val="4957"/>
              </a:lnSpc>
            </a:pPr>
            <a:endParaRPr lang="en-US" sz="4590" b="1">
              <a:solidFill>
                <a:srgbClr val="E29C3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57"/>
              </a:lnSpc>
            </a:pPr>
            <a:endParaRPr lang="en-US" sz="4590" b="1">
              <a:solidFill>
                <a:srgbClr val="E29C3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Quite quitting</a:t>
            </a:r>
          </a:p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Jobe hopping</a:t>
            </a:r>
          </a:p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Disimpegno</a:t>
            </a:r>
          </a:p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De-responsabilizzazione</a:t>
            </a:r>
          </a:p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Cultura del «non lavoro»</a:t>
            </a:r>
          </a:p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Felicità negata</a:t>
            </a:r>
          </a:p>
          <a:p>
            <a:pPr algn="ctr">
              <a:lnSpc>
                <a:spcPts val="4957"/>
              </a:lnSpc>
            </a:pPr>
            <a:endParaRPr lang="en-US" sz="4590" b="1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57"/>
              </a:lnSpc>
            </a:pPr>
            <a:endParaRPr lang="en-US" sz="4590" b="1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2916"/>
              </a:lnSpc>
            </a:pPr>
            <a:r>
              <a:rPr lang="en-US" sz="2700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(Gallup, 2024; Asfor, 2023; Iacci, 2024)</a:t>
            </a:r>
          </a:p>
          <a:p>
            <a:pPr algn="ctr">
              <a:lnSpc>
                <a:spcPts val="4957"/>
              </a:lnSpc>
            </a:pPr>
            <a:endParaRPr lang="en-US" sz="2700" b="1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57"/>
              </a:lnSpc>
            </a:pPr>
            <a:endParaRPr lang="en-US" sz="2700" b="1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08061" y="3078174"/>
            <a:ext cx="5837940" cy="5996742"/>
            <a:chOff x="0" y="0"/>
            <a:chExt cx="7783920" cy="79956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783957" cy="7995666"/>
            </a:xfrm>
            <a:custGeom>
              <a:avLst/>
              <a:gdLst/>
              <a:ahLst/>
              <a:cxnLst/>
              <a:rect l="l" t="t" r="r" b="b"/>
              <a:pathLst>
                <a:path w="7783957" h="7995666">
                  <a:moveTo>
                    <a:pt x="0" y="0"/>
                  </a:moveTo>
                  <a:lnTo>
                    <a:pt x="7783957" y="0"/>
                  </a:lnTo>
                  <a:lnTo>
                    <a:pt x="7783957" y="7995666"/>
                  </a:lnTo>
                  <a:lnTo>
                    <a:pt x="0" y="7995666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7783920" cy="804328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627078" lvl="1" indent="-313539" algn="l">
                <a:lnSpc>
                  <a:spcPts val="3991"/>
                </a:lnSpc>
                <a:buFont typeface="Arial"/>
                <a:buChar char="•"/>
              </a:pPr>
              <a:endParaRPr/>
            </a:p>
            <a:p>
              <a:pPr marL="627078" lvl="1" indent="-313539" algn="l">
                <a:lnSpc>
                  <a:spcPts val="3991"/>
                </a:lnSpc>
                <a:buFont typeface="Arial"/>
                <a:buChar char="•"/>
              </a:pPr>
              <a:r>
                <a:rPr lang="en-US" sz="3465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«Se sopravvivono discretamente anche i giovani senza lavoro, questo perde sia l’aureola della salvezza che l’imperativo della necessità». </a:t>
              </a:r>
            </a:p>
            <a:p>
              <a:pPr marL="627078" lvl="1" indent="-313539" algn="l">
                <a:lnSpc>
                  <a:spcPts val="3991"/>
                </a:lnSpc>
                <a:buFont typeface="Arial"/>
                <a:buChar char="•"/>
              </a:pPr>
              <a:r>
                <a:rPr lang="en-US" sz="3465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(Accornero 1979, p. 783) </a:t>
              </a:r>
            </a:p>
            <a:p>
              <a:pPr marL="627078" lvl="1" indent="-313539" algn="l">
                <a:lnSpc>
                  <a:spcPts val="3991"/>
                </a:lnSpc>
              </a:pPr>
              <a:endParaRPr lang="en-US" sz="346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99954" y="3078171"/>
            <a:ext cx="5841333" cy="6040862"/>
            <a:chOff x="0" y="0"/>
            <a:chExt cx="7788444" cy="80544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88402" cy="8054491"/>
            </a:xfrm>
            <a:custGeom>
              <a:avLst/>
              <a:gdLst/>
              <a:ahLst/>
              <a:cxnLst/>
              <a:rect l="l" t="t" r="r" b="b"/>
              <a:pathLst>
                <a:path w="7788402" h="8054491">
                  <a:moveTo>
                    <a:pt x="0" y="0"/>
                  </a:moveTo>
                  <a:lnTo>
                    <a:pt x="7788402" y="0"/>
                  </a:lnTo>
                  <a:lnTo>
                    <a:pt x="7788402" y="8054491"/>
                  </a:lnTo>
                  <a:lnTo>
                    <a:pt x="0" y="8054491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7788444" cy="810210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494062" lvl="1" indent="-247031" algn="l">
                <a:lnSpc>
                  <a:spcPts val="3144"/>
                </a:lnSpc>
                <a:buFont typeface="Arial"/>
                <a:buChar char="•"/>
              </a:pPr>
              <a:endParaRPr/>
            </a:p>
            <a:p>
              <a:pPr marL="494062" lvl="1" indent="-247031" algn="l">
                <a:lnSpc>
                  <a:spcPts val="3144"/>
                </a:lnSpc>
                <a:buFont typeface="Arial"/>
                <a:buChar char="•"/>
              </a:pPr>
              <a:r>
                <a:rPr lang="en-US" sz="272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«Il lavoro, nonostante assuma per gli individui una pluralità di significati, resta una dimensione necessaria e perciò centrale [...] in quanto è una forma dell’agire razionale diretto allo scopo, delimita gli spazi di libertà e dell’azione, contribuisce a fissare i confini, il campo entro cui è possibile il gioco dell’autoriconoscimento sociale e personale». </a:t>
              </a:r>
            </a:p>
            <a:p>
              <a:pPr marL="494062" lvl="1" indent="-247031" algn="l">
                <a:lnSpc>
                  <a:spcPts val="3144"/>
                </a:lnSpc>
                <a:buFont typeface="Arial"/>
                <a:buChar char="•"/>
              </a:pPr>
              <a:r>
                <a:rPr lang="en-US" sz="272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(Romagnoli 1983, p. 26) </a:t>
              </a:r>
            </a:p>
            <a:p>
              <a:pPr marL="494062" lvl="1" indent="-247031" algn="l">
                <a:lnSpc>
                  <a:spcPts val="3144"/>
                </a:lnSpc>
              </a:pPr>
              <a:endParaRPr lang="en-US" sz="272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85698" y="988505"/>
            <a:ext cx="440574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8EC0C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08061" y="1084172"/>
            <a:ext cx="11743596" cy="73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7"/>
              </a:lnSpc>
            </a:pPr>
            <a:r>
              <a:rPr lang="en-US" sz="459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CENTRALITÁ DEL LAVORO?</a:t>
            </a:r>
          </a:p>
        </p:txBody>
      </p:sp>
      <p:sp>
        <p:nvSpPr>
          <p:cNvPr id="20" name="TextBox 20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85698" y="988505"/>
            <a:ext cx="440574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8EC0C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09987" y="1254349"/>
            <a:ext cx="11699523" cy="82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8"/>
              </a:lnSpc>
            </a:pPr>
            <a:r>
              <a:rPr lang="en-US" sz="510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LA SODDISFAZIONE LAVORATIVA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181918" y="2815956"/>
            <a:ext cx="4538988" cy="5996742"/>
            <a:chOff x="0" y="0"/>
            <a:chExt cx="6051984" cy="799565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051931" cy="7995666"/>
            </a:xfrm>
            <a:custGeom>
              <a:avLst/>
              <a:gdLst/>
              <a:ahLst/>
              <a:cxnLst/>
              <a:rect l="l" t="t" r="r" b="b"/>
              <a:pathLst>
                <a:path w="6051931" h="7995666">
                  <a:moveTo>
                    <a:pt x="0" y="0"/>
                  </a:moveTo>
                  <a:lnTo>
                    <a:pt x="6051931" y="0"/>
                  </a:lnTo>
                  <a:lnTo>
                    <a:pt x="6051931" y="7995666"/>
                  </a:lnTo>
                  <a:lnTo>
                    <a:pt x="0" y="7995666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051984" cy="804328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812"/>
                </a:lnSpc>
              </a:pPr>
              <a:endParaRPr/>
            </a:p>
            <a:p>
              <a:pPr algn="ctr">
                <a:lnSpc>
                  <a:spcPts val="2812"/>
                </a:lnSpc>
              </a:pPr>
              <a:r>
                <a:rPr lang="en-US" sz="2441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Fattori individuali</a:t>
              </a:r>
            </a:p>
            <a:p>
              <a:pPr algn="ctr">
                <a:lnSpc>
                  <a:spcPts val="2812"/>
                </a:lnSpc>
              </a:pPr>
              <a:endParaRPr lang="en-US" sz="2441" b="1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566736" lvl="1" indent="-283368" algn="l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Tratti innati della personalità</a:t>
              </a:r>
            </a:p>
            <a:p>
              <a:pPr marL="566736" lvl="1" indent="-283368" algn="l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L’identificazione organizzativa</a:t>
              </a:r>
            </a:p>
            <a:p>
              <a:pPr marL="566736" lvl="1" indent="-283368" algn="l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Motivazione o work enjoyment</a:t>
              </a:r>
            </a:p>
            <a:p>
              <a:pPr marL="566736" lvl="1" indent="-283368" algn="l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Cittadinanza organizzativa</a:t>
              </a:r>
            </a:p>
            <a:p>
              <a:pPr marL="566736" lvl="1" indent="-283368" algn="l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Commitment </a:t>
              </a:r>
            </a:p>
            <a:p>
              <a:pPr marL="566736" lvl="1" indent="-283368" algn="l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La percezione della qualità del lavoro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997336" y="4746512"/>
            <a:ext cx="4538988" cy="5034341"/>
            <a:chOff x="0" y="0"/>
            <a:chExt cx="6051984" cy="67124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051931" cy="6712458"/>
            </a:xfrm>
            <a:custGeom>
              <a:avLst/>
              <a:gdLst/>
              <a:ahLst/>
              <a:cxnLst/>
              <a:rect l="l" t="t" r="r" b="b"/>
              <a:pathLst>
                <a:path w="6051931" h="6712458">
                  <a:moveTo>
                    <a:pt x="0" y="0"/>
                  </a:moveTo>
                  <a:lnTo>
                    <a:pt x="6051931" y="0"/>
                  </a:lnTo>
                  <a:lnTo>
                    <a:pt x="6051931" y="6712458"/>
                  </a:lnTo>
                  <a:lnTo>
                    <a:pt x="0" y="6712458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24" y="-1524"/>
              <a:ext cx="6054979" cy="6715506"/>
            </a:xfrm>
            <a:custGeom>
              <a:avLst/>
              <a:gdLst/>
              <a:ahLst/>
              <a:cxnLst/>
              <a:rect l="l" t="t" r="r" b="b"/>
              <a:pathLst>
                <a:path w="6054979" h="6715506">
                  <a:moveTo>
                    <a:pt x="1524" y="0"/>
                  </a:moveTo>
                  <a:lnTo>
                    <a:pt x="6053455" y="0"/>
                  </a:lnTo>
                  <a:cubicBezTo>
                    <a:pt x="6054344" y="0"/>
                    <a:pt x="6054979" y="762"/>
                    <a:pt x="6054979" y="1524"/>
                  </a:cubicBezTo>
                  <a:lnTo>
                    <a:pt x="6054979" y="6713982"/>
                  </a:lnTo>
                  <a:cubicBezTo>
                    <a:pt x="6054979" y="6714871"/>
                    <a:pt x="6054217" y="6715506"/>
                    <a:pt x="6053455" y="6715506"/>
                  </a:cubicBezTo>
                  <a:lnTo>
                    <a:pt x="1524" y="6715506"/>
                  </a:lnTo>
                  <a:cubicBezTo>
                    <a:pt x="635" y="6715506"/>
                    <a:pt x="0" y="6714744"/>
                    <a:pt x="0" y="6713982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6713982"/>
                  </a:lnTo>
                  <a:lnTo>
                    <a:pt x="1524" y="6713982"/>
                  </a:lnTo>
                  <a:lnTo>
                    <a:pt x="1524" y="6712458"/>
                  </a:lnTo>
                  <a:lnTo>
                    <a:pt x="6053455" y="6712458"/>
                  </a:lnTo>
                  <a:lnTo>
                    <a:pt x="6053455" y="6713982"/>
                  </a:lnTo>
                  <a:lnTo>
                    <a:pt x="6051931" y="6713982"/>
                  </a:lnTo>
                  <a:lnTo>
                    <a:pt x="6051931" y="1524"/>
                  </a:lnTo>
                  <a:lnTo>
                    <a:pt x="6053455" y="1524"/>
                  </a:lnTo>
                  <a:lnTo>
                    <a:pt x="6053455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E29C3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6051984" cy="676007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812"/>
                </a:lnSpc>
              </a:pPr>
              <a:endParaRPr/>
            </a:p>
            <a:p>
              <a:pPr algn="ctr">
                <a:lnSpc>
                  <a:spcPts val="2812"/>
                </a:lnSpc>
              </a:pPr>
              <a:r>
                <a:rPr lang="en-US" sz="2441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Fattori organizzativi</a:t>
              </a:r>
            </a:p>
            <a:p>
              <a:pPr algn="ctr">
                <a:lnSpc>
                  <a:spcPts val="2678"/>
                </a:lnSpc>
              </a:pPr>
              <a:endParaRPr lang="en-US" sz="2441" b="1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566736" lvl="1" indent="-283368" algn="ctr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Welfare aziendale</a:t>
              </a:r>
            </a:p>
            <a:p>
              <a:pPr algn="ctr">
                <a:lnSpc>
                  <a:spcPts val="3023"/>
                </a:lnSpc>
              </a:pPr>
              <a:endParaRPr lang="en-US" sz="2624" b="1">
                <a:solidFill>
                  <a:srgbClr val="1F2D29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566736" lvl="1" indent="-283368" algn="ctr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Cultura organizzativa</a:t>
              </a:r>
            </a:p>
            <a:p>
              <a:pPr algn="ctr">
                <a:lnSpc>
                  <a:spcPts val="3023"/>
                </a:lnSpc>
              </a:pPr>
              <a:endParaRPr lang="en-US" sz="2624" b="1">
                <a:solidFill>
                  <a:srgbClr val="1F2D29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566736" lvl="1" indent="-283368" algn="ctr">
                <a:lnSpc>
                  <a:spcPts val="3023"/>
                </a:lnSpc>
                <a:buFont typeface="Arial"/>
                <a:buChar char="•"/>
              </a:pPr>
              <a:r>
                <a:rPr lang="en-US" sz="2624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Clima organizzat</a:t>
              </a:r>
              <a:r>
                <a:rPr lang="en-US" sz="2624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ivo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812754" y="3078171"/>
            <a:ext cx="2408661" cy="4570482"/>
            <a:chOff x="0" y="0"/>
            <a:chExt cx="3211548" cy="609397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11576" cy="6093968"/>
            </a:xfrm>
            <a:custGeom>
              <a:avLst/>
              <a:gdLst/>
              <a:ahLst/>
              <a:cxnLst/>
              <a:rect l="l" t="t" r="r" b="b"/>
              <a:pathLst>
                <a:path w="3211576" h="6093968">
                  <a:moveTo>
                    <a:pt x="0" y="0"/>
                  </a:moveTo>
                  <a:lnTo>
                    <a:pt x="3211576" y="0"/>
                  </a:lnTo>
                  <a:lnTo>
                    <a:pt x="3211576" y="6093968"/>
                  </a:lnTo>
                  <a:lnTo>
                    <a:pt x="0" y="6093968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3211548" cy="615112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Altri fattori</a:t>
              </a:r>
            </a:p>
            <a:p>
              <a:pPr algn="l">
                <a:lnSpc>
                  <a:spcPts val="3060"/>
                </a:lnSpc>
              </a:pPr>
              <a:endParaRPr lang="en-US" sz="2700" b="1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3060"/>
                </a:lnSpc>
              </a:pPr>
              <a:endParaRPr lang="en-US" sz="2700" b="1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550545" lvl="1" indent="-275272" algn="ctr">
                <a:lnSpc>
                  <a:spcPts val="3060"/>
                </a:lnSpc>
                <a:buFont typeface="Arial"/>
                <a:buChar char="•"/>
              </a:pPr>
              <a:r>
                <a:rPr lang="en-US" sz="2550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Genere</a:t>
              </a:r>
            </a:p>
            <a:p>
              <a:pPr algn="ctr">
                <a:lnSpc>
                  <a:spcPts val="3060"/>
                </a:lnSpc>
              </a:pPr>
              <a:endParaRPr lang="en-US" sz="2550" b="1">
                <a:solidFill>
                  <a:srgbClr val="1F2D29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550545" lvl="1" indent="-275272" algn="ctr">
                <a:lnSpc>
                  <a:spcPts val="3060"/>
                </a:lnSpc>
                <a:buFont typeface="Arial"/>
                <a:buChar char="•"/>
              </a:pPr>
              <a:r>
                <a:rPr lang="en-US" sz="2550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Età</a:t>
              </a:r>
            </a:p>
            <a:p>
              <a:pPr algn="ctr">
                <a:lnSpc>
                  <a:spcPts val="3060"/>
                </a:lnSpc>
              </a:pPr>
              <a:endParaRPr lang="en-US" sz="2550" b="1">
                <a:solidFill>
                  <a:srgbClr val="1F2D29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550545" lvl="1" indent="-275272" algn="ctr">
                <a:lnSpc>
                  <a:spcPts val="3060"/>
                </a:lnSpc>
                <a:buFont typeface="Arial"/>
                <a:buChar char="•"/>
              </a:pPr>
              <a:r>
                <a:rPr lang="en-US" sz="2550" b="1">
                  <a:solidFill>
                    <a:srgbClr val="1F2D2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Area geografica</a:t>
              </a:r>
            </a:p>
            <a:p>
              <a:pPr algn="l">
                <a:lnSpc>
                  <a:spcPts val="3060"/>
                </a:lnSpc>
              </a:pPr>
              <a:endParaRPr lang="en-US" sz="2550" b="1">
                <a:solidFill>
                  <a:srgbClr val="1F2D29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3060"/>
                </a:lnSpc>
              </a:pPr>
              <a:endParaRPr lang="en-US" sz="2550" b="1">
                <a:solidFill>
                  <a:srgbClr val="1F2D29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1300" y="0"/>
            <a:ext cx="11901522" cy="10287000"/>
            <a:chOff x="0" y="0"/>
            <a:chExt cx="15868696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68650" cy="13716000"/>
            </a:xfrm>
            <a:custGeom>
              <a:avLst/>
              <a:gdLst/>
              <a:ahLst/>
              <a:cxnLst/>
              <a:rect l="l" t="t" r="r" b="b"/>
              <a:pathLst>
                <a:path w="15868650" h="13716000">
                  <a:moveTo>
                    <a:pt x="0" y="0"/>
                  </a:moveTo>
                  <a:lnTo>
                    <a:pt x="15868650" y="0"/>
                  </a:lnTo>
                  <a:lnTo>
                    <a:pt x="1586865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41282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16524" y="3713775"/>
            <a:ext cx="9586847" cy="5229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3779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Survey (gennaio-febbraio 2024)</a:t>
            </a:r>
          </a:p>
          <a:p>
            <a:pPr algn="ctr">
              <a:lnSpc>
                <a:spcPts val="4082"/>
              </a:lnSpc>
            </a:pPr>
            <a:endParaRPr lang="en-US" sz="3779" b="1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082"/>
              </a:lnSpc>
            </a:pPr>
            <a:r>
              <a:rPr lang="en-US" sz="3779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400 dipendenti NX Advisory</a:t>
            </a:r>
          </a:p>
          <a:p>
            <a:pPr algn="ctr">
              <a:lnSpc>
                <a:spcPts val="4082"/>
              </a:lnSpc>
            </a:pPr>
            <a:endParaRPr lang="en-US" sz="3779" b="1">
              <a:solidFill>
                <a:srgbClr val="B3A28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082"/>
              </a:lnSpc>
            </a:pPr>
            <a:r>
              <a:rPr lang="en-US" sz="3779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Questionario – 25 domande </a:t>
            </a:r>
          </a:p>
          <a:p>
            <a:pPr algn="ctr">
              <a:lnSpc>
                <a:spcPts val="4082"/>
              </a:lnSpc>
            </a:pPr>
            <a:r>
              <a:rPr lang="en-US" sz="3779" b="1">
                <a:solidFill>
                  <a:srgbClr val="B3A283"/>
                </a:solidFill>
                <a:latin typeface="Arial Bold"/>
                <a:ea typeface="Arial Bold"/>
                <a:cs typeface="Arial Bold"/>
                <a:sym typeface="Arial Bold"/>
              </a:rPr>
              <a:t>(aspetti socio-anagrafico; fattori individuali e organizzativi)</a:t>
            </a:r>
          </a:p>
          <a:p>
            <a:pPr algn="ctr">
              <a:lnSpc>
                <a:spcPts val="4082"/>
              </a:lnSpc>
            </a:pPr>
            <a:r>
              <a:rPr lang="en-US" sz="3779">
                <a:solidFill>
                  <a:srgbClr val="B3A2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ctr">
              <a:lnSpc>
                <a:spcPts val="4082"/>
              </a:lnSpc>
            </a:pPr>
            <a:endParaRPr lang="en-US" sz="3779">
              <a:solidFill>
                <a:srgbClr val="B3A283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4082"/>
              </a:lnSpc>
            </a:pPr>
            <a:endParaRPr lang="en-US" sz="3779">
              <a:solidFill>
                <a:srgbClr val="B3A2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950641" y="1028700"/>
            <a:ext cx="11250777" cy="1461447"/>
            <a:chOff x="0" y="0"/>
            <a:chExt cx="15001036" cy="19485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001080" cy="1948652"/>
            </a:xfrm>
            <a:custGeom>
              <a:avLst/>
              <a:gdLst/>
              <a:ahLst/>
              <a:cxnLst/>
              <a:rect l="l" t="t" r="r" b="b"/>
              <a:pathLst>
                <a:path w="15001080" h="1948652">
                  <a:moveTo>
                    <a:pt x="0" y="0"/>
                  </a:moveTo>
                  <a:lnTo>
                    <a:pt x="15001080" y="0"/>
                  </a:lnTo>
                  <a:lnTo>
                    <a:pt x="15001080" y="1948652"/>
                  </a:lnTo>
                  <a:lnTo>
                    <a:pt x="0" y="1948652"/>
                  </a:lnTo>
                  <a:close/>
                </a:path>
              </a:pathLst>
            </a:custGeom>
            <a:solidFill>
              <a:srgbClr val="1E37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-1524" y="-1524"/>
              <a:ext cx="15004128" cy="1951700"/>
            </a:xfrm>
            <a:custGeom>
              <a:avLst/>
              <a:gdLst/>
              <a:ahLst/>
              <a:cxnLst/>
              <a:rect l="l" t="t" r="r" b="b"/>
              <a:pathLst>
                <a:path w="15004128" h="1951700">
                  <a:moveTo>
                    <a:pt x="1524" y="0"/>
                  </a:moveTo>
                  <a:lnTo>
                    <a:pt x="15002604" y="0"/>
                  </a:lnTo>
                  <a:cubicBezTo>
                    <a:pt x="15003492" y="0"/>
                    <a:pt x="15004128" y="762"/>
                    <a:pt x="15004128" y="1524"/>
                  </a:cubicBezTo>
                  <a:lnTo>
                    <a:pt x="15004128" y="1950176"/>
                  </a:lnTo>
                  <a:cubicBezTo>
                    <a:pt x="15004128" y="1951065"/>
                    <a:pt x="15003365" y="1951700"/>
                    <a:pt x="15002604" y="1951700"/>
                  </a:cubicBezTo>
                  <a:lnTo>
                    <a:pt x="1524" y="1951700"/>
                  </a:lnTo>
                  <a:cubicBezTo>
                    <a:pt x="635" y="1951700"/>
                    <a:pt x="0" y="1950938"/>
                    <a:pt x="0" y="1950176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2643"/>
                  </a:moveTo>
                  <a:lnTo>
                    <a:pt x="1524" y="1524"/>
                  </a:lnTo>
                  <a:lnTo>
                    <a:pt x="3658" y="1524"/>
                  </a:lnTo>
                  <a:lnTo>
                    <a:pt x="3658" y="1950176"/>
                  </a:lnTo>
                  <a:lnTo>
                    <a:pt x="1524" y="1950176"/>
                  </a:lnTo>
                  <a:lnTo>
                    <a:pt x="1524" y="1949042"/>
                  </a:lnTo>
                  <a:lnTo>
                    <a:pt x="15002604" y="1949042"/>
                  </a:lnTo>
                  <a:lnTo>
                    <a:pt x="15002604" y="1950176"/>
                  </a:lnTo>
                  <a:lnTo>
                    <a:pt x="15000488" y="1950176"/>
                  </a:lnTo>
                  <a:lnTo>
                    <a:pt x="15000488" y="1524"/>
                  </a:lnTo>
                  <a:lnTo>
                    <a:pt x="15002604" y="1524"/>
                  </a:lnTo>
                  <a:lnTo>
                    <a:pt x="15002604" y="2643"/>
                  </a:lnTo>
                  <a:lnTo>
                    <a:pt x="1524" y="26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33350"/>
              <a:ext cx="15001036" cy="2081946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4464"/>
                </a:lnSpc>
              </a:pPr>
              <a:r>
                <a:rPr lang="en-US" sz="3100" b="1">
                  <a:solidFill>
                    <a:srgbClr val="E29C3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QUALI  FATTORI INDIVIDUALI E ORGANIZZATIVI INCIDONO SULLA SODDISFAZIONE LAVORATIVA? 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83854" y="988508"/>
            <a:ext cx="440574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8EC0C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83376" y="299178"/>
            <a:ext cx="13280392" cy="151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8"/>
              </a:lnSpc>
            </a:pPr>
            <a:endParaRPr/>
          </a:p>
          <a:p>
            <a:pPr algn="ctr">
              <a:lnSpc>
                <a:spcPts val="5508"/>
              </a:lnSpc>
            </a:pPr>
            <a:r>
              <a:rPr lang="en-US" sz="5100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CARATTERISTICHE DEL CAMPIONE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391936" y="2659566"/>
            <a:ext cx="13463273" cy="7075448"/>
            <a:chOff x="0" y="0"/>
            <a:chExt cx="17951030" cy="94339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951069" cy="9433941"/>
            </a:xfrm>
            <a:custGeom>
              <a:avLst/>
              <a:gdLst/>
              <a:ahLst/>
              <a:cxnLst/>
              <a:rect l="l" t="t" r="r" b="b"/>
              <a:pathLst>
                <a:path w="17951069" h="9433941">
                  <a:moveTo>
                    <a:pt x="0" y="0"/>
                  </a:moveTo>
                  <a:lnTo>
                    <a:pt x="17951069" y="0"/>
                  </a:lnTo>
                  <a:lnTo>
                    <a:pt x="17951069" y="9433941"/>
                  </a:lnTo>
                  <a:lnTo>
                    <a:pt x="0" y="9433941"/>
                  </a:lnTo>
                  <a:close/>
                </a:path>
              </a:pathLst>
            </a:custGeom>
            <a:solidFill>
              <a:srgbClr val="00C4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-1524" y="-1524"/>
              <a:ext cx="17954117" cy="9436989"/>
            </a:xfrm>
            <a:custGeom>
              <a:avLst/>
              <a:gdLst/>
              <a:ahLst/>
              <a:cxnLst/>
              <a:rect l="l" t="t" r="r" b="b"/>
              <a:pathLst>
                <a:path w="17954117" h="9436989">
                  <a:moveTo>
                    <a:pt x="1524" y="0"/>
                  </a:moveTo>
                  <a:lnTo>
                    <a:pt x="17952593" y="0"/>
                  </a:lnTo>
                  <a:cubicBezTo>
                    <a:pt x="17953482" y="0"/>
                    <a:pt x="17954117" y="762"/>
                    <a:pt x="17954117" y="1524"/>
                  </a:cubicBezTo>
                  <a:lnTo>
                    <a:pt x="17954117" y="9435465"/>
                  </a:lnTo>
                  <a:cubicBezTo>
                    <a:pt x="17954117" y="9436354"/>
                    <a:pt x="17953355" y="9436989"/>
                    <a:pt x="17952593" y="9436989"/>
                  </a:cubicBezTo>
                  <a:lnTo>
                    <a:pt x="1524" y="9436989"/>
                  </a:lnTo>
                  <a:cubicBezTo>
                    <a:pt x="635" y="9436989"/>
                    <a:pt x="0" y="9436227"/>
                    <a:pt x="0" y="943546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9435465"/>
                  </a:lnTo>
                  <a:lnTo>
                    <a:pt x="1524" y="9435465"/>
                  </a:lnTo>
                  <a:lnTo>
                    <a:pt x="1524" y="9433941"/>
                  </a:lnTo>
                  <a:lnTo>
                    <a:pt x="17952593" y="9433941"/>
                  </a:lnTo>
                  <a:lnTo>
                    <a:pt x="17952593" y="9435465"/>
                  </a:lnTo>
                  <a:lnTo>
                    <a:pt x="17951069" y="9435465"/>
                  </a:lnTo>
                  <a:lnTo>
                    <a:pt x="17951069" y="1524"/>
                  </a:lnTo>
                  <a:lnTo>
                    <a:pt x="17952593" y="1524"/>
                  </a:lnTo>
                  <a:lnTo>
                    <a:pt x="17952593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33B5B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52400"/>
              <a:ext cx="17951030" cy="9586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5039"/>
                </a:lnSpc>
              </a:pPr>
              <a:r>
                <a:rPr lang="en-US" sz="3499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Genere</a:t>
              </a:r>
              <a:r>
                <a:rPr lang="en-US" sz="34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34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46% donne, 54% uomini</a:t>
              </a:r>
            </a:p>
            <a:p>
              <a:pPr algn="l">
                <a:lnSpc>
                  <a:spcPts val="5039"/>
                </a:lnSpc>
              </a:pPr>
              <a:r>
                <a:rPr lang="en-US" sz="3499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Età media</a:t>
              </a:r>
              <a:r>
                <a:rPr lang="en-US" sz="34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34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40 anni</a:t>
              </a:r>
            </a:p>
            <a:p>
              <a:pPr algn="l">
                <a:lnSpc>
                  <a:spcPts val="5039"/>
                </a:lnSpc>
              </a:pPr>
              <a:r>
                <a:rPr lang="en-US" sz="3499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Titolo di studio</a:t>
              </a:r>
              <a:r>
                <a:rPr lang="en-US" sz="34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34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oltre l’80% laurea magistrale (circa il 10% anche il dottorato di ricerca) circa il 20% laurea triennale-diploma</a:t>
              </a:r>
            </a:p>
            <a:p>
              <a:pPr algn="l">
                <a:lnSpc>
                  <a:spcPts val="5039"/>
                </a:lnSpc>
              </a:pPr>
              <a:r>
                <a:rPr lang="en-US" sz="3499" b="1">
                  <a:solidFill>
                    <a:srgbClr val="C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Ruolo professionale</a:t>
              </a:r>
              <a:r>
                <a:rPr lang="en-US" sz="34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34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49% dirigenti; 24% consulenti; 13% manager; 6,3% formatori/coach; 1,5% personale tecnico amministrativo</a:t>
              </a:r>
            </a:p>
            <a:p>
              <a:pPr algn="l">
                <a:lnSpc>
                  <a:spcPts val="4320"/>
                </a:lnSpc>
              </a:pPr>
              <a:endParaRPr lang="en-US" sz="34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053761" y="2926991"/>
            <a:ext cx="12710008" cy="6545654"/>
          </a:xfrm>
          <a:custGeom>
            <a:avLst/>
            <a:gdLst/>
            <a:ahLst/>
            <a:cxnLst/>
            <a:rect l="l" t="t" r="r" b="b"/>
            <a:pathLst>
              <a:path w="12710008" h="6545654">
                <a:moveTo>
                  <a:pt x="0" y="0"/>
                </a:moveTo>
                <a:lnTo>
                  <a:pt x="12710007" y="0"/>
                </a:lnTo>
                <a:lnTo>
                  <a:pt x="12710007" y="6545654"/>
                </a:lnTo>
                <a:lnTo>
                  <a:pt x="0" y="65456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3383854" y="988508"/>
            <a:ext cx="440574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8EC0C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09152" y="1229229"/>
            <a:ext cx="11754616" cy="144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3885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Soddisfazione al lavoro dei dipendenti di </a:t>
            </a:r>
          </a:p>
          <a:p>
            <a:pPr algn="ctr">
              <a:lnSpc>
                <a:spcPts val="4195"/>
              </a:lnSpc>
            </a:pPr>
            <a:r>
              <a:rPr lang="en-US" sz="3885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NX Advisory</a:t>
            </a:r>
          </a:p>
          <a:p>
            <a:pPr algn="ctr">
              <a:lnSpc>
                <a:spcPts val="2624"/>
              </a:lnSpc>
            </a:pPr>
            <a:r>
              <a:rPr lang="en-US" sz="2429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Fonte: elaborazione su dati della </a:t>
            </a:r>
            <a:r>
              <a:rPr lang="en-US" sz="2429" b="1" i="1">
                <a:solidFill>
                  <a:srgbClr val="E29C36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survey</a:t>
            </a:r>
            <a:r>
              <a:rPr lang="en-US" sz="2429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 2024</a:t>
            </a:r>
          </a:p>
        </p:txBody>
      </p:sp>
      <p:sp>
        <p:nvSpPr>
          <p:cNvPr id="15" name="TextBox 15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7691" y="3157803"/>
            <a:ext cx="14040308" cy="7129197"/>
          </a:xfrm>
          <a:custGeom>
            <a:avLst/>
            <a:gdLst/>
            <a:ahLst/>
            <a:cxnLst/>
            <a:rect l="l" t="t" r="r" b="b"/>
            <a:pathLst>
              <a:path w="14040308" h="7129197">
                <a:moveTo>
                  <a:pt x="0" y="0"/>
                </a:moveTo>
                <a:lnTo>
                  <a:pt x="14040307" y="0"/>
                </a:lnTo>
                <a:lnTo>
                  <a:pt x="14040307" y="7129197"/>
                </a:lnTo>
                <a:lnTo>
                  <a:pt x="0" y="712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4800" cy="10287000"/>
          </a:xfrm>
          <a:custGeom>
            <a:avLst/>
            <a:gdLst/>
            <a:ahLst/>
            <a:cxnLst/>
            <a:rect l="l" t="t" r="r" b="b"/>
            <a:pathLst>
              <a:path w="18284800" h="10287000">
                <a:moveTo>
                  <a:pt x="0" y="0"/>
                </a:moveTo>
                <a:lnTo>
                  <a:pt x="18284800" y="0"/>
                </a:lnTo>
                <a:lnTo>
                  <a:pt x="18284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446261" cy="10287000"/>
            <a:chOff x="0" y="0"/>
            <a:chExt cx="192834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8368" cy="13716000"/>
            </a:xfrm>
            <a:custGeom>
              <a:avLst/>
              <a:gdLst/>
              <a:ahLst/>
              <a:cxnLst/>
              <a:rect l="l" t="t" r="r" b="b"/>
              <a:pathLst>
                <a:path w="1928368" h="13716000">
                  <a:moveTo>
                    <a:pt x="0" y="0"/>
                  </a:moveTo>
                  <a:lnTo>
                    <a:pt x="1928368" y="0"/>
                  </a:lnTo>
                  <a:lnTo>
                    <a:pt x="19283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3063" y="0"/>
            <a:ext cx="68578" cy="10287000"/>
            <a:chOff x="0" y="0"/>
            <a:chExt cx="91438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" cy="13716000"/>
            </a:xfrm>
            <a:custGeom>
              <a:avLst/>
              <a:gdLst/>
              <a:ahLst/>
              <a:cxnLst/>
              <a:rect l="l" t="t" r="r" b="b"/>
              <a:pathLst>
                <a:path w="91440" h="13716000">
                  <a:moveTo>
                    <a:pt x="0" y="0"/>
                  </a:moveTo>
                  <a:lnTo>
                    <a:pt x="91440" y="0"/>
                  </a:lnTo>
                  <a:lnTo>
                    <a:pt x="9144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718" y="0"/>
            <a:ext cx="15558474" cy="10287000"/>
            <a:chOff x="0" y="0"/>
            <a:chExt cx="20744632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44687" cy="13716000"/>
            </a:xfrm>
            <a:custGeom>
              <a:avLst/>
              <a:gdLst/>
              <a:ahLst/>
              <a:cxnLst/>
              <a:rect l="l" t="t" r="r" b="b"/>
              <a:pathLst>
                <a:path w="20744687" h="13716000">
                  <a:moveTo>
                    <a:pt x="0" y="0"/>
                  </a:moveTo>
                  <a:lnTo>
                    <a:pt x="20744687" y="0"/>
                  </a:lnTo>
                  <a:lnTo>
                    <a:pt x="207446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2D29">
                <a:alpha val="84314"/>
              </a:srgbClr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65992" y="0"/>
            <a:ext cx="41148" cy="10287000"/>
            <a:chOff x="0" y="0"/>
            <a:chExt cx="5486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" cy="13716000"/>
            </a:xfrm>
            <a:custGeom>
              <a:avLst/>
              <a:gdLst/>
              <a:ahLst/>
              <a:cxnLst/>
              <a:rect l="l" t="t" r="r" b="b"/>
              <a:pathLst>
                <a:path w="54864" h="13716000">
                  <a:moveTo>
                    <a:pt x="0" y="0"/>
                  </a:moveTo>
                  <a:lnTo>
                    <a:pt x="54864" y="0"/>
                  </a:lnTo>
                  <a:lnTo>
                    <a:pt x="548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604142" y="2881831"/>
            <a:ext cx="11190488" cy="6942031"/>
          </a:xfrm>
          <a:custGeom>
            <a:avLst/>
            <a:gdLst/>
            <a:ahLst/>
            <a:cxnLst/>
            <a:rect l="l" t="t" r="r" b="b"/>
            <a:pathLst>
              <a:path w="11190488" h="6942031">
                <a:moveTo>
                  <a:pt x="0" y="0"/>
                </a:moveTo>
                <a:lnTo>
                  <a:pt x="11190487" y="0"/>
                </a:lnTo>
                <a:lnTo>
                  <a:pt x="11190487" y="6942031"/>
                </a:lnTo>
                <a:lnTo>
                  <a:pt x="0" y="69420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522" r="-105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3383854" y="988508"/>
            <a:ext cx="440574" cy="48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8EC0C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04142" y="1219704"/>
            <a:ext cx="11190488" cy="155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4185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Propensione dei dipendenti di NX Advisory a valutare altre opportunità lavorative</a:t>
            </a:r>
          </a:p>
          <a:p>
            <a:pPr algn="ctr">
              <a:lnSpc>
                <a:spcPts val="2624"/>
              </a:lnSpc>
            </a:pPr>
            <a:r>
              <a:rPr lang="en-US" sz="2429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Fonte: elaborazione su dati della </a:t>
            </a:r>
            <a:r>
              <a:rPr lang="en-US" sz="2429" b="1" i="1">
                <a:solidFill>
                  <a:srgbClr val="E29C36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survey</a:t>
            </a:r>
            <a:r>
              <a:rPr lang="en-US" sz="2429" b="1">
                <a:solidFill>
                  <a:srgbClr val="E29C36"/>
                </a:solidFill>
                <a:latin typeface="Arial Bold"/>
                <a:ea typeface="Arial Bold"/>
                <a:cs typeface="Arial Bold"/>
                <a:sym typeface="Arial Bold"/>
              </a:rPr>
              <a:t> 2024</a:t>
            </a:r>
          </a:p>
        </p:txBody>
      </p:sp>
      <p:sp>
        <p:nvSpPr>
          <p:cNvPr id="15" name="TextBox 15"/>
          <p:cNvSpPr txBox="1"/>
          <p:nvPr/>
        </p:nvSpPr>
        <p:spPr>
          <a:xfrm rot="5400000">
            <a:off x="-3249968" y="5523148"/>
            <a:ext cx="8645148" cy="23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Sisec, 2025 - Università di Pavia</a:t>
            </a:r>
          </a:p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792</Words>
  <Application>Microsoft Macintosh PowerPoint</Application>
  <PresentationFormat>Personalizzato</PresentationFormat>
  <Paragraphs>181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 Bold</vt:lpstr>
      <vt:lpstr>Arial</vt:lpstr>
      <vt:lpstr>Calibri</vt:lpstr>
      <vt:lpstr>Arial Bold Italics</vt:lpstr>
      <vt:lpstr>Arimo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Presentazione.pptx</dc:title>
  <cp:lastModifiedBy>Microsoft Office User</cp:lastModifiedBy>
  <cp:revision>6</cp:revision>
  <dcterms:created xsi:type="dcterms:W3CDTF">2006-08-16T00:00:00Z</dcterms:created>
  <dcterms:modified xsi:type="dcterms:W3CDTF">2025-11-07T10:22:46Z</dcterms:modified>
  <dc:identifier>DAGdG2Aq4tQ</dc:identifier>
</cp:coreProperties>
</file>