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44E2D-669F-450D-9391-F336508F9283}" type="datetimeFigureOut">
              <a:rPr lang="it-IT" smtClean="0"/>
              <a:pPr/>
              <a:t>26/04/2020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35C08-B4F5-4B3A-B783-343A3964725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44E2D-669F-450D-9391-F336508F9283}" type="datetimeFigureOut">
              <a:rPr lang="it-IT" smtClean="0"/>
              <a:pPr/>
              <a:t>26/04/2020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35C08-B4F5-4B3A-B783-343A3964725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44E2D-669F-450D-9391-F336508F9283}" type="datetimeFigureOut">
              <a:rPr lang="it-IT" smtClean="0"/>
              <a:pPr/>
              <a:t>26/04/2020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35C08-B4F5-4B3A-B783-343A3964725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44E2D-669F-450D-9391-F336508F9283}" type="datetimeFigureOut">
              <a:rPr lang="it-IT" smtClean="0"/>
              <a:pPr/>
              <a:t>26/04/2020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35C08-B4F5-4B3A-B783-343A3964725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44E2D-669F-450D-9391-F336508F9283}" type="datetimeFigureOut">
              <a:rPr lang="it-IT" smtClean="0"/>
              <a:pPr/>
              <a:t>26/04/2020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35C08-B4F5-4B3A-B783-343A3964725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44E2D-669F-450D-9391-F336508F9283}" type="datetimeFigureOut">
              <a:rPr lang="it-IT" smtClean="0"/>
              <a:pPr/>
              <a:t>26/04/2020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35C08-B4F5-4B3A-B783-343A3964725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44E2D-669F-450D-9391-F336508F9283}" type="datetimeFigureOut">
              <a:rPr lang="it-IT" smtClean="0"/>
              <a:pPr/>
              <a:t>26/04/2020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35C08-B4F5-4B3A-B783-343A3964725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44E2D-669F-450D-9391-F336508F9283}" type="datetimeFigureOut">
              <a:rPr lang="it-IT" smtClean="0"/>
              <a:pPr/>
              <a:t>26/04/2020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35C08-B4F5-4B3A-B783-343A3964725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44E2D-669F-450D-9391-F336508F9283}" type="datetimeFigureOut">
              <a:rPr lang="it-IT" smtClean="0"/>
              <a:pPr/>
              <a:t>26/04/2020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35C08-B4F5-4B3A-B783-343A3964725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44E2D-669F-450D-9391-F336508F9283}" type="datetimeFigureOut">
              <a:rPr lang="it-IT" smtClean="0"/>
              <a:pPr/>
              <a:t>26/04/2020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35C08-B4F5-4B3A-B783-343A3964725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44E2D-669F-450D-9391-F336508F9283}" type="datetimeFigureOut">
              <a:rPr lang="it-IT" smtClean="0"/>
              <a:pPr/>
              <a:t>26/04/2020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35C08-B4F5-4B3A-B783-343A3964725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844E2D-669F-450D-9391-F336508F9283}" type="datetimeFigureOut">
              <a:rPr lang="it-IT" smtClean="0"/>
              <a:pPr/>
              <a:t>26/04/2020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135C08-B4F5-4B3A-B783-343A3964725F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457200" y="1428736"/>
            <a:ext cx="8229600" cy="3714776"/>
          </a:xfrm>
          <a:solidFill>
            <a:schemeClr val="bg1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it-IT" dirty="0" smtClean="0"/>
              <a:t>Il fatto illecito e la responsabilità internazionale</a:t>
            </a:r>
            <a:endParaRPr lang="it-I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</a:schemeClr>
          </a:solidFill>
        </p:spPr>
        <p:txBody>
          <a:bodyPr/>
          <a:lstStyle/>
          <a:p>
            <a:r>
              <a:rPr lang="it-IT" dirty="0" smtClean="0"/>
              <a:t>Colpa e diligenza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Regola generale: basta l’attribuzione (in assenza di elementi psicologici) – responsabilità oggettiva relativa (ammesse cause di giustificazione)</a:t>
            </a:r>
          </a:p>
          <a:p>
            <a:r>
              <a:rPr lang="it-IT" dirty="0" smtClean="0"/>
              <a:t>Altre forme di responsabilità internazionale: responsabilità oggettiva assoluta (cause di giustificazione escluse), responsabilità per colpa </a:t>
            </a:r>
          </a:p>
          <a:p>
            <a:r>
              <a:rPr lang="it-IT" dirty="0" smtClean="0"/>
              <a:t>Responsabilità per colpa: per violazione di standard predeterminati di condotta (diligenza) previsti dalla norma primaria; per colpa/dolo specifici (esempio: genocidio)</a:t>
            </a:r>
            <a:endParaRPr lang="it-IT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Conseguenze sostanziali dell’illecito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Cessazione: fatto illecito continuato – norma “primaria”</a:t>
            </a:r>
          </a:p>
          <a:p>
            <a:r>
              <a:rPr lang="it-IT" dirty="0" smtClean="0"/>
              <a:t>Garanzia di non ripetizione (esempio: caso La </a:t>
            </a:r>
            <a:r>
              <a:rPr lang="it-IT" dirty="0" err="1" smtClean="0"/>
              <a:t>Grand</a:t>
            </a:r>
            <a:r>
              <a:rPr lang="it-IT" dirty="0" smtClean="0"/>
              <a:t>) </a:t>
            </a:r>
          </a:p>
          <a:p>
            <a:r>
              <a:rPr lang="it-IT" dirty="0" smtClean="0"/>
              <a:t>Riparazione in forma specifica (</a:t>
            </a:r>
            <a:r>
              <a:rPr lang="it-IT" i="1" dirty="0" err="1" smtClean="0"/>
              <a:t>restitutio</a:t>
            </a:r>
            <a:r>
              <a:rPr lang="it-IT" i="1" dirty="0" smtClean="0"/>
              <a:t> in </a:t>
            </a:r>
            <a:r>
              <a:rPr lang="it-IT" i="1" dirty="0" err="1" smtClean="0"/>
              <a:t>integrum</a:t>
            </a:r>
            <a:r>
              <a:rPr lang="it-IT" dirty="0" smtClean="0"/>
              <a:t>):  ripristinare la situazione che sarebbe esistita (esempi: restituzione dazio, cassazione/revisione sentenza, abrogazione/introduzione norma) </a:t>
            </a:r>
            <a:endParaRPr lang="it-I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Conseguenze sostanziali dell’illecito </a:t>
            </a:r>
            <a:r>
              <a:rPr lang="it-IT" dirty="0" err="1" smtClean="0"/>
              <a:t>II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/>
              <a:t>R</a:t>
            </a:r>
            <a:r>
              <a:rPr lang="it-IT" dirty="0" smtClean="0"/>
              <a:t>isarcimento in denaro (per equivalente): subentro in caso di impossibilità (giuridica/fisica), consenso dello Stato leso, regimi convenzionali</a:t>
            </a:r>
          </a:p>
          <a:p>
            <a:r>
              <a:rPr lang="it-IT" dirty="0" smtClean="0"/>
              <a:t>Soddisfazione (danni morali): accertamento in giudizio, scuse</a:t>
            </a:r>
          </a:p>
          <a:p>
            <a:r>
              <a:rPr lang="it-IT" dirty="0" smtClean="0"/>
              <a:t>Nessuna priorità rigida tra forme di riparazione</a:t>
            </a:r>
          </a:p>
          <a:p>
            <a:r>
              <a:rPr lang="it-IT" dirty="0" smtClean="0"/>
              <a:t>Regimi convenzionali: artt. 41 e 46 CEDU</a:t>
            </a:r>
          </a:p>
          <a:p>
            <a:r>
              <a:rPr lang="it-IT" dirty="0" smtClean="0"/>
              <a:t>Rilevanza delle conseguenze “morali”</a:t>
            </a:r>
            <a:endParaRPr lang="it-IT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Conseguenze strumentali dell’illecito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Misure per ottenere il rispetto degli obblighi “secondari”</a:t>
            </a:r>
          </a:p>
          <a:p>
            <a:r>
              <a:rPr lang="it-IT" dirty="0" smtClean="0"/>
              <a:t>La titolarità a fare valere la responsabilità spetta allo Stato leso</a:t>
            </a:r>
          </a:p>
          <a:p>
            <a:r>
              <a:rPr lang="it-IT" dirty="0" smtClean="0"/>
              <a:t>Adempimenti preventivi: richiesta di cessazione/riparazione, legame effettivo e previo esaurimento (trattamenti stranieri)</a:t>
            </a:r>
          </a:p>
          <a:p>
            <a:r>
              <a:rPr lang="it-IT" dirty="0" smtClean="0"/>
              <a:t>Contromisure unilaterali  (rappresaglie e ritorsioni)</a:t>
            </a:r>
            <a:endParaRPr lang="it-IT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</a:schemeClr>
          </a:solidFill>
        </p:spPr>
        <p:txBody>
          <a:bodyPr/>
          <a:lstStyle/>
          <a:p>
            <a:r>
              <a:rPr lang="it-IT" dirty="0" smtClean="0"/>
              <a:t>Funzioni e limiti delle contromisure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Funzione coercitiva (indurre ad attuare le conseguenze sostanziali) – Articoli CDI</a:t>
            </a:r>
          </a:p>
          <a:p>
            <a:r>
              <a:rPr lang="it-IT" dirty="0" smtClean="0"/>
              <a:t>Funzione retributiva/afflittiva (infliggere una punizione) (prassi meno recente)</a:t>
            </a:r>
          </a:p>
          <a:p>
            <a:r>
              <a:rPr lang="it-IT" dirty="0" smtClean="0"/>
              <a:t>Funzione esecutiva (realizzare direttamente il l’interesse non rispettato) (misure esecutive su beni stranieri)</a:t>
            </a:r>
          </a:p>
          <a:p>
            <a:r>
              <a:rPr lang="it-IT" dirty="0" smtClean="0"/>
              <a:t>Limiti: proporzionalità (funzionalità), norme inviolabili a titolo di contromisura (</a:t>
            </a:r>
            <a:r>
              <a:rPr lang="it-IT" dirty="0" err="1" smtClean="0"/>
              <a:t>ius</a:t>
            </a:r>
            <a:r>
              <a:rPr lang="it-IT" dirty="0" smtClean="0"/>
              <a:t> </a:t>
            </a:r>
            <a:r>
              <a:rPr lang="it-IT" dirty="0" err="1" smtClean="0"/>
              <a:t>cogens</a:t>
            </a:r>
            <a:r>
              <a:rPr lang="it-IT" dirty="0" smtClean="0"/>
              <a:t>, norme sui diritti umani</a:t>
            </a:r>
            <a:r>
              <a:rPr lang="it-IT" smtClean="0"/>
              <a:t>, norme di </a:t>
            </a:r>
            <a:r>
              <a:rPr lang="it-IT" dirty="0" err="1" smtClean="0"/>
              <a:t>d.i.u.</a:t>
            </a:r>
            <a:r>
              <a:rPr lang="it-IT" dirty="0" smtClean="0"/>
              <a:t>) </a:t>
            </a:r>
            <a:endParaRPr lang="it-IT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Dal rapporto bilaterale al rapporto collettivo di responsabilità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dirty="0" smtClean="0"/>
          </a:p>
          <a:p>
            <a:pPr>
              <a:buNone/>
            </a:pPr>
            <a:r>
              <a:rPr lang="it-IT" dirty="0" smtClean="0"/>
              <a:t>	Il rapporto bilaterale di responsabilità: tra Stato autore e Stato vittima – natura privatistica – assenza di garanzie centralizzate</a:t>
            </a:r>
          </a:p>
          <a:p>
            <a:endParaRPr lang="it-IT" dirty="0" smtClean="0"/>
          </a:p>
          <a:p>
            <a:pPr>
              <a:buNone/>
            </a:pPr>
            <a:r>
              <a:rPr lang="it-IT" dirty="0" smtClean="0"/>
              <a:t>	Inidoneità di questo schema di fronte a regole poste a tutela di interessi collettivi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</a:schemeClr>
          </a:solidFill>
        </p:spPr>
        <p:txBody>
          <a:bodyPr/>
          <a:lstStyle/>
          <a:p>
            <a:r>
              <a:rPr lang="it-IT" dirty="0" smtClean="0"/>
              <a:t>I crimini internazionali dello Stato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it-IT" dirty="0" smtClean="0"/>
              <a:t>	Articolo 19 </a:t>
            </a:r>
            <a:r>
              <a:rPr lang="it-IT" dirty="0" smtClean="0"/>
              <a:t>progetto </a:t>
            </a:r>
            <a:r>
              <a:rPr lang="it-IT" dirty="0" smtClean="0"/>
              <a:t>CDI (prima lettura): </a:t>
            </a:r>
            <a:r>
              <a:rPr lang="it-IT" dirty="0" smtClean="0"/>
              <a:t>“delitti” e “crimini” (violazioni di norme che tutelano </a:t>
            </a:r>
            <a:r>
              <a:rPr lang="it-IT" dirty="0" smtClean="0"/>
              <a:t>interessi tanto </a:t>
            </a:r>
            <a:r>
              <a:rPr lang="it-IT" dirty="0" smtClean="0"/>
              <a:t>essenziali per la comunità </a:t>
            </a:r>
            <a:r>
              <a:rPr lang="it-IT" dirty="0" smtClean="0"/>
              <a:t>internazionale da essere riconosciute come crimini)</a:t>
            </a:r>
          </a:p>
          <a:p>
            <a:r>
              <a:rPr lang="it-IT" dirty="0" smtClean="0"/>
              <a:t>Esempi: uso forza, autodeterminazione dei popoli, diritti umani, ambiente</a:t>
            </a:r>
          </a:p>
          <a:p>
            <a:r>
              <a:rPr lang="it-IT" dirty="0" smtClean="0"/>
              <a:t>Critica e abbandono – “violazioni gravi dello </a:t>
            </a:r>
            <a:r>
              <a:rPr lang="it-IT" dirty="0" err="1" smtClean="0"/>
              <a:t>ius</a:t>
            </a:r>
            <a:r>
              <a:rPr lang="it-IT" dirty="0" smtClean="0"/>
              <a:t> </a:t>
            </a:r>
            <a:r>
              <a:rPr lang="it-IT" dirty="0" err="1" smtClean="0"/>
              <a:t>cogens</a:t>
            </a:r>
            <a:r>
              <a:rPr lang="it-IT" dirty="0" smtClean="0"/>
              <a:t>” – difficoltà di prevedere conseguenze ulteriori (responsabilità aggravata)</a:t>
            </a:r>
            <a:endParaRPr lang="it-IT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Contenuto della responsabilità aggravata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	Reintegrazione dello </a:t>
            </a:r>
            <a:r>
              <a:rPr lang="it-IT" i="1" dirty="0" smtClean="0"/>
              <a:t>status quo ante</a:t>
            </a:r>
          </a:p>
          <a:p>
            <a:pPr>
              <a:buNone/>
            </a:pPr>
            <a:r>
              <a:rPr lang="it-IT" dirty="0" smtClean="0"/>
              <a:t>	Art.41 - conseguenze ulteriori rispetto a quelle ordinarie (elenco non esaustivo): </a:t>
            </a:r>
          </a:p>
          <a:p>
            <a:pPr>
              <a:buNone/>
            </a:pPr>
            <a:r>
              <a:rPr lang="it-IT" dirty="0" smtClean="0"/>
              <a:t>	a) obbligo di cooperare per la cessazione </a:t>
            </a:r>
          </a:p>
          <a:p>
            <a:pPr>
              <a:buNone/>
            </a:pPr>
            <a:r>
              <a:rPr lang="it-IT" dirty="0" smtClean="0"/>
              <a:t>	b) obbligo di non riconoscere la situazione che si è creata</a:t>
            </a:r>
          </a:p>
          <a:p>
            <a:pPr>
              <a:buNone/>
            </a:pPr>
            <a:r>
              <a:rPr lang="it-IT" dirty="0" smtClean="0"/>
              <a:t>	</a:t>
            </a:r>
            <a:r>
              <a:rPr lang="it-IT" dirty="0" smtClean="0"/>
              <a:t>c) obbligo di non contribuire a mantenere la situazione che si è creata </a:t>
            </a:r>
            <a:endParaRPr lang="it-IT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Lo Stato leso da una violazione grave dello </a:t>
            </a:r>
            <a:r>
              <a:rPr lang="it-IT" i="1" dirty="0" err="1" smtClean="0"/>
              <a:t>ius</a:t>
            </a:r>
            <a:r>
              <a:rPr lang="it-IT" i="1" dirty="0" smtClean="0"/>
              <a:t> </a:t>
            </a:r>
            <a:r>
              <a:rPr lang="it-IT" i="1" dirty="0" err="1" smtClean="0"/>
              <a:t>cogens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it-IT" dirty="0" smtClean="0"/>
              <a:t>	Tre possibilità teoriche: </a:t>
            </a:r>
          </a:p>
          <a:p>
            <a:pPr>
              <a:buNone/>
            </a:pPr>
            <a:r>
              <a:rPr lang="it-IT" dirty="0" smtClean="0"/>
              <a:t>	a) reagiscono individualmente tutti gli Stati lesi (sommatoria di rapporti bilaterali)</a:t>
            </a:r>
          </a:p>
          <a:p>
            <a:pPr>
              <a:buNone/>
            </a:pPr>
            <a:r>
              <a:rPr lang="it-IT" dirty="0" smtClean="0"/>
              <a:t>	</a:t>
            </a:r>
            <a:r>
              <a:rPr lang="it-IT" dirty="0" smtClean="0"/>
              <a:t>b) la reazione spetta unicamente alla comunità internazionale attraverso propri organi (quali?)</a:t>
            </a:r>
          </a:p>
          <a:p>
            <a:pPr>
              <a:buNone/>
            </a:pPr>
            <a:r>
              <a:rPr lang="it-IT" dirty="0" smtClean="0"/>
              <a:t>	c) reagiscono gli Stati in modo coordinato per conto della comunità internazionale (in sostituzione/integrazione di una risposta istituzionalizzata) </a:t>
            </a:r>
            <a:endParaRPr lang="it-IT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Lo Stato leso da una violazione grave dello </a:t>
            </a:r>
            <a:r>
              <a:rPr lang="it-IT" i="1" dirty="0" err="1" smtClean="0"/>
              <a:t>ius</a:t>
            </a:r>
            <a:r>
              <a:rPr lang="it-IT" i="1" dirty="0" smtClean="0"/>
              <a:t> </a:t>
            </a:r>
            <a:r>
              <a:rPr lang="it-IT" i="1" dirty="0" err="1" smtClean="0"/>
              <a:t>cogens</a:t>
            </a:r>
            <a:r>
              <a:rPr lang="it-IT" i="1" dirty="0" smtClean="0"/>
              <a:t> </a:t>
            </a:r>
            <a:r>
              <a:rPr lang="it-IT" dirty="0" smtClean="0"/>
              <a:t>II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it-IT" dirty="0" smtClean="0"/>
              <a:t>	La prassi: reazioni individuali (Stati occidentali) e reazioni istituzionalizzate del </a:t>
            </a:r>
            <a:r>
              <a:rPr lang="it-IT" dirty="0" err="1" smtClean="0"/>
              <a:t>CdS</a:t>
            </a:r>
            <a:r>
              <a:rPr lang="it-IT" dirty="0" smtClean="0"/>
              <a:t> (minacce alla pace)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	Reazioni individuali:  Stati “specialmente lesi” (esempio: vittima di un’aggressione) e altri Stati – i primi fanno valere tutte le conseguenze dell’illecito (contromisure comprese)  – i secondi solo l’interesse collettivo alla cessazione e alla riparazione (nei confronti dello stato specialmente leso) ed eventuali “misure lecite” – soluzione non soddisfa per gli illeciti in cui manca lo Stato specialmente leso (diritti umani) – si tratta di due rapporti di responsabilità distinti</a:t>
            </a:r>
          </a:p>
          <a:p>
            <a:endParaRPr lang="it-IT" dirty="0" smtClean="0"/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Illecito e responsabilità nel contesto internazionale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it-IT" dirty="0" smtClean="0"/>
              <a:t>	Accertamento dell’illecito e reazione all’illecito (attuazione delle sue conseguenze) in assenza di istituzioni e procedure centralizzate</a:t>
            </a:r>
          </a:p>
          <a:p>
            <a:pPr>
              <a:buNone/>
            </a:pPr>
            <a:r>
              <a:rPr lang="it-IT" dirty="0" smtClean="0"/>
              <a:t>	Strumenti unilaterali di reazione (interessi di singoli Stati) e strumenti collettivi /istituzionali di reazione (interessi collettivi della comunità internazionale)</a:t>
            </a:r>
          </a:p>
          <a:p>
            <a:pPr>
              <a:buNone/>
            </a:pPr>
            <a:r>
              <a:rPr lang="it-IT" dirty="0" smtClean="0"/>
              <a:t>	Rapporto bilaterale e rapporto collettivo di responsabilità (azione singola e/o istituzionale)</a:t>
            </a:r>
            <a:endParaRPr lang="it-IT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Lo Stato leso da una violazione grave dello </a:t>
            </a:r>
            <a:r>
              <a:rPr lang="it-IT" i="1" dirty="0" err="1" smtClean="0"/>
              <a:t>ius</a:t>
            </a:r>
            <a:r>
              <a:rPr lang="it-IT" i="1" dirty="0" smtClean="0"/>
              <a:t> </a:t>
            </a:r>
            <a:r>
              <a:rPr lang="it-IT" i="1" dirty="0" err="1" smtClean="0"/>
              <a:t>cogens</a:t>
            </a:r>
            <a:r>
              <a:rPr lang="it-IT" i="1" dirty="0" smtClean="0"/>
              <a:t> </a:t>
            </a:r>
            <a:r>
              <a:rPr lang="it-IT" dirty="0" smtClean="0"/>
              <a:t>III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it-IT" dirty="0" smtClean="0"/>
              <a:t>	Ambiguità di un sistema di reazione a violazioni di interessi “pubblici” attraverso meccanismi di reazione di singoli Stati</a:t>
            </a:r>
          </a:p>
          <a:p>
            <a:pPr>
              <a:buNone/>
            </a:pPr>
            <a:r>
              <a:rPr lang="it-IT" dirty="0" smtClean="0"/>
              <a:t>	</a:t>
            </a:r>
            <a:r>
              <a:rPr lang="it-IT" dirty="0" smtClean="0"/>
              <a:t>Possibile sviluppo di meccanismi istituzionali – riferimento negli articoli CDI al </a:t>
            </a:r>
            <a:r>
              <a:rPr lang="it-IT" dirty="0" err="1" smtClean="0"/>
              <a:t>CdS</a:t>
            </a:r>
            <a:r>
              <a:rPr lang="it-IT" dirty="0" smtClean="0"/>
              <a:t> – ipotesi che l’illecito di una “minaccia alla pace” – ampliamento del concetto di minaccia alla pace come reazione ad illeciti qualificati – possibile uso della forza </a:t>
            </a:r>
          </a:p>
          <a:p>
            <a:pPr>
              <a:buNone/>
            </a:pPr>
            <a:r>
              <a:rPr lang="it-IT" dirty="0" smtClean="0"/>
              <a:t>	Coordinamento tra reazioni unilaterali e istituzionali (quando si usano misure non armate)</a:t>
            </a:r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La codificazione delle regole sulla responsabilità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it-IT" dirty="0" smtClean="0"/>
              <a:t>	Tappe del progetto della CDI (Garcia </a:t>
            </a:r>
            <a:r>
              <a:rPr lang="it-IT" dirty="0" err="1" smtClean="0"/>
              <a:t>Amador</a:t>
            </a:r>
            <a:r>
              <a:rPr lang="it-IT" dirty="0" smtClean="0"/>
              <a:t>: solo stranieri, Ago: solo origine, </a:t>
            </a:r>
            <a:r>
              <a:rPr lang="it-IT" dirty="0" err="1" smtClean="0"/>
              <a:t>Riphagen</a:t>
            </a:r>
            <a:r>
              <a:rPr lang="it-IT" dirty="0" smtClean="0"/>
              <a:t>/</a:t>
            </a:r>
            <a:r>
              <a:rPr lang="it-IT" dirty="0" err="1" smtClean="0"/>
              <a:t>Arangio</a:t>
            </a:r>
            <a:r>
              <a:rPr lang="it-IT" dirty="0" smtClean="0"/>
              <a:t> </a:t>
            </a:r>
            <a:r>
              <a:rPr lang="it-IT" dirty="0" err="1" smtClean="0"/>
              <a:t>Ruiz</a:t>
            </a:r>
            <a:r>
              <a:rPr lang="it-IT" dirty="0" smtClean="0"/>
              <a:t>/Crawford: conseguenze sostanziale e strumentali, seconda lettura, presa d’atto dell’AG)</a:t>
            </a:r>
          </a:p>
          <a:p>
            <a:pPr>
              <a:buNone/>
            </a:pPr>
            <a:r>
              <a:rPr lang="it-IT" dirty="0" smtClean="0"/>
              <a:t>	Scelta di non promuovere una convenzione (non irrigidire, rischio di poche ratifiche)</a:t>
            </a:r>
          </a:p>
          <a:p>
            <a:pPr>
              <a:buNone/>
            </a:pPr>
            <a:r>
              <a:rPr lang="it-IT" dirty="0" smtClean="0"/>
              <a:t>	Regole residuali, regole-quadro, punto di riferimento per prassi e giurisprudenza 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Struttura degli Articoli sulla responsabilità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	a) Origini della responsabilità (fatto illecito: elemento oggettivo, circostanze escludenti l’illiceità, elemento soggettivo);</a:t>
            </a:r>
          </a:p>
          <a:p>
            <a:pPr>
              <a:buNone/>
            </a:pPr>
            <a:r>
              <a:rPr lang="it-IT" dirty="0"/>
              <a:t>	</a:t>
            </a:r>
            <a:r>
              <a:rPr lang="it-IT" dirty="0" smtClean="0"/>
              <a:t>b) Contenuto della responsabilità (conseguenze normative: diritti e obblighi “secondari”): obblighi di riparazione</a:t>
            </a:r>
          </a:p>
          <a:p>
            <a:pPr>
              <a:buNone/>
            </a:pPr>
            <a:r>
              <a:rPr lang="it-IT" dirty="0"/>
              <a:t>	</a:t>
            </a:r>
            <a:r>
              <a:rPr lang="it-IT" dirty="0" smtClean="0"/>
              <a:t>c) Conseguenze strumentali (o garanzie) – facoltà di attuare contromisure </a:t>
            </a:r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it-IT" dirty="0" smtClean="0"/>
              <a:t>Elemento oggettivo dell’illecito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/>
              <a:t>	</a:t>
            </a:r>
            <a:r>
              <a:rPr lang="it-IT" dirty="0" smtClean="0"/>
              <a:t>Elemento oggettivo: condotta antigiuridica (in violazione di un obbligo)</a:t>
            </a:r>
          </a:p>
          <a:p>
            <a:pPr>
              <a:buNone/>
            </a:pPr>
            <a:r>
              <a:rPr lang="it-IT" dirty="0" smtClean="0"/>
              <a:t>	Attività materiale di organi amministrativi/esecutivi, attività normativa, attività giudiziaria </a:t>
            </a:r>
          </a:p>
          <a:p>
            <a:pPr>
              <a:buNone/>
            </a:pPr>
            <a:r>
              <a:rPr lang="it-IT" dirty="0" smtClean="0"/>
              <a:t>	Esempi: diversi tipi di obbligo in materia di tortura (la pratica, le norme, la punizione)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</a:schemeClr>
          </a:solidFill>
        </p:spPr>
        <p:txBody>
          <a:bodyPr/>
          <a:lstStyle/>
          <a:p>
            <a:r>
              <a:rPr lang="it-IT" dirty="0" smtClean="0"/>
              <a:t>La c.d. responsabilità da fatto lecito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	Ipotesi in cui le conseguenze tipiche dell’illecito (riparazione) sono previste in assenza di una condotta anti-giuridica</a:t>
            </a:r>
          </a:p>
          <a:p>
            <a:pPr>
              <a:buNone/>
            </a:pPr>
            <a:r>
              <a:rPr lang="it-IT" dirty="0" smtClean="0"/>
              <a:t>	Attività pericolose/rischiose (lecite)</a:t>
            </a:r>
          </a:p>
          <a:p>
            <a:pPr>
              <a:buNone/>
            </a:pPr>
            <a:r>
              <a:rPr lang="it-IT" dirty="0" smtClean="0"/>
              <a:t>	Obblighi di diligenza e precauzione</a:t>
            </a:r>
          </a:p>
          <a:p>
            <a:pPr>
              <a:buNone/>
            </a:pPr>
            <a:r>
              <a:rPr lang="it-IT" dirty="0" smtClean="0"/>
              <a:t>	Obblighi di indennizzo</a:t>
            </a:r>
          </a:p>
          <a:p>
            <a:pPr>
              <a:buNone/>
            </a:pPr>
            <a:r>
              <a:rPr lang="it-IT" dirty="0" smtClean="0"/>
              <a:t>	Due distinti progetti CDI (prevenzione dei danni transfrontalieri – ripartizione dei danni)</a:t>
            </a:r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</a:schemeClr>
          </a:solidFill>
        </p:spPr>
        <p:txBody>
          <a:bodyPr/>
          <a:lstStyle/>
          <a:p>
            <a:r>
              <a:rPr lang="it-IT" dirty="0" smtClean="0"/>
              <a:t>Cause di giustificazione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 smtClean="0"/>
          </a:p>
          <a:p>
            <a:pPr>
              <a:buNone/>
            </a:pPr>
            <a:r>
              <a:rPr lang="it-IT" dirty="0" smtClean="0"/>
              <a:t>	Condotta astrattamente antigiuridica (ma giustificata)</a:t>
            </a:r>
          </a:p>
          <a:p>
            <a:pPr>
              <a:buNone/>
            </a:pPr>
            <a:r>
              <a:rPr lang="it-IT" dirty="0" smtClean="0"/>
              <a:t>	Cause di giustificazione: consenso, forza maggiore (impossibilità fisica), estremo pericolo/</a:t>
            </a:r>
            <a:r>
              <a:rPr lang="it-IT" i="1" dirty="0" err="1" smtClean="0"/>
              <a:t>distress</a:t>
            </a:r>
            <a:r>
              <a:rPr lang="it-IT" i="1" dirty="0"/>
              <a:t> </a:t>
            </a:r>
            <a:r>
              <a:rPr lang="it-IT" dirty="0" smtClean="0"/>
              <a:t>(organo), stato di necessità (stato)</a:t>
            </a:r>
          </a:p>
          <a:p>
            <a:pPr>
              <a:buNone/>
            </a:pPr>
            <a:r>
              <a:rPr lang="it-IT" dirty="0" smtClean="0"/>
              <a:t>	(legittima difesa, contromisure)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</a:schemeClr>
          </a:solidFill>
        </p:spPr>
        <p:txBody>
          <a:bodyPr/>
          <a:lstStyle/>
          <a:p>
            <a:r>
              <a:rPr lang="it-IT" dirty="0" smtClean="0"/>
              <a:t>Stato di necessità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Eccezione generale in presenza di necessità sociale non codificabile </a:t>
            </a:r>
          </a:p>
          <a:p>
            <a:r>
              <a:rPr lang="it-IT" dirty="0" smtClean="0"/>
              <a:t>Art.25 CDI: interesse essenziale, pericolo grave e imminente, non pregiudizio di altri interessi essenziali</a:t>
            </a:r>
          </a:p>
          <a:p>
            <a:r>
              <a:rPr lang="it-IT" dirty="0" smtClean="0"/>
              <a:t>Autoconservazione – difesa di valori fondamentali della comunità internazionale</a:t>
            </a:r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</a:schemeClr>
          </a:solidFill>
        </p:spPr>
        <p:txBody>
          <a:bodyPr/>
          <a:lstStyle/>
          <a:p>
            <a:r>
              <a:rPr lang="it-IT" dirty="0" smtClean="0"/>
              <a:t>Elemento soggettivo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it-IT" dirty="0" smtClean="0"/>
              <a:t>	Attribuzione della condotta allo Stato:</a:t>
            </a:r>
          </a:p>
          <a:p>
            <a:pPr>
              <a:buNone/>
            </a:pPr>
            <a:r>
              <a:rPr lang="it-IT" dirty="0" smtClean="0"/>
              <a:t>	a) condotta di organi nell’esercizio delle funzioni</a:t>
            </a:r>
          </a:p>
          <a:p>
            <a:pPr>
              <a:buNone/>
            </a:pPr>
            <a:r>
              <a:rPr lang="it-IT" dirty="0" smtClean="0"/>
              <a:t>	(nozione di organo: rinvio al diritto interno)</a:t>
            </a:r>
          </a:p>
          <a:p>
            <a:pPr>
              <a:buNone/>
            </a:pPr>
            <a:r>
              <a:rPr lang="it-IT" dirty="0" smtClean="0"/>
              <a:t>	b) privati che agiscono di fatto sotto la direzione/controllo dello Stato (controllo specifico/Nicaragua/art.8 CDI, controllo complessivo/</a:t>
            </a:r>
            <a:r>
              <a:rPr lang="it-IT" dirty="0" err="1" smtClean="0"/>
              <a:t>Tadic</a:t>
            </a:r>
            <a:r>
              <a:rPr lang="it-IT" dirty="0" smtClean="0"/>
              <a:t>, organi de facto/</a:t>
            </a:r>
            <a:r>
              <a:rPr lang="it-IT" dirty="0" err="1" smtClean="0"/>
              <a:t>CIG-Srebrenica</a:t>
            </a:r>
            <a:r>
              <a:rPr lang="it-IT" dirty="0" smtClean="0"/>
              <a:t>) </a:t>
            </a:r>
          </a:p>
          <a:p>
            <a:pPr>
              <a:buNone/>
            </a:pPr>
            <a:r>
              <a:rPr lang="it-IT" dirty="0" smtClean="0"/>
              <a:t>	c) privati formalmente incaricati (art.5 CDI) (esempio: forze di polizia private)</a:t>
            </a:r>
            <a:endParaRPr lang="it-I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424</Words>
  <Application>Microsoft Office PowerPoint</Application>
  <PresentationFormat>Presentazione su schermo (4:3)</PresentationFormat>
  <Paragraphs>90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1" baseType="lpstr">
      <vt:lpstr>Tema di Office</vt:lpstr>
      <vt:lpstr>Il fatto illecito e la responsabilità internazionale</vt:lpstr>
      <vt:lpstr>Illecito e responsabilità nel contesto internazionale</vt:lpstr>
      <vt:lpstr>La codificazione delle regole sulla responsabilità</vt:lpstr>
      <vt:lpstr>Struttura degli Articoli sulla responsabilità</vt:lpstr>
      <vt:lpstr>Elemento oggettivo dell’illecito</vt:lpstr>
      <vt:lpstr>La c.d. responsabilità da fatto lecito</vt:lpstr>
      <vt:lpstr>Cause di giustificazione</vt:lpstr>
      <vt:lpstr>Stato di necessità</vt:lpstr>
      <vt:lpstr>Elemento soggettivo</vt:lpstr>
      <vt:lpstr>Colpa e diligenza</vt:lpstr>
      <vt:lpstr>Conseguenze sostanziali dell’illecito</vt:lpstr>
      <vt:lpstr>Conseguenze sostanziali dell’illecito II</vt:lpstr>
      <vt:lpstr>Conseguenze strumentali dell’illecito</vt:lpstr>
      <vt:lpstr>Funzioni e limiti delle contromisure</vt:lpstr>
      <vt:lpstr>Dal rapporto bilaterale al rapporto collettivo di responsabilità</vt:lpstr>
      <vt:lpstr>I crimini internazionali dello Stato</vt:lpstr>
      <vt:lpstr>Contenuto della responsabilità aggravata</vt:lpstr>
      <vt:lpstr>Lo Stato leso da una violazione grave dello ius cogens</vt:lpstr>
      <vt:lpstr>Lo Stato leso da una violazione grave dello ius cogens II</vt:lpstr>
      <vt:lpstr>Lo Stato leso da una violazione grave dello ius cogens III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fatto illecito e la responsabilità internazionale</dc:title>
  <dc:creator>Antonio Marchesi</dc:creator>
  <cp:lastModifiedBy>Antonio Marchesi</cp:lastModifiedBy>
  <cp:revision>31</cp:revision>
  <dcterms:created xsi:type="dcterms:W3CDTF">2020-04-22T08:33:51Z</dcterms:created>
  <dcterms:modified xsi:type="dcterms:W3CDTF">2020-04-26T16:25:48Z</dcterms:modified>
</cp:coreProperties>
</file>