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22" r:id="rId2"/>
    <p:sldId id="323" r:id="rId3"/>
    <p:sldId id="360" r:id="rId4"/>
    <p:sldId id="353" r:id="rId5"/>
    <p:sldId id="359" r:id="rId6"/>
    <p:sldId id="362" r:id="rId7"/>
    <p:sldId id="358" r:id="rId8"/>
    <p:sldId id="357" r:id="rId9"/>
    <p:sldId id="361" r:id="rId10"/>
    <p:sldId id="262" r:id="rId11"/>
    <p:sldId id="365" r:id="rId12"/>
    <p:sldId id="259" r:id="rId13"/>
    <p:sldId id="363" r:id="rId14"/>
    <p:sldId id="369" r:id="rId15"/>
    <p:sldId id="368" r:id="rId16"/>
    <p:sldId id="367" r:id="rId17"/>
    <p:sldId id="366" r:id="rId18"/>
    <p:sldId id="261" r:id="rId19"/>
    <p:sldId id="374" r:id="rId20"/>
    <p:sldId id="37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9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26063C-F8B6-F0E1-B55E-46F6E2484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960137"/>
            <a:ext cx="8140700" cy="146304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br>
              <a:rPr lang="it-IT" sz="2800" b="1" dirty="0">
                <a:latin typeface="Trebuchet MS" panose="020B0603020202020204" pitchFamily="34" charset="0"/>
              </a:rPr>
            </a:br>
            <a:r>
              <a:rPr lang="it-IT" sz="2800" b="1" dirty="0">
                <a:latin typeface="Trebuchet MS" panose="020B0603020202020204" pitchFamily="34" charset="0"/>
              </a:rPr>
              <a:t>OMNICHANNEL BRANDING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C31FE0B-6690-3787-1E17-E45A65A0B8D2}"/>
              </a:ext>
            </a:extLst>
          </p:cNvPr>
          <p:cNvSpPr txBox="1"/>
          <p:nvPr/>
        </p:nvSpPr>
        <p:spPr>
          <a:xfrm>
            <a:off x="8841997" y="5889072"/>
            <a:ext cx="1283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bg1"/>
                </a:solidFill>
                <a:latin typeface="Bahnschrift Light" panose="020B0502040204020203" pitchFamily="34" charset="0"/>
              </a:rPr>
              <a:t>UNITE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D005958B-10D9-5354-851A-4F01087FC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1997" y="4903314"/>
            <a:ext cx="2868990" cy="1540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378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407416"/>
            <a:ext cx="10782300" cy="1027684"/>
          </a:xfrm>
        </p:spPr>
        <p:txBody>
          <a:bodyPr>
            <a:normAutofit fontScale="90000"/>
          </a:bodyPr>
          <a:lstStyle/>
          <a:p>
            <a:r>
              <a:rPr lang="it-IT" sz="4400" cap="none" dirty="0">
                <a:solidFill>
                  <a:srgbClr val="111B21"/>
                </a:solidFill>
                <a:latin typeface="Trebuchet MS" panose="020B0603020202020204" pitchFamily="34" charset="0"/>
              </a:rPr>
              <a:t>Le marche più evolute nell'operare secondo la logica omnicanale sono quelle che:</a:t>
            </a:r>
            <a:endParaRPr lang="it-IT" dirty="0">
              <a:latin typeface="Trebuchet MS" panose="020B0603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F512ECF-F188-1945-BBB9-092E9E3F3C0C}"/>
              </a:ext>
            </a:extLst>
          </p:cNvPr>
          <p:cNvSpPr txBox="1"/>
          <p:nvPr/>
        </p:nvSpPr>
        <p:spPr>
          <a:xfrm>
            <a:off x="660400" y="2095500"/>
            <a:ext cx="4343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Trebuchet MS" panose="020B0603020202020204" pitchFamily="34" charset="0"/>
              </a:rPr>
              <a:t>• Hanno sviluppato e attivato un numero più elevato di canali e di touchpoint;</a:t>
            </a:r>
          </a:p>
          <a:p>
            <a:endParaRPr lang="it-IT" sz="2400" dirty="0">
              <a:latin typeface="Trebuchet MS" panose="020B0603020202020204" pitchFamily="34" charset="0"/>
            </a:endParaRPr>
          </a:p>
          <a:p>
            <a:r>
              <a:rPr lang="it-IT" sz="2400" dirty="0">
                <a:latin typeface="Trebuchet MS" panose="020B0603020202020204" pitchFamily="34" charset="0"/>
              </a:rPr>
              <a:t>• Hanno investito maggiori risorse;</a:t>
            </a:r>
          </a:p>
          <a:p>
            <a:endParaRPr lang="it-IT" sz="2400" dirty="0">
              <a:latin typeface="Trebuchet MS" panose="020B0603020202020204" pitchFamily="34" charset="0"/>
            </a:endParaRPr>
          </a:p>
          <a:p>
            <a:r>
              <a:rPr lang="it-IT" sz="2400" dirty="0">
                <a:latin typeface="Trebuchet MS" panose="020B0603020202020204" pitchFamily="34" charset="0"/>
              </a:rPr>
              <a:t>• Hanno intrapreso il percorso dell'integrazione dei canali da più tempo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3BBEDD-C737-1A88-53AF-71F979534F2E}"/>
              </a:ext>
            </a:extLst>
          </p:cNvPr>
          <p:cNvSpPr txBox="1"/>
          <p:nvPr/>
        </p:nvSpPr>
        <p:spPr>
          <a:xfrm>
            <a:off x="5689600" y="1701801"/>
            <a:ext cx="60833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Trebuchet MS" panose="020B0603020202020204" pitchFamily="34" charset="0"/>
              </a:rPr>
              <a:t>• Presentano una struttura organizzativa molto orientata all'obiettivo dell'integrazione, con ruoli dedicati e un impegno del top management anche per via dell'esistenza di forti incentivi in tal senso;</a:t>
            </a:r>
          </a:p>
          <a:p>
            <a:endParaRPr lang="it-IT" sz="2400" dirty="0">
              <a:latin typeface="Trebuchet MS" panose="020B0603020202020204" pitchFamily="34" charset="0"/>
            </a:endParaRPr>
          </a:p>
          <a:p>
            <a:r>
              <a:rPr lang="it-IT" sz="2400" dirty="0">
                <a:latin typeface="Trebuchet MS" panose="020B0603020202020204" pitchFamily="34" charset="0"/>
              </a:rPr>
              <a:t>• Hanno formalizzato un processo strategico e una roadmap;</a:t>
            </a:r>
          </a:p>
          <a:p>
            <a:endParaRPr lang="it-IT" sz="2400" dirty="0">
              <a:latin typeface="Trebuchet MS" panose="020B0603020202020204" pitchFamily="34" charset="0"/>
            </a:endParaRPr>
          </a:p>
          <a:p>
            <a:r>
              <a:rPr lang="it-IT" sz="2400" dirty="0">
                <a:latin typeface="Trebuchet MS" panose="020B0603020202020204" pitchFamily="34" charset="0"/>
              </a:rPr>
              <a:t>• Presentano un brand system integrato che già contempla un'architettura di marca orientata all'omnicanalità.</a:t>
            </a:r>
          </a:p>
        </p:txBody>
      </p:sp>
    </p:spTree>
    <p:extLst>
      <p:ext uri="{BB962C8B-B14F-4D97-AF65-F5344CB8AC3E}">
        <p14:creationId xmlns:p14="http://schemas.microsoft.com/office/powerpoint/2010/main" val="2217455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95A6DDEB-7515-6A7E-C403-84F1D8321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80" y="609600"/>
            <a:ext cx="10052419" cy="5588000"/>
          </a:xfrm>
          <a:prstGeom prst="rect">
            <a:avLst/>
          </a:prstGeom>
          <a:effectLst>
            <a:outerShdw blurRad="50800" dist="50800" dir="5400000" algn="ctr" rotWithShape="0">
              <a:schemeClr val="tx1">
                <a:alpha val="32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5544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it-IT" sz="6000" dirty="0">
                <a:solidFill>
                  <a:srgbClr val="92D050"/>
                </a:solidFill>
                <a:latin typeface="Trebuchet MS" panose="020B0603020202020204" pitchFamily="34" charset="0"/>
              </a:rPr>
              <a:t>BRAND STORYTELLING </a:t>
            </a:r>
          </a:p>
        </p:txBody>
      </p:sp>
    </p:spTree>
    <p:extLst>
      <p:ext uri="{BB962C8B-B14F-4D97-AF65-F5344CB8AC3E}">
        <p14:creationId xmlns:p14="http://schemas.microsoft.com/office/powerpoint/2010/main" val="3028100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B6E9F188-C085-DD94-5667-37506750C8D1}"/>
              </a:ext>
            </a:extLst>
          </p:cNvPr>
          <p:cNvSpPr/>
          <p:nvPr/>
        </p:nvSpPr>
        <p:spPr>
          <a:xfrm>
            <a:off x="152400" y="2882900"/>
            <a:ext cx="11315700" cy="314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0" y="317500"/>
            <a:ext cx="11595100" cy="6108700"/>
          </a:xfrm>
        </p:spPr>
        <p:txBody>
          <a:bodyPr>
            <a:noAutofit/>
          </a:bodyPr>
          <a:lstStyle/>
          <a:p>
            <a:r>
              <a:rPr lang="it-IT" sz="3400" cap="none" dirty="0">
                <a:latin typeface="Trebuchet MS" panose="020B0603020202020204" pitchFamily="34" charset="0"/>
              </a:rPr>
              <a:t>I principi sottostanti al processo di narrazione, connessi a pervasività nella trasmissione e potenzialità di condivisione delle storie, sono le fondamenta affinché si realizzi lo storytelling. </a:t>
            </a:r>
            <a:br>
              <a:rPr lang="it-IT" sz="3400" cap="none" dirty="0">
                <a:latin typeface="Trebuchet MS" panose="020B0603020202020204" pitchFamily="34" charset="0"/>
              </a:rPr>
            </a:br>
            <a:br>
              <a:rPr lang="it-IT" sz="3400" cap="none" dirty="0">
                <a:latin typeface="Trebuchet MS" panose="020B0603020202020204" pitchFamily="34" charset="0"/>
              </a:rPr>
            </a:br>
            <a:r>
              <a:rPr lang="it-IT" sz="3400" cap="none" dirty="0">
                <a:latin typeface="Trebuchet MS" panose="020B0603020202020204" pitchFamily="34" charset="0"/>
              </a:rPr>
              <a:t>Questo avviene nel rispetto di alcune componenti essenziali:</a:t>
            </a:r>
            <a:br>
              <a:rPr lang="it-IT" sz="3400" cap="none" dirty="0">
                <a:latin typeface="Trebuchet MS" panose="020B0603020202020204" pitchFamily="34" charset="0"/>
              </a:rPr>
            </a:br>
            <a:r>
              <a:rPr lang="it-IT" sz="3400" cap="none" dirty="0">
                <a:latin typeface="Trebuchet MS" panose="020B0603020202020204" pitchFamily="34" charset="0"/>
              </a:rPr>
              <a:t>•azione diretta all'obiettivo;</a:t>
            </a:r>
            <a:br>
              <a:rPr lang="it-IT" sz="3400" cap="none" dirty="0">
                <a:latin typeface="Trebuchet MS" panose="020B0603020202020204" pitchFamily="34" charset="0"/>
              </a:rPr>
            </a:br>
            <a:r>
              <a:rPr lang="it-IT" sz="3400" cap="none" dirty="0">
                <a:latin typeface="Trebuchet MS" panose="020B0603020202020204" pitchFamily="34" charset="0"/>
              </a:rPr>
              <a:t>• ordine stabilito tra gli eventi;</a:t>
            </a:r>
            <a:br>
              <a:rPr lang="it-IT" sz="3400" cap="none" dirty="0">
                <a:latin typeface="Trebuchet MS" panose="020B0603020202020204" pitchFamily="34" charset="0"/>
              </a:rPr>
            </a:br>
            <a:r>
              <a:rPr lang="it-IT" sz="3400" cap="none" dirty="0">
                <a:latin typeface="Trebuchet MS" panose="020B0603020202020204" pitchFamily="34" charset="0"/>
              </a:rPr>
              <a:t>• sensibilità verso l'interazione di persone e tra persone;</a:t>
            </a:r>
            <a:br>
              <a:rPr lang="it-IT" sz="3400" cap="none" dirty="0">
                <a:latin typeface="Trebuchet MS" panose="020B0603020202020204" pitchFamily="34" charset="0"/>
              </a:rPr>
            </a:br>
            <a:r>
              <a:rPr lang="it-IT" sz="3400" cap="none" dirty="0">
                <a:latin typeface="Trebuchet MS" panose="020B0603020202020204" pitchFamily="34" charset="0"/>
              </a:rPr>
              <a:t>• rivelazione della prospettiva di un narratore.</a:t>
            </a:r>
          </a:p>
        </p:txBody>
      </p:sp>
    </p:spTree>
    <p:extLst>
      <p:ext uri="{BB962C8B-B14F-4D97-AF65-F5344CB8AC3E}">
        <p14:creationId xmlns:p14="http://schemas.microsoft.com/office/powerpoint/2010/main" val="2911726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585216"/>
            <a:ext cx="10845800" cy="5447284"/>
          </a:xfrm>
        </p:spPr>
        <p:txBody>
          <a:bodyPr>
            <a:no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La brand narrative deve considerare i propri consumatori e il tipo di risposta ottenibile, in funzione degli obiettivi prefissati e del livello di coinvolgimento da raggiungere, portando l'audience all'interno della trama e rendendo il viaggio proposto davvero immersivo.</a:t>
            </a:r>
          </a:p>
        </p:txBody>
      </p:sp>
    </p:spTree>
    <p:extLst>
      <p:ext uri="{BB962C8B-B14F-4D97-AF65-F5344CB8AC3E}">
        <p14:creationId xmlns:p14="http://schemas.microsoft.com/office/powerpoint/2010/main" val="1503924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561584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Di fatto, è possibile distinguere le risposte ottenibili a seconda della loro natura: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Cognitiva</a:t>
            </a:r>
            <a:r>
              <a:rPr lang="it-IT" sz="3600" cap="none" dirty="0">
                <a:latin typeface="Trebuchet MS" panose="020B0603020202020204" pitchFamily="34" charset="0"/>
              </a:rPr>
              <a:t>, allorché l'audience processi la storia e i suoi temi, ne comprenda e ne accetti i suoi punti cardine;</a:t>
            </a:r>
          </a:p>
        </p:txBody>
      </p:sp>
    </p:spTree>
    <p:extLst>
      <p:ext uri="{BB962C8B-B14F-4D97-AF65-F5344CB8AC3E}">
        <p14:creationId xmlns:p14="http://schemas.microsoft.com/office/powerpoint/2010/main" val="124096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752084"/>
          </a:xfrm>
        </p:spPr>
        <p:txBody>
          <a:bodyPr>
            <a:noAutofit/>
          </a:bodyPr>
          <a:lstStyle/>
          <a:p>
            <a:pPr algn="ctr"/>
            <a:r>
              <a:rPr lang="it-IT" sz="3600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Emozionale</a:t>
            </a:r>
            <a:r>
              <a:rPr lang="it-IT" sz="3600" cap="none" dirty="0">
                <a:latin typeface="Trebuchet MS" panose="020B0603020202020204" pitchFamily="34" charset="0"/>
              </a:rPr>
              <a:t>, quando la storia diviene coinvolgente e suscita sentimenti tali da indurre a immergersi, partecipandovi affettivamente. Il coinvolgimento è ottenibile attraverso la condivisione dei sentimenti profondi dei personaggi, che inducono a voler seguire ciò che si racconta dall'inizio e sino alla fine risolutiva della storia;</a:t>
            </a:r>
          </a:p>
        </p:txBody>
      </p:sp>
    </p:spTree>
    <p:extLst>
      <p:ext uri="{BB962C8B-B14F-4D97-AF65-F5344CB8AC3E}">
        <p14:creationId xmlns:p14="http://schemas.microsoft.com/office/powerpoint/2010/main" val="2839338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459984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Comportamentale</a:t>
            </a:r>
            <a:r>
              <a:rPr lang="it-IT" sz="3600" cap="none" dirty="0">
                <a:latin typeface="Trebuchet MS" panose="020B0603020202020204" pitchFamily="34" charset="0"/>
              </a:rPr>
              <a:t>, quando si motiva l'audience a compiere un'azione o a propagare l'esperienza vissuta raccontandone i contenuti ad amici o colleghi, sviluppando così le comunicazioni interpersonali e la viralità in modo transmediale.</a:t>
            </a:r>
          </a:p>
        </p:txBody>
      </p:sp>
    </p:spTree>
    <p:extLst>
      <p:ext uri="{BB962C8B-B14F-4D97-AF65-F5344CB8AC3E}">
        <p14:creationId xmlns:p14="http://schemas.microsoft.com/office/powerpoint/2010/main" val="2566370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B4337DEF-5013-055D-A536-E1CE93E1C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20" y="394805"/>
            <a:ext cx="10715759" cy="6068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748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314" y="457708"/>
            <a:ext cx="10723372" cy="5942584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Si rivela utile una classificazione, ormai diffusa nella digital communication e per user experience e digital experience, che racchiude i numerosi canali all'interno di un framework denominato «</a:t>
            </a:r>
            <a:r>
              <a:rPr lang="it-IT" sz="3600" b="1" i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POSE</a:t>
            </a:r>
            <a:r>
              <a:rPr lang="it-IT" sz="3600" cap="none" dirty="0">
                <a:latin typeface="Trebuchet MS" panose="020B0603020202020204" pitchFamily="34" charset="0"/>
              </a:rPr>
              <a:t>», acronimo di </a:t>
            </a:r>
            <a:r>
              <a:rPr lang="it-IT" sz="3600" cap="none" dirty="0" err="1">
                <a:solidFill>
                  <a:srgbClr val="92D050"/>
                </a:solidFill>
                <a:latin typeface="Trebuchet MS" panose="020B0603020202020204" pitchFamily="34" charset="0"/>
              </a:rPr>
              <a:t>paid</a:t>
            </a:r>
            <a:r>
              <a:rPr lang="it-IT" sz="3600" cap="none" dirty="0">
                <a:latin typeface="Trebuchet MS" panose="020B0603020202020204" pitchFamily="34" charset="0"/>
              </a:rPr>
              <a:t>, </a:t>
            </a:r>
            <a:r>
              <a:rPr lang="it-IT" sz="3600" cap="none" dirty="0" err="1">
                <a:solidFill>
                  <a:srgbClr val="92D050"/>
                </a:solidFill>
                <a:latin typeface="Trebuchet MS" panose="020B0603020202020204" pitchFamily="34" charset="0"/>
              </a:rPr>
              <a:t>owned</a:t>
            </a:r>
            <a:r>
              <a:rPr lang="it-IT" sz="3600" cap="none" dirty="0">
                <a:latin typeface="Trebuchet MS" panose="020B0603020202020204" pitchFamily="34" charset="0"/>
              </a:rPr>
              <a:t>, </a:t>
            </a:r>
            <a:r>
              <a:rPr lang="it-IT" sz="3600" cap="none" dirty="0" err="1">
                <a:solidFill>
                  <a:srgbClr val="92D050"/>
                </a:solidFill>
                <a:latin typeface="Trebuchet MS" panose="020B0603020202020204" pitchFamily="34" charset="0"/>
              </a:rPr>
              <a:t>shared</a:t>
            </a:r>
            <a:r>
              <a:rPr lang="it-IT" sz="3600" cap="none" dirty="0">
                <a:latin typeface="Trebuchet MS" panose="020B0603020202020204" pitchFamily="34" charset="0"/>
              </a:rPr>
              <a:t> ed </a:t>
            </a:r>
            <a:r>
              <a:rPr lang="it-IT" sz="3600" cap="none" dirty="0" err="1">
                <a:solidFill>
                  <a:srgbClr val="92D050"/>
                </a:solidFill>
                <a:latin typeface="Trebuchet MS" panose="020B0603020202020204" pitchFamily="34" charset="0"/>
              </a:rPr>
              <a:t>earned</a:t>
            </a:r>
            <a:r>
              <a:rPr lang="it-IT" sz="3600" cap="none" dirty="0">
                <a:latin typeface="Trebuchet MS" panose="020B0603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251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</p:spPr>
        <p:txBody>
          <a:bodyPr/>
          <a:lstStyle/>
          <a:p>
            <a:pPr algn="ctr"/>
            <a:r>
              <a:rPr lang="it-IT" sz="6000" dirty="0">
                <a:solidFill>
                  <a:srgbClr val="92D050"/>
                </a:solidFill>
                <a:latin typeface="Trebuchet MS" panose="020B0603020202020204" pitchFamily="34" charset="0"/>
              </a:rPr>
              <a:t>OMNICHANNEL BRANDING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21343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995A0C6F-6D8C-9A3A-FFBA-4BA7EB829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49660"/>
            <a:ext cx="10337800" cy="627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234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031484"/>
          </a:xfrm>
        </p:spPr>
        <p:txBody>
          <a:bodyPr>
            <a:noAutofit/>
          </a:bodyPr>
          <a:lstStyle/>
          <a:p>
            <a:r>
              <a:rPr lang="it-IT" sz="3600" cap="none" dirty="0">
                <a:latin typeface="Trebuchet MS" panose="020B0603020202020204" pitchFamily="34" charset="0"/>
              </a:rPr>
              <a:t>Per le marche, assecondare questa tendenza richiede una profonda trasformazione, in quanto è necessario realizzare, nel modo più efficace, tre livelli di integrazione.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Il primo livello </a:t>
            </a:r>
            <a:r>
              <a:rPr lang="it-IT" sz="3600" cap="none" dirty="0">
                <a:latin typeface="Trebuchet MS" panose="020B0603020202020204" pitchFamily="34" charset="0"/>
              </a:rPr>
              <a:t>è costituito dall'integrazione tra canali, intendendo la coesistenza e il coordinamento tra canali distributivi al fine di costruire esperienze concepite in maniera completamente integrata;</a:t>
            </a:r>
          </a:p>
        </p:txBody>
      </p:sp>
    </p:spTree>
    <p:extLst>
      <p:ext uri="{BB962C8B-B14F-4D97-AF65-F5344CB8AC3E}">
        <p14:creationId xmlns:p14="http://schemas.microsoft.com/office/powerpoint/2010/main" val="3408485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F00F7750-E299-0448-52F6-994602391213}"/>
              </a:ext>
            </a:extLst>
          </p:cNvPr>
          <p:cNvSpPr/>
          <p:nvPr/>
        </p:nvSpPr>
        <p:spPr>
          <a:xfrm>
            <a:off x="317500" y="203200"/>
            <a:ext cx="11709400" cy="3098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585216"/>
            <a:ext cx="11214100" cy="5840984"/>
          </a:xfrm>
        </p:spPr>
        <p:txBody>
          <a:bodyPr>
            <a:noAutofit/>
          </a:bodyPr>
          <a:lstStyle/>
          <a:p>
            <a:r>
              <a:rPr lang="it-IT" sz="3200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</a:t>
            </a:r>
            <a:r>
              <a:rPr lang="it-IT" sz="32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Il secondo livello </a:t>
            </a:r>
            <a:r>
              <a:rPr lang="it-IT" sz="3200" cap="none" dirty="0">
                <a:latin typeface="Trebuchet MS" panose="020B0603020202020204" pitchFamily="34" charset="0"/>
              </a:rPr>
              <a:t>si riferisce all'integrazione tra device, dalla vetrina allo scaffale, dal computer al mobile, predisponendo e gestendo una costellazione di touchpoint in grado di conoscere e riconoscere l'utente a prescindere dalla modalità di accesso al brand scelta per ciascuna singola interazione;</a:t>
            </a:r>
            <a:br>
              <a:rPr lang="it-IT" sz="3200" cap="none" dirty="0">
                <a:latin typeface="Trebuchet MS" panose="020B0603020202020204" pitchFamily="34" charset="0"/>
              </a:rPr>
            </a:br>
            <a:br>
              <a:rPr lang="it-IT" sz="3200" cap="none" dirty="0">
                <a:latin typeface="Trebuchet MS" panose="020B0603020202020204" pitchFamily="34" charset="0"/>
              </a:rPr>
            </a:br>
            <a:br>
              <a:rPr lang="it-IT" sz="3200" cap="none" dirty="0">
                <a:latin typeface="Trebuchet MS" panose="020B0603020202020204" pitchFamily="34" charset="0"/>
              </a:rPr>
            </a:br>
            <a:r>
              <a:rPr lang="it-IT" sz="3200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</a:t>
            </a:r>
            <a:r>
              <a:rPr lang="it-IT" sz="32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il terzo livello </a:t>
            </a:r>
            <a:r>
              <a:rPr lang="it-IT" sz="3200" cap="none" dirty="0">
                <a:latin typeface="Trebuchet MS" panose="020B0603020202020204" pitchFamily="34" charset="0"/>
              </a:rPr>
              <a:t>si riferisce all'integrazione tra piattaforme, venendo a creare i cosiddetti ecosistemi in cui l'univocità del contenuto dei messaggi rispecchia le specificità di canali, device e piattaforme impiegati, rimandando però gli uni agli altri, in una logica coerente con lo storytelling che la marca si prefigge di raccontare.</a:t>
            </a:r>
          </a:p>
        </p:txBody>
      </p:sp>
    </p:spTree>
    <p:extLst>
      <p:ext uri="{BB962C8B-B14F-4D97-AF65-F5344CB8AC3E}">
        <p14:creationId xmlns:p14="http://schemas.microsoft.com/office/powerpoint/2010/main" val="169147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37D4B143-AD7A-5678-77F2-EB727EAEFA3F}"/>
              </a:ext>
            </a:extLst>
          </p:cNvPr>
          <p:cNvSpPr/>
          <p:nvPr/>
        </p:nvSpPr>
        <p:spPr>
          <a:xfrm>
            <a:off x="533400" y="4009938"/>
            <a:ext cx="10825294" cy="159390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85216"/>
            <a:ext cx="10825294" cy="5853684"/>
          </a:xfrm>
        </p:spPr>
        <p:txBody>
          <a:bodyPr>
            <a:noAutofit/>
          </a:bodyPr>
          <a:lstStyle/>
          <a:p>
            <a:r>
              <a:rPr lang="it-IT" sz="3600" cap="none" dirty="0">
                <a:latin typeface="Trebuchet MS" panose="020B0603020202020204" pitchFamily="34" charset="0"/>
              </a:rPr>
              <a:t>Una ricerca esplorativa volta ad approfondire le modalità con cui le marche affrontano l'omnicanalità sul mercato italiano ha posto in evidenza la rilevanza degli aspetti seguenti: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• la comprensione del channel mix;</a:t>
            </a: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• l'analisi del customer journey;</a:t>
            </a: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• l'individuazione delle metriche più opportune.</a:t>
            </a:r>
          </a:p>
        </p:txBody>
      </p:sp>
    </p:spTree>
    <p:extLst>
      <p:ext uri="{BB962C8B-B14F-4D97-AF65-F5344CB8AC3E}">
        <p14:creationId xmlns:p14="http://schemas.microsoft.com/office/powerpoint/2010/main" val="3258804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069584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solidFill>
                  <a:srgbClr val="111B21"/>
                </a:solidFill>
                <a:latin typeface="Trebuchet MS" panose="020B0603020202020204" pitchFamily="34" charset="0"/>
              </a:rPr>
              <a:t>Infine, con riferimento agli indicatori di performance adottati per monitorare l'efficacia dei canali, è possibile suddividere quelli maggiormente impiegati in tre principali tipologie:</a:t>
            </a:r>
            <a:endParaRPr lang="it-IT" sz="3600" cap="none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667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917184"/>
          </a:xfrm>
        </p:spPr>
        <p:txBody>
          <a:bodyPr>
            <a:no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1. Operativi</a:t>
            </a:r>
            <a:r>
              <a:rPr lang="it-IT" sz="3600" cap="none" dirty="0">
                <a:solidFill>
                  <a:srgbClr val="111B21"/>
                </a:solidFill>
                <a:latin typeface="Trebuchet MS" panose="020B0603020202020204" pitchFamily="34" charset="0"/>
              </a:rPr>
              <a:t>, i quali monitorano la performance di un singolo canale, attraverso misure di efficacia di tipo quantitativo, come per esempio il costo di acquisizione e la potenzialità di risolvere i problemi del canale.</a:t>
            </a:r>
            <a:endParaRPr lang="it-IT" sz="3600" cap="none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58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0" y="585216"/>
            <a:ext cx="10883900" cy="5688584"/>
          </a:xfrm>
        </p:spPr>
        <p:txBody>
          <a:bodyPr>
            <a:norm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2. Di marca</a:t>
            </a:r>
            <a:r>
              <a:rPr lang="it-IT" sz="3600" cap="none" dirty="0">
                <a:solidFill>
                  <a:srgbClr val="111B21"/>
                </a:solidFill>
                <a:latin typeface="Trebuchet MS" panose="020B0603020202020204" pitchFamily="34" charset="0"/>
              </a:rPr>
              <a:t>, che fanno leva su un mix di tecniche quali-quantitative al fine di rilevare soprattutto brand awareness, brand consideration e brand </a:t>
            </a:r>
            <a:r>
              <a:rPr lang="it-IT" sz="3600" cap="none" dirty="0" err="1">
                <a:solidFill>
                  <a:srgbClr val="111B21"/>
                </a:solidFill>
                <a:latin typeface="Trebuchet MS" panose="020B0603020202020204" pitchFamily="34" charset="0"/>
              </a:rPr>
              <a:t>personality</a:t>
            </a:r>
            <a:r>
              <a:rPr lang="it-IT" sz="3600" cap="none" dirty="0">
                <a:solidFill>
                  <a:srgbClr val="111B21"/>
                </a:solidFill>
                <a:latin typeface="Trebuchet MS" panose="020B0603020202020204" pitchFamily="34" charset="0"/>
              </a:rPr>
              <a:t>.</a:t>
            </a:r>
            <a:endParaRPr lang="it-IT" sz="3600" cap="none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621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CE673-6307-D0B0-3649-9972D4AA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599684"/>
          </a:xfrm>
        </p:spPr>
        <p:txBody>
          <a:bodyPr>
            <a:no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3. Per cliente</a:t>
            </a:r>
            <a:r>
              <a:rPr lang="it-IT" sz="3600" cap="none" dirty="0">
                <a:solidFill>
                  <a:srgbClr val="111B21"/>
                </a:solidFill>
                <a:latin typeface="Trebuchet MS" panose="020B0603020202020204" pitchFamily="34" charset="0"/>
              </a:rPr>
              <a:t>, i quali annoverano tecniche al contempo qualitative e quantitative: innanzitutto la customer experience, l'approccio quali-quantitativo e cross-canale, la customer satisfaction e il net promoter score, che adottano metodologie di rilevazione quantitative, sia a livello globale sia per singolo canale.</a:t>
            </a:r>
            <a:endParaRPr lang="it-IT" sz="3600" cap="none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208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317</TotalTime>
  <Words>754</Words>
  <Application>Microsoft Office PowerPoint</Application>
  <PresentationFormat>Widescreen</PresentationFormat>
  <Paragraphs>28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6" baseType="lpstr">
      <vt:lpstr>Bahnschrift Light</vt:lpstr>
      <vt:lpstr>Trebuchet MS</vt:lpstr>
      <vt:lpstr>Tw Cen MT</vt:lpstr>
      <vt:lpstr>Tw Cen MT Condensed</vt:lpstr>
      <vt:lpstr>Wingdings 3</vt:lpstr>
      <vt:lpstr>Integrale</vt:lpstr>
      <vt:lpstr> OMNICHANNEL BRANDING</vt:lpstr>
      <vt:lpstr>OMNICHANNEL BRANDING</vt:lpstr>
      <vt:lpstr>Per le marche, assecondare questa tendenza richiede una profonda trasformazione, in quanto è necessario realizzare, nel modo più efficace, tre livelli di integrazione.   • Il primo livello è costituito dall'integrazione tra canali, intendendo la coesistenza e il coordinamento tra canali distributivi al fine di costruire esperienze concepite in maniera completamente integrata;</vt:lpstr>
      <vt:lpstr>• Il secondo livello si riferisce all'integrazione tra device, dalla vetrina allo scaffale, dal computer al mobile, predisponendo e gestendo una costellazione di touchpoint in grado di conoscere e riconoscere l'utente a prescindere dalla modalità di accesso al brand scelta per ciascuna singola interazione;   • il terzo livello si riferisce all'integrazione tra piattaforme, venendo a creare i cosiddetti ecosistemi in cui l'univocità del contenuto dei messaggi rispecchia le specificità di canali, device e piattaforme impiegati, rimandando però gli uni agli altri, in una logica coerente con lo storytelling che la marca si prefigge di raccontare.</vt:lpstr>
      <vt:lpstr>Una ricerca esplorativa volta ad approfondire le modalità con cui le marche affrontano l'omnicanalità sul mercato italiano ha posto in evidenza la rilevanza degli aspetti seguenti:   • la comprensione del channel mix; • l'analisi del customer journey; • l'individuazione delle metriche più opportune.</vt:lpstr>
      <vt:lpstr>Infine, con riferimento agli indicatori di performance adottati per monitorare l'efficacia dei canali, è possibile suddividere quelli maggiormente impiegati in tre principali tipologie:</vt:lpstr>
      <vt:lpstr>1. Operativi, i quali monitorano la performance di un singolo canale, attraverso misure di efficacia di tipo quantitativo, come per esempio il costo di acquisizione e la potenzialità di risolvere i problemi del canale.</vt:lpstr>
      <vt:lpstr>2. Di marca, che fanno leva su un mix di tecniche quali-quantitative al fine di rilevare soprattutto brand awareness, brand consideration e brand personality.</vt:lpstr>
      <vt:lpstr>3. Per cliente, i quali annoverano tecniche al contempo qualitative e quantitative: innanzitutto la customer experience, l'approccio quali-quantitativo e cross-canale, la customer satisfaction e il net promoter score, che adottano metodologie di rilevazione quantitative, sia a livello globale sia per singolo canale.</vt:lpstr>
      <vt:lpstr>Le marche più evolute nell'operare secondo la logica omnicanale sono quelle che:</vt:lpstr>
      <vt:lpstr>Presentazione standard di PowerPoint</vt:lpstr>
      <vt:lpstr>BRAND STORYTELLING </vt:lpstr>
      <vt:lpstr>I principi sottostanti al processo di narrazione, connessi a pervasività nella trasmissione e potenzialità di condivisione delle storie, sono le fondamenta affinché si realizzi lo storytelling.   Questo avviene nel rispetto di alcune componenti essenziali: •azione diretta all'obiettivo; • ordine stabilito tra gli eventi; • sensibilità verso l'interazione di persone e tra persone; • rivelazione della prospettiva di un narratore.</vt:lpstr>
      <vt:lpstr>La brand narrative deve considerare i propri consumatori e il tipo di risposta ottenibile, in funzione degli obiettivi prefissati e del livello di coinvolgimento da raggiungere, portando l'audience all'interno della trama e rendendo il viaggio proposto davvero immersivo.</vt:lpstr>
      <vt:lpstr>Di fatto, è possibile distinguere le risposte ottenibili a seconda della loro natura:  • Cognitiva, allorché l'audience processi la storia e i suoi temi, ne comprenda e ne accetti i suoi punti cardine;</vt:lpstr>
      <vt:lpstr>• Emozionale, quando la storia diviene coinvolgente e suscita sentimenti tali da indurre a immergersi, partecipandovi affettivamente. Il coinvolgimento è ottenibile attraverso la condivisione dei sentimenti profondi dei personaggi, che inducono a voler seguire ciò che si racconta dall'inizio e sino alla fine risolutiva della storia;</vt:lpstr>
      <vt:lpstr>• Comportamentale, quando si motiva l'audience a compiere un'azione o a propagare l'esperienza vissuta raccontandone i contenuti ad amici o colleghi, sviluppando così le comunicazioni interpersonali e la viralità in modo transmediale.</vt:lpstr>
      <vt:lpstr>Presentazione standard di PowerPoint</vt:lpstr>
      <vt:lpstr>Si rivela utile una classificazione, ormai diffusa nella digital communication e per user experience e digital experience, che racchiude i numerosi canali all'interno di un framework denominato «POSE», acronimo di paid, owned, shared ed earned.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12</cp:revision>
  <dcterms:created xsi:type="dcterms:W3CDTF">2023-03-30T20:44:47Z</dcterms:created>
  <dcterms:modified xsi:type="dcterms:W3CDTF">2024-04-16T14:00:16Z</dcterms:modified>
</cp:coreProperties>
</file>