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32" r:id="rId1"/>
  </p:sldMasterIdLst>
  <p:sldIdLst>
    <p:sldId id="256" r:id="rId2"/>
    <p:sldId id="257" r:id="rId3"/>
    <p:sldId id="259" r:id="rId4"/>
    <p:sldId id="258" r:id="rId5"/>
    <p:sldId id="260" r:id="rId6"/>
    <p:sldId id="264" r:id="rId7"/>
    <p:sldId id="261" r:id="rId8"/>
    <p:sldId id="262" r:id="rId9"/>
    <p:sldId id="263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40"/>
  </p:normalViewPr>
  <p:slideViewPr>
    <p:cSldViewPr snapToGrid="0">
      <p:cViewPr varScale="1">
        <p:scale>
          <a:sx n="102" d="100"/>
          <a:sy n="102" d="100"/>
        </p:scale>
        <p:origin x="95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85437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13756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53302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358414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851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550888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9955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781099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10473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99541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89237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0E104C-F7BC-3743-9129-BABE01727AEB}" type="datetimeFigureOut">
              <a:rPr lang="it-IT" smtClean="0"/>
              <a:t>22/01/23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910CFB-EEE0-D549-BD71-C5EB18030C94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092757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europarl.europa.eu/factsheets/IT/sheet/60/lotta-alla-poverta-all-esclusione-sociale-e-alla-discriminazione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op.europa.eu/webpub/empl/european-pillar-of-social-rights/it/index.html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211222D-2129-BAAE-00EC-2F84CEC3954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01665"/>
            <a:ext cx="9144000" cy="1139869"/>
          </a:xfrm>
        </p:spPr>
        <p:txBody>
          <a:bodyPr>
            <a:noAutofit/>
          </a:bodyPr>
          <a:lstStyle/>
          <a:p>
            <a:pPr algn="l"/>
            <a:r>
              <a:rPr lang="it-IT" sz="4000" b="1" dirty="0">
                <a:solidFill>
                  <a:srgbClr val="00B0F0"/>
                </a:solidFill>
              </a:rPr>
              <a:t>Diritto del lavoro europeo </a:t>
            </a:r>
            <a:br>
              <a:rPr lang="it-IT" sz="4000" b="1" dirty="0">
                <a:solidFill>
                  <a:srgbClr val="00B0F0"/>
                </a:solidFill>
              </a:rPr>
            </a:br>
            <a:r>
              <a:rPr lang="it-IT" sz="4000" b="1" dirty="0">
                <a:solidFill>
                  <a:srgbClr val="00B0F0"/>
                </a:solidFill>
              </a:rPr>
              <a:t>Prof. Dr. Alessandro Nato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17CB69F-F640-CEDA-212E-18CE2713562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855934"/>
            <a:ext cx="9144000" cy="2401866"/>
          </a:xfrm>
        </p:spPr>
        <p:txBody>
          <a:bodyPr>
            <a:normAutofit/>
          </a:bodyPr>
          <a:lstStyle/>
          <a:p>
            <a:pPr algn="l"/>
            <a:r>
              <a:rPr lang="it-IT" sz="3200" b="1" dirty="0">
                <a:solidFill>
                  <a:srgbClr val="00B0F0"/>
                </a:solidFill>
              </a:rPr>
              <a:t>Lezione 6</a:t>
            </a:r>
          </a:p>
          <a:p>
            <a:pPr algn="l"/>
            <a:r>
              <a:rPr lang="it-IT" sz="3200" b="1" dirty="0"/>
              <a:t>La Politica Sociale dell’Unione europea</a:t>
            </a:r>
          </a:p>
        </p:txBody>
      </p:sp>
      <p:pic>
        <p:nvPicPr>
          <p:cNvPr id="7" name="Immagine 6">
            <a:extLst>
              <a:ext uri="{FF2B5EF4-FFF2-40B4-BE49-F238E27FC236}">
                <a16:creationId xmlns:a16="http://schemas.microsoft.com/office/drawing/2014/main" id="{3C63795E-1E9B-343F-032F-053222C2E8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44878" y="201634"/>
            <a:ext cx="4292600" cy="1739900"/>
          </a:xfrm>
          <a:prstGeom prst="rect">
            <a:avLst/>
          </a:prstGeom>
        </p:spPr>
      </p:pic>
      <p:pic>
        <p:nvPicPr>
          <p:cNvPr id="8" name="Immagine 7">
            <a:extLst>
              <a:ext uri="{FF2B5EF4-FFF2-40B4-BE49-F238E27FC236}">
                <a16:creationId xmlns:a16="http://schemas.microsoft.com/office/drawing/2014/main" id="{F0E4C135-8F02-7375-6761-D4941BDFE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60737" y="4419431"/>
            <a:ext cx="7772400" cy="20024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7644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67819C1-9521-5BD1-544F-EB17CC9A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>
                <a:solidFill>
                  <a:srgbClr val="00B0F0"/>
                </a:solidFill>
              </a:rPr>
              <a:t>La Politica sociale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9E2C2BE2-EA6E-7297-E227-AD796F8F398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sz="2400" b="1" dirty="0"/>
              <a:t>Assenza di un Welfare Europeo</a:t>
            </a:r>
          </a:p>
          <a:p>
            <a:endParaRPr lang="it-IT" sz="2400" b="1" dirty="0"/>
          </a:p>
          <a:p>
            <a:r>
              <a:rPr lang="it-IT" sz="2400" b="1" dirty="0"/>
              <a:t>Ruolo preponderante degli Stati Membri</a:t>
            </a:r>
          </a:p>
          <a:p>
            <a:endParaRPr lang="it-IT" sz="2400" b="1" dirty="0"/>
          </a:p>
          <a:p>
            <a:r>
              <a:rPr lang="it-IT" sz="2400" b="1" dirty="0"/>
              <a:t>Art. 2 TUE: Principio di solidarietà</a:t>
            </a:r>
          </a:p>
          <a:p>
            <a:pPr marL="0" indent="0">
              <a:buNone/>
            </a:pPr>
            <a:endParaRPr lang="it-IT" altLang="it-IT" sz="2400" dirty="0"/>
          </a:p>
        </p:txBody>
      </p:sp>
    </p:spTree>
    <p:extLst>
      <p:ext uri="{BB962C8B-B14F-4D97-AF65-F5344CB8AC3E}">
        <p14:creationId xmlns:p14="http://schemas.microsoft.com/office/powerpoint/2010/main" val="11784433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F6C9B79-6E6C-14EF-7EC2-55F0C71063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Politica sociale UE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D12D3B6-DB58-C598-65CA-71111AF04D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it-IT" sz="2400" dirty="0"/>
              <a:t>Base giuridica</a:t>
            </a:r>
          </a:p>
          <a:p>
            <a:r>
              <a:rPr lang="it-IT" sz="2400" b="0" i="0" u="none" strike="noStrike" dirty="0">
                <a:solidFill>
                  <a:srgbClr val="1E1E1F"/>
                </a:solidFill>
                <a:effectLst/>
              </a:rPr>
              <a:t>Articolo 3 del trattato sull'Unione europea (TUE) e articoli 9, 10, 19, 45-48, 145-150 e 151-161 del trattato sul funzionamento dell'Unione europea (TFUE).</a:t>
            </a:r>
            <a:endParaRPr lang="it-IT" sz="2400" dirty="0"/>
          </a:p>
          <a:p>
            <a:r>
              <a:rPr lang="it-IT" sz="2400" dirty="0"/>
              <a:t>Obiettivi</a:t>
            </a:r>
          </a:p>
          <a:p>
            <a:r>
              <a:rPr lang="it-IT" sz="2400" b="0" i="0" u="none" strike="noStrike" dirty="0">
                <a:solidFill>
                  <a:srgbClr val="1E1E1F"/>
                </a:solidFill>
                <a:effectLst/>
              </a:rPr>
              <a:t>La promozione dell'occupazione, il miglioramento delle condizioni di vita e di lavoro, una protezione sociale adeguata, il dialogo tra la direzione e gli altri membri del personale, uno sviluppo delle risorse umane atto a garantire un livello occupazionale elevato e duraturo e la prevenzione dell'emarginazione sociale sono gli obiettivi comuni dell'UE e dei suoi Stati membri in campo sociale e in materia di occupazione, come enunciato all'articolo 151 TFUE.</a:t>
            </a:r>
            <a:endParaRPr lang="it-IT" sz="2400" dirty="0"/>
          </a:p>
        </p:txBody>
      </p:sp>
    </p:spTree>
    <p:extLst>
      <p:ext uri="{BB962C8B-B14F-4D97-AF65-F5344CB8AC3E}">
        <p14:creationId xmlns:p14="http://schemas.microsoft.com/office/powerpoint/2010/main" val="5780217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61E95DA-15FB-AB7A-6211-B3FF6B0944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Competenze UE in Materia Sociale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B85C28D-01B1-817C-BA44-EE3848BC2E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400" b="1" dirty="0"/>
              <a:t>Art. 3, par. 1, TUE</a:t>
            </a:r>
            <a:r>
              <a:rPr lang="it-IT" sz="2400" dirty="0"/>
              <a:t>: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/>
              <a:t>Promuovere (...) il benessere dei suoi popoli".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/>
              <a:t>Instaura un mercato interno basato "su un'economia sociale di mercato fortemente competitiva, che mira alla piena occupazione e al progresso sociale" (par. 3, c. 1) e </a:t>
            </a:r>
          </a:p>
          <a:p>
            <a:pPr lvl="1" algn="just">
              <a:spcBef>
                <a:spcPts val="600"/>
              </a:spcBef>
              <a:spcAft>
                <a:spcPts val="600"/>
              </a:spcAft>
            </a:pPr>
            <a:r>
              <a:rPr lang="it-IT" sz="2000" dirty="0"/>
              <a:t>"combatte l'esclusione sociale e le discriminazioni e promuove la giustizia e la protezione sociali" (par. 3, c. 2);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400" b="1" dirty="0"/>
              <a:t>Art. 4 TFUE</a:t>
            </a:r>
            <a:r>
              <a:rPr lang="it-IT" sz="2400" dirty="0"/>
              <a:t>: la politica sociale è una materia di competenza concorrente tra UE e SM; </a:t>
            </a:r>
          </a:p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it-IT" sz="2400" b="1" dirty="0"/>
              <a:t>Art. 5, par. 2 e 3, TFUE </a:t>
            </a:r>
            <a:r>
              <a:rPr lang="it-IT" sz="2400" dirty="0"/>
              <a:t>: per quanto riguarda gli aspetti non definiti dai Trattati, competenza di coordinamento delle politiche occupazionali e delle politiche sociali degli Stati membri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701556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7760544-D297-F9E4-99E4-B4E9B59AC2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Cittadinanza sociale europea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50AB1A7-530E-F14A-3B04-5B923C14AD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sz="2400" dirty="0"/>
              <a:t>Cittadinanza sociale nazionale vs cittadinanza sociale europea</a:t>
            </a:r>
          </a:p>
          <a:p>
            <a:pPr algn="just"/>
            <a:r>
              <a:rPr lang="it-IT" sz="2400" dirty="0"/>
              <a:t>Welfare state e accesso ai benefici sociali: libera circolazione </a:t>
            </a:r>
            <a:r>
              <a:rPr lang="it-IT" sz="2400" dirty="0">
                <a:sym typeface="Wingdings" panose="05000000000000000000" pitchFamily="2" charset="2"/>
              </a:rPr>
              <a:t> principio di non discriminazione</a:t>
            </a:r>
          </a:p>
          <a:p>
            <a:pPr algn="just"/>
            <a:r>
              <a:rPr lang="it-IT" sz="2400" dirty="0">
                <a:sym typeface="Wingdings" panose="05000000000000000000" pitchFamily="2" charset="2"/>
              </a:rPr>
              <a:t>Accesso a livelli:</a:t>
            </a:r>
          </a:p>
          <a:p>
            <a:pPr lvl="1" algn="just"/>
            <a:r>
              <a:rPr lang="it-IT" sz="2000" dirty="0">
                <a:sym typeface="Wingdings" panose="05000000000000000000" pitchFamily="2" charset="2"/>
              </a:rPr>
              <a:t>Lavoratori</a:t>
            </a:r>
          </a:p>
          <a:p>
            <a:pPr lvl="1" algn="just"/>
            <a:r>
              <a:rPr lang="it-IT" sz="2000" dirty="0">
                <a:sym typeface="Wingdings" panose="05000000000000000000" pitchFamily="2" charset="2"/>
              </a:rPr>
              <a:t>Job seekers</a:t>
            </a:r>
          </a:p>
          <a:p>
            <a:pPr lvl="1" algn="just"/>
            <a:r>
              <a:rPr lang="it-IT" sz="2000" dirty="0">
                <a:sym typeface="Wingdings" panose="05000000000000000000" pitchFamily="2" charset="2"/>
              </a:rPr>
              <a:t>Economicamente inattivi</a:t>
            </a:r>
            <a:endParaRPr lang="it-IT" sz="2000" dirty="0"/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2318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1A4AE9F-1D0E-2298-0BA9-151AC91B5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Fondo sociale europeo plus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EA9FD48-1520-15AF-423B-5532D0EC8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Base giuridica</a:t>
            </a:r>
          </a:p>
          <a:p>
            <a:pPr algn="l"/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Articolo 46, lettera d), articolo 149, articolo 153, paragrafo 2, lettera a), articolo 164, articolo 175, paragrafo 3, e articolo 349 del trattato sul funzionamento dell'Unione europea.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 Fondo sociale europeo (FSE) è stato istituito in virtù del trattato di Roma per migliorare la mobilità dei lavoratori e le opportunità di impiego. I suoi compiti e le sue norme operative sono stati successivamente rivisti allo scopo di riflettere gli sviluppi della situazione economica e occupazionale negli Stati membri, nonché l'evoluzione delle priorità politiche definite a livello dell'Unione europea.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0685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42F0F965-AC54-8E55-B0A8-88E090A550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Politica sociale e crisi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2E04548-6923-E642-9925-A4EE4D2556B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Crisi della politica sociale: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 err="1"/>
              <a:t>Crisi</a:t>
            </a:r>
            <a:r>
              <a:rPr lang="en-US" sz="2800" dirty="0"/>
              <a:t> Multiple e </a:t>
            </a:r>
            <a:r>
              <a:rPr lang="en-US" sz="2800" dirty="0" err="1"/>
              <a:t>politiche</a:t>
            </a:r>
            <a:r>
              <a:rPr lang="en-US" sz="2800" dirty="0"/>
              <a:t> di austerity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dirty="0" err="1"/>
              <a:t>Disconnessione</a:t>
            </a:r>
            <a:r>
              <a:rPr lang="en-US" sz="2800" dirty="0"/>
              <a:t>: </a:t>
            </a:r>
            <a:r>
              <a:rPr lang="en-US" sz="2800" dirty="0" err="1"/>
              <a:t>protezione</a:t>
            </a:r>
            <a:r>
              <a:rPr lang="en-US" sz="2800" dirty="0"/>
              <a:t> </a:t>
            </a:r>
            <a:r>
              <a:rPr lang="en-US" sz="2800" dirty="0" err="1"/>
              <a:t>sociale</a:t>
            </a:r>
            <a:r>
              <a:rPr lang="en-US" sz="2800" dirty="0"/>
              <a:t> </a:t>
            </a:r>
            <a:r>
              <a:rPr lang="en-US" sz="2800" dirty="0" err="1"/>
              <a:t>cittadini</a:t>
            </a:r>
            <a:r>
              <a:rPr lang="en-US" sz="2800" dirty="0"/>
              <a:t> </a:t>
            </a:r>
            <a:r>
              <a:rPr lang="en-US" sz="2800" dirty="0" err="1"/>
              <a:t>europei</a:t>
            </a:r>
            <a:r>
              <a:rPr lang="en-US" sz="2800" dirty="0"/>
              <a:t>/accesso ristretto al welfare</a:t>
            </a:r>
          </a:p>
          <a:p>
            <a:pPr>
              <a:spcBef>
                <a:spcPts val="1200"/>
              </a:spcBef>
              <a:spcAft>
                <a:spcPts val="1200"/>
              </a:spcAft>
            </a:pPr>
            <a:r>
              <a:rPr lang="en-US" sz="2800" b="1" dirty="0" err="1">
                <a:solidFill>
                  <a:srgbClr val="00B0F0"/>
                </a:solidFill>
              </a:rPr>
              <a:t>Quali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sono</a:t>
            </a:r>
            <a:r>
              <a:rPr lang="en-US" sz="2800" b="1" dirty="0">
                <a:solidFill>
                  <a:srgbClr val="00B0F0"/>
                </a:solidFill>
              </a:rPr>
              <a:t> le </a:t>
            </a:r>
            <a:r>
              <a:rPr lang="en-US" sz="2800" b="1" dirty="0" err="1">
                <a:solidFill>
                  <a:srgbClr val="00B0F0"/>
                </a:solidFill>
              </a:rPr>
              <a:t>prospettive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della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politica</a:t>
            </a:r>
            <a:r>
              <a:rPr lang="en-US" sz="2800" b="1" dirty="0">
                <a:solidFill>
                  <a:srgbClr val="00B0F0"/>
                </a:solidFill>
              </a:rPr>
              <a:t> </a:t>
            </a:r>
            <a:r>
              <a:rPr lang="en-US" sz="2800" b="1" dirty="0" err="1">
                <a:solidFill>
                  <a:srgbClr val="00B0F0"/>
                </a:solidFill>
              </a:rPr>
              <a:t>sociale</a:t>
            </a:r>
            <a:r>
              <a:rPr lang="en-US" sz="2800" b="1" dirty="0">
                <a:solidFill>
                  <a:srgbClr val="00B0F0"/>
                </a:solidFill>
              </a:rPr>
              <a:t> UE?</a:t>
            </a:r>
            <a:endParaRPr lang="it-IT" sz="2800" b="1" dirty="0">
              <a:solidFill>
                <a:srgbClr val="00B0F0"/>
              </a:solidFill>
            </a:endParaRP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1361361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EC0902-C66A-0D56-49EF-5C71A32BD6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Sviluppi intervenuti con il Trattato di Lisbona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7D1F0F-000A-F98A-F7CF-4AB8794C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Il 26 aprile 2017 la Commissione ha presentato una comunicazione sul </a:t>
            </a:r>
            <a:r>
              <a:rPr lang="it-IT" b="0" i="0" u="none" strike="noStrike" dirty="0">
                <a:solidFill>
                  <a:srgbClr val="00B0F0"/>
                </a:solidFill>
                <a:effectLst/>
              </a:rPr>
              <a:t>pilastro europeo dei diritti sociali (EPSR</a:t>
            </a:r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), che stabilisce 20 principi e diritti fondamentali per sostenere un processo rinnovato di convergenza verso migliori condizioni di vita e lavoro.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 I suddetti principi si articolano in tre categorie: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i) parità di opportunità e accesso al mercato del lavoro,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ii) condizioni di lavoro eque,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iii) protezione e inclusione sociali. In occasione del vertice sociale di Göteborg del novembre 2017, il Parlamento, il Consiglio e la Commissione hanno sottolineato il loro impegno condiviso adottando una dichiarazione comune sul pilastro europeo dei diritti sociali. </a:t>
            </a:r>
          </a:p>
          <a:p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Il pilastro sociale è accompagnato da un «quadro di valutazione sociale» per il monitoraggio dei progressi (</a:t>
            </a:r>
            <a:r>
              <a:rPr lang="it-IT" b="0" i="0" u="sng" dirty="0">
                <a:solidFill>
                  <a:srgbClr val="993499"/>
                </a:solidFill>
                <a:effectLst/>
                <a:hlinkClick r:id="rId2"/>
              </a:rPr>
              <a:t>2.3.9</a:t>
            </a:r>
            <a:r>
              <a:rPr lang="it-IT" b="0" i="0" u="none" strike="noStrike" dirty="0">
                <a:solidFill>
                  <a:srgbClr val="1E1E1F"/>
                </a:solidFill>
                <a:effectLst/>
              </a:rPr>
              <a:t>) e da un nuovo approccio inteso a integrare le priorità sociali in tutte le politiche, come il piano di investimenti per l'Europa e l'Unione dell'energia.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28529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9A07DAE-074F-1A35-85C8-79DC514CD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>
                <a:solidFill>
                  <a:srgbClr val="00B0F0"/>
                </a:solidFill>
              </a:rPr>
              <a:t>Sviluppi intervenuti con il Trattato di Lisbona</a:t>
            </a:r>
            <a:endParaRPr lang="it-IT" dirty="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CEE230E4-A366-C33A-5CE5-CC113B4C7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Il 3 marzo 2021 la Commissione ha pubblicato un </a:t>
            </a:r>
            <a:r>
              <a:rPr lang="it-IT" b="1" i="0" u="sng" dirty="0">
                <a:solidFill>
                  <a:srgbClr val="00B0F0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piano d'azione sul pilastro europeo dei diritti sociali</a:t>
            </a:r>
            <a:r>
              <a:rPr lang="it-IT" b="0" i="0" u="none" strike="noStrike" dirty="0">
                <a:solidFill>
                  <a:srgbClr val="1E1E1F"/>
                </a:solidFill>
                <a:effectLst/>
                <a:latin typeface="Calibri" panose="020F0502020204030204" pitchFamily="34" charset="0"/>
                <a:cs typeface="Calibri" panose="020F0502020204030204" pitchFamily="34" charset="0"/>
              </a:rPr>
              <a:t>, che definisce le iniziative concrete che essa si è impegnata a intraprendere nel corso dell'attuale mandato (fino alla fine del 2024) per tradurre in realtà i principi dell'UE. </a:t>
            </a:r>
          </a:p>
          <a:p>
            <a:r>
              <a:rPr lang="it-IT" dirty="0">
                <a:solidFill>
                  <a:srgbClr val="1E1E1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SURE  (2020)</a:t>
            </a:r>
            <a:endParaRPr lang="it-IT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77914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Giallo arancion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2960</TotalTime>
  <Words>694</Words>
  <Application>Microsoft Macintosh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Tema di Office</vt:lpstr>
      <vt:lpstr>Diritto del lavoro europeo  Prof. Dr. Alessandro Nato</vt:lpstr>
      <vt:lpstr>La Politica sociale europea</vt:lpstr>
      <vt:lpstr>Politica sociale UE</vt:lpstr>
      <vt:lpstr>Competenze UE in Materia Sociale</vt:lpstr>
      <vt:lpstr>Cittadinanza sociale europea</vt:lpstr>
      <vt:lpstr>Fondo sociale europeo plus</vt:lpstr>
      <vt:lpstr>Politica sociale e crisi</vt:lpstr>
      <vt:lpstr>Sviluppi intervenuti con il Trattato di Lisbona</vt:lpstr>
      <vt:lpstr>Sviluppi intervenuti con il Trattato di Lisbona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Alessandro Nato</dc:creator>
  <cp:lastModifiedBy>Alessandro Nato</cp:lastModifiedBy>
  <cp:revision>49</cp:revision>
  <dcterms:created xsi:type="dcterms:W3CDTF">2022-09-09T08:27:37Z</dcterms:created>
  <dcterms:modified xsi:type="dcterms:W3CDTF">2023-01-22T13:49:56Z</dcterms:modified>
</cp:coreProperties>
</file>