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17/01/23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16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I lavoratori stranieri nel mercato unico – I </a:t>
            </a:r>
            <a:r>
              <a:rPr lang="it-IT" sz="3200" b="1">
                <a:solidFill>
                  <a:schemeClr val="bg1">
                    <a:lumMod val="50000"/>
                  </a:schemeClr>
                </a:solidFill>
              </a:rPr>
              <a:t>vari status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D81266-99C3-09B7-24D0-62211990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</a:rPr>
              <a:t>Lo status di titolare di protezione internazionale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F5E911-17F9-E810-3147-39A35E917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82663" lvl="1" indent="-571500" eaLnBrk="1" hangingPunct="1">
              <a:defRPr/>
            </a:pPr>
            <a:r>
              <a:rPr lang="it-IT" altLang="it-IT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Direttiva «qualifiche»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Rifugiati «Ginevra»: vincoli derivanti dalla Convenzione di Ginevra 1951 (diritto primario ex rinvio art. 78(1) TFUE + tutti gli Stati ne sono parti)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Titolari di protezione sussidiaria: no obblighi internazionali degli Stati – cfr. termini del rinvio a </a:t>
            </a:r>
            <a:r>
              <a:rPr lang="it-IT" altLang="it-IT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ConvGinevra</a:t>
            </a: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art. 78(2) TFUE</a:t>
            </a:r>
          </a:p>
          <a:p>
            <a:pPr lvl="1" eaLnBrk="1" hangingPunct="1">
              <a:buFont typeface="Arial" charset="0"/>
              <a:buChar char="•"/>
              <a:defRPr/>
            </a:pPr>
            <a:endParaRPr lang="it-IT" altLang="it-IT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11163" lvl="1" indent="0" eaLnBrk="1" hangingPunct="1">
              <a:buFont typeface="Arial" charset="0"/>
              <a:buNone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→ scelta di unificare gli status (salvo piccole difformità: durata del permesso di soggiorno, diritto assistenza sociale)</a:t>
            </a:r>
            <a:endParaRPr lang="it-IT" altLang="it-IT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6043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70142E-FFEC-787C-B3CE-F2C66580E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</a:rPr>
              <a:t>Lo status di titolare di protezione internazionale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344D55-5303-3E70-94B8-782038B6D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1163" lvl="1" indent="0" eaLnBrk="1" hangingPunct="1">
              <a:buFont typeface="Arial" charset="0"/>
              <a:buNone/>
              <a:defRPr/>
            </a:pPr>
            <a:r>
              <a:rPr lang="it-IT" altLang="it-IT" sz="3200" b="1" dirty="0">
                <a:solidFill>
                  <a:srgbClr val="00B050"/>
                </a:solidFill>
              </a:rPr>
              <a:t>Il cuore dello status: il principio del trattamento nazionale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opportunità di formazione occupazionale per adulti + la formazione professionale compresi i corsi di aggiornamento delle competenze + il tirocinio sul luogo di lavoro e i servizi di consulenza forniti dagli uffici di collocamento (art. 26, par. 2)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l’accesso al sistema scolastico dei minori (art. 27, par. 1)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 riconoscimento di diplomi, certificati e altri titoli stranieri (art. 28, par. 1)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l’assistenza sociale (art. 29, par. 1)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l’assistenza sanitaria in generale e in relazione a particolari vulnerabilità (art. 30).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8554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CDB503-71F2-A23B-CAC4-7830294B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</a:rPr>
              <a:t>Lo status di titolare di protezione internazionale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F652E7-F42F-BEF8-8F63-70A9907D9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1637"/>
            <a:ext cx="10515600" cy="4185325"/>
          </a:xfrm>
        </p:spPr>
        <p:txBody>
          <a:bodyPr>
            <a:normAutofit fontScale="92500" lnSpcReduction="20000"/>
          </a:bodyPr>
          <a:lstStyle/>
          <a:p>
            <a:pPr marL="868363" lvl="1" indent="-457200" eaLnBrk="1" hangingPunct="1">
              <a:defRPr/>
            </a:pPr>
            <a:r>
              <a:rPr lang="it-IT" altLang="it-IT" sz="3200" b="1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Eccezioni al principio del trattamento nazionale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diritti cui si applica uno standard diverso: cittadini di Stati terzi regolarmente soggiornanti: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accesso al lavoro dipendente </a:t>
            </a:r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(art. 26)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accesso degli adulti al sistema di istruzione generale e di aggiornamento e perfezionamento professionale (art. 27, par. 2)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accesso all’alloggio (art. 32)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diritto alla libertà di circolazione nel territorio dello Stato che ha attribuito lo status (art. 33)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delimitazione dell’ambito di applicazione del diritto soggetto allo standard del trattamento nazionale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diritto all’assistenza sociale, dove la parità di trattamento con i cittadini si applica solo alle </a:t>
            </a:r>
            <a:r>
              <a:rPr lang="it-IT" altLang="it-IT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prestazioni essenziali</a:t>
            </a:r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(art. 29, par. 2) e l’eccezione riguarda solo i titolari di protezione sussidiaria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66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505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Lavoratori stranieri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Competenze UE sull’ingresso e il soggiorno negli SM di cittadini di Stati terzi </a:t>
            </a: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(«stranieri»)</a:t>
            </a:r>
          </a:p>
          <a:p>
            <a:pPr lvl="1">
              <a:buFont typeface="Wingdings" pitchFamily="2" charset="2"/>
              <a:buChar char="Ø"/>
            </a:pP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 comune in materia di asilo, protezione sussidiaria e protezione temporanea (art. 78 TFUE)</a:t>
            </a:r>
          </a:p>
          <a:p>
            <a:pPr lvl="1">
              <a:buFont typeface="Wingdings" pitchFamily="2" charset="2"/>
              <a:buChar char="Ø"/>
            </a:pPr>
            <a:r>
              <a:rPr lang="it-IT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Politica comune dell’immigrazione (art.79 TFUE)</a:t>
            </a:r>
          </a:p>
          <a:p>
            <a:r>
              <a:rPr lang="it-IT" altLang="it-IT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 si tratta di competenze esclusive</a:t>
            </a:r>
          </a:p>
          <a:p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Gli SM conservano la competenza a occuparsi delle regole di ingresso e soggiorno di stranieri, purché compatibili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Protezione internazionali</a:t>
            </a: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4E4D83F5-5ADC-83FD-7E16-F78685A427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>
            <a:normAutofit fontScale="62500" lnSpcReduction="20000"/>
          </a:bodyPr>
          <a:lstStyle/>
          <a:p>
            <a:r>
              <a:rPr lang="it-IT" altLang="it-IT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Status di rifugiato</a:t>
            </a:r>
          </a:p>
          <a:p>
            <a:r>
              <a:rPr lang="it-IT" altLang="it-IT" sz="3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Ancoraggio: Convenzione di Ginevra 1951</a:t>
            </a:r>
          </a:p>
          <a:p>
            <a:pPr lvl="1">
              <a:buFont typeface="Arial" charset="0"/>
              <a:buChar char="•"/>
              <a:defRPr/>
            </a:pP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Timore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fondato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persecuzione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Paese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origine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[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Ragioni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razza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religione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nazionalità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opinioni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politiche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appartenenza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un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particolare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gruppo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sociale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  <a:p>
            <a:pPr lvl="1">
              <a:buFont typeface="Arial" charset="0"/>
              <a:buChar char="•"/>
              <a:defRPr/>
            </a:pP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L’ordinamento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dello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Stato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origine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non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è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in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grado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proteggere</a:t>
            </a:r>
            <a:endParaRPr lang="en-US" altLang="it-IT" sz="40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 indent="-457200">
              <a:defRPr/>
            </a:pP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Rischio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individualizzato</a:t>
            </a:r>
            <a:endParaRPr lang="en-US" altLang="it-IT" sz="40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 indent="-457200">
              <a:defRPr/>
            </a:pP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Cause di </a:t>
            </a:r>
            <a:r>
              <a:rPr lang="en-US" altLang="it-IT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esclusione</a:t>
            </a:r>
            <a:r>
              <a:rPr lang="en-US" altLang="it-IT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(ma…)</a:t>
            </a:r>
          </a:p>
          <a:p>
            <a:endParaRPr lang="it-IT" altLang="it-IT" dirty="0"/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BD23D0-ED5D-B716-888E-FC8A1BCB1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>
            <a:normAutofit fontScale="62500" lnSpcReduction="20000"/>
          </a:bodyPr>
          <a:lstStyle/>
          <a:p>
            <a:r>
              <a:rPr lang="it-IT" altLang="it-IT" sz="3300" b="1" dirty="0">
                <a:solidFill>
                  <a:srgbClr val="00B050"/>
                </a:solidFill>
              </a:rPr>
              <a:t>Protezione sussidiaria</a:t>
            </a:r>
          </a:p>
          <a:p>
            <a:r>
              <a:rPr lang="it-IT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Invenzione UE, con radici nel diritto internazionale</a:t>
            </a:r>
          </a:p>
          <a:p>
            <a:pPr>
              <a:buFont typeface="Arial" charset="0"/>
              <a:buChar char="•"/>
              <a:defRPr/>
            </a:pP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Chi non ha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diritto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allo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status di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rifugiato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MA</a:t>
            </a:r>
          </a:p>
          <a:p>
            <a:pPr>
              <a:buFont typeface="Arial" charset="0"/>
              <a:buChar char="•"/>
              <a:defRPr/>
            </a:pP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ragioni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sostanziali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ritenere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che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se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rinviato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nel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Paese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origine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/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precedente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residenza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abituale</a:t>
            </a:r>
            <a:endParaRPr lang="en-US" altLang="it-IT" sz="3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sarebbe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esposto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rischio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reale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subire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</a:t>
            </a:r>
          </a:p>
          <a:p>
            <a:pPr>
              <a:buFont typeface="Arial" charset="0"/>
              <a:buChar char="•"/>
              <a:defRPr/>
            </a:pP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Danno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grave</a:t>
            </a:r>
          </a:p>
          <a:p>
            <a:pPr marL="571500" indent="-457200">
              <a:buFont typeface="Arial" charset="0"/>
              <a:buAutoNum type="arabicParenR"/>
              <a:defRPr/>
            </a:pP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Pena di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morte</a:t>
            </a:r>
            <a:endParaRPr lang="en-US" altLang="it-IT" sz="3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71500" indent="-457200">
              <a:buFont typeface="Arial" charset="0"/>
              <a:buAutoNum type="arabicParenR"/>
              <a:defRPr/>
            </a:pP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Tortura</a:t>
            </a:r>
            <a:endParaRPr lang="en-US" altLang="it-IT" sz="3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71500" indent="-457200">
              <a:buFont typeface="Arial" charset="0"/>
              <a:buAutoNum type="arabicParenR"/>
              <a:defRPr/>
            </a:pP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Violenza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indiscriminata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minaccia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grave e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individuale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it-IT" sz="33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alla</a:t>
            </a:r>
            <a:r>
              <a:rPr lang="en-US" altLang="it-IT" sz="3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vita)</a:t>
            </a:r>
            <a:endParaRPr lang="it-IT" altLang="it-IT" sz="3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131F86E-0C16-51DF-2BDA-3846BC4A3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Concetti chiave e principi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C7B1E57-A530-29F7-3E97-1EA43C68F3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Concetto di Stato terzo sicuro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Diritto </a:t>
            </a:r>
            <a:r>
              <a:rPr lang="it-IT" alt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chiedere</a:t>
            </a: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asilo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Obbligo dello Stato cui è richiesto l’asilo di accordarlo ove ricorrano i presupposti (riconoscimento dello status è atto declaratorio) → ruolo delle procedure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Diritto di soggiorno e di «protezione» dal momento della richiesta, fintantoché si attende la decisione</a:t>
            </a:r>
          </a:p>
          <a:p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C0C7EAB2-D24F-9411-205D-F6BC0EB61C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868363" lvl="1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Quale Stato deve accordare l’asilo a un richiedente?</a:t>
            </a:r>
          </a:p>
          <a:p>
            <a:pPr marL="868363" lvl="1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quale Stato deve  chiedere l’asilo un interessato?</a:t>
            </a:r>
          </a:p>
          <a:p>
            <a:pPr marL="868363" lvl="1" indent="-457200">
              <a:buFont typeface="Wingdings" pitchFamily="2" charset="2"/>
              <a:buChar char="Ø"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Scongiurare rifugiati in orbita/ </a:t>
            </a:r>
            <a:r>
              <a:rPr lang="it-IT" altLang="it-IT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asylum</a:t>
            </a: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shopping</a:t>
            </a:r>
          </a:p>
          <a:p>
            <a:pPr marL="868363" lvl="1" indent="-457200">
              <a:buFont typeface="Wingdings" pitchFamily="2" charset="2"/>
              <a:buChar char="Ø"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Mutua fiducia tra gli Stati membri (accoglienza, procedure, modalità di protezione)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5750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8B0038-9A3F-9C68-1A65-2E118CF4D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2738"/>
          </a:xfrm>
        </p:spPr>
        <p:txBody>
          <a:bodyPr>
            <a:normAutofit fontScale="90000"/>
          </a:bodyPr>
          <a:lstStyle/>
          <a:p>
            <a:r>
              <a:rPr lang="it-IT" altLang="it-IT" sz="4400" b="1" dirty="0">
                <a:solidFill>
                  <a:srgbClr val="FF0000"/>
                </a:solidFill>
                <a:latin typeface="+mn-lt"/>
              </a:rPr>
              <a:t>Sistema europeo comune di asilo </a:t>
            </a:r>
            <a:br>
              <a:rPr lang="it-IT" altLang="it-IT" sz="4400" b="1" dirty="0">
                <a:solidFill>
                  <a:srgbClr val="FF0000"/>
                </a:solidFill>
                <a:latin typeface="+mn-lt"/>
              </a:rPr>
            </a:br>
            <a:r>
              <a:rPr lang="it-IT" altLang="it-IT" sz="4400" b="1" dirty="0">
                <a:solidFill>
                  <a:srgbClr val="FF0000"/>
                </a:solidFill>
                <a:latin typeface="+mn-lt"/>
              </a:rPr>
              <a:t>(CEAS)</a:t>
            </a:r>
            <a:endParaRPr lang="it-IT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4C1892-580E-56C1-7EA2-D4798D862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847"/>
            <a:ext cx="10515600" cy="4085116"/>
          </a:xfrm>
        </p:spPr>
        <p:txBody>
          <a:bodyPr/>
          <a:lstStyle/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2011/95/UE «qualifiche»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2013/32/UE «procedure»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2013/33/UE «accoglienza»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2001/55/CE «sfollati»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Regolamento 604/2013 «Dublino III»</a:t>
            </a:r>
          </a:p>
          <a:p>
            <a:pPr lvl="1" eaLnBrk="1" hangingPunct="1">
              <a:buFont typeface="Wingdings" panose="05000000000000000000" pitchFamily="2" charset="2"/>
              <a:buChar char="ü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Regolamento 603/2010 «Eurodac»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6649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11D5D3-F420-90FF-9E6C-3E98FB523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Il regolamento Dublino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985CB6-78C6-04E4-D675-8C29E85C3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Font typeface="Arial" charset="0"/>
              <a:buNone/>
              <a:defRPr/>
            </a:pP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GERARCHIA TRA I CRITERI:</a:t>
            </a:r>
          </a:p>
          <a:p>
            <a:pPr marL="571500" indent="-457200"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FontTx/>
              <a:buAutoNum type="arabicParenR"/>
              <a:defRPr/>
            </a:pP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Minori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non 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accompagnati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familiari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571500" indent="-457200"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FontTx/>
              <a:buAutoNum type="arabicParenR"/>
              <a:defRPr/>
            </a:pP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Familiari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già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beneficino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abbiano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chiesto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p.i.</a:t>
            </a:r>
            <a:endParaRPr lang="en-US" altLang="it-IT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457200"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FontTx/>
              <a:buAutoNum type="arabicParenR"/>
              <a:defRPr/>
            </a:pP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Permesso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soggiorno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/visto</a:t>
            </a:r>
          </a:p>
          <a:p>
            <a:pPr marL="571500" indent="-457200" eaLnBrk="1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FontTx/>
              <a:buAutoNum type="arabicParenR"/>
              <a:defRPr/>
            </a:pP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Stato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primo 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arrivo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it-IT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residuale</a:t>
            </a:r>
            <a:r>
              <a:rPr lang="en-US" alt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571500" indent="-457200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Temperamenti:</a:t>
            </a:r>
          </a:p>
          <a:p>
            <a:pPr lvl="1" eaLnBrk="1" hangingPunct="1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Clausola umanitaria</a:t>
            </a:r>
          </a:p>
          <a:p>
            <a:pPr lvl="1" eaLnBrk="1" hangingPunct="1">
              <a:buFontTx/>
              <a:buChar char="-"/>
              <a:defRPr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Clausola di sovranità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9484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CA8913-A004-4E3D-1ED3-22C3846B5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Effetti dell’ordine gerarchico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46CB12-A4A8-6EC8-7613-02DDF6666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4477"/>
            <a:ext cx="10515600" cy="4022486"/>
          </a:xfrm>
        </p:spPr>
        <p:txBody>
          <a:bodyPr/>
          <a:lstStyle/>
          <a:p>
            <a:pPr marL="868363" lvl="1" indent="-457200" eaLnBrk="1" hangingPunct="1">
              <a:buFont typeface="Wingdings" pitchFamily="2" charset="2"/>
              <a:buChar char="Ø"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il richiedente NON ha diritto a chiedere protezione a un certo SM</a:t>
            </a:r>
          </a:p>
          <a:p>
            <a:pPr marL="868363" lvl="1" indent="-457200" eaLnBrk="1" hangingPunct="1">
              <a:buFont typeface="Wingdings" pitchFamily="2" charset="2"/>
              <a:buChar char="Ø"/>
            </a:pPr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«trasferimenti Dublino»</a:t>
            </a:r>
          </a:p>
          <a:p>
            <a:pPr marL="868363" lvl="1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Obbligo di usare la clausola di sovranità se condizioni disumane in Stato competente</a:t>
            </a:r>
          </a:p>
          <a:p>
            <a:pPr marL="868363" lvl="1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(art. 3 CEDU secondo Corte EDU + art. 4 Carta secondo CGUE)</a:t>
            </a:r>
            <a:endParaRPr lang="it-IT" alt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1527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311284-513C-0A6F-DEA2-E721A485B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La crisi di Dublino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909BFB-15BC-FF49-0345-63B674FD8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68363" lvl="1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Ampio numero di richiedenti asilo che entrano in UE in modo irregolare e senza documenti </a:t>
            </a:r>
          </a:p>
          <a:p>
            <a:pPr marL="868363" lvl="1" indent="-4572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Applicazione massiccia del criterio residuale</a:t>
            </a:r>
          </a:p>
          <a:p>
            <a:pPr marL="754063" lvl="1" indent="-342900"/>
            <a:r>
              <a:rPr lang="it-IT" altLang="it-IT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pressione sugli Stati con confine esterno all’UE</a:t>
            </a:r>
          </a:p>
          <a:p>
            <a:pPr marL="754063" lvl="1" indent="-3429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sovraccarico dei sistemi di accoglienza </a:t>
            </a:r>
          </a:p>
          <a:p>
            <a:pPr marL="754063" lvl="1" indent="-3429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ampia percezione di insicurezza a causa di 		</a:t>
            </a:r>
          </a:p>
          <a:p>
            <a:pPr marL="754063" lvl="1" indent="-342900"/>
            <a:r>
              <a:rPr lang="it-IT" alt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alto numero di arrivi irregolari</a:t>
            </a:r>
          </a:p>
          <a:p>
            <a:pPr marL="754063" lvl="1" indent="-342900"/>
            <a:r>
              <a:rPr lang="it-IT" altLang="it-IT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movimenti secondari (altri Stati)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9678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9D5EF5-DE10-481C-8A8C-76FB4EF5E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La crisi di Dublino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12F999-06AB-97B7-E17E-014F8E964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Deroghe a Dublino</a:t>
            </a:r>
          </a:p>
          <a:p>
            <a:r>
              <a:rPr lang="it-IT" altLang="it-IT" sz="2800" dirty="0">
                <a:solidFill>
                  <a:srgbClr val="00B0F0"/>
                </a:solidFill>
              </a:rPr>
              <a:t>Decisioni sui ricollocamenti (settembre 2015)</a:t>
            </a:r>
          </a:p>
          <a:p>
            <a:r>
              <a:rPr lang="it-IT" alt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Esternalizzazione della protezione</a:t>
            </a:r>
          </a:p>
          <a:p>
            <a:r>
              <a:rPr lang="it-IT" altLang="it-IT" sz="2800" dirty="0">
                <a:solidFill>
                  <a:srgbClr val="00B0F0"/>
                </a:solidFill>
              </a:rPr>
              <a:t>Accordo con la </a:t>
            </a:r>
            <a:r>
              <a:rPr lang="it-IT" altLang="it-IT" dirty="0">
                <a:solidFill>
                  <a:srgbClr val="00B0F0"/>
                </a:solidFill>
              </a:rPr>
              <a:t>T</a:t>
            </a:r>
            <a:r>
              <a:rPr lang="it-IT" altLang="it-IT" sz="2800" dirty="0">
                <a:solidFill>
                  <a:srgbClr val="00B0F0"/>
                </a:solidFill>
              </a:rPr>
              <a:t>urchia</a:t>
            </a:r>
            <a:r>
              <a:rPr lang="it-IT" altLang="it-IT" dirty="0">
                <a:solidFill>
                  <a:srgbClr val="00B0F0"/>
                </a:solidFill>
              </a:rPr>
              <a:t> </a:t>
            </a:r>
            <a:r>
              <a:rPr lang="it-IT" altLang="it-IT" sz="2800" dirty="0">
                <a:solidFill>
                  <a:srgbClr val="00B0F0"/>
                </a:solidFill>
              </a:rPr>
              <a:t>(marzo 2016)</a:t>
            </a:r>
          </a:p>
          <a:p>
            <a:r>
              <a:rPr lang="it-IT" alt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Integrazione differenziata con trattati «inter se»</a:t>
            </a:r>
          </a:p>
          <a:p>
            <a:r>
              <a:rPr lang="it-IT" altLang="it-IT" sz="2800" dirty="0">
                <a:solidFill>
                  <a:srgbClr val="00B0F0"/>
                </a:solidFill>
              </a:rPr>
              <a:t>Dichiarazione di Malta (settembre 2019)</a:t>
            </a:r>
            <a:endParaRPr lang="it-IT" altLang="it-IT" sz="2800" i="1" dirty="0">
              <a:solidFill>
                <a:srgbClr val="00B0F0"/>
              </a:solidFill>
            </a:endParaRPr>
          </a:p>
          <a:p>
            <a:endParaRPr lang="it-IT" altLang="it-IT" sz="2800" dirty="0">
              <a:solidFill>
                <a:srgbClr val="002060"/>
              </a:solidFill>
              <a:latin typeface="Algerian" pitchFamily="82" charset="77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29095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351</TotalTime>
  <Words>888</Words>
  <Application>Microsoft Macintosh PowerPoint</Application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8" baseType="lpstr">
      <vt:lpstr>Algerian</vt:lpstr>
      <vt:lpstr>Arial</vt:lpstr>
      <vt:lpstr>Calibri</vt:lpstr>
      <vt:lpstr>Calibri Light</vt:lpstr>
      <vt:lpstr>Wingdings</vt:lpstr>
      <vt:lpstr>Tema di Office</vt:lpstr>
      <vt:lpstr>Diritto del Mercato Unico Europeo Prof. Dr. Alessandro Nato</vt:lpstr>
      <vt:lpstr>Lavoratori stranieri</vt:lpstr>
      <vt:lpstr>Protezione internazionali</vt:lpstr>
      <vt:lpstr>Concetti chiave e principi</vt:lpstr>
      <vt:lpstr>Sistema europeo comune di asilo  (CEAS)</vt:lpstr>
      <vt:lpstr>Il regolamento Dublino</vt:lpstr>
      <vt:lpstr>Effetti dell’ordine gerarchico</vt:lpstr>
      <vt:lpstr>La crisi di Dublino</vt:lpstr>
      <vt:lpstr>La crisi di Dublino</vt:lpstr>
      <vt:lpstr>Lo status di titolare di protezione internazionale</vt:lpstr>
      <vt:lpstr>Lo status di titolare di protezione internazionale</vt:lpstr>
      <vt:lpstr>Lo status di titolare di protezione internazionale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104</cp:revision>
  <dcterms:created xsi:type="dcterms:W3CDTF">2022-09-09T08:27:37Z</dcterms:created>
  <dcterms:modified xsi:type="dcterms:W3CDTF">2023-01-17T20:39:03Z</dcterms:modified>
</cp:coreProperties>
</file>