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88" r:id="rId8"/>
    <p:sldId id="261" r:id="rId9"/>
    <p:sldId id="262" r:id="rId10"/>
    <p:sldId id="263" r:id="rId11"/>
    <p:sldId id="264" r:id="rId12"/>
    <p:sldId id="284" r:id="rId13"/>
    <p:sldId id="265" r:id="rId14"/>
    <p:sldId id="278" r:id="rId15"/>
    <p:sldId id="285" r:id="rId16"/>
    <p:sldId id="266" r:id="rId17"/>
    <p:sldId id="267" r:id="rId18"/>
    <p:sldId id="27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493B89FA-9A52-B24D-8090-CE21FB3E3340}">
          <p14:sldIdLst>
            <p14:sldId id="256"/>
            <p14:sldId id="270"/>
            <p14:sldId id="257"/>
            <p14:sldId id="258"/>
            <p14:sldId id="259"/>
            <p14:sldId id="260"/>
            <p14:sldId id="288"/>
            <p14:sldId id="261"/>
            <p14:sldId id="262"/>
            <p14:sldId id="263"/>
            <p14:sldId id="264"/>
            <p14:sldId id="284"/>
            <p14:sldId id="265"/>
            <p14:sldId id="278"/>
            <p14:sldId id="285"/>
            <p14:sldId id="266"/>
            <p14:sldId id="267"/>
            <p14:sldId id="277"/>
            <p14:sldId id="268"/>
            <p14:sldId id="269"/>
          </p14:sldIdLst>
        </p14:section>
        <p14:section name="Sezione senza titolo" id="{7FCADC07-FE4F-6443-A272-6B3E6C856FD5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 autoAdjust="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12" y="-8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07/06/21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22921" y="1282700"/>
            <a:ext cx="6498158" cy="2932953"/>
          </a:xfrm>
        </p:spPr>
        <p:txBody>
          <a:bodyPr/>
          <a:lstStyle/>
          <a:p>
            <a:r>
              <a:rPr lang="it-IT" dirty="0" smtClean="0"/>
              <a:t>La lunga storia del contrattualismo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22921" y="1282700"/>
            <a:ext cx="6498159" cy="293295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853398" y="104121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591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40969"/>
          </a:xfrm>
        </p:spPr>
        <p:txBody>
          <a:bodyPr/>
          <a:lstStyle/>
          <a:p>
            <a:r>
              <a:rPr lang="it-IT" dirty="0" smtClean="0"/>
              <a:t>Il contratto di governo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8690" y="1358678"/>
            <a:ext cx="8387228" cy="5071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I teorici del ’500 si fermarono </a:t>
            </a:r>
            <a:r>
              <a:rPr lang="it-IT" dirty="0"/>
              <a:t>dapprima a considerare il ‘</a:t>
            </a:r>
            <a:r>
              <a:rPr lang="it-IT" b="1" dirty="0">
                <a:solidFill>
                  <a:srgbClr val="3366FF"/>
                </a:solidFill>
              </a:rPr>
              <a:t>contratto di </a:t>
            </a:r>
            <a:r>
              <a:rPr lang="it-IT" b="1" dirty="0" err="1">
                <a:solidFill>
                  <a:srgbClr val="3366FF"/>
                </a:solidFill>
              </a:rPr>
              <a:t>governo</a:t>
            </a:r>
            <a:r>
              <a:rPr lang="it-IT" dirty="0" err="1"/>
              <a:t>’</a:t>
            </a:r>
            <a:r>
              <a:rPr lang="it-IT" dirty="0"/>
              <a:t>. </a:t>
            </a:r>
            <a:r>
              <a:rPr lang="it-IT" dirty="0" smtClean="0"/>
              <a:t>Il dibattito si accese naturalmente con la </a:t>
            </a:r>
            <a:r>
              <a:rPr lang="it-IT" b="1" dirty="0">
                <a:solidFill>
                  <a:schemeClr val="accent6"/>
                </a:solidFill>
              </a:rPr>
              <a:t>Riforma </a:t>
            </a:r>
            <a:r>
              <a:rPr lang="it-IT" b="1" dirty="0" smtClean="0">
                <a:solidFill>
                  <a:schemeClr val="accent6"/>
                </a:solidFill>
              </a:rPr>
              <a:t>protestante</a:t>
            </a:r>
            <a:r>
              <a:rPr lang="it-IT" dirty="0" smtClean="0"/>
              <a:t>. </a:t>
            </a:r>
          </a:p>
          <a:p>
            <a:pPr marL="0" indent="0">
              <a:buNone/>
            </a:pPr>
            <a:r>
              <a:rPr lang="it-IT" dirty="0" smtClean="0"/>
              <a:t>Al </a:t>
            </a:r>
            <a:r>
              <a:rPr lang="it-IT" dirty="0"/>
              <a:t>pari dei cattolici, </a:t>
            </a:r>
            <a:r>
              <a:rPr lang="it-IT" b="1" dirty="0"/>
              <a:t>nemmeno i protestanti </a:t>
            </a:r>
            <a:r>
              <a:rPr lang="it-IT" b="1" dirty="0" smtClean="0"/>
              <a:t>erano inizialmente </a:t>
            </a:r>
            <a:r>
              <a:rPr lang="it-IT" b="1" dirty="0"/>
              <a:t>disposti ad affermare la libertà di coscienza </a:t>
            </a:r>
            <a:r>
              <a:rPr lang="it-IT" b="1" dirty="0" smtClean="0"/>
              <a:t>individuale</a:t>
            </a:r>
            <a:r>
              <a:rPr lang="it-IT" dirty="0" smtClean="0"/>
              <a:t> (né escludevano l’uso della forza come strumento per affermare la verità di cui si ritenevano depositari). </a:t>
            </a:r>
          </a:p>
          <a:p>
            <a:pPr marL="0" indent="0">
              <a:buNone/>
            </a:pPr>
            <a:r>
              <a:rPr lang="it-IT" dirty="0" smtClean="0"/>
              <a:t>Nei casi </a:t>
            </a:r>
            <a:r>
              <a:rPr lang="it-IT" dirty="0"/>
              <a:t>in cui costituivano una minoranza, essi trovavano </a:t>
            </a:r>
            <a:r>
              <a:rPr lang="it-IT" dirty="0" smtClean="0"/>
              <a:t>tuttavia insopportabile </a:t>
            </a:r>
            <a:r>
              <a:rPr lang="it-IT" dirty="0"/>
              <a:t>la repressione di governanti che a loro apparivano ciechi di fronte alla </a:t>
            </a:r>
            <a:r>
              <a:rPr lang="it-IT" dirty="0" smtClean="0"/>
              <a:t>Verità </a:t>
            </a:r>
            <a:r>
              <a:rPr lang="it-IT" dirty="0"/>
              <a:t>e quindi privi della </a:t>
            </a:r>
            <a:r>
              <a:rPr lang="it-IT" dirty="0" smtClean="0"/>
              <a:t>Grazia </a:t>
            </a:r>
            <a:r>
              <a:rPr lang="it-IT" dirty="0"/>
              <a:t>di Dio. </a:t>
            </a:r>
          </a:p>
        </p:txBody>
      </p:sp>
    </p:spTree>
    <p:extLst>
      <p:ext uri="{BB962C8B-B14F-4D97-AF65-F5344CB8AC3E}">
        <p14:creationId xmlns:p14="http://schemas.microsoft.com/office/powerpoint/2010/main" val="2832727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protestanti contro l’assolutismo (i)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611243"/>
            <a:ext cx="8042276" cy="4661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Fu la repressione tentata dai sovrani cattolici a spingere i pensatori protestanti ad argomentare contro l’assolutismo.</a:t>
            </a:r>
          </a:p>
          <a:p>
            <a:pPr marL="0" indent="0">
              <a:buNone/>
            </a:pPr>
            <a:r>
              <a:rPr lang="it-IT" sz="2800" dirty="0" smtClean="0"/>
              <a:t>Contro </a:t>
            </a:r>
            <a:r>
              <a:rPr lang="it-IT" sz="2800" dirty="0"/>
              <a:t>il conformismo religioso imposto dai </a:t>
            </a:r>
            <a:r>
              <a:rPr lang="it-IT" sz="2800" dirty="0" smtClean="0"/>
              <a:t>governi (cattolici), </a:t>
            </a:r>
            <a:r>
              <a:rPr lang="it-IT" sz="2800" dirty="0"/>
              <a:t>le minoranze religiose </a:t>
            </a:r>
            <a:r>
              <a:rPr lang="it-IT" sz="2800" dirty="0" smtClean="0"/>
              <a:t>(protestanti) invocavano </a:t>
            </a:r>
            <a:r>
              <a:rPr lang="it-IT" sz="2800" dirty="0">
                <a:solidFill>
                  <a:srgbClr val="3F8DE2"/>
                </a:solidFill>
              </a:rPr>
              <a:t>il </a:t>
            </a:r>
            <a:r>
              <a:rPr lang="it-IT" sz="2800" b="1" dirty="0">
                <a:solidFill>
                  <a:srgbClr val="3F8DE2"/>
                </a:solidFill>
              </a:rPr>
              <a:t>diritto di professare la vera religione</a:t>
            </a:r>
            <a:r>
              <a:rPr lang="it-IT" sz="2800" dirty="0"/>
              <a:t>: </a:t>
            </a:r>
            <a:r>
              <a:rPr lang="it-IT" sz="2800" dirty="0" smtClean="0"/>
              <a:t>un </a:t>
            </a:r>
            <a:r>
              <a:rPr lang="it-IT" sz="2800" dirty="0"/>
              <a:t>diritto che – asserivano – non poteva essere compresso da alcun governante terreno</a:t>
            </a:r>
            <a:r>
              <a:rPr lang="it-IT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8093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protestanti contro l’assolutismo (</a:t>
            </a:r>
            <a:r>
              <a:rPr lang="it-IT" dirty="0" smtClean="0"/>
              <a:t>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631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Cominciava ad affiorare la </a:t>
            </a:r>
            <a:r>
              <a:rPr lang="it-IT" b="1" dirty="0">
                <a:solidFill>
                  <a:srgbClr val="3F8DE2"/>
                </a:solidFill>
              </a:rPr>
              <a:t>teoria dei diritti naturali</a:t>
            </a:r>
            <a:r>
              <a:rPr lang="it-IT" dirty="0"/>
              <a:t>: diritti naturalmente insiti negli individui e perciò </a:t>
            </a:r>
            <a:r>
              <a:rPr lang="it-IT" b="1" dirty="0">
                <a:solidFill>
                  <a:srgbClr val="3F8DE2"/>
                </a:solidFill>
              </a:rPr>
              <a:t>non negoziabili in alcun contratto di governo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/>
              <a:t>L’ipotesi contrattualistica tornava utile in questo frangente. Essa veniva però ad assumere ora implicazioni differenti rispetto al passato.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Da </a:t>
            </a:r>
            <a:r>
              <a:rPr lang="it-IT" dirty="0"/>
              <a:t>un lato, si affermava </a:t>
            </a:r>
            <a:r>
              <a:rPr lang="it-IT" dirty="0" smtClean="0"/>
              <a:t>l’esistenza di </a:t>
            </a:r>
            <a:r>
              <a:rPr lang="it-IT" b="1" dirty="0"/>
              <a:t>diritti naturali</a:t>
            </a:r>
            <a:r>
              <a:rPr lang="it-IT" dirty="0"/>
              <a:t> (cioè naturalmente insiti) degli individui. </a:t>
            </a:r>
            <a:r>
              <a:rPr lang="it-IT" dirty="0" smtClean="0"/>
              <a:t>Sull’altro </a:t>
            </a:r>
            <a:r>
              <a:rPr lang="it-IT" dirty="0"/>
              <a:t>fronte, la monarchia veniva assumendo le forme dell’</a:t>
            </a:r>
            <a:r>
              <a:rPr lang="it-IT" b="1" dirty="0"/>
              <a:t>assolutismo personale</a:t>
            </a:r>
            <a:r>
              <a:rPr lang="it-IT" dirty="0"/>
              <a:t>. </a:t>
            </a:r>
            <a:endParaRPr lang="en-US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6751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protestanti contro l’assolutismo (</a:t>
            </a:r>
            <a:r>
              <a:rPr lang="it-IT" dirty="0" smtClean="0"/>
              <a:t>iii)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7944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La riflessione sul ‘contratto di </a:t>
            </a:r>
            <a:r>
              <a:rPr lang="it-IT" dirty="0" err="1" smtClean="0"/>
              <a:t>governo’</a:t>
            </a:r>
            <a:r>
              <a:rPr lang="it-IT" dirty="0" smtClean="0"/>
              <a:t> funge da stimolo anche per approfondire la </a:t>
            </a:r>
            <a:r>
              <a:rPr lang="it-IT" dirty="0"/>
              <a:t>teoria del ‘contratto sociale’.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Nell’opera protestante </a:t>
            </a:r>
            <a:r>
              <a:rPr lang="it-IT" b="1" i="1" dirty="0" err="1">
                <a:solidFill>
                  <a:srgbClr val="C00000"/>
                </a:solidFill>
              </a:rPr>
              <a:t>Vindiciae</a:t>
            </a:r>
            <a:r>
              <a:rPr lang="it-IT" b="1" i="1" dirty="0">
                <a:solidFill>
                  <a:srgbClr val="C00000"/>
                </a:solidFill>
              </a:rPr>
              <a:t> contra </a:t>
            </a:r>
            <a:r>
              <a:rPr lang="it-IT" b="1" i="1" dirty="0" err="1">
                <a:solidFill>
                  <a:srgbClr val="C00000"/>
                </a:solidFill>
              </a:rPr>
              <a:t>tirannos</a:t>
            </a:r>
            <a:r>
              <a:rPr lang="it-IT" b="1" i="1" dirty="0">
                <a:solidFill>
                  <a:srgbClr val="C00000"/>
                </a:solidFill>
              </a:rPr>
              <a:t> </a:t>
            </a:r>
            <a:r>
              <a:rPr lang="it-IT" dirty="0" smtClean="0">
                <a:solidFill>
                  <a:schemeClr val="tx1"/>
                </a:solidFill>
              </a:rPr>
              <a:t>(un opuscolo </a:t>
            </a:r>
            <a:r>
              <a:rPr lang="it-IT" dirty="0" smtClean="0"/>
              <a:t>stampato nel 1579 sotto </a:t>
            </a:r>
            <a:r>
              <a:rPr lang="it-IT" dirty="0"/>
              <a:t>lo pseudonimo di </a:t>
            </a:r>
            <a:r>
              <a:rPr lang="it-IT" b="1" dirty="0" err="1">
                <a:solidFill>
                  <a:srgbClr val="3366FF"/>
                </a:solidFill>
              </a:rPr>
              <a:t>Stephanus</a:t>
            </a:r>
            <a:r>
              <a:rPr lang="it-IT" b="1" dirty="0">
                <a:solidFill>
                  <a:srgbClr val="3366FF"/>
                </a:solidFill>
              </a:rPr>
              <a:t> </a:t>
            </a:r>
            <a:r>
              <a:rPr lang="it-IT" b="1" dirty="0" err="1">
                <a:solidFill>
                  <a:srgbClr val="3366FF"/>
                </a:solidFill>
              </a:rPr>
              <a:t>Iunius</a:t>
            </a:r>
            <a:r>
              <a:rPr lang="it-IT" b="1" dirty="0">
                <a:solidFill>
                  <a:srgbClr val="3366FF"/>
                </a:solidFill>
              </a:rPr>
              <a:t> </a:t>
            </a:r>
            <a:r>
              <a:rPr lang="it-IT" b="1" dirty="0" smtClean="0">
                <a:solidFill>
                  <a:srgbClr val="3366FF"/>
                </a:solidFill>
              </a:rPr>
              <a:t>Brutus</a:t>
            </a:r>
            <a:r>
              <a:rPr lang="it-IT" dirty="0" smtClean="0"/>
              <a:t>) si parla di un doppio patto. Il primo viene stretto da </a:t>
            </a:r>
            <a:r>
              <a:rPr lang="it-IT" dirty="0"/>
              <a:t>Dio </a:t>
            </a:r>
            <a:r>
              <a:rPr lang="it-IT" dirty="0" smtClean="0"/>
              <a:t>con il </a:t>
            </a:r>
            <a:r>
              <a:rPr lang="it-IT" dirty="0"/>
              <a:t>re e il popolo </a:t>
            </a:r>
            <a:r>
              <a:rPr lang="it-IT" dirty="0" smtClean="0"/>
              <a:t>congiuntamente. Il </a:t>
            </a:r>
            <a:r>
              <a:rPr lang="it-IT" dirty="0"/>
              <a:t>secondo patto </a:t>
            </a:r>
            <a:r>
              <a:rPr lang="it-IT" dirty="0" smtClean="0"/>
              <a:t>impegna il </a:t>
            </a:r>
            <a:r>
              <a:rPr lang="it-IT" dirty="0"/>
              <a:t>popolo e il </a:t>
            </a:r>
            <a:r>
              <a:rPr lang="it-IT" dirty="0" smtClean="0"/>
              <a:t>re. Poi, </a:t>
            </a:r>
            <a:r>
              <a:rPr lang="it-IT" dirty="0"/>
              <a:t>con inedita chiarezza </a:t>
            </a:r>
            <a:r>
              <a:rPr lang="it-IT" dirty="0" smtClean="0"/>
              <a:t>si afferma che: </a:t>
            </a:r>
          </a:p>
          <a:p>
            <a:pPr marL="0" indent="0" algn="ctr">
              <a:buNone/>
            </a:pPr>
            <a:r>
              <a:rPr lang="it-IT" b="1" i="1" dirty="0" smtClean="0">
                <a:solidFill>
                  <a:srgbClr val="3F8DE2"/>
                </a:solidFill>
              </a:rPr>
              <a:t>se </a:t>
            </a:r>
            <a:r>
              <a:rPr lang="it-IT" b="1" i="1" dirty="0">
                <a:solidFill>
                  <a:srgbClr val="3F8DE2"/>
                </a:solidFill>
              </a:rPr>
              <a:t>un re perseguita la vera religione,</a:t>
            </a:r>
            <a:r>
              <a:rPr lang="it-IT" b="1" i="1" dirty="0">
                <a:solidFill>
                  <a:srgbClr val="C00000"/>
                </a:solidFill>
              </a:rPr>
              <a:t> il dovere del popolo verso Dio sovrasta il dovere verso il </a:t>
            </a:r>
            <a:r>
              <a:rPr lang="it-IT" b="1" i="1" dirty="0" smtClean="0">
                <a:solidFill>
                  <a:srgbClr val="C00000"/>
                </a:solidFill>
              </a:rPr>
              <a:t>re </a:t>
            </a:r>
            <a:r>
              <a:rPr lang="it-IT" b="1" i="1" dirty="0" smtClean="0">
                <a:solidFill>
                  <a:srgbClr val="3F8DE2"/>
                </a:solidFill>
              </a:rPr>
              <a:t>… come dimostrano molti episodi del Vecchio Testamento, infatti, </a:t>
            </a:r>
            <a:r>
              <a:rPr lang="it-IT" b="1" i="1" dirty="0" smtClean="0">
                <a:solidFill>
                  <a:srgbClr val="C00000"/>
                </a:solidFill>
              </a:rPr>
              <a:t>i re </a:t>
            </a:r>
            <a:r>
              <a:rPr lang="it-IT" b="1" i="1" dirty="0">
                <a:solidFill>
                  <a:srgbClr val="C00000"/>
                </a:solidFill>
              </a:rPr>
              <a:t>sono scelti per il bene dei governati e non viceversa </a:t>
            </a:r>
            <a:r>
              <a:rPr lang="it-IT" b="1" dirty="0" smtClean="0">
                <a:solidFill>
                  <a:srgbClr val="C0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13490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170609"/>
            <a:ext cx="8042276" cy="5499652"/>
          </a:xfrm>
        </p:spPr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it-IT" dirty="0" smtClean="0"/>
              <a:t>L’anonimo autore, partendo dall’assunto che i diritti del popolo sono imprescrittibili, pone </a:t>
            </a:r>
            <a:r>
              <a:rPr lang="it-IT" dirty="0"/>
              <a:t>4 domande: </a:t>
            </a:r>
            <a:endParaRPr lang="en-US" dirty="0"/>
          </a:p>
          <a:p>
            <a:pPr hangingPunct="0"/>
            <a:r>
              <a:rPr lang="it-IT" dirty="0"/>
              <a:t>1) se i sudditi debbano obbedienza al sovrano anche quando comandi qualcosa di contrario alla legge divina; </a:t>
            </a:r>
            <a:endParaRPr lang="en-US" dirty="0"/>
          </a:p>
          <a:p>
            <a:pPr hangingPunct="0"/>
            <a:r>
              <a:rPr lang="it-IT" dirty="0"/>
              <a:t>2) se sia legittimo resistere a un principe che contravvenga la legge divina; </a:t>
            </a:r>
            <a:endParaRPr lang="en-US" dirty="0"/>
          </a:p>
          <a:p>
            <a:pPr hangingPunct="0"/>
            <a:r>
              <a:rPr lang="it-IT" dirty="0"/>
              <a:t>3) se sia legittimo resistere a un principe colpevole di oppressione politica; </a:t>
            </a:r>
            <a:endParaRPr lang="en-US" dirty="0"/>
          </a:p>
          <a:p>
            <a:r>
              <a:rPr lang="it-IT" dirty="0"/>
              <a:t>4) se i principi o gli stati vicini possano e debbano intervenire a soccorso degli oppressi per motivi religiosi o per evidente tirannia.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Alla </a:t>
            </a:r>
            <a:r>
              <a:rPr lang="it-IT" dirty="0"/>
              <a:t>prima, Bruto risponde di no, alle tre successive di </a:t>
            </a:r>
            <a:r>
              <a:rPr lang="it-IT" dirty="0" smtClean="0"/>
              <a:t>si</a:t>
            </a:r>
            <a:r>
              <a:rPr lang="en-US" dirty="0" smtClean="0"/>
              <a:t>.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r>
              <a:rPr lang="it-IT" dirty="0" smtClean="0"/>
              <a:t>È </a:t>
            </a:r>
            <a:r>
              <a:rPr lang="it-IT" dirty="0"/>
              <a:t>qui prefigurato il c.d. ‘</a:t>
            </a:r>
            <a:r>
              <a:rPr lang="it-IT" b="1" dirty="0">
                <a:solidFill>
                  <a:srgbClr val="3F8DE2"/>
                </a:solidFill>
              </a:rPr>
              <a:t>diritto di resistenza</a:t>
            </a:r>
            <a:r>
              <a:rPr lang="it-IT" dirty="0"/>
              <a:t>’ e quindi </a:t>
            </a:r>
            <a:r>
              <a:rPr lang="it-IT" dirty="0" smtClean="0"/>
              <a:t>il rifiuto dell’idea di una </a:t>
            </a:r>
            <a:r>
              <a:rPr lang="it-IT" dirty="0"/>
              <a:t>monarchia </a:t>
            </a:r>
            <a:r>
              <a:rPr lang="it-IT" dirty="0" smtClean="0"/>
              <a:t>assoluta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19524"/>
          </a:xfrm>
        </p:spPr>
        <p:txBody>
          <a:bodyPr/>
          <a:lstStyle/>
          <a:p>
            <a:r>
              <a:rPr lang="it-IT" sz="3600" b="1" dirty="0" smtClean="0"/>
              <a:t>Il diritto di resistenza (i)</a:t>
            </a:r>
            <a:r>
              <a:rPr lang="it-IT" sz="3600" dirty="0" smtClean="0"/>
              <a:t>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804642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3286"/>
          </a:xfrm>
        </p:spPr>
        <p:txBody>
          <a:bodyPr/>
          <a:lstStyle/>
          <a:p>
            <a:r>
              <a:rPr lang="it-IT" sz="4800" b="1" dirty="0"/>
              <a:t>Il diritto di resistenza (</a:t>
            </a:r>
            <a:r>
              <a:rPr lang="it-IT" sz="4800" b="1" dirty="0" smtClean="0"/>
              <a:t>ii)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151922"/>
            <a:ext cx="8042276" cy="55528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Il motivo del primo patto (il contratto sociale) non </a:t>
            </a:r>
            <a:r>
              <a:rPr lang="it-IT" dirty="0" smtClean="0"/>
              <a:t>viene </a:t>
            </a:r>
            <a:r>
              <a:rPr lang="it-IT" dirty="0"/>
              <a:t>qui </a:t>
            </a:r>
            <a:r>
              <a:rPr lang="it-IT" dirty="0" smtClean="0"/>
              <a:t>molto </a:t>
            </a:r>
            <a:r>
              <a:rPr lang="it-IT" dirty="0"/>
              <a:t>approfondito. L’autore però fa una precisazione importante che sarà </a:t>
            </a:r>
            <a:r>
              <a:rPr lang="it-IT" dirty="0" smtClean="0"/>
              <a:t>ripresa in seguito: </a:t>
            </a:r>
            <a:r>
              <a:rPr lang="it-IT" u="sng" dirty="0"/>
              <a:t>questo patto infatti impegna direttamente anche il popolo verso Dio</a:t>
            </a:r>
            <a:r>
              <a:rPr lang="it-IT" dirty="0"/>
              <a:t>. Ne consegue che, se il re si mostra inadempiente nei confronti di Dio, il popolo non è per questo dispensato dall’adempiere.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it-IT" dirty="0" smtClean="0"/>
              <a:t>Anche gli </a:t>
            </a:r>
            <a:r>
              <a:rPr lang="it-IT" dirty="0"/>
              <a:t>obblighi reciproci del secondo patto </a:t>
            </a:r>
            <a:r>
              <a:rPr lang="it-IT" dirty="0" smtClean="0"/>
              <a:t>(quello che </a:t>
            </a:r>
            <a:r>
              <a:rPr lang="it-IT" dirty="0"/>
              <a:t>il popolo stringe con il </a:t>
            </a:r>
            <a:r>
              <a:rPr lang="it-IT" dirty="0" smtClean="0"/>
              <a:t>sovrano, il </a:t>
            </a:r>
            <a:r>
              <a:rPr lang="it-IT" dirty="0"/>
              <a:t>contratto di governo) </a:t>
            </a:r>
            <a:r>
              <a:rPr lang="it-IT" dirty="0" smtClean="0"/>
              <a:t>sono meglio definiti in modo da legittimare </a:t>
            </a:r>
            <a:r>
              <a:rPr lang="it-IT" dirty="0"/>
              <a:t>i</a:t>
            </a:r>
            <a:r>
              <a:rPr lang="it-IT" dirty="0" smtClean="0"/>
              <a:t>l </a:t>
            </a:r>
            <a:r>
              <a:rPr lang="it-IT" dirty="0"/>
              <a:t>diritto di resistenza nei confronti del re inadempiente.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Tale </a:t>
            </a:r>
            <a:r>
              <a:rPr lang="it-IT" dirty="0"/>
              <a:t>diritto di resistenza è comunque ancora descritto in termini assai vaghi. In ogni caso appare sottratto alla moltitudine e attivabile solo per mano dei magistrati e dei rappresentanti delle comunità (c’è qui peraltro un’interessante anticipazione dell’idea federativa).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9646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‘monarcomachi’ e i giuristi di Salamanca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6368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Questi pensieri verranno poi sviluppati sia da coloro che teorizzavano il diritto dei sudditi di eliminare il sovrano che si trasforma in tiranno e quindi viola il patto stretto con il popolo (monarcomachi) sia da alcuni dei maestri della Scuola di Salamanca </a:t>
            </a:r>
            <a:r>
              <a:rPr lang="it-IT" dirty="0"/>
              <a:t>come Molina e </a:t>
            </a:r>
            <a:r>
              <a:rPr lang="it-IT" dirty="0" smtClean="0"/>
              <a:t>Suarez.</a:t>
            </a:r>
          </a:p>
          <a:p>
            <a:pPr marL="0" indent="0">
              <a:buNone/>
            </a:pPr>
            <a:r>
              <a:rPr lang="it-IT" dirty="0" smtClean="0"/>
              <a:t>Questi ultimi </a:t>
            </a:r>
            <a:r>
              <a:rPr lang="it-IT" dirty="0"/>
              <a:t>si </a:t>
            </a:r>
            <a:r>
              <a:rPr lang="it-IT" dirty="0" smtClean="0"/>
              <a:t>interrogano</a:t>
            </a:r>
            <a:r>
              <a:rPr lang="it-IT" dirty="0"/>
              <a:t>, fra l’altro, sulle modalità attraverso le quali da una semplice associazione di individui </a:t>
            </a:r>
            <a:r>
              <a:rPr lang="it-IT" dirty="0" smtClean="0"/>
              <a:t>possa </a:t>
            </a:r>
            <a:r>
              <a:rPr lang="it-IT" dirty="0"/>
              <a:t>sorgere il potere di </a:t>
            </a:r>
            <a:r>
              <a:rPr lang="it-IT" b="1" dirty="0" smtClean="0">
                <a:solidFill>
                  <a:srgbClr val="3F8DE2"/>
                </a:solidFill>
              </a:rPr>
              <a:t>obbligare </a:t>
            </a:r>
            <a:r>
              <a:rPr lang="it-IT" b="1" dirty="0">
                <a:solidFill>
                  <a:srgbClr val="3F8DE2"/>
                </a:solidFill>
              </a:rPr>
              <a:t>anche i soggetti futuri che </a:t>
            </a:r>
            <a:r>
              <a:rPr lang="it-IT" b="1" dirty="0" smtClean="0">
                <a:solidFill>
                  <a:srgbClr val="3F8DE2"/>
                </a:solidFill>
              </a:rPr>
              <a:t>certamente non avevano preso </a:t>
            </a:r>
            <a:r>
              <a:rPr lang="it-IT" b="1" dirty="0">
                <a:solidFill>
                  <a:srgbClr val="3F8DE2"/>
                </a:solidFill>
              </a:rPr>
              <a:t>parte all’atto costitutivo</a:t>
            </a:r>
            <a:r>
              <a:rPr lang="it-IT" dirty="0">
                <a:solidFill>
                  <a:srgbClr val="3F8DE2"/>
                </a:solidFill>
              </a:rPr>
              <a:t> </a:t>
            </a:r>
            <a:endParaRPr lang="it-IT" dirty="0" smtClean="0">
              <a:solidFill>
                <a:srgbClr val="3F8DE2"/>
              </a:solidFill>
            </a:endParaRPr>
          </a:p>
          <a:p>
            <a:pPr marL="0" indent="0">
              <a:buNone/>
            </a:pPr>
            <a:r>
              <a:rPr lang="it-IT" dirty="0" smtClean="0"/>
              <a:t>(almeno come </a:t>
            </a:r>
            <a:r>
              <a:rPr lang="it-IT" dirty="0"/>
              <a:t>ipotesi </a:t>
            </a:r>
            <a:r>
              <a:rPr lang="it-IT" dirty="0" smtClean="0"/>
              <a:t>teorica, si pone </a:t>
            </a:r>
            <a:r>
              <a:rPr lang="it-IT" dirty="0"/>
              <a:t>il </a:t>
            </a:r>
            <a:r>
              <a:rPr lang="it-IT" dirty="0" smtClean="0"/>
              <a:t>seguente problema: </a:t>
            </a:r>
            <a:r>
              <a:rPr lang="it-IT" b="1" dirty="0" smtClean="0">
                <a:solidFill>
                  <a:srgbClr val="FF6600"/>
                </a:solidFill>
              </a:rPr>
              <a:t>è possibile </a:t>
            </a:r>
            <a:r>
              <a:rPr lang="it-IT" b="1" dirty="0">
                <a:solidFill>
                  <a:srgbClr val="FF6600"/>
                </a:solidFill>
              </a:rPr>
              <a:t>recedere dal contratto </a:t>
            </a:r>
            <a:r>
              <a:rPr lang="it-IT" b="1" dirty="0" smtClean="0">
                <a:solidFill>
                  <a:srgbClr val="FF6600"/>
                </a:solidFill>
              </a:rPr>
              <a:t>sociale ?</a:t>
            </a:r>
            <a:r>
              <a:rPr lang="it-IT" dirty="0" smtClean="0"/>
              <a:t>)</a:t>
            </a:r>
            <a:r>
              <a:rPr lang="it-IT" dirty="0"/>
              <a:t>. 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5062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19524"/>
          </a:xfrm>
        </p:spPr>
        <p:txBody>
          <a:bodyPr/>
          <a:lstStyle/>
          <a:p>
            <a:r>
              <a:rPr lang="it-IT" sz="3600" b="1" dirty="0"/>
              <a:t>Johannes </a:t>
            </a:r>
            <a:r>
              <a:rPr lang="it-IT" sz="3600" b="1" dirty="0" err="1"/>
              <a:t>Althusius</a:t>
            </a:r>
            <a:r>
              <a:rPr lang="it-IT" sz="3600" dirty="0"/>
              <a:t> (1557-1638)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9156" y="1079500"/>
            <a:ext cx="8579191" cy="538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b="1" dirty="0" err="1" smtClean="0"/>
              <a:t>Althusius</a:t>
            </a:r>
            <a:r>
              <a:rPr lang="it-IT" dirty="0" smtClean="0"/>
              <a:t> fu </a:t>
            </a:r>
            <a:r>
              <a:rPr lang="it-IT" dirty="0"/>
              <a:t>uno dei più coerenti </a:t>
            </a:r>
            <a:r>
              <a:rPr lang="it-IT" dirty="0" smtClean="0"/>
              <a:t>monarcomachi protestanti e a lui si deve un contributo </a:t>
            </a:r>
            <a:r>
              <a:rPr lang="it-IT" dirty="0"/>
              <a:t>decisivo nella storia del </a:t>
            </a:r>
            <a:r>
              <a:rPr lang="it-IT" dirty="0" smtClean="0"/>
              <a:t>contrattualismo. </a:t>
            </a:r>
          </a:p>
          <a:p>
            <a:pPr marL="0" indent="0">
              <a:buNone/>
            </a:pPr>
            <a:r>
              <a:rPr lang="it-IT" dirty="0" smtClean="0"/>
              <a:t>Egli </a:t>
            </a:r>
            <a:r>
              <a:rPr lang="it-IT" dirty="0"/>
              <a:t>sostiene che </a:t>
            </a:r>
            <a:r>
              <a:rPr lang="it-IT" b="1" dirty="0">
                <a:solidFill>
                  <a:srgbClr val="3F8DE2"/>
                </a:solidFill>
              </a:rPr>
              <a:t>ogni associazione </a:t>
            </a:r>
            <a:r>
              <a:rPr lang="it-IT" b="1" dirty="0" smtClean="0">
                <a:solidFill>
                  <a:srgbClr val="3F8DE2"/>
                </a:solidFill>
              </a:rPr>
              <a:t>umana</a:t>
            </a:r>
            <a:r>
              <a:rPr lang="it-IT" dirty="0" smtClean="0"/>
              <a:t>, </a:t>
            </a:r>
            <a:r>
              <a:rPr lang="it-IT" dirty="0"/>
              <a:t>privata o pubblica, piccola o </a:t>
            </a:r>
            <a:r>
              <a:rPr lang="it-IT" dirty="0" smtClean="0"/>
              <a:t>grande, </a:t>
            </a:r>
            <a:r>
              <a:rPr lang="it-IT" b="1" dirty="0">
                <a:solidFill>
                  <a:srgbClr val="3F8DE2"/>
                </a:solidFill>
              </a:rPr>
              <a:t>ha origine da un </a:t>
            </a:r>
            <a:r>
              <a:rPr lang="it-IT" b="1" dirty="0" smtClean="0">
                <a:solidFill>
                  <a:srgbClr val="3F8DE2"/>
                </a:solidFill>
              </a:rPr>
              <a:t>contratto</a:t>
            </a:r>
            <a:r>
              <a:rPr lang="it-IT" dirty="0" smtClean="0"/>
              <a:t> (che può essere esplicito </a:t>
            </a:r>
            <a:r>
              <a:rPr lang="it-IT" dirty="0"/>
              <a:t>o </a:t>
            </a:r>
            <a:r>
              <a:rPr lang="it-IT" dirty="0" smtClean="0"/>
              <a:t>implicito). </a:t>
            </a:r>
          </a:p>
          <a:p>
            <a:pPr marL="0" indent="0">
              <a:buNone/>
            </a:pPr>
            <a:r>
              <a:rPr lang="it-IT" dirty="0" smtClean="0"/>
              <a:t>Le </a:t>
            </a:r>
            <a:r>
              <a:rPr lang="it-IT" dirty="0"/>
              <a:t>associazioni si dividono in </a:t>
            </a:r>
            <a:r>
              <a:rPr lang="it-IT" dirty="0" smtClean="0"/>
              <a:t>varie </a:t>
            </a:r>
            <a:r>
              <a:rPr lang="it-IT" dirty="0"/>
              <a:t>classi di dimensioni </a:t>
            </a:r>
            <a:r>
              <a:rPr lang="it-IT" dirty="0" smtClean="0"/>
              <a:t>crescenti: famiglia, confraternita, comunità locale, provincia, stato. </a:t>
            </a:r>
          </a:p>
          <a:p>
            <a:pPr marL="0" indent="0">
              <a:buNone/>
            </a:pPr>
            <a:r>
              <a:rPr lang="it-IT" dirty="0" smtClean="0"/>
              <a:t>A parte la famiglia, </a:t>
            </a:r>
            <a:r>
              <a:rPr lang="it-IT" dirty="0"/>
              <a:t>ciascuna </a:t>
            </a:r>
            <a:r>
              <a:rPr lang="it-IT" dirty="0" smtClean="0"/>
              <a:t>associazione è </a:t>
            </a:r>
            <a:r>
              <a:rPr lang="it-IT" dirty="0"/>
              <a:t>formata dall’unione contrattuale di associazioni più </a:t>
            </a:r>
            <a:r>
              <a:rPr lang="it-IT" dirty="0" smtClean="0"/>
              <a:t>piccole (</a:t>
            </a:r>
            <a:r>
              <a:rPr lang="it-IT" dirty="0" smtClean="0">
                <a:solidFill>
                  <a:srgbClr val="FF6600"/>
                </a:solidFill>
              </a:rPr>
              <a:t>sono queste quindi e non i singoli a costituire, attraverso un contratto, le associazioni più grandi</a:t>
            </a:r>
            <a:r>
              <a:rPr lang="it-IT" dirty="0" smtClean="0"/>
              <a:t>).</a:t>
            </a:r>
            <a:r>
              <a:rPr lang="it-IT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536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50208"/>
          </a:xfrm>
        </p:spPr>
        <p:txBody>
          <a:bodyPr/>
          <a:lstStyle/>
          <a:p>
            <a:r>
              <a:rPr lang="it-IT" sz="4800" b="1" dirty="0" err="1" smtClean="0"/>
              <a:t>Althusius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78007" y="1436230"/>
            <a:ext cx="8497608" cy="49587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b="1" dirty="0" smtClean="0">
                <a:solidFill>
                  <a:srgbClr val="3F8DE2"/>
                </a:solidFill>
              </a:rPr>
              <a:t>Lo stato nasce dunque come federazione di province e altre comunità locali</a:t>
            </a:r>
            <a:r>
              <a:rPr lang="it-IT" dirty="0" smtClean="0"/>
              <a:t>. </a:t>
            </a:r>
          </a:p>
          <a:p>
            <a:pPr>
              <a:buNone/>
            </a:pPr>
            <a:r>
              <a:rPr lang="it-IT" dirty="0" smtClean="0"/>
              <a:t>Queste conferiscono allo stato (ai re e ai loro ministri) solo quella parte di diritti che è strettamente necessaria alla vita dello stesso mantenendo il resto per se, a cominciare dal </a:t>
            </a:r>
            <a:r>
              <a:rPr lang="it-I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diritto di recedere dalla federazione</a:t>
            </a:r>
            <a:r>
              <a:rPr lang="it-IT" dirty="0" smtClean="0"/>
              <a:t> qualora i re e i ministri contravvengano ai loro doveri contrattuali. </a:t>
            </a:r>
          </a:p>
          <a:p>
            <a:pPr>
              <a:buNone/>
            </a:pPr>
            <a:r>
              <a:rPr lang="it-IT" dirty="0" smtClean="0"/>
              <a:t>È implicita l’idea che </a:t>
            </a:r>
            <a:r>
              <a:rPr lang="it-IT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sovranità rimane al popolo </a:t>
            </a:r>
            <a:r>
              <a:rPr lang="it-IT" dirty="0" smtClean="0"/>
              <a:t>.(che non può rinunciarvi</a:t>
            </a:r>
            <a:r>
              <a:rPr lang="it-IT" dirty="0"/>
              <a:t>: principio della </a:t>
            </a:r>
            <a:r>
              <a:rPr lang="it-IT" dirty="0">
                <a:solidFill>
                  <a:srgbClr val="FF6600"/>
                </a:solidFill>
              </a:rPr>
              <a:t>inalienabilità della </a:t>
            </a:r>
            <a:r>
              <a:rPr lang="it-IT" dirty="0" smtClean="0">
                <a:solidFill>
                  <a:srgbClr val="FF6600"/>
                </a:solidFill>
              </a:rPr>
              <a:t>sovranità</a:t>
            </a:r>
            <a:r>
              <a:rPr lang="it-IT" dirty="0" smtClean="0">
                <a:solidFill>
                  <a:srgbClr val="595959"/>
                </a:solidFill>
              </a:rPr>
              <a:t>)</a:t>
            </a:r>
          </a:p>
          <a:p>
            <a:pPr>
              <a:buNone/>
            </a:pPr>
            <a:r>
              <a:rPr lang="it-IT" dirty="0" err="1" smtClean="0"/>
              <a:t>Althusius</a:t>
            </a:r>
            <a:r>
              <a:rPr lang="it-IT" dirty="0" smtClean="0"/>
              <a:t> coniuga </a:t>
            </a:r>
            <a:r>
              <a:rPr lang="it-IT" dirty="0" smtClean="0">
                <a:solidFill>
                  <a:srgbClr val="FF6600"/>
                </a:solidFill>
              </a:rPr>
              <a:t>contrattualismo e federalismo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70324"/>
          </a:xfrm>
        </p:spPr>
        <p:txBody>
          <a:bodyPr/>
          <a:lstStyle/>
          <a:p>
            <a:r>
              <a:rPr lang="it-IT" sz="4000" b="1" dirty="0" smtClean="0"/>
              <a:t>Hugo de </a:t>
            </a:r>
            <a:r>
              <a:rPr lang="it-IT" sz="4000" b="1" dirty="0" err="1" smtClean="0"/>
              <a:t>Groot</a:t>
            </a:r>
            <a:r>
              <a:rPr lang="it-IT" sz="4000" b="1" dirty="0" smtClean="0"/>
              <a:t> </a:t>
            </a:r>
            <a:r>
              <a:rPr lang="it-IT" sz="4000" dirty="0"/>
              <a:t>(</a:t>
            </a:r>
            <a:r>
              <a:rPr lang="it-IT" sz="4000" dirty="0" smtClean="0"/>
              <a:t>1583-1645)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409699"/>
            <a:ext cx="8042276" cy="4995517"/>
          </a:xfrm>
        </p:spPr>
        <p:txBody>
          <a:bodyPr>
            <a:normAutofit fontScale="85000" lnSpcReduction="10000"/>
          </a:bodyPr>
          <a:lstStyle/>
          <a:p>
            <a:pPr marL="0" indent="0" hangingPunct="0">
              <a:buNone/>
            </a:pPr>
            <a:r>
              <a:rPr lang="it-IT" dirty="0"/>
              <a:t>L’olandese </a:t>
            </a:r>
            <a:r>
              <a:rPr lang="it-IT" dirty="0" smtClean="0"/>
              <a:t>Ugo </a:t>
            </a:r>
            <a:r>
              <a:rPr lang="it-IT" b="1" dirty="0" err="1" smtClean="0"/>
              <a:t>Grozio</a:t>
            </a:r>
            <a:r>
              <a:rPr lang="it-IT" dirty="0" smtClean="0"/>
              <a:t> (pur convinto che quella contrattualistica non sia l’unica possibile via per costituire lo stato) </a:t>
            </a:r>
            <a:r>
              <a:rPr lang="it-IT" dirty="0"/>
              <a:t>riprende da </a:t>
            </a:r>
            <a:r>
              <a:rPr lang="it-IT" dirty="0" err="1"/>
              <a:t>Altusio</a:t>
            </a:r>
            <a:r>
              <a:rPr lang="it-IT" dirty="0"/>
              <a:t> l’idea </a:t>
            </a:r>
            <a:r>
              <a:rPr lang="it-IT" dirty="0" smtClean="0"/>
              <a:t>federativa. Egli riconosce </a:t>
            </a:r>
            <a:r>
              <a:rPr lang="it-IT" dirty="0"/>
              <a:t>tuttavia </a:t>
            </a:r>
            <a:r>
              <a:rPr lang="it-IT" dirty="0">
                <a:solidFill>
                  <a:srgbClr val="3F8DE2"/>
                </a:solidFill>
              </a:rPr>
              <a:t>l’</a:t>
            </a:r>
            <a:r>
              <a:rPr lang="it-IT" b="1" dirty="0">
                <a:solidFill>
                  <a:srgbClr val="3F8DE2"/>
                </a:solidFill>
              </a:rPr>
              <a:t>esistenza di società di uguali </a:t>
            </a:r>
            <a:r>
              <a:rPr lang="it-IT" b="1" dirty="0" smtClean="0">
                <a:solidFill>
                  <a:srgbClr val="3F8DE2"/>
                </a:solidFill>
              </a:rPr>
              <a:t>e società di </a:t>
            </a:r>
            <a:r>
              <a:rPr lang="it-IT" b="1" dirty="0">
                <a:solidFill>
                  <a:srgbClr val="3F8DE2"/>
                </a:solidFill>
              </a:rPr>
              <a:t>ineguali</a:t>
            </a:r>
            <a:r>
              <a:rPr lang="it-IT" dirty="0"/>
              <a:t>. </a:t>
            </a:r>
            <a:endParaRPr lang="it-IT" dirty="0" smtClean="0"/>
          </a:p>
          <a:p>
            <a:pPr marL="0" indent="0" hangingPunct="0">
              <a:buNone/>
            </a:pPr>
            <a:r>
              <a:rPr lang="it-IT" dirty="0" smtClean="0"/>
              <a:t>Lo </a:t>
            </a:r>
            <a:r>
              <a:rPr lang="it-IT" dirty="0"/>
              <a:t>stato appartiene a queste ultime: da ciò consegue che </a:t>
            </a:r>
            <a:r>
              <a:rPr lang="it-IT" b="1" dirty="0">
                <a:solidFill>
                  <a:srgbClr val="3F8DE2"/>
                </a:solidFill>
              </a:rPr>
              <a:t>i cittadini, una volta fatta la scelta circa la forma di </a:t>
            </a:r>
            <a:r>
              <a:rPr lang="it-IT" b="1" dirty="0" smtClean="0">
                <a:solidFill>
                  <a:srgbClr val="3F8DE2"/>
                </a:solidFill>
              </a:rPr>
              <a:t>governo che intendono darsi, </a:t>
            </a:r>
            <a:r>
              <a:rPr lang="it-IT" b="1" dirty="0">
                <a:solidFill>
                  <a:srgbClr val="3F8DE2"/>
                </a:solidFill>
              </a:rPr>
              <a:t>non </a:t>
            </a:r>
            <a:r>
              <a:rPr lang="it-IT" b="1" dirty="0" smtClean="0">
                <a:solidFill>
                  <a:srgbClr val="3F8DE2"/>
                </a:solidFill>
              </a:rPr>
              <a:t>possono più modificarla</a:t>
            </a:r>
            <a:r>
              <a:rPr lang="it-IT" dirty="0" smtClean="0"/>
              <a:t>.</a:t>
            </a:r>
          </a:p>
          <a:p>
            <a:pPr marL="0" indent="0" hangingPunct="0">
              <a:buNone/>
            </a:pPr>
            <a:r>
              <a:rPr lang="it-IT" dirty="0"/>
              <a:t>P</a:t>
            </a:r>
            <a:r>
              <a:rPr lang="it-IT" dirty="0" smtClean="0"/>
              <a:t>er </a:t>
            </a:r>
            <a:r>
              <a:rPr lang="it-IT" dirty="0" err="1"/>
              <a:t>Grozio</a:t>
            </a:r>
            <a:r>
              <a:rPr lang="it-IT" dirty="0"/>
              <a:t> le comunità che si sono federate generando lo stato, </a:t>
            </a:r>
            <a:r>
              <a:rPr lang="it-IT" dirty="0" smtClean="0"/>
              <a:t>perdono, </a:t>
            </a:r>
            <a:r>
              <a:rPr lang="it-IT" dirty="0"/>
              <a:t>accettando il contratto, l’originario potere di autodeterminazione e con esso ogni diritto di </a:t>
            </a:r>
            <a:r>
              <a:rPr lang="it-IT" dirty="0" smtClean="0"/>
              <a:t>recesso. </a:t>
            </a:r>
          </a:p>
          <a:p>
            <a:pPr marL="0" indent="0" hangingPunct="0">
              <a:buNone/>
            </a:pPr>
            <a:r>
              <a:rPr lang="it-IT" dirty="0" smtClean="0"/>
              <a:t>Anche </a:t>
            </a:r>
            <a:r>
              <a:rPr lang="it-IT" dirty="0"/>
              <a:t>per </a:t>
            </a:r>
            <a:r>
              <a:rPr lang="it-IT" dirty="0" err="1"/>
              <a:t>Grozio</a:t>
            </a:r>
            <a:r>
              <a:rPr lang="it-IT" dirty="0"/>
              <a:t> comunque l’individuo costituisce la realtà politica ultima. Egli però considera tra i contenuti </a:t>
            </a:r>
            <a:r>
              <a:rPr lang="it-IT" dirty="0" smtClean="0"/>
              <a:t>necessari </a:t>
            </a:r>
            <a:r>
              <a:rPr lang="it-IT" dirty="0"/>
              <a:t>e ‘naturali’ del contratto anche il principio secondo cui </a:t>
            </a:r>
            <a:r>
              <a:rPr lang="it-IT" b="1" dirty="0">
                <a:solidFill>
                  <a:srgbClr val="3F8DE2"/>
                </a:solidFill>
              </a:rPr>
              <a:t>la volontà della maggioranza prevale su quella della minoranza</a:t>
            </a:r>
            <a:r>
              <a:rPr lang="it-IT" dirty="0"/>
              <a:t>.</a:t>
            </a:r>
          </a:p>
          <a:p>
            <a:pPr hangingPunct="0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3804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393700"/>
            <a:ext cx="8042276" cy="850900"/>
          </a:xfrm>
        </p:spPr>
        <p:txBody>
          <a:bodyPr/>
          <a:lstStyle/>
          <a:p>
            <a:r>
              <a:rPr lang="it-IT" sz="4000" dirty="0" smtClean="0"/>
              <a:t>Teoria politica, diritto e storia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701800"/>
            <a:ext cx="8042276" cy="4241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La teoria del contrattualismo ha una storia molto lunga. Il suo inizio va posto nell’età medievale.</a:t>
            </a:r>
          </a:p>
          <a:p>
            <a:pPr marL="0" indent="0">
              <a:buNone/>
            </a:pPr>
            <a:r>
              <a:rPr lang="it-IT" sz="2800" dirty="0" smtClean="0"/>
              <a:t>In questa vicenda, il pensiero giuridico e la teoria politica si intrecciano profondamente.</a:t>
            </a:r>
          </a:p>
          <a:p>
            <a:pPr marL="0" indent="0">
              <a:buNone/>
            </a:pPr>
            <a:r>
              <a:rPr lang="it-IT" sz="2800" dirty="0" smtClean="0"/>
              <a:t>Anche gli eventi storici influiscono in maniera importante nell’elaborazione delle diverse teorie.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68032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16324"/>
          </a:xfrm>
        </p:spPr>
        <p:txBody>
          <a:bodyPr/>
          <a:lstStyle/>
          <a:p>
            <a:r>
              <a:rPr lang="it-IT" sz="2800" dirty="0" smtClean="0"/>
              <a:t>Idee condivise dai teorici politici nel 1600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206500"/>
            <a:ext cx="8042276" cy="5264978"/>
          </a:xfrm>
        </p:spPr>
        <p:txBody>
          <a:bodyPr>
            <a:normAutofit fontScale="92500" lnSpcReduction="20000"/>
          </a:bodyPr>
          <a:lstStyle/>
          <a:p>
            <a:pPr marL="0" indent="0" hangingPunct="0">
              <a:buNone/>
            </a:pPr>
            <a:r>
              <a:rPr lang="it-IT" dirty="0" smtClean="0"/>
              <a:t>La </a:t>
            </a:r>
            <a:r>
              <a:rPr lang="it-IT" dirty="0"/>
              <a:t>teoria aristotelica non è più ritenuta sufficiente a spiegare la nascita dello stato. </a:t>
            </a:r>
            <a:r>
              <a:rPr lang="it-IT" dirty="0" smtClean="0"/>
              <a:t>Accanto alla componente naturalistica, si pone il </a:t>
            </a:r>
            <a:r>
              <a:rPr lang="it-IT" dirty="0"/>
              <a:t>principio individualistico </a:t>
            </a:r>
            <a:r>
              <a:rPr lang="it-IT" dirty="0" smtClean="0"/>
              <a:t>(il consenso)</a:t>
            </a:r>
            <a:r>
              <a:rPr lang="it-IT" dirty="0"/>
              <a:t>:</a:t>
            </a:r>
            <a:r>
              <a:rPr lang="it-IT" dirty="0" smtClean="0"/>
              <a:t> </a:t>
            </a:r>
            <a:r>
              <a:rPr lang="it-IT" b="1" dirty="0" smtClean="0"/>
              <a:t>tutti </a:t>
            </a:r>
            <a:r>
              <a:rPr lang="it-IT" b="1" dirty="0"/>
              <a:t>gli uomini sono </a:t>
            </a:r>
            <a:r>
              <a:rPr lang="it-IT" b="1" i="1" dirty="0">
                <a:solidFill>
                  <a:srgbClr val="FF6600"/>
                </a:solidFill>
              </a:rPr>
              <a:t>per natura </a:t>
            </a:r>
            <a:r>
              <a:rPr lang="it-IT" b="1" dirty="0"/>
              <a:t>liberi ed uguali</a:t>
            </a:r>
            <a:r>
              <a:rPr lang="it-IT" dirty="0"/>
              <a:t> e perciò in grado – con atto volontaristico (il </a:t>
            </a:r>
            <a:r>
              <a:rPr lang="it-IT" b="1" dirty="0"/>
              <a:t>contratto </a:t>
            </a:r>
            <a:r>
              <a:rPr lang="it-IT" b="1" dirty="0" smtClean="0"/>
              <a:t>sociale</a:t>
            </a:r>
            <a:r>
              <a:rPr lang="it-IT" dirty="0" smtClean="0"/>
              <a:t>) </a:t>
            </a:r>
            <a:r>
              <a:rPr lang="it-IT" dirty="0"/>
              <a:t>– di costituirsi in società. </a:t>
            </a:r>
            <a:endParaRPr lang="it-IT" dirty="0" smtClean="0"/>
          </a:p>
          <a:p>
            <a:pPr marL="0" indent="0" hangingPunct="0">
              <a:buNone/>
            </a:pPr>
            <a:r>
              <a:rPr lang="it-IT" dirty="0" smtClean="0"/>
              <a:t>Un </a:t>
            </a:r>
            <a:r>
              <a:rPr lang="it-IT" dirty="0"/>
              <a:t>secondo e successivo contratto </a:t>
            </a:r>
            <a:r>
              <a:rPr lang="it-IT" dirty="0" smtClean="0"/>
              <a:t>appare poi necessario </a:t>
            </a:r>
            <a:r>
              <a:rPr lang="it-IT" dirty="0"/>
              <a:t>per </a:t>
            </a:r>
            <a:r>
              <a:rPr lang="it-IT" b="1" dirty="0"/>
              <a:t>determinare la forma di governo e i reciproci impegni </a:t>
            </a:r>
            <a:r>
              <a:rPr lang="it-IT" dirty="0"/>
              <a:t>di popolo e sovrano (</a:t>
            </a:r>
            <a:r>
              <a:rPr lang="it-IT" b="1" dirty="0"/>
              <a:t>contratto di governo</a:t>
            </a:r>
            <a:r>
              <a:rPr lang="it-IT" dirty="0"/>
              <a:t>). </a:t>
            </a:r>
            <a:endParaRPr lang="it-IT" dirty="0" smtClean="0"/>
          </a:p>
          <a:p>
            <a:pPr marL="0" indent="0" hangingPunct="0">
              <a:buNone/>
            </a:pPr>
            <a:r>
              <a:rPr lang="it-IT" dirty="0" smtClean="0"/>
              <a:t>Si riconosce che la dialettica politica ha due protagonisti necessari: </a:t>
            </a:r>
            <a:r>
              <a:rPr lang="it-IT" b="1" dirty="0"/>
              <a:t>il sovrano e il </a:t>
            </a:r>
            <a:r>
              <a:rPr lang="it-IT" b="1" dirty="0" smtClean="0"/>
              <a:t>popolo: </a:t>
            </a:r>
            <a:r>
              <a:rPr lang="it-IT" dirty="0" smtClean="0"/>
              <a:t>entrambi, in quanto ‘parti necessarie’ </a:t>
            </a:r>
            <a:r>
              <a:rPr lang="it-IT" dirty="0"/>
              <a:t>del contratto</a:t>
            </a:r>
            <a:r>
              <a:rPr lang="it-IT" dirty="0" smtClean="0"/>
              <a:t>, mantengono </a:t>
            </a:r>
            <a:r>
              <a:rPr lang="it-IT" dirty="0"/>
              <a:t>dei diritti </a:t>
            </a:r>
            <a:r>
              <a:rPr lang="it-IT" dirty="0" smtClean="0"/>
              <a:t>intangibili </a:t>
            </a:r>
            <a:endParaRPr lang="it-IT" dirty="0"/>
          </a:p>
          <a:p>
            <a:pPr marL="0" indent="0" hangingPunct="0">
              <a:buNone/>
            </a:pPr>
            <a:r>
              <a:rPr lang="it-IT" dirty="0"/>
              <a:t>In sostanza queste teorie della prima età moderna non potevano spingersi oltre la raffigurazione di una </a:t>
            </a:r>
            <a:r>
              <a:rPr lang="it-IT" b="1" dirty="0"/>
              <a:t>monarchia costituzionale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6182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/>
              <a:t>I</a:t>
            </a:r>
            <a:r>
              <a:rPr lang="it-IT" sz="3600" dirty="0" smtClean="0"/>
              <a:t>l pensiero politico medievale </a:t>
            </a:r>
            <a:br>
              <a:rPr lang="it-IT" sz="3600" dirty="0" smtClean="0"/>
            </a:br>
            <a:r>
              <a:rPr lang="it-IT" sz="3600" dirty="0" smtClean="0"/>
              <a:t>entra in crisi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1600200"/>
            <a:ext cx="8187347" cy="48714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smtClean="0"/>
              <a:t>La formazione di stati assoluti (</a:t>
            </a:r>
            <a:r>
              <a:rPr lang="it-IT" i="1" dirty="0" err="1" smtClean="0"/>
              <a:t>superiorem</a:t>
            </a:r>
            <a:r>
              <a:rPr lang="it-IT" i="1" dirty="0" smtClean="0"/>
              <a:t> non </a:t>
            </a:r>
            <a:r>
              <a:rPr lang="it-IT" i="1" dirty="0" err="1" smtClean="0"/>
              <a:t>recognoscentes</a:t>
            </a:r>
            <a:r>
              <a:rPr lang="it-IT" dirty="0" smtClean="0"/>
              <a:t>)</a:t>
            </a:r>
            <a:r>
              <a:rPr lang="it-IT" i="1" dirty="0" smtClean="0"/>
              <a:t> </a:t>
            </a:r>
            <a:r>
              <a:rPr lang="it-IT" dirty="0" smtClean="0"/>
              <a:t>nel corso del ’500 mise in crisi l’impianto politico del medioevo.</a:t>
            </a:r>
          </a:p>
          <a:p>
            <a:pPr marL="0" indent="0">
              <a:buNone/>
            </a:pPr>
            <a:r>
              <a:rPr lang="it-IT" dirty="0" smtClean="0"/>
              <a:t>Questo era incentrato:</a:t>
            </a:r>
          </a:p>
          <a:p>
            <a:pPr marL="457200" indent="-457200">
              <a:buAutoNum type="alphaLcParenR"/>
            </a:pPr>
            <a:r>
              <a:rPr lang="it-IT" dirty="0" smtClean="0"/>
              <a:t>sul </a:t>
            </a:r>
            <a:r>
              <a:rPr lang="it-IT" dirty="0"/>
              <a:t>principio di </a:t>
            </a:r>
            <a:r>
              <a:rPr lang="it-IT" dirty="0">
                <a:solidFill>
                  <a:srgbClr val="0000FF"/>
                </a:solidFill>
              </a:rPr>
              <a:t>unità religiosa e politica </a:t>
            </a:r>
            <a:r>
              <a:rPr lang="it-IT" dirty="0" smtClean="0"/>
              <a:t>del mondo cristiano</a:t>
            </a:r>
          </a:p>
          <a:p>
            <a:pPr marL="457200" indent="-457200">
              <a:buAutoNum type="alphaLcParenR"/>
            </a:pPr>
            <a:r>
              <a:rPr lang="it-IT" dirty="0" smtClean="0"/>
              <a:t>sulla </a:t>
            </a:r>
            <a:r>
              <a:rPr lang="it-IT" dirty="0"/>
              <a:t>convinzione </a:t>
            </a:r>
            <a:r>
              <a:rPr lang="it-IT" dirty="0" smtClean="0"/>
              <a:t>della </a:t>
            </a:r>
            <a:r>
              <a:rPr lang="it-IT" dirty="0" smtClean="0">
                <a:solidFill>
                  <a:srgbClr val="0000FF"/>
                </a:solidFill>
              </a:rPr>
              <a:t>inviolabilità dell’ordine costituito </a:t>
            </a:r>
            <a:r>
              <a:rPr lang="it-IT" dirty="0" smtClean="0"/>
              <a:t>(perché voluto da Dio) e quindi sulla necessità che il </a:t>
            </a:r>
            <a:r>
              <a:rPr lang="it-IT" dirty="0"/>
              <a:t>mondo fosse regolato dalle due autorità </a:t>
            </a:r>
            <a:r>
              <a:rPr lang="it-IT" dirty="0" smtClean="0"/>
              <a:t>universali.</a:t>
            </a:r>
          </a:p>
          <a:p>
            <a:pPr marL="0" indent="0">
              <a:buNone/>
            </a:pPr>
            <a:r>
              <a:rPr lang="it-IT" dirty="0" smtClean="0"/>
              <a:t>Ne conseguiva che le autorità terrene trovavano nella legge (anch’essa di origine divina) il loro limite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0490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14810"/>
          </a:xfrm>
        </p:spPr>
        <p:txBody>
          <a:bodyPr/>
          <a:lstStyle/>
          <a:p>
            <a:r>
              <a:rPr lang="it-IT" dirty="0" smtClean="0"/>
              <a:t>Il volontarismo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1600201"/>
            <a:ext cx="8242641" cy="47978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Pur in questo quadro, i teorici </a:t>
            </a:r>
            <a:r>
              <a:rPr lang="it-IT" dirty="0"/>
              <a:t>del tardo medioevo insistevano </a:t>
            </a:r>
            <a:r>
              <a:rPr lang="it-IT" dirty="0" smtClean="0"/>
              <a:t>su due elementi: </a:t>
            </a:r>
            <a:r>
              <a:rPr lang="it-IT" dirty="0" smtClean="0">
                <a:solidFill>
                  <a:srgbClr val="0000FF"/>
                </a:solidFill>
              </a:rPr>
              <a:t>l’origine </a:t>
            </a:r>
            <a:r>
              <a:rPr lang="it-IT" dirty="0">
                <a:solidFill>
                  <a:srgbClr val="0000FF"/>
                </a:solidFill>
              </a:rPr>
              <a:t>volontaria e </a:t>
            </a:r>
            <a:r>
              <a:rPr lang="it-IT" dirty="0" smtClean="0">
                <a:solidFill>
                  <a:srgbClr val="0000FF"/>
                </a:solidFill>
              </a:rPr>
              <a:t>la </a:t>
            </a:r>
            <a:r>
              <a:rPr lang="it-IT" dirty="0">
                <a:solidFill>
                  <a:srgbClr val="0000FF"/>
                </a:solidFill>
              </a:rPr>
              <a:t>natura consensuale dello </a:t>
            </a:r>
            <a:r>
              <a:rPr lang="it-IT" dirty="0" smtClean="0">
                <a:solidFill>
                  <a:srgbClr val="0000FF"/>
                </a:solidFill>
              </a:rPr>
              <a:t>stato</a:t>
            </a:r>
            <a:r>
              <a:rPr lang="it-IT" dirty="0"/>
              <a:t>.</a:t>
            </a:r>
            <a:r>
              <a:rPr lang="it-IT" dirty="0" smtClean="0"/>
              <a:t> Lo stato nasceva da </a:t>
            </a:r>
            <a:r>
              <a:rPr lang="it-IT" dirty="0"/>
              <a:t>un preciso e formale atto di </a:t>
            </a:r>
            <a:r>
              <a:rPr lang="it-IT" dirty="0" smtClean="0"/>
              <a:t>sottomissione.</a:t>
            </a:r>
          </a:p>
          <a:p>
            <a:pPr marL="0" indent="0">
              <a:buNone/>
            </a:pPr>
            <a:r>
              <a:rPr lang="it-IT" dirty="0" smtClean="0"/>
              <a:t>Quali </a:t>
            </a:r>
            <a:r>
              <a:rPr lang="it-IT" dirty="0"/>
              <a:t>modelli servivano tanto la romana </a:t>
            </a:r>
            <a:r>
              <a:rPr lang="it-IT" i="1" dirty="0" err="1">
                <a:solidFill>
                  <a:schemeClr val="accent6"/>
                </a:solidFill>
              </a:rPr>
              <a:t>lex</a:t>
            </a:r>
            <a:r>
              <a:rPr lang="it-IT" i="1" dirty="0">
                <a:solidFill>
                  <a:schemeClr val="accent6"/>
                </a:solidFill>
              </a:rPr>
              <a:t> </a:t>
            </a:r>
            <a:r>
              <a:rPr lang="it-IT" i="1" dirty="0" smtClean="0">
                <a:solidFill>
                  <a:schemeClr val="accent6"/>
                </a:solidFill>
              </a:rPr>
              <a:t>regia de imperio</a:t>
            </a:r>
            <a:r>
              <a:rPr lang="it-IT" dirty="0" smtClean="0">
                <a:solidFill>
                  <a:schemeClr val="accent6"/>
                </a:solidFill>
              </a:rPr>
              <a:t> </a:t>
            </a:r>
            <a:r>
              <a:rPr lang="it-IT" dirty="0" smtClean="0"/>
              <a:t>quanto </a:t>
            </a:r>
            <a:r>
              <a:rPr lang="it-IT" dirty="0"/>
              <a:t>il medievale </a:t>
            </a:r>
            <a:r>
              <a:rPr lang="it-IT" dirty="0">
                <a:solidFill>
                  <a:srgbClr val="C00000"/>
                </a:solidFill>
              </a:rPr>
              <a:t>patto </a:t>
            </a:r>
            <a:r>
              <a:rPr lang="it-IT" dirty="0" smtClean="0">
                <a:solidFill>
                  <a:srgbClr val="C00000"/>
                </a:solidFill>
              </a:rPr>
              <a:t>feudale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Un ruolo importante aveva però </a:t>
            </a:r>
            <a:r>
              <a:rPr lang="it-IT" dirty="0"/>
              <a:t>anche </a:t>
            </a:r>
            <a:r>
              <a:rPr lang="it-IT" dirty="0" smtClean="0"/>
              <a:t>il modello biblico (ripreso dall’ebraismo) dell’</a:t>
            </a:r>
            <a:r>
              <a:rPr lang="it-IT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alleanza</a:t>
            </a:r>
            <a:r>
              <a:rPr lang="it-IT" dirty="0" smtClean="0"/>
              <a:t> (</a:t>
            </a:r>
            <a:r>
              <a:rPr lang="it-IT" i="1" dirty="0" err="1" smtClean="0"/>
              <a:t>berit</a:t>
            </a:r>
            <a:r>
              <a:rPr lang="it-IT" dirty="0" smtClean="0"/>
              <a:t>) che Dio aveva stretto col </a:t>
            </a:r>
            <a:r>
              <a:rPr lang="it-IT" dirty="0"/>
              <a:t>popolo di </a:t>
            </a:r>
            <a:r>
              <a:rPr lang="it-IT" dirty="0" smtClean="0"/>
              <a:t>Israele: anche questo </a:t>
            </a:r>
            <a:r>
              <a:rPr lang="it-IT" dirty="0"/>
              <a:t>rapporto</a:t>
            </a:r>
            <a:r>
              <a:rPr lang="it-IT" dirty="0" smtClean="0"/>
              <a:t> agiva su </a:t>
            </a:r>
            <a:r>
              <a:rPr lang="it-IT" dirty="0"/>
              <a:t>basi </a:t>
            </a:r>
            <a:r>
              <a:rPr lang="it-IT" dirty="0" smtClean="0"/>
              <a:t>diseguali.</a:t>
            </a:r>
          </a:p>
          <a:p>
            <a:pPr marL="0" indent="0">
              <a:buNone/>
            </a:pPr>
            <a:r>
              <a:rPr lang="it-IT" dirty="0" smtClean="0"/>
              <a:t>A garantire i sudditi contro arbitrii e tirannie erano soprattutto vincoli etico-religiosi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747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La teoria politica </a:t>
            </a:r>
            <a:br>
              <a:rPr lang="it-IT" sz="4000" dirty="0" smtClean="0"/>
            </a:br>
            <a:r>
              <a:rPr lang="it-IT" sz="4000" dirty="0" smtClean="0"/>
              <a:t>del tardo medioevo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3116" y="1774533"/>
            <a:ext cx="8354108" cy="44982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N</a:t>
            </a:r>
            <a:r>
              <a:rPr lang="it-IT" dirty="0" smtClean="0"/>
              <a:t>elle </a:t>
            </a:r>
            <a:r>
              <a:rPr lang="it-IT" dirty="0"/>
              <a:t>opere </a:t>
            </a:r>
            <a:r>
              <a:rPr lang="it-IT" dirty="0" smtClean="0"/>
              <a:t>di </a:t>
            </a:r>
            <a:r>
              <a:rPr lang="it-IT" b="1" dirty="0" smtClean="0">
                <a:solidFill>
                  <a:srgbClr val="FF6600"/>
                </a:solidFill>
              </a:rPr>
              <a:t>Marsilio da Padova</a:t>
            </a:r>
            <a:r>
              <a:rPr lang="it-IT" dirty="0" smtClean="0">
                <a:solidFill>
                  <a:srgbClr val="FF6600"/>
                </a:solidFill>
              </a:rPr>
              <a:t> </a:t>
            </a:r>
            <a:r>
              <a:rPr lang="it-IT" dirty="0" smtClean="0"/>
              <a:t>(† 1342</a:t>
            </a:r>
            <a:r>
              <a:rPr lang="it-IT" dirty="0"/>
              <a:t>) </a:t>
            </a:r>
            <a:r>
              <a:rPr lang="it-IT" dirty="0" smtClean="0"/>
              <a:t>o di </a:t>
            </a:r>
            <a:r>
              <a:rPr lang="it-IT" b="1" dirty="0" smtClean="0">
                <a:solidFill>
                  <a:srgbClr val="FF6600"/>
                </a:solidFill>
              </a:rPr>
              <a:t>Niccolò Cusano</a:t>
            </a:r>
            <a:r>
              <a:rPr lang="it-IT" dirty="0" smtClean="0"/>
              <a:t> († 1464)  </a:t>
            </a:r>
            <a:r>
              <a:rPr lang="it-IT" dirty="0"/>
              <a:t>– pur non facendosi mai parola di un </a:t>
            </a:r>
            <a:r>
              <a:rPr lang="it-IT" i="1" dirty="0" err="1"/>
              <a:t>pactum</a:t>
            </a:r>
            <a:r>
              <a:rPr lang="it-IT" dirty="0"/>
              <a:t> – troviamo tuttavia presupposta l’idea di un ‘</a:t>
            </a:r>
            <a:r>
              <a:rPr lang="it-IT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contratto di </a:t>
            </a:r>
            <a:r>
              <a:rPr lang="it-IT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governo</a:t>
            </a:r>
            <a:r>
              <a:rPr lang="it-IT" dirty="0" err="1"/>
              <a:t>’</a:t>
            </a:r>
            <a:r>
              <a:rPr lang="it-IT" dirty="0"/>
              <a:t> o comunque di un volontario atto di sottomissione.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Per entrambi </a:t>
            </a:r>
            <a:r>
              <a:rPr lang="it-IT" u="sng" dirty="0" smtClean="0"/>
              <a:t>lo </a:t>
            </a:r>
            <a:r>
              <a:rPr lang="it-IT" u="sng" dirty="0"/>
              <a:t>stato </a:t>
            </a:r>
            <a:r>
              <a:rPr lang="it-IT" u="sng" dirty="0" smtClean="0"/>
              <a:t>aveva per fondamento </a:t>
            </a:r>
            <a:r>
              <a:rPr lang="it-IT" u="sng" dirty="0"/>
              <a:t>un accordo o patto politico</a:t>
            </a:r>
            <a:r>
              <a:rPr lang="it-IT" dirty="0"/>
              <a:t>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Questa nuova impostazione comportava che dal patto discendessero </a:t>
            </a:r>
            <a:r>
              <a:rPr lang="it-IT" dirty="0" smtClean="0">
                <a:solidFill>
                  <a:srgbClr val="0000FF"/>
                </a:solidFill>
              </a:rPr>
              <a:t>obblighi </a:t>
            </a:r>
            <a:r>
              <a:rPr lang="it-IT" dirty="0">
                <a:solidFill>
                  <a:srgbClr val="0000FF"/>
                </a:solidFill>
              </a:rPr>
              <a:t>reciproci</a:t>
            </a:r>
            <a:r>
              <a:rPr lang="it-IT" dirty="0"/>
              <a:t>: da un lato </a:t>
            </a:r>
            <a:r>
              <a:rPr lang="it-IT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il popolo</a:t>
            </a:r>
            <a:r>
              <a:rPr lang="it-IT" dirty="0"/>
              <a:t> aveva fondamentalmente il dovere di obbedire all’autorità, dall’altro </a:t>
            </a:r>
            <a:r>
              <a:rPr lang="it-IT" dirty="0">
                <a:solidFill>
                  <a:srgbClr val="FF4040"/>
                </a:solidFill>
              </a:rPr>
              <a:t>il sovrano </a:t>
            </a:r>
            <a:r>
              <a:rPr lang="it-IT" dirty="0"/>
              <a:t>sapeva che il suo governo doveva essere finalizzato al bene comune ed esercitato nel rispetto della legge divina e delle consuetudini. </a:t>
            </a:r>
          </a:p>
        </p:txBody>
      </p:sp>
    </p:spTree>
    <p:extLst>
      <p:ext uri="{BB962C8B-B14F-4D97-AF65-F5344CB8AC3E}">
        <p14:creationId xmlns:p14="http://schemas.microsoft.com/office/powerpoint/2010/main" val="1903175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11432"/>
          </a:xfrm>
        </p:spPr>
        <p:txBody>
          <a:bodyPr/>
          <a:lstStyle/>
          <a:p>
            <a:r>
              <a:rPr lang="it-IT" dirty="0" smtClean="0"/>
              <a:t>Una nuova domanda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5294" y="1330403"/>
            <a:ext cx="7744814" cy="51121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200" dirty="0" smtClean="0"/>
              <a:t>Furono gli umanisti (in particolare quelli italiani che avevano sotto gli occhi la realtà delle città-stato della loro epoca) a porsi per primi una nuova domanda: </a:t>
            </a:r>
          </a:p>
          <a:p>
            <a:pPr marL="0" indent="0">
              <a:buNone/>
            </a:pPr>
            <a:r>
              <a:rPr lang="it-IT" sz="3200" dirty="0" smtClean="0">
                <a:solidFill>
                  <a:srgbClr val="3F8DE2"/>
                </a:solidFill>
              </a:rPr>
              <a:t>come accade che i </a:t>
            </a:r>
            <a:r>
              <a:rPr lang="it-IT" sz="3200" dirty="0">
                <a:solidFill>
                  <a:srgbClr val="3F8DE2"/>
                </a:solidFill>
              </a:rPr>
              <a:t>singoli </a:t>
            </a:r>
            <a:r>
              <a:rPr lang="it-IT" sz="3200" dirty="0" smtClean="0">
                <a:solidFill>
                  <a:srgbClr val="3F8DE2"/>
                </a:solidFill>
              </a:rPr>
              <a:t>individui si compongano </a:t>
            </a:r>
            <a:r>
              <a:rPr lang="it-IT" sz="3200" dirty="0">
                <a:solidFill>
                  <a:srgbClr val="3F8DE2"/>
                </a:solidFill>
              </a:rPr>
              <a:t>in </a:t>
            </a:r>
            <a:r>
              <a:rPr lang="it-IT" sz="3200" dirty="0" smtClean="0">
                <a:solidFill>
                  <a:srgbClr val="3F8DE2"/>
                </a:solidFill>
              </a:rPr>
              <a:t>‘popolo’ </a:t>
            </a:r>
            <a:r>
              <a:rPr lang="it-IT" sz="3200" dirty="0">
                <a:solidFill>
                  <a:srgbClr val="3F8DE2"/>
                </a:solidFill>
              </a:rPr>
              <a:t>e </a:t>
            </a:r>
            <a:r>
              <a:rPr lang="it-IT" sz="3200" dirty="0" smtClean="0">
                <a:solidFill>
                  <a:srgbClr val="3F8DE2"/>
                </a:solidFill>
              </a:rPr>
              <a:t>formino </a:t>
            </a:r>
            <a:r>
              <a:rPr lang="it-IT" sz="3200" dirty="0">
                <a:solidFill>
                  <a:srgbClr val="3F8DE2"/>
                </a:solidFill>
              </a:rPr>
              <a:t>una volontà </a:t>
            </a:r>
            <a:r>
              <a:rPr lang="it-IT" sz="3200" dirty="0" smtClean="0">
                <a:solidFill>
                  <a:srgbClr val="3F8DE2"/>
                </a:solidFill>
              </a:rPr>
              <a:t>unica (collettivamente condivisa) </a:t>
            </a:r>
            <a:r>
              <a:rPr lang="it-IT" sz="3200" dirty="0">
                <a:solidFill>
                  <a:srgbClr val="3F8DE2"/>
                </a:solidFill>
              </a:rPr>
              <a:t>prima </a:t>
            </a:r>
            <a:r>
              <a:rPr lang="it-IT" sz="3200" dirty="0" smtClean="0">
                <a:solidFill>
                  <a:srgbClr val="3F8DE2"/>
                </a:solidFill>
              </a:rPr>
              <a:t>ancora che vi sia lo stato</a:t>
            </a:r>
            <a:r>
              <a:rPr lang="it-IT" sz="32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? Come nasce </a:t>
            </a:r>
            <a:r>
              <a:rPr lang="it-IT" sz="320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un ‘popolo</a:t>
            </a:r>
            <a:r>
              <a:rPr lang="it-IT" sz="32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’</a:t>
            </a:r>
            <a:r>
              <a:rPr lang="it-IT" sz="32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?</a:t>
            </a:r>
            <a:r>
              <a:rPr lang="it-IT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1752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71645"/>
          </a:xfrm>
        </p:spPr>
        <p:txBody>
          <a:bodyPr/>
          <a:lstStyle/>
          <a:p>
            <a:r>
              <a:rPr lang="it-IT" sz="4000" dirty="0" smtClean="0"/>
              <a:t>Niccolò Machiavelli (1469-1527)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488" y="1600200"/>
            <a:ext cx="8406885" cy="47343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 smtClean="0">
                <a:solidFill>
                  <a:srgbClr val="FF6600"/>
                </a:solidFill>
              </a:rPr>
              <a:t>Machiavelli</a:t>
            </a:r>
            <a:r>
              <a:rPr lang="it-IT" dirty="0" smtClean="0"/>
              <a:t> </a:t>
            </a:r>
            <a:r>
              <a:rPr lang="it-IT" dirty="0"/>
              <a:t>aveva escluso che l’azione politica fosse iscritta entro modelli prestabiliti: essa dipende invece dalla capacità dell’uomo politico di interpretare i tempi e i loro mutamenti. </a:t>
            </a:r>
          </a:p>
          <a:p>
            <a:pPr marL="0" indent="0">
              <a:buNone/>
            </a:pPr>
            <a:r>
              <a:rPr lang="it-IT" dirty="0"/>
              <a:t>La </a:t>
            </a:r>
            <a:r>
              <a:rPr lang="it-IT" i="1" dirty="0">
                <a:solidFill>
                  <a:srgbClr val="0000FF"/>
                </a:solidFill>
              </a:rPr>
              <a:t>conflittualità permanente </a:t>
            </a:r>
            <a:r>
              <a:rPr lang="it-IT" dirty="0"/>
              <a:t>e la disunione sociale costituiscono allora il naturale atteggiarsi della società umana, sempre condizionata dalla natura ‘desiderante’ dell’uomo. Tale conflittualità non è un male in sé: va convogliata entro istituzioni che facilitino una dialettica </a:t>
            </a:r>
            <a:r>
              <a:rPr lang="it-IT" dirty="0" smtClean="0"/>
              <a:t>costruttiva</a:t>
            </a:r>
          </a:p>
          <a:p>
            <a:pPr marL="0" indent="0">
              <a:buNone/>
            </a:pPr>
            <a:r>
              <a:rPr lang="it-IT" dirty="0" smtClean="0"/>
              <a:t>Per Machiavelli </a:t>
            </a:r>
            <a:r>
              <a:rPr lang="it-IT" b="1" dirty="0" smtClean="0"/>
              <a:t>la </a:t>
            </a:r>
            <a:r>
              <a:rPr lang="it-IT" b="1" i="1" dirty="0" smtClean="0">
                <a:solidFill>
                  <a:srgbClr val="FF0000"/>
                </a:solidFill>
              </a:rPr>
              <a:t>res </a:t>
            </a:r>
            <a:r>
              <a:rPr lang="it-IT" b="1" i="1" dirty="0" err="1" smtClean="0">
                <a:solidFill>
                  <a:srgbClr val="FF0000"/>
                </a:solidFill>
              </a:rPr>
              <a:t>publica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smtClean="0"/>
              <a:t>si esaurisce nell’ordine sociale secolare</a:t>
            </a:r>
            <a:endParaRPr 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437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1444" y="107576"/>
            <a:ext cx="8724411" cy="1071645"/>
          </a:xfrm>
        </p:spPr>
        <p:txBody>
          <a:bodyPr/>
          <a:lstStyle/>
          <a:p>
            <a:r>
              <a:rPr lang="it-IT" sz="3600" dirty="0" smtClean="0"/>
              <a:t>Enea Silvio </a:t>
            </a:r>
            <a:r>
              <a:rPr lang="it-IT" sz="3600" dirty="0" err="1" smtClean="0"/>
              <a:t>Piccolomini</a:t>
            </a:r>
            <a:r>
              <a:rPr lang="it-IT" sz="3600" dirty="0" smtClean="0"/>
              <a:t> (1405-1464)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7526" y="1375758"/>
            <a:ext cx="8452247" cy="50646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 smtClean="0"/>
              <a:t>Ancor prima</a:t>
            </a:r>
            <a:r>
              <a:rPr lang="it-IT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E.S. </a:t>
            </a:r>
            <a:r>
              <a:rPr lang="it-IT" sz="2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Piccolomini</a:t>
            </a:r>
            <a:r>
              <a:rPr lang="it-IT" sz="2000" dirty="0" smtClean="0"/>
              <a:t> (papa Pio II, </a:t>
            </a:r>
            <a:r>
              <a:rPr lang="it-IT" sz="2000" dirty="0"/>
              <a:t>†</a:t>
            </a:r>
            <a:r>
              <a:rPr lang="it-IT" sz="2000" dirty="0" smtClean="0"/>
              <a:t>1464)</a:t>
            </a:r>
            <a:r>
              <a:rPr lang="it-IT" sz="2000" dirty="0"/>
              <a:t>, </a:t>
            </a:r>
            <a:r>
              <a:rPr lang="it-IT" sz="2000" dirty="0" smtClean="0"/>
              <a:t>spiegava l’origine dello stato con l’intervento della </a:t>
            </a:r>
            <a:r>
              <a:rPr lang="it-IT" sz="2000" dirty="0"/>
              <a:t>ragione, dono di Dio e quindi elemento ‘naturale</a:t>
            </a:r>
            <a:r>
              <a:rPr lang="it-IT" sz="2000" dirty="0" smtClean="0"/>
              <a:t>’: dopo la cacciata dal Paradiso, la ragione avrebbe convinto gli uomini </a:t>
            </a:r>
            <a:r>
              <a:rPr lang="it-IT" sz="2000" dirty="0"/>
              <a:t>a unire le </a:t>
            </a:r>
            <a:r>
              <a:rPr lang="it-IT" sz="2000" dirty="0" smtClean="0"/>
              <a:t>forze. 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Alla base della società vi è quindi un’unione volontaria. Pur senza usare l’espressione – l’accenno ai reciproci impegni assunti dagli uomini – la ricostruzione del </a:t>
            </a:r>
            <a:r>
              <a:rPr lang="it-IT" sz="20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Piccolomini</a:t>
            </a:r>
            <a:r>
              <a:rPr lang="it-IT" sz="20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lascia trasparire l’idea del </a:t>
            </a:r>
            <a:r>
              <a:rPr lang="it-IT" sz="2000" b="1" dirty="0" smtClean="0">
                <a:solidFill>
                  <a:srgbClr val="FF6600"/>
                </a:solidFill>
              </a:rPr>
              <a:t>contratto sociale</a:t>
            </a:r>
            <a:r>
              <a:rPr lang="it-IT" sz="2000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:</a:t>
            </a:r>
            <a:r>
              <a:rPr lang="it-IT" sz="2000" dirty="0" smtClean="0"/>
              <a:t> poiché i </a:t>
            </a:r>
            <a:r>
              <a:rPr lang="it-IT" sz="2000" dirty="0"/>
              <a:t>comportamenti prevaricatori di alcuni </a:t>
            </a:r>
            <a:r>
              <a:rPr lang="it-IT" sz="2000" dirty="0" smtClean="0"/>
              <a:t>di loro minacciavano la pace, </a:t>
            </a:r>
            <a:r>
              <a:rPr lang="it-IT" sz="2000" dirty="0"/>
              <a:t>gli uomini si convinsero che sarebbe stato meglio affidare a uno di loro –</a:t>
            </a:r>
            <a:r>
              <a:rPr lang="it-IT" sz="2000" dirty="0" smtClean="0"/>
              <a:t> il </a:t>
            </a:r>
            <a:r>
              <a:rPr lang="it-IT" sz="2000" dirty="0"/>
              <a:t>più </a:t>
            </a:r>
            <a:r>
              <a:rPr lang="it-IT" sz="2000" dirty="0" smtClean="0"/>
              <a:t>virtuoso </a:t>
            </a:r>
            <a:r>
              <a:rPr lang="it-IT" sz="2000" dirty="0"/>
              <a:t>– il potere di governo</a:t>
            </a:r>
            <a:r>
              <a:rPr lang="it-IT" sz="2000" dirty="0" smtClean="0"/>
              <a:t>. </a:t>
            </a:r>
          </a:p>
          <a:p>
            <a:pPr marL="0" indent="0">
              <a:buNone/>
            </a:pPr>
            <a:r>
              <a:rPr lang="it-IT" sz="2000" dirty="0" smtClean="0">
                <a:solidFill>
                  <a:srgbClr val="3F8DE2"/>
                </a:solidFill>
              </a:rPr>
              <a:t>Il </a:t>
            </a:r>
            <a:r>
              <a:rPr lang="it-IT" sz="2000" dirty="0">
                <a:solidFill>
                  <a:srgbClr val="3F8DE2"/>
                </a:solidFill>
              </a:rPr>
              <a:t>re e </a:t>
            </a:r>
            <a:r>
              <a:rPr lang="it-IT" sz="2000" dirty="0" smtClean="0">
                <a:solidFill>
                  <a:srgbClr val="3F8DE2"/>
                </a:solidFill>
              </a:rPr>
              <a:t>la monarchia nascono dunque da un </a:t>
            </a:r>
            <a:r>
              <a:rPr lang="it-IT" sz="2000" b="1" dirty="0" smtClean="0">
                <a:solidFill>
                  <a:srgbClr val="FF6600"/>
                </a:solidFill>
              </a:rPr>
              <a:t>contratto di governo</a:t>
            </a:r>
            <a:r>
              <a:rPr lang="it-IT" sz="2000" dirty="0" smtClean="0">
                <a:solidFill>
                  <a:srgbClr val="3F8DE2"/>
                </a:solidFill>
              </a:rPr>
              <a:t>: </a:t>
            </a:r>
            <a:r>
              <a:rPr lang="it-IT" sz="2000" dirty="0" smtClean="0">
                <a:solidFill>
                  <a:srgbClr val="800000"/>
                </a:solidFill>
              </a:rPr>
              <a:t>il re s’impegna ad assicurare la giustizia e proteggere i deboli</a:t>
            </a:r>
            <a:r>
              <a:rPr lang="it-IT" sz="2000" dirty="0" smtClean="0">
                <a:solidFill>
                  <a:srgbClr val="3F8DE2"/>
                </a:solidFill>
              </a:rPr>
              <a:t>.</a:t>
            </a:r>
            <a:endParaRPr lang="it-IT" sz="2000" dirty="0">
              <a:solidFill>
                <a:srgbClr val="3F8DE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25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5274"/>
          </a:xfrm>
        </p:spPr>
        <p:txBody>
          <a:bodyPr/>
          <a:lstStyle/>
          <a:p>
            <a:r>
              <a:rPr lang="it-IT" sz="4000" dirty="0" smtClean="0"/>
              <a:t>Mario </a:t>
            </a:r>
            <a:r>
              <a:rPr lang="it-IT" sz="4000" dirty="0" err="1" smtClean="0"/>
              <a:t>Salamonio</a:t>
            </a:r>
            <a:r>
              <a:rPr lang="it-IT" sz="4000" dirty="0" smtClean="0"/>
              <a:t> (1460?-1533)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299604"/>
            <a:ext cx="8042276" cy="531656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Quello che nel papa umanista è implicito </a:t>
            </a:r>
            <a:r>
              <a:rPr lang="it-IT" dirty="0" smtClean="0"/>
              <a:t>viene esplicitato </a:t>
            </a:r>
            <a:r>
              <a:rPr lang="it-IT" dirty="0"/>
              <a:t>nell’opera di </a:t>
            </a:r>
            <a:r>
              <a:rPr lang="it-IT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Mario </a:t>
            </a:r>
            <a:r>
              <a:rPr lang="it-IT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Salamonio</a:t>
            </a:r>
            <a:r>
              <a:rPr lang="it-IT" dirty="0"/>
              <a:t>, all’inizio del 1500.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Questi </a:t>
            </a:r>
            <a:r>
              <a:rPr lang="it-IT" dirty="0"/>
              <a:t>si proponeva di </a:t>
            </a:r>
            <a:r>
              <a:rPr lang="it-IT" dirty="0">
                <a:solidFill>
                  <a:srgbClr val="C00000"/>
                </a:solidFill>
              </a:rPr>
              <a:t>distinguere il principe dal tiranno</a:t>
            </a:r>
            <a:r>
              <a:rPr lang="it-IT" dirty="0"/>
              <a:t>: lo stato è descritto come un’associazione civile secondo la definizione ciceroniana e aristotelica (</a:t>
            </a:r>
            <a:r>
              <a:rPr lang="it-IT" b="1" dirty="0">
                <a:solidFill>
                  <a:srgbClr val="3F8DE2"/>
                </a:solidFill>
              </a:rPr>
              <a:t>elemento naturale</a:t>
            </a:r>
            <a:r>
              <a:rPr lang="it-IT" dirty="0"/>
              <a:t>), ma l’associazione non si costituisce se non in base a un contratto (</a:t>
            </a:r>
            <a:r>
              <a:rPr lang="it-IT" b="1" dirty="0">
                <a:solidFill>
                  <a:srgbClr val="3F8DE2"/>
                </a:solidFill>
              </a:rPr>
              <a:t>elemento contrattuale</a:t>
            </a:r>
            <a:r>
              <a:rPr lang="it-IT" dirty="0"/>
              <a:t>) e, a sua volta, il contratto può essere posto in essere solo da individui che si obbligano reciprocamente (</a:t>
            </a:r>
            <a:r>
              <a:rPr lang="it-IT" b="1" dirty="0">
                <a:solidFill>
                  <a:srgbClr val="3F8DE2"/>
                </a:solidFill>
              </a:rPr>
              <a:t>elemento individualistico e volontaristico</a:t>
            </a:r>
            <a:r>
              <a:rPr lang="it-IT" dirty="0"/>
              <a:t>). </a:t>
            </a:r>
            <a:r>
              <a:rPr lang="it-IT" dirty="0" smtClean="0"/>
              <a:t>Anche il sovrano è ‘obbligato’.</a:t>
            </a:r>
          </a:p>
          <a:p>
            <a:pPr marL="0" indent="0">
              <a:buNone/>
            </a:pPr>
            <a:r>
              <a:rPr lang="it-IT" dirty="0" smtClean="0"/>
              <a:t>La </a:t>
            </a:r>
            <a:r>
              <a:rPr lang="it-IT" dirty="0"/>
              <a:t>novità più interessante riguarda la circostanza che </a:t>
            </a:r>
            <a:r>
              <a:rPr lang="it-IT" b="1" dirty="0">
                <a:solidFill>
                  <a:srgbClr val="3F8DE2"/>
                </a:solidFill>
              </a:rPr>
              <a:t>non si </a:t>
            </a:r>
            <a:r>
              <a:rPr lang="it-IT" b="1" dirty="0" smtClean="0">
                <a:solidFill>
                  <a:srgbClr val="3F8DE2"/>
                </a:solidFill>
              </a:rPr>
              <a:t>fa alcun riferimento all’intervento </a:t>
            </a:r>
            <a:r>
              <a:rPr lang="it-IT" b="1" dirty="0">
                <a:solidFill>
                  <a:srgbClr val="3F8DE2"/>
                </a:solidFill>
              </a:rPr>
              <a:t>divino</a:t>
            </a:r>
            <a:r>
              <a:rPr lang="it-IT" dirty="0"/>
              <a:t>: è questa la </a:t>
            </a:r>
            <a:r>
              <a:rPr lang="it-IT" dirty="0" smtClean="0"/>
              <a:t>prima, </a:t>
            </a:r>
            <a:r>
              <a:rPr lang="it-IT" dirty="0"/>
              <a:t>chiara espressione della teoria contrattualista. </a:t>
            </a:r>
          </a:p>
        </p:txBody>
      </p:sp>
    </p:spTree>
    <p:extLst>
      <p:ext uri="{BB962C8B-B14F-4D97-AF65-F5344CB8AC3E}">
        <p14:creationId xmlns:p14="http://schemas.microsoft.com/office/powerpoint/2010/main" val="2012281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4016</TotalTime>
  <Words>2075</Words>
  <Application>Microsoft Macintosh PowerPoint</Application>
  <PresentationFormat>Presentazione su schermo (4:3)</PresentationFormat>
  <Paragraphs>86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Brezza</vt:lpstr>
      <vt:lpstr>La lunga storia del contrattualismo</vt:lpstr>
      <vt:lpstr>Teoria politica, diritto e storia</vt:lpstr>
      <vt:lpstr>Il pensiero politico medievale  entra in crisi</vt:lpstr>
      <vt:lpstr>Il volontarismo</vt:lpstr>
      <vt:lpstr>La teoria politica  del tardo medioevo</vt:lpstr>
      <vt:lpstr>Una nuova domanda</vt:lpstr>
      <vt:lpstr>Niccolò Machiavelli (1469-1527)</vt:lpstr>
      <vt:lpstr>Enea Silvio Piccolomini (1405-1464)</vt:lpstr>
      <vt:lpstr>Mario Salamonio (1460?-1533)</vt:lpstr>
      <vt:lpstr>Il contratto di governo</vt:lpstr>
      <vt:lpstr>I protestanti contro l’assolutismo (i)</vt:lpstr>
      <vt:lpstr>I protestanti contro l’assolutismo (ii)</vt:lpstr>
      <vt:lpstr>I protestanti contro l’assolutismo (iii)</vt:lpstr>
      <vt:lpstr>Il diritto di resistenza (i) </vt:lpstr>
      <vt:lpstr>Il diritto di resistenza (ii)</vt:lpstr>
      <vt:lpstr>I ‘monarcomachi’ e i giuristi di Salamanca</vt:lpstr>
      <vt:lpstr>Johannes Althusius (1557-1638) </vt:lpstr>
      <vt:lpstr>Althusius</vt:lpstr>
      <vt:lpstr>Hugo de Groot (1583-1645)</vt:lpstr>
      <vt:lpstr>Idee condivise dai teorici politici nel 1600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lunga storia del contrattualismo</dc:title>
  <dc:creator>Luca Loschiavo</dc:creator>
  <cp:lastModifiedBy>Luca Loschiavo</cp:lastModifiedBy>
  <cp:revision>95</cp:revision>
  <dcterms:created xsi:type="dcterms:W3CDTF">2014-12-10T08:53:32Z</dcterms:created>
  <dcterms:modified xsi:type="dcterms:W3CDTF">2021-06-07T06:48:20Z</dcterms:modified>
</cp:coreProperties>
</file>