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480"/>
  </p:normalViewPr>
  <p:slideViewPr>
    <p:cSldViewPr snapToGrid="0">
      <p:cViewPr varScale="1">
        <p:scale>
          <a:sx n="101" d="100"/>
          <a:sy n="101" d="100"/>
        </p:scale>
        <p:origin x="10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67835"/>
            <a:ext cx="10515600" cy="3609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b="1">
                <a:solidFill>
                  <a:srgbClr val="FF0000"/>
                </a:solidFill>
              </a:rPr>
              <a:t>Lezione 8</a:t>
            </a:r>
            <a:endParaRPr lang="it-IT" sz="32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Politica Commerciale Comune: la proiezione esterna del mercato – UE e rapporti commerciali Internazionali</a:t>
            </a:r>
          </a:p>
          <a:p>
            <a:pPr marL="0" indent="0">
              <a:buNone/>
            </a:pPr>
            <a:endParaRPr lang="it-IT" sz="32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3096" y="4858473"/>
            <a:ext cx="6908104" cy="1581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686999-43DE-8ACE-431D-273A3B301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L’UE nel quadro dei rapporti commerciali internazionali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581B29-7AF3-17EC-A3CC-3F9C23AADD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2471"/>
            <a:ext cx="10515600" cy="3784492"/>
          </a:xfrm>
        </p:spPr>
        <p:txBody>
          <a:bodyPr/>
          <a:lstStyle/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 costituzione dell’Unione doganale NON comporta che gli Stati UE abbiano costituito una </a:t>
            </a:r>
            <a:r>
              <a:rPr lang="it-IT" sz="2800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fortezza commerciale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tra di loro:</a:t>
            </a:r>
          </a:p>
          <a:p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Regole GATT</a:t>
            </a:r>
          </a:p>
          <a:p>
            <a:pPr lvl="1"/>
            <a:r>
              <a:rPr lang="it-IT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NB: la CEE si è sostituita agli Stati Membri negli impegni assunti con il GATT </a:t>
            </a:r>
            <a:r>
              <a:rPr lang="it-IT" sz="2400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 partire dal 1° luglio 1968 (TDC)</a:t>
            </a:r>
            <a:r>
              <a:rPr lang="it-IT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[v. slide successiva]</a:t>
            </a:r>
          </a:p>
          <a:p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UE parte dell’Organizzazione mondiale del Commercio (OMC)</a:t>
            </a:r>
          </a:p>
          <a:p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Art. 206 TFUE (finalità dell’unione doganale)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78156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6D0C6C-42D5-D49F-41BF-58100AC17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Approfondimento regole GATT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808F01-970C-A19E-0230-6519CEBE2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Divieto di discriminazione</a:t>
            </a: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Clausola nazione più favorita:</a:t>
            </a:r>
          </a:p>
          <a:p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 trattamento </a:t>
            </a:r>
            <a:r>
              <a:rPr lang="it-IT" sz="28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tariffario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più favorevole attribuito da 	una parte contraente GATT ad un altro Stato si 	estende automaticamente a tutti gli altri Stati parti del GATT– salvo eccezioni , che l’UE applica!	</a:t>
            </a:r>
          </a:p>
          <a:p>
            <a:pPr marL="0" indent="0">
              <a:buNone/>
            </a:pPr>
            <a:endParaRPr lang="it-IT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Trattamento nazionale</a:t>
            </a:r>
          </a:p>
          <a:p>
            <a:pPr marL="0" indent="0">
              <a:buNone/>
            </a:pPr>
            <a:endParaRPr lang="it-IT" sz="28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 </a:t>
            </a:r>
            <a:r>
              <a:rPr lang="it-IT" sz="28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negoziale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riduzione dei dazi (round)</a:t>
            </a:r>
          </a:p>
          <a:p>
            <a:pPr marL="0" indent="0">
              <a:buNone/>
            </a:pPr>
            <a:endParaRPr lang="it-IT" sz="28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Divieto di ostacoli non tariffari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86265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4D64FB-7BBB-1D6E-2D46-5C44363DD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L’UE nell’OMC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0DC53CE-A8D6-0465-4F7E-E4A6C82F5B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Decisione 94/800/CE del Consiglio sulla conclusione a nome della CE, per le materie di sua competenza, degli accordi dei negoziati multilaterali dell’Uruguay Round</a:t>
            </a:r>
          </a:p>
          <a:p>
            <a:pPr marL="0" indent="0">
              <a:buNone/>
            </a:pPr>
            <a:endParaRPr lang="it-IT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OMC: In vigore dal 1° gennaio 1995</a:t>
            </a: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GATT 1947 </a:t>
            </a:r>
            <a:r>
              <a:rPr lang="it-IT" sz="2800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continua a operare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+ </a:t>
            </a:r>
            <a:r>
              <a:rPr lang="it-IT" sz="2800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continuamente aggiornato con «round» negoziali</a:t>
            </a: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Marrakesh 1994 (</a:t>
            </a:r>
            <a:r>
              <a:rPr lang="it-IT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coinc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OMC)</a:t>
            </a: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- GATT 1994</a:t>
            </a: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- GATS</a:t>
            </a: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- TRIPs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79855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40703C-651A-C954-F27D-741759016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L’UE nell’OMC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4FD616F-6B1C-B976-DF75-FF4907C8E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politica commerciale comune ha fatto dell’UE un blocco commerciale unico («single trading </a:t>
            </a:r>
            <a:r>
              <a:rPr lang="it-IT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block</a:t>
            </a: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»)</a:t>
            </a:r>
          </a:p>
          <a:p>
            <a:pPr marL="0" indent="0">
              <a:buNone/>
            </a:pP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 più importante al mondo!</a:t>
            </a:r>
          </a:p>
          <a:p>
            <a:pPr>
              <a:buFont typeface="Arial" charset="0"/>
              <a:buChar char="•"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Quota di scambi imputabili all’UE &gt; di USA, Cina, Giappone</a:t>
            </a:r>
          </a:p>
          <a:p>
            <a:pPr marL="0" indent="0">
              <a:buNone/>
            </a:pPr>
            <a:endParaRPr lang="it-IT" sz="28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Eccezioni:</a:t>
            </a:r>
          </a:p>
          <a:p>
            <a:pPr marL="0" indent="0">
              <a:buNone/>
            </a:pP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it-IT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Francia e Italia: restrizioni unilaterali all’importazione di auto 	dal Giappone (MA negoziati dell’UE → dichiarazione di mutua 	cooperazione 1991)</a:t>
            </a:r>
          </a:p>
          <a:p>
            <a:pPr marL="0" indent="0">
              <a:buNone/>
            </a:pPr>
            <a:r>
              <a:rPr lang="it-IT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t-IT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Grecia: embargo FYROM 1992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89367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B9CA24-9A51-EF91-FEFB-2BF2325E7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7374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Politica Tariffaria Comune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4BFBD3-D100-2F49-92A7-E8CF8ECE0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Il Consiglio, su proposta della Commissione, stabilisce i dazi della Tariffa Esterna Comune  (TEC) da applicare nelle relazioni commerciali con l’Estero (art. 31 TFUE).</a:t>
            </a:r>
            <a:r>
              <a:rPr lang="it-IT" b="1" i="0" u="none" strike="noStrike" dirty="0">
                <a:solidFill>
                  <a:srgbClr val="000000"/>
                </a:solidFill>
                <a:effectLst/>
              </a:rPr>
              <a:t> </a:t>
            </a:r>
          </a:p>
          <a:p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Assieme alla libera circolazione delle merci (dimensione interna) e alla politica commerciale comune (dimensione esterna), la TEC è funzionale al mercato interno e all’unione doganale.</a:t>
            </a:r>
            <a:r>
              <a:rPr lang="it-IT" b="0" i="0" u="none" strike="noStrike" dirty="0">
                <a:solidFill>
                  <a:srgbClr val="0070C0"/>
                </a:solidFill>
                <a:effectLst/>
              </a:rPr>
              <a:t> </a:t>
            </a:r>
          </a:p>
          <a:p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A tal proposito si applica il Regolamento (UE) n. 952/2013 che istituisce il codice doganale dell’Unione.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09697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875962-AC49-CD5D-6943-CF670C993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9900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Politica Tariffaria Comune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74E4FC-741D-6563-903F-1962A533D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0805"/>
            <a:ext cx="10515600" cy="4586158"/>
          </a:xfrm>
        </p:spPr>
        <p:txBody>
          <a:bodyPr>
            <a:normAutofit fontScale="77500" lnSpcReduction="20000"/>
          </a:bodyPr>
          <a:lstStyle/>
          <a:p>
            <a:r>
              <a:rPr lang="it-IT" dirty="0"/>
              <a:t>Tipologie particolare di Dazi:</a:t>
            </a:r>
          </a:p>
          <a:p>
            <a:r>
              <a:rPr lang="it-IT" b="1" dirty="0">
                <a:solidFill>
                  <a:srgbClr val="0070C0"/>
                </a:solidFill>
              </a:rPr>
              <a:t>Dazi anti </a:t>
            </a:r>
            <a:r>
              <a:rPr lang="it-IT" b="1" dirty="0" err="1">
                <a:solidFill>
                  <a:srgbClr val="0070C0"/>
                </a:solidFill>
              </a:rPr>
              <a:t>dumbing</a:t>
            </a:r>
            <a:r>
              <a:rPr lang="it-IT" b="1" dirty="0">
                <a:solidFill>
                  <a:srgbClr val="0070C0"/>
                </a:solidFill>
              </a:rPr>
              <a:t>:</a:t>
            </a:r>
          </a:p>
          <a:p>
            <a:pPr algn="l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Oltre ai normali dazi doganali, un prodotto può anche essere soggetto a misure antidumping o ad altri strumenti di difesa commerciale.</a:t>
            </a:r>
          </a:p>
          <a:p>
            <a:pPr algn="l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Il dumping si verifica quando una società esporta un prodotto a un prezzo inferiore al valore normale del prodotto sul mercato interno. Tale valore normale potrebbe essere il prezzo del prodotto sul mercato interno o il costo di produzione.</a:t>
            </a:r>
          </a:p>
          <a:p>
            <a:pPr algn="l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Se da un'inchiesta risulta che gli importatori hanno praticato pratiche di dumping e che ciò ha arrecato un pregiudizio all'industria nazionale del paese importatore, possono essere istituite misure antidumping sulle importazioni del prodotto in esame.</a:t>
            </a:r>
          </a:p>
          <a:p>
            <a:pPr algn="l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Tali misure assumono una delle seguenti forme:</a:t>
            </a:r>
          </a:p>
          <a:p>
            <a:pPr lvl="1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Un </a:t>
            </a:r>
            <a:r>
              <a:rPr lang="it-IT" b="1" i="0" u="none" strike="noStrike" dirty="0">
                <a:solidFill>
                  <a:srgbClr val="000000"/>
                </a:solidFill>
                <a:effectLst/>
              </a:rPr>
              <a:t>dazio ad valorem</a:t>
            </a:r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 (tassato in funzione del valore di transazione)</a:t>
            </a:r>
          </a:p>
          <a:p>
            <a:pPr lvl="1"/>
            <a:r>
              <a:rPr lang="it-IT" b="1" i="0" u="none" strike="noStrike" dirty="0">
                <a:solidFill>
                  <a:srgbClr val="000000"/>
                </a:solidFill>
                <a:effectLst/>
              </a:rPr>
              <a:t>dazi specifici </a:t>
            </a:r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(tassati per importo specifico del prodotto)</a:t>
            </a:r>
          </a:p>
          <a:p>
            <a:pPr lvl="1"/>
            <a:r>
              <a:rPr lang="it-IT" b="1" i="0" u="none" strike="noStrike" dirty="0">
                <a:solidFill>
                  <a:srgbClr val="000000"/>
                </a:solidFill>
                <a:effectLst/>
              </a:rPr>
              <a:t>impegni sui prezzi </a:t>
            </a:r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(l'esportatore si impegna a vendere i propri prodotti a un prezzo minimo)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42076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12B275-EC3A-9441-96E1-75D59D4DC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Politica Tariffaria Comune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CFADCA7-3109-33EC-DA42-42FE91817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it-IT" b="0" i="0" u="none" strike="noStrike" dirty="0">
                <a:solidFill>
                  <a:srgbClr val="0070C0"/>
                </a:solidFill>
                <a:effectLst/>
              </a:rPr>
              <a:t>Dazi anti-sovvenzione:</a:t>
            </a:r>
          </a:p>
          <a:p>
            <a:pPr algn="l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Se la vostra società sta valutando di esportare, questa sezione aiuta a individuare i dazi all'importazione e gli altri costi che potreste sostenere. Non fornisce informazioni specifiche per prodotto. A tal fine, occorre utilizzare la funzione di ricerca del prodotto.</a:t>
            </a:r>
          </a:p>
          <a:p>
            <a:pPr algn="l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Oltre ai dazi antidumping, le </a:t>
            </a:r>
            <a:r>
              <a:rPr lang="it-IT" b="0" i="0" u="none" strike="noStrike">
                <a:solidFill>
                  <a:srgbClr val="000000"/>
                </a:solidFill>
                <a:effectLst/>
              </a:rPr>
              <a:t>misure anti-sovvenzioni </a:t>
            </a:r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possono applicarsi al vostro prodotto. Si tratta anche delle cosiddette misure compensative. Essi compensano gli effetti di una sovvenzione ingiusta da parte di un partner commerciale.</a:t>
            </a:r>
          </a:p>
          <a:p>
            <a:pPr algn="l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Le misure compensative possono consistere in strumenti diversi, ma in genere comprendono dazi maggiorati. Una misura compensativa può consistere in un dazio addizionale ad valorem o specifico. Può essere applicato sotto forma di prezzo minimo all'importazione o può consistere in un "impegno sui prezzi", nel caso in cui l'esportatore si impegni a vendere il prodotto al di sopra di un prezzo minimo.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633630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398</TotalTime>
  <Words>712</Words>
  <Application>Microsoft Macintosh PowerPoint</Application>
  <PresentationFormat>Widescreen</PresentationFormat>
  <Paragraphs>55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di Office</vt:lpstr>
      <vt:lpstr>Diritto del Mercato Unico Europeo Prof. Dr. Alessandro Nato</vt:lpstr>
      <vt:lpstr>L’UE nel quadro dei rapporti commerciali internazionali</vt:lpstr>
      <vt:lpstr>Approfondimento regole GATT</vt:lpstr>
      <vt:lpstr>L’UE nell’OMC</vt:lpstr>
      <vt:lpstr>L’UE nell’OMC</vt:lpstr>
      <vt:lpstr>Politica Tariffaria Comune</vt:lpstr>
      <vt:lpstr>Politica Tariffaria Comune</vt:lpstr>
      <vt:lpstr>Politica Tariffaria Comune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110</cp:revision>
  <dcterms:created xsi:type="dcterms:W3CDTF">2022-09-09T08:27:37Z</dcterms:created>
  <dcterms:modified xsi:type="dcterms:W3CDTF">2023-01-13T10:51:23Z</dcterms:modified>
</cp:coreProperties>
</file>