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83" r:id="rId4"/>
    <p:sldId id="284" r:id="rId5"/>
    <p:sldId id="285" r:id="rId6"/>
    <p:sldId id="261" r:id="rId7"/>
    <p:sldId id="259" r:id="rId8"/>
    <p:sldId id="262" r:id="rId9"/>
    <p:sldId id="263" r:id="rId10"/>
    <p:sldId id="275" r:id="rId11"/>
    <p:sldId id="264" r:id="rId12"/>
    <p:sldId id="277" r:id="rId13"/>
    <p:sldId id="281" r:id="rId14"/>
    <p:sldId id="286" r:id="rId15"/>
    <p:sldId id="267" r:id="rId16"/>
    <p:sldId id="287" r:id="rId17"/>
    <p:sldId id="294" r:id="rId18"/>
    <p:sldId id="295" r:id="rId19"/>
    <p:sldId id="282" r:id="rId20"/>
    <p:sldId id="296" r:id="rId21"/>
    <p:sldId id="288" r:id="rId22"/>
    <p:sldId id="289" r:id="rId23"/>
    <p:sldId id="298" r:id="rId24"/>
    <p:sldId id="291" r:id="rId25"/>
    <p:sldId id="292" r:id="rId2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9" d="100"/>
          <a:sy n="59" d="100"/>
        </p:scale>
        <p:origin x="90" y="10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a:extLst>
              <a:ext uri="{FF2B5EF4-FFF2-40B4-BE49-F238E27FC236}">
                <a16:creationId xmlns:a16="http://schemas.microsoft.com/office/drawing/2014/main" id="{1F7A127B-0834-451A-AA75-3BC532EC2133}"/>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49D69172-1B24-43F8-9BB2-FB6D15DDACDB}"/>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93ED9624-8D88-4B4C-83B9-3B543F4E125B}"/>
              </a:ext>
            </a:extLst>
          </p:cNvPr>
          <p:cNvSpPr>
            <a:spLocks noGrp="1" noChangeArrowheads="1"/>
          </p:cNvSpPr>
          <p:nvPr>
            <p:ph type="sldNum" sz="quarter" idx="12"/>
          </p:nvPr>
        </p:nvSpPr>
        <p:spPr>
          <a:ln/>
        </p:spPr>
        <p:txBody>
          <a:bodyPr/>
          <a:lstStyle>
            <a:lvl1pPr>
              <a:defRPr/>
            </a:lvl1pPr>
          </a:lstStyle>
          <a:p>
            <a:pPr>
              <a:defRPr/>
            </a:pPr>
            <a:fld id="{970AB98B-B304-4BE7-8F40-0C4EA9FBA757}" type="slidenum">
              <a:rPr lang="it-IT" altLang="it-IT"/>
              <a:pPr>
                <a:defRPr/>
              </a:pPr>
              <a:t>‹N›</a:t>
            </a:fld>
            <a:endParaRPr lang="it-IT" altLang="it-IT"/>
          </a:p>
        </p:txBody>
      </p:sp>
    </p:spTree>
    <p:extLst>
      <p:ext uri="{BB962C8B-B14F-4D97-AF65-F5344CB8AC3E}">
        <p14:creationId xmlns:p14="http://schemas.microsoft.com/office/powerpoint/2010/main" val="2483451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4099FE1C-A104-4598-9988-396068C0F3F7}"/>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F7038E9E-AF17-4B73-B895-4181C997B4A6}"/>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CB3381DE-D41A-46BE-82E9-5969430C0652}"/>
              </a:ext>
            </a:extLst>
          </p:cNvPr>
          <p:cNvSpPr>
            <a:spLocks noGrp="1" noChangeArrowheads="1"/>
          </p:cNvSpPr>
          <p:nvPr>
            <p:ph type="sldNum" sz="quarter" idx="12"/>
          </p:nvPr>
        </p:nvSpPr>
        <p:spPr>
          <a:ln/>
        </p:spPr>
        <p:txBody>
          <a:bodyPr/>
          <a:lstStyle>
            <a:lvl1pPr>
              <a:defRPr/>
            </a:lvl1pPr>
          </a:lstStyle>
          <a:p>
            <a:pPr>
              <a:defRPr/>
            </a:pPr>
            <a:fld id="{948E738A-38AA-4A4F-9237-8D5764DB3E27}" type="slidenum">
              <a:rPr lang="it-IT" altLang="it-IT"/>
              <a:pPr>
                <a:defRPr/>
              </a:pPr>
              <a:t>‹N›</a:t>
            </a:fld>
            <a:endParaRPr lang="it-IT" altLang="it-IT"/>
          </a:p>
        </p:txBody>
      </p:sp>
    </p:spTree>
    <p:extLst>
      <p:ext uri="{BB962C8B-B14F-4D97-AF65-F5344CB8AC3E}">
        <p14:creationId xmlns:p14="http://schemas.microsoft.com/office/powerpoint/2010/main" val="2762150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3DCFB508-5FDA-4F12-8F7D-9A6D21428C28}"/>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D1DE28E0-627E-4199-9229-5E361D53CE3E}"/>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FE0AC4AA-0047-49AB-8D59-90341A98171D}"/>
              </a:ext>
            </a:extLst>
          </p:cNvPr>
          <p:cNvSpPr>
            <a:spLocks noGrp="1" noChangeArrowheads="1"/>
          </p:cNvSpPr>
          <p:nvPr>
            <p:ph type="sldNum" sz="quarter" idx="12"/>
          </p:nvPr>
        </p:nvSpPr>
        <p:spPr>
          <a:ln/>
        </p:spPr>
        <p:txBody>
          <a:bodyPr/>
          <a:lstStyle>
            <a:lvl1pPr>
              <a:defRPr/>
            </a:lvl1pPr>
          </a:lstStyle>
          <a:p>
            <a:pPr>
              <a:defRPr/>
            </a:pPr>
            <a:fld id="{5F640DF8-961B-42EE-A411-07920F362EE3}" type="slidenum">
              <a:rPr lang="it-IT" altLang="it-IT"/>
              <a:pPr>
                <a:defRPr/>
              </a:pPr>
              <a:t>‹N›</a:t>
            </a:fld>
            <a:endParaRPr lang="it-IT" altLang="it-IT"/>
          </a:p>
        </p:txBody>
      </p:sp>
    </p:spTree>
    <p:extLst>
      <p:ext uri="{BB962C8B-B14F-4D97-AF65-F5344CB8AC3E}">
        <p14:creationId xmlns:p14="http://schemas.microsoft.com/office/powerpoint/2010/main" val="1788429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p>
            <a:r>
              <a:rPr lang="it-IT"/>
              <a:t>Fare clic per modificare lo stile del titolo</a:t>
            </a:r>
          </a:p>
        </p:txBody>
      </p:sp>
      <p:sp>
        <p:nvSpPr>
          <p:cNvPr id="3" name="Segnaposto testo 2"/>
          <p:cNvSpPr>
            <a:spLocks noGrp="1"/>
          </p:cNvSpPr>
          <p:nvPr>
            <p:ph type="body" sz="half" idx="1"/>
          </p:nvPr>
        </p:nvSpPr>
        <p:spPr>
          <a:xfrm>
            <a:off x="609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1C0C5149-CA5A-420C-86A0-72D745907CF2}"/>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D0491FA2-6BC6-4376-9E51-50ED265600D7}"/>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363F2355-A5EA-404D-9AE2-9F55AFD3ADAA}"/>
              </a:ext>
            </a:extLst>
          </p:cNvPr>
          <p:cNvSpPr>
            <a:spLocks noGrp="1" noChangeArrowheads="1"/>
          </p:cNvSpPr>
          <p:nvPr>
            <p:ph type="sldNum" sz="quarter" idx="12"/>
          </p:nvPr>
        </p:nvSpPr>
        <p:spPr>
          <a:ln/>
        </p:spPr>
        <p:txBody>
          <a:bodyPr/>
          <a:lstStyle>
            <a:lvl1pPr>
              <a:defRPr/>
            </a:lvl1pPr>
          </a:lstStyle>
          <a:p>
            <a:pPr>
              <a:defRPr/>
            </a:pPr>
            <a:fld id="{E010F22C-CD66-471C-99F9-AFF643250983}" type="slidenum">
              <a:rPr lang="it-IT" altLang="it-IT"/>
              <a:pPr>
                <a:defRPr/>
              </a:pPr>
              <a:t>‹N›</a:t>
            </a:fld>
            <a:endParaRPr lang="it-IT" altLang="it-IT"/>
          </a:p>
        </p:txBody>
      </p:sp>
    </p:spTree>
    <p:extLst>
      <p:ext uri="{BB962C8B-B14F-4D97-AF65-F5344CB8AC3E}">
        <p14:creationId xmlns:p14="http://schemas.microsoft.com/office/powerpoint/2010/main" val="3499930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A79BD62E-FF99-47AD-8AEA-DE78AEBC295C}"/>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D3864CB7-8924-4582-A242-3199C76A99C8}"/>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607BD101-06FA-4889-B03F-8AD69AAF18F5}"/>
              </a:ext>
            </a:extLst>
          </p:cNvPr>
          <p:cNvSpPr>
            <a:spLocks noGrp="1" noChangeArrowheads="1"/>
          </p:cNvSpPr>
          <p:nvPr>
            <p:ph type="sldNum" sz="quarter" idx="12"/>
          </p:nvPr>
        </p:nvSpPr>
        <p:spPr>
          <a:ln/>
        </p:spPr>
        <p:txBody>
          <a:bodyPr/>
          <a:lstStyle>
            <a:lvl1pPr>
              <a:defRPr/>
            </a:lvl1pPr>
          </a:lstStyle>
          <a:p>
            <a:pPr>
              <a:defRPr/>
            </a:pPr>
            <a:fld id="{1BA2D940-8E5D-45B1-8422-56E31C1984A4}" type="slidenum">
              <a:rPr lang="it-IT" altLang="it-IT"/>
              <a:pPr>
                <a:defRPr/>
              </a:pPr>
              <a:t>‹N›</a:t>
            </a:fld>
            <a:endParaRPr lang="it-IT" altLang="it-IT"/>
          </a:p>
        </p:txBody>
      </p:sp>
    </p:spTree>
    <p:extLst>
      <p:ext uri="{BB962C8B-B14F-4D97-AF65-F5344CB8AC3E}">
        <p14:creationId xmlns:p14="http://schemas.microsoft.com/office/powerpoint/2010/main" val="3802629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a:extLst>
              <a:ext uri="{FF2B5EF4-FFF2-40B4-BE49-F238E27FC236}">
                <a16:creationId xmlns:a16="http://schemas.microsoft.com/office/drawing/2014/main" id="{A70893DA-6218-46C7-90F9-B63210AB3236}"/>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6EF36AD3-0C52-4283-A342-60B54262F94F}"/>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9A525AC8-E3F7-44F5-9586-3EE10F9531AA}"/>
              </a:ext>
            </a:extLst>
          </p:cNvPr>
          <p:cNvSpPr>
            <a:spLocks noGrp="1" noChangeArrowheads="1"/>
          </p:cNvSpPr>
          <p:nvPr>
            <p:ph type="sldNum" sz="quarter" idx="12"/>
          </p:nvPr>
        </p:nvSpPr>
        <p:spPr>
          <a:ln/>
        </p:spPr>
        <p:txBody>
          <a:bodyPr/>
          <a:lstStyle>
            <a:lvl1pPr>
              <a:defRPr/>
            </a:lvl1pPr>
          </a:lstStyle>
          <a:p>
            <a:pPr>
              <a:defRPr/>
            </a:pPr>
            <a:fld id="{88B5E722-C3ED-422A-8289-C2E5D195C4AD}" type="slidenum">
              <a:rPr lang="it-IT" altLang="it-IT"/>
              <a:pPr>
                <a:defRPr/>
              </a:pPr>
              <a:t>‹N›</a:t>
            </a:fld>
            <a:endParaRPr lang="it-IT" altLang="it-IT"/>
          </a:p>
        </p:txBody>
      </p:sp>
    </p:spTree>
    <p:extLst>
      <p:ext uri="{BB962C8B-B14F-4D97-AF65-F5344CB8AC3E}">
        <p14:creationId xmlns:p14="http://schemas.microsoft.com/office/powerpoint/2010/main" val="3556708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C1DDD049-5BF1-40F6-944D-7BAFDFA87517}"/>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BC70E2F7-D356-461E-8A52-48D89B5D71F8}"/>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E038619E-9F58-4881-8E3C-F80DDFDF55BB}"/>
              </a:ext>
            </a:extLst>
          </p:cNvPr>
          <p:cNvSpPr>
            <a:spLocks noGrp="1" noChangeArrowheads="1"/>
          </p:cNvSpPr>
          <p:nvPr>
            <p:ph type="sldNum" sz="quarter" idx="12"/>
          </p:nvPr>
        </p:nvSpPr>
        <p:spPr>
          <a:ln/>
        </p:spPr>
        <p:txBody>
          <a:bodyPr/>
          <a:lstStyle>
            <a:lvl1pPr>
              <a:defRPr/>
            </a:lvl1pPr>
          </a:lstStyle>
          <a:p>
            <a:pPr>
              <a:defRPr/>
            </a:pPr>
            <a:fld id="{A78D9770-2EAC-4706-98BD-B258F25028CD}" type="slidenum">
              <a:rPr lang="it-IT" altLang="it-IT"/>
              <a:pPr>
                <a:defRPr/>
              </a:pPr>
              <a:t>‹N›</a:t>
            </a:fld>
            <a:endParaRPr lang="it-IT" altLang="it-IT"/>
          </a:p>
        </p:txBody>
      </p:sp>
    </p:spTree>
    <p:extLst>
      <p:ext uri="{BB962C8B-B14F-4D97-AF65-F5344CB8AC3E}">
        <p14:creationId xmlns:p14="http://schemas.microsoft.com/office/powerpoint/2010/main" val="1314506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a16="http://schemas.microsoft.com/office/drawing/2014/main" id="{2E68BE21-A5CC-4CB9-B70C-A7B8C501A3F3}"/>
              </a:ext>
            </a:extLst>
          </p:cNvPr>
          <p:cNvSpPr>
            <a:spLocks noGrp="1" noChangeArrowheads="1"/>
          </p:cNvSpPr>
          <p:nvPr>
            <p:ph type="dt" sz="half" idx="10"/>
          </p:nvPr>
        </p:nvSpPr>
        <p:spPr>
          <a:ln/>
        </p:spPr>
        <p:txBody>
          <a:bodyPr/>
          <a:lstStyle>
            <a:lvl1pPr>
              <a:defRPr/>
            </a:lvl1pPr>
          </a:lstStyle>
          <a:p>
            <a:pPr>
              <a:defRPr/>
            </a:pPr>
            <a:endParaRPr lang="it-IT"/>
          </a:p>
        </p:txBody>
      </p:sp>
      <p:sp>
        <p:nvSpPr>
          <p:cNvPr id="8" name="Rectangle 5">
            <a:extLst>
              <a:ext uri="{FF2B5EF4-FFF2-40B4-BE49-F238E27FC236}">
                <a16:creationId xmlns:a16="http://schemas.microsoft.com/office/drawing/2014/main" id="{6550808B-1824-4560-8ABB-F44AD7B2F0B3}"/>
              </a:ext>
            </a:extLst>
          </p:cNvPr>
          <p:cNvSpPr>
            <a:spLocks noGrp="1" noChangeArrowheads="1"/>
          </p:cNvSpPr>
          <p:nvPr>
            <p:ph type="ftr" sz="quarter" idx="11"/>
          </p:nvPr>
        </p:nvSpPr>
        <p:spPr>
          <a:ln/>
        </p:spPr>
        <p:txBody>
          <a:bodyPr/>
          <a:lstStyle>
            <a:lvl1pPr>
              <a:defRPr/>
            </a:lvl1pPr>
          </a:lstStyle>
          <a:p>
            <a:pPr>
              <a:defRPr/>
            </a:pPr>
            <a:endParaRPr lang="it-IT"/>
          </a:p>
        </p:txBody>
      </p:sp>
      <p:sp>
        <p:nvSpPr>
          <p:cNvPr id="9" name="Rectangle 6">
            <a:extLst>
              <a:ext uri="{FF2B5EF4-FFF2-40B4-BE49-F238E27FC236}">
                <a16:creationId xmlns:a16="http://schemas.microsoft.com/office/drawing/2014/main" id="{E31CFB1E-5A49-4BB2-9476-7BF331E063F6}"/>
              </a:ext>
            </a:extLst>
          </p:cNvPr>
          <p:cNvSpPr>
            <a:spLocks noGrp="1" noChangeArrowheads="1"/>
          </p:cNvSpPr>
          <p:nvPr>
            <p:ph type="sldNum" sz="quarter" idx="12"/>
          </p:nvPr>
        </p:nvSpPr>
        <p:spPr>
          <a:ln/>
        </p:spPr>
        <p:txBody>
          <a:bodyPr/>
          <a:lstStyle>
            <a:lvl1pPr>
              <a:defRPr/>
            </a:lvl1pPr>
          </a:lstStyle>
          <a:p>
            <a:pPr>
              <a:defRPr/>
            </a:pPr>
            <a:fld id="{C2955880-7AEF-4BC8-B6D3-C370EC62CF96}" type="slidenum">
              <a:rPr lang="it-IT" altLang="it-IT"/>
              <a:pPr>
                <a:defRPr/>
              </a:pPr>
              <a:t>‹N›</a:t>
            </a:fld>
            <a:endParaRPr lang="it-IT" altLang="it-IT"/>
          </a:p>
        </p:txBody>
      </p:sp>
    </p:spTree>
    <p:extLst>
      <p:ext uri="{BB962C8B-B14F-4D97-AF65-F5344CB8AC3E}">
        <p14:creationId xmlns:p14="http://schemas.microsoft.com/office/powerpoint/2010/main" val="695777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a:extLst>
              <a:ext uri="{FF2B5EF4-FFF2-40B4-BE49-F238E27FC236}">
                <a16:creationId xmlns:a16="http://schemas.microsoft.com/office/drawing/2014/main" id="{0A24B5EE-AE92-4F6E-978A-537EA40282B5}"/>
              </a:ext>
            </a:extLst>
          </p:cNvPr>
          <p:cNvSpPr>
            <a:spLocks noGrp="1" noChangeArrowheads="1"/>
          </p:cNvSpPr>
          <p:nvPr>
            <p:ph type="dt" sz="half" idx="10"/>
          </p:nvPr>
        </p:nvSpPr>
        <p:spPr>
          <a:ln/>
        </p:spPr>
        <p:txBody>
          <a:bodyPr/>
          <a:lstStyle>
            <a:lvl1pPr>
              <a:defRPr/>
            </a:lvl1pPr>
          </a:lstStyle>
          <a:p>
            <a:pPr>
              <a:defRPr/>
            </a:pPr>
            <a:endParaRPr lang="it-IT"/>
          </a:p>
        </p:txBody>
      </p:sp>
      <p:sp>
        <p:nvSpPr>
          <p:cNvPr id="4" name="Rectangle 5">
            <a:extLst>
              <a:ext uri="{FF2B5EF4-FFF2-40B4-BE49-F238E27FC236}">
                <a16:creationId xmlns:a16="http://schemas.microsoft.com/office/drawing/2014/main" id="{5C0CF8E1-4F9A-4132-8004-9C0E6D407094}"/>
              </a:ext>
            </a:extLst>
          </p:cNvPr>
          <p:cNvSpPr>
            <a:spLocks noGrp="1" noChangeArrowheads="1"/>
          </p:cNvSpPr>
          <p:nvPr>
            <p:ph type="ftr" sz="quarter" idx="11"/>
          </p:nvPr>
        </p:nvSpPr>
        <p:spPr>
          <a:ln/>
        </p:spPr>
        <p:txBody>
          <a:bodyPr/>
          <a:lstStyle>
            <a:lvl1pPr>
              <a:defRPr/>
            </a:lvl1pPr>
          </a:lstStyle>
          <a:p>
            <a:pPr>
              <a:defRPr/>
            </a:pPr>
            <a:endParaRPr lang="it-IT"/>
          </a:p>
        </p:txBody>
      </p:sp>
      <p:sp>
        <p:nvSpPr>
          <p:cNvPr id="5" name="Rectangle 6">
            <a:extLst>
              <a:ext uri="{FF2B5EF4-FFF2-40B4-BE49-F238E27FC236}">
                <a16:creationId xmlns:a16="http://schemas.microsoft.com/office/drawing/2014/main" id="{05E83E00-56ED-4374-BCB8-4E758662EF8E}"/>
              </a:ext>
            </a:extLst>
          </p:cNvPr>
          <p:cNvSpPr>
            <a:spLocks noGrp="1" noChangeArrowheads="1"/>
          </p:cNvSpPr>
          <p:nvPr>
            <p:ph type="sldNum" sz="quarter" idx="12"/>
          </p:nvPr>
        </p:nvSpPr>
        <p:spPr>
          <a:ln/>
        </p:spPr>
        <p:txBody>
          <a:bodyPr/>
          <a:lstStyle>
            <a:lvl1pPr>
              <a:defRPr/>
            </a:lvl1pPr>
          </a:lstStyle>
          <a:p>
            <a:pPr>
              <a:defRPr/>
            </a:pPr>
            <a:fld id="{F50FD41B-8F75-4679-BB5E-C49A35C2E62B}" type="slidenum">
              <a:rPr lang="it-IT" altLang="it-IT"/>
              <a:pPr>
                <a:defRPr/>
              </a:pPr>
              <a:t>‹N›</a:t>
            </a:fld>
            <a:endParaRPr lang="it-IT" altLang="it-IT"/>
          </a:p>
        </p:txBody>
      </p:sp>
    </p:spTree>
    <p:extLst>
      <p:ext uri="{BB962C8B-B14F-4D97-AF65-F5344CB8AC3E}">
        <p14:creationId xmlns:p14="http://schemas.microsoft.com/office/powerpoint/2010/main" val="1065645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F277B4E-B734-4047-AE65-C322F6C58543}"/>
              </a:ext>
            </a:extLst>
          </p:cNvPr>
          <p:cNvSpPr>
            <a:spLocks noGrp="1" noChangeArrowheads="1"/>
          </p:cNvSpPr>
          <p:nvPr>
            <p:ph type="dt" sz="half" idx="10"/>
          </p:nvPr>
        </p:nvSpPr>
        <p:spPr>
          <a:ln/>
        </p:spPr>
        <p:txBody>
          <a:bodyPr/>
          <a:lstStyle>
            <a:lvl1pPr>
              <a:defRPr/>
            </a:lvl1pPr>
          </a:lstStyle>
          <a:p>
            <a:pPr>
              <a:defRPr/>
            </a:pPr>
            <a:endParaRPr lang="it-IT"/>
          </a:p>
        </p:txBody>
      </p:sp>
      <p:sp>
        <p:nvSpPr>
          <p:cNvPr id="3" name="Rectangle 5">
            <a:extLst>
              <a:ext uri="{FF2B5EF4-FFF2-40B4-BE49-F238E27FC236}">
                <a16:creationId xmlns:a16="http://schemas.microsoft.com/office/drawing/2014/main" id="{3125AD0C-83FD-4AB1-9357-A214C956BC13}"/>
              </a:ext>
            </a:extLst>
          </p:cNvPr>
          <p:cNvSpPr>
            <a:spLocks noGrp="1" noChangeArrowheads="1"/>
          </p:cNvSpPr>
          <p:nvPr>
            <p:ph type="ftr" sz="quarter" idx="11"/>
          </p:nvPr>
        </p:nvSpPr>
        <p:spPr>
          <a:ln/>
        </p:spPr>
        <p:txBody>
          <a:bodyPr/>
          <a:lstStyle>
            <a:lvl1pPr>
              <a:defRPr/>
            </a:lvl1pPr>
          </a:lstStyle>
          <a:p>
            <a:pPr>
              <a:defRPr/>
            </a:pPr>
            <a:endParaRPr lang="it-IT"/>
          </a:p>
        </p:txBody>
      </p:sp>
      <p:sp>
        <p:nvSpPr>
          <p:cNvPr id="4" name="Rectangle 6">
            <a:extLst>
              <a:ext uri="{FF2B5EF4-FFF2-40B4-BE49-F238E27FC236}">
                <a16:creationId xmlns:a16="http://schemas.microsoft.com/office/drawing/2014/main" id="{B8563171-EFF3-492E-A195-17AA0E4DA953}"/>
              </a:ext>
            </a:extLst>
          </p:cNvPr>
          <p:cNvSpPr>
            <a:spLocks noGrp="1" noChangeArrowheads="1"/>
          </p:cNvSpPr>
          <p:nvPr>
            <p:ph type="sldNum" sz="quarter" idx="12"/>
          </p:nvPr>
        </p:nvSpPr>
        <p:spPr>
          <a:ln/>
        </p:spPr>
        <p:txBody>
          <a:bodyPr/>
          <a:lstStyle>
            <a:lvl1pPr>
              <a:defRPr/>
            </a:lvl1pPr>
          </a:lstStyle>
          <a:p>
            <a:pPr>
              <a:defRPr/>
            </a:pPr>
            <a:fld id="{EBF54C3C-F96E-4675-AA30-944CB16E49BD}" type="slidenum">
              <a:rPr lang="it-IT" altLang="it-IT"/>
              <a:pPr>
                <a:defRPr/>
              </a:pPr>
              <a:t>‹N›</a:t>
            </a:fld>
            <a:endParaRPr lang="it-IT" altLang="it-IT"/>
          </a:p>
        </p:txBody>
      </p:sp>
    </p:spTree>
    <p:extLst>
      <p:ext uri="{BB962C8B-B14F-4D97-AF65-F5344CB8AC3E}">
        <p14:creationId xmlns:p14="http://schemas.microsoft.com/office/powerpoint/2010/main" val="553365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FAF1D825-B158-49AD-BF98-CE596E1B082A}"/>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984AC957-D553-457A-B70D-BA6EF9E6DDB1}"/>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A935B854-B052-412C-9A50-D2B6FF25ADE2}"/>
              </a:ext>
            </a:extLst>
          </p:cNvPr>
          <p:cNvSpPr>
            <a:spLocks noGrp="1" noChangeArrowheads="1"/>
          </p:cNvSpPr>
          <p:nvPr>
            <p:ph type="sldNum" sz="quarter" idx="12"/>
          </p:nvPr>
        </p:nvSpPr>
        <p:spPr>
          <a:ln/>
        </p:spPr>
        <p:txBody>
          <a:bodyPr/>
          <a:lstStyle>
            <a:lvl1pPr>
              <a:defRPr/>
            </a:lvl1pPr>
          </a:lstStyle>
          <a:p>
            <a:pPr>
              <a:defRPr/>
            </a:pPr>
            <a:fld id="{0D8198AD-F0E1-471B-89E4-930AE94E9D21}" type="slidenum">
              <a:rPr lang="it-IT" altLang="it-IT"/>
              <a:pPr>
                <a:defRPr/>
              </a:pPr>
              <a:t>‹N›</a:t>
            </a:fld>
            <a:endParaRPr lang="it-IT" altLang="it-IT"/>
          </a:p>
        </p:txBody>
      </p:sp>
    </p:spTree>
    <p:extLst>
      <p:ext uri="{BB962C8B-B14F-4D97-AF65-F5344CB8AC3E}">
        <p14:creationId xmlns:p14="http://schemas.microsoft.com/office/powerpoint/2010/main" val="477442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5131217F-1C36-4179-8DD3-20CEBE86E564}"/>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6526EF4A-3767-42D2-9496-A8099337599F}"/>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F08203E7-2C05-4F17-B221-B3822CC3787D}"/>
              </a:ext>
            </a:extLst>
          </p:cNvPr>
          <p:cNvSpPr>
            <a:spLocks noGrp="1" noChangeArrowheads="1"/>
          </p:cNvSpPr>
          <p:nvPr>
            <p:ph type="sldNum" sz="quarter" idx="12"/>
          </p:nvPr>
        </p:nvSpPr>
        <p:spPr>
          <a:ln/>
        </p:spPr>
        <p:txBody>
          <a:bodyPr/>
          <a:lstStyle>
            <a:lvl1pPr>
              <a:defRPr/>
            </a:lvl1pPr>
          </a:lstStyle>
          <a:p>
            <a:pPr>
              <a:defRPr/>
            </a:pPr>
            <a:fld id="{DCAF8F84-CDFB-4CF8-AC39-C56241EDE5F2}" type="slidenum">
              <a:rPr lang="it-IT" altLang="it-IT"/>
              <a:pPr>
                <a:defRPr/>
              </a:pPr>
              <a:t>‹N›</a:t>
            </a:fld>
            <a:endParaRPr lang="it-IT" altLang="it-IT"/>
          </a:p>
        </p:txBody>
      </p:sp>
    </p:spTree>
    <p:extLst>
      <p:ext uri="{BB962C8B-B14F-4D97-AF65-F5344CB8AC3E}">
        <p14:creationId xmlns:p14="http://schemas.microsoft.com/office/powerpoint/2010/main" val="281907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64A46A0-2DB5-4BBE-B71B-9B9037DB3C28}"/>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a:extLst>
              <a:ext uri="{FF2B5EF4-FFF2-40B4-BE49-F238E27FC236}">
                <a16:creationId xmlns:a16="http://schemas.microsoft.com/office/drawing/2014/main" id="{99832243-F67C-476E-84DB-6C198E31822F}"/>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a:extLst>
              <a:ext uri="{FF2B5EF4-FFF2-40B4-BE49-F238E27FC236}">
                <a16:creationId xmlns:a16="http://schemas.microsoft.com/office/drawing/2014/main" id="{9B8D5871-8636-45E7-A6D8-6CE49821615D}"/>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u="none">
                <a:latin typeface="Arial" charset="0"/>
              </a:defRPr>
            </a:lvl1pPr>
          </a:lstStyle>
          <a:p>
            <a:pPr>
              <a:defRPr/>
            </a:pPr>
            <a:endParaRPr lang="it-IT"/>
          </a:p>
        </p:txBody>
      </p:sp>
      <p:sp>
        <p:nvSpPr>
          <p:cNvPr id="1029" name="Rectangle 5">
            <a:extLst>
              <a:ext uri="{FF2B5EF4-FFF2-40B4-BE49-F238E27FC236}">
                <a16:creationId xmlns:a16="http://schemas.microsoft.com/office/drawing/2014/main" id="{3F32C7EA-A689-4512-8465-EB145C64B33E}"/>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u="none">
                <a:latin typeface="Arial" charset="0"/>
              </a:defRPr>
            </a:lvl1pPr>
          </a:lstStyle>
          <a:p>
            <a:pPr>
              <a:defRPr/>
            </a:pPr>
            <a:endParaRPr lang="it-IT"/>
          </a:p>
        </p:txBody>
      </p:sp>
      <p:sp>
        <p:nvSpPr>
          <p:cNvPr id="1030" name="Rectangle 6">
            <a:extLst>
              <a:ext uri="{FF2B5EF4-FFF2-40B4-BE49-F238E27FC236}">
                <a16:creationId xmlns:a16="http://schemas.microsoft.com/office/drawing/2014/main" id="{4B9E226F-ECDD-4659-9D03-B367B5D39610}"/>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u="none" smtClean="0"/>
            </a:lvl1pPr>
          </a:lstStyle>
          <a:p>
            <a:pPr>
              <a:defRPr/>
            </a:pPr>
            <a:fld id="{5C3F3CD5-AB36-4884-8E13-CF70E0EF68CA}" type="slidenum">
              <a:rPr lang="it-IT" altLang="it-IT"/>
              <a:pPr>
                <a:defRPr/>
              </a:pPr>
              <a:t>‹N›</a:t>
            </a:fld>
            <a:endParaRPr lang="it-IT" altLang="it-IT"/>
          </a:p>
        </p:txBody>
      </p:sp>
    </p:spTree>
    <p:extLst>
      <p:ext uri="{BB962C8B-B14F-4D97-AF65-F5344CB8AC3E}">
        <p14:creationId xmlns:p14="http://schemas.microsoft.com/office/powerpoint/2010/main" val="36826530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upload.wikimedia.org/wikipedia/it/a/a9/Manifestazione_femminista_in_Italia_del_1977.JPG"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10381D7-427C-446B-9636-B1365545C24E}"/>
              </a:ext>
            </a:extLst>
          </p:cNvPr>
          <p:cNvSpPr>
            <a:spLocks noGrp="1" noChangeArrowheads="1"/>
          </p:cNvSpPr>
          <p:nvPr>
            <p:ph type="ctrTitle"/>
          </p:nvPr>
        </p:nvSpPr>
        <p:spPr/>
        <p:txBody>
          <a:bodyPr/>
          <a:lstStyle/>
          <a:p>
            <a:pPr eaLnBrk="1" hangingPunct="1"/>
            <a:r>
              <a:rPr lang="it-IT" altLang="it-IT">
                <a:latin typeface="Cambria" panose="02040503050406030204" pitchFamily="18" charset="0"/>
              </a:rPr>
              <a:t>Gli anni dei movimenti</a:t>
            </a:r>
            <a:br>
              <a:rPr lang="it-IT" altLang="it-IT">
                <a:latin typeface="Cambria" panose="02040503050406030204" pitchFamily="18" charset="0"/>
              </a:rPr>
            </a:br>
            <a:r>
              <a:rPr lang="it-IT" altLang="it-IT">
                <a:latin typeface="Cambria" panose="02040503050406030204" pitchFamily="18" charset="0"/>
              </a:rPr>
              <a:t>1968-1977</a:t>
            </a:r>
          </a:p>
        </p:txBody>
      </p:sp>
      <p:sp>
        <p:nvSpPr>
          <p:cNvPr id="2051" name="Rectangle 3">
            <a:extLst>
              <a:ext uri="{FF2B5EF4-FFF2-40B4-BE49-F238E27FC236}">
                <a16:creationId xmlns:a16="http://schemas.microsoft.com/office/drawing/2014/main" id="{109A2733-FDFE-43C8-B01F-CE9C248BB9F2}"/>
              </a:ext>
            </a:extLst>
          </p:cNvPr>
          <p:cNvSpPr>
            <a:spLocks noGrp="1" noChangeArrowheads="1"/>
          </p:cNvSpPr>
          <p:nvPr>
            <p:ph type="subTitle" idx="1"/>
          </p:nvPr>
        </p:nvSpPr>
        <p:spPr/>
        <p:txBody>
          <a:bodyPr/>
          <a:lstStyle/>
          <a:p>
            <a:pPr>
              <a:defRPr/>
            </a:pPr>
            <a:r>
              <a:rPr lang="it-IT" sz="1800" b="1" dirty="0">
                <a:latin typeface="Times New Roman" pitchFamily="18" charset="0"/>
                <a:cs typeface="Times New Roman" pitchFamily="18" charset="0"/>
              </a:rPr>
              <a:t>Prof. Pasquale </a:t>
            </a:r>
            <a:r>
              <a:rPr lang="it-IT" sz="1800" b="1" dirty="0" err="1">
                <a:latin typeface="Times New Roman" pitchFamily="18" charset="0"/>
                <a:cs typeface="Times New Roman" pitchFamily="18" charset="0"/>
              </a:rPr>
              <a:t>Iuso</a:t>
            </a:r>
            <a:endParaRPr lang="it-IT" sz="1800" b="1" dirty="0">
              <a:latin typeface="Times New Roman" pitchFamily="18" charset="0"/>
              <a:cs typeface="Times New Roman" pitchFamily="18" charset="0"/>
            </a:endParaRPr>
          </a:p>
          <a:p>
            <a:pPr marL="514350" indent="-514350">
              <a:defRPr/>
            </a:pPr>
            <a:r>
              <a:rPr lang="it-IT" sz="1800" b="1" dirty="0">
                <a:latin typeface="Times New Roman" pitchFamily="18" charset="0"/>
                <a:cs typeface="Times New Roman" pitchFamily="18" charset="0"/>
              </a:rPr>
              <a:t>Corso di laurea in Scienze Politiche</a:t>
            </a:r>
          </a:p>
          <a:p>
            <a:pPr marL="514350" indent="-514350">
              <a:defRPr/>
            </a:pPr>
            <a:r>
              <a:rPr lang="it-IT" sz="1800" b="1" dirty="0">
                <a:latin typeface="Times New Roman" pitchFamily="18" charset="0"/>
                <a:cs typeface="Times New Roman" pitchFamily="18" charset="0"/>
              </a:rPr>
              <a:t>Storia dell’Italia Repubblicana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5BD077A-F53B-4D96-AB64-8CA3269A3298}"/>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Gli anni dei movimenti: il ‘68</a:t>
            </a:r>
          </a:p>
        </p:txBody>
      </p:sp>
      <p:sp>
        <p:nvSpPr>
          <p:cNvPr id="14339" name="Rectangle 3">
            <a:extLst>
              <a:ext uri="{FF2B5EF4-FFF2-40B4-BE49-F238E27FC236}">
                <a16:creationId xmlns:a16="http://schemas.microsoft.com/office/drawing/2014/main" id="{CC8C465A-1C90-4F37-A0A0-1067B074A773}"/>
              </a:ext>
            </a:extLst>
          </p:cNvPr>
          <p:cNvSpPr>
            <a:spLocks noGrp="1" noChangeArrowheads="1"/>
          </p:cNvSpPr>
          <p:nvPr>
            <p:ph type="body" idx="1"/>
          </p:nvPr>
        </p:nvSpPr>
        <p:spPr/>
        <p:txBody>
          <a:bodyPr/>
          <a:lstStyle/>
          <a:p>
            <a:pPr algn="just" eaLnBrk="1" hangingPunct="1">
              <a:lnSpc>
                <a:spcPct val="80000"/>
              </a:lnSpc>
            </a:pPr>
            <a:r>
              <a:rPr lang="it-IT" altLang="it-IT" sz="2000">
                <a:latin typeface="Cambria" panose="02040503050406030204" pitchFamily="18" charset="0"/>
              </a:rPr>
              <a:t>Movimento Beat, Provos, Anarchici non appartengono al profilo di un movimento politico di tipo internazionale o generazionale non sempre dotato di un comune denominatore ma piuttosto con la caratteristica di mescolare esperienze e contesti anche molto diversi fra loro</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Non ultime: </a:t>
            </a:r>
          </a:p>
          <a:p>
            <a:pPr lvl="1" algn="just" eaLnBrk="1" hangingPunct="1">
              <a:lnSpc>
                <a:spcPct val="80000"/>
              </a:lnSpc>
            </a:pPr>
            <a:r>
              <a:rPr lang="it-IT" altLang="it-IT" sz="1800">
                <a:latin typeface="Cambria" panose="02040503050406030204" pitchFamily="18" charset="0"/>
              </a:rPr>
              <a:t>le differenze esistenti fra i due lati dell’oceano e la storia politica del continente europeo rispetto alla democrazia americana</a:t>
            </a:r>
          </a:p>
          <a:p>
            <a:pPr lvl="1" algn="just" eaLnBrk="1" hangingPunct="1">
              <a:lnSpc>
                <a:spcPct val="80000"/>
              </a:lnSpc>
            </a:pPr>
            <a:r>
              <a:rPr lang="it-IT" altLang="it-IT" sz="1800">
                <a:latin typeface="Cambria" panose="02040503050406030204" pitchFamily="18" charset="0"/>
              </a:rPr>
              <a:t>Le differenti storie politiche nazionali: quella italiana dall’esclusione all’inclusione delle classi subalterne in un sistema politico egemonizzato da partiti ad integrazione di massa </a:t>
            </a:r>
          </a:p>
          <a:p>
            <a:pPr lvl="1" algn="just" eaLnBrk="1" hangingPunct="1">
              <a:lnSpc>
                <a:spcPct val="80000"/>
              </a:lnSpc>
            </a:pPr>
            <a:r>
              <a:rPr lang="it-IT" altLang="it-IT" sz="1800">
                <a:latin typeface="Cambria" panose="02040503050406030204" pitchFamily="18" charset="0"/>
              </a:rPr>
              <a:t>Contrapposizione ideologica bipolare e scarsissime possibilità di uscire dalla tenaglia rappresentata dalla cultura cattolica e dall’appartenenza comunista</a:t>
            </a:r>
          </a:p>
          <a:p>
            <a:pPr algn="just" eaLnBrk="1" hangingPunct="1">
              <a:lnSpc>
                <a:spcPct val="80000"/>
              </a:lnSpc>
            </a:pPr>
            <a:endParaRPr lang="it-IT" altLang="it-IT" sz="2000">
              <a:latin typeface="Cambria" panose="02040503050406030204" pitchFamily="18" charset="0"/>
            </a:endParaRPr>
          </a:p>
          <a:p>
            <a:pPr eaLnBrk="1" hangingPunct="1">
              <a:lnSpc>
                <a:spcPct val="80000"/>
              </a:lnSpc>
            </a:pPr>
            <a:endParaRPr lang="it-IT" altLang="it-IT"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CE5694B-7CAB-4215-AD56-30BF4BEC2AD8}"/>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Gli anni dei movimenti: il ‘68</a:t>
            </a:r>
          </a:p>
        </p:txBody>
      </p:sp>
      <p:sp>
        <p:nvSpPr>
          <p:cNvPr id="17411" name="Rectangle 3">
            <a:extLst>
              <a:ext uri="{FF2B5EF4-FFF2-40B4-BE49-F238E27FC236}">
                <a16:creationId xmlns:a16="http://schemas.microsoft.com/office/drawing/2014/main" id="{9A2B5A9C-63B9-4456-BE8A-7CEC1301C48F}"/>
              </a:ext>
            </a:extLst>
          </p:cNvPr>
          <p:cNvSpPr>
            <a:spLocks noGrp="1" noChangeArrowheads="1"/>
          </p:cNvSpPr>
          <p:nvPr>
            <p:ph type="body" idx="1"/>
          </p:nvPr>
        </p:nvSpPr>
        <p:spPr/>
        <p:txBody>
          <a:bodyPr/>
          <a:lstStyle/>
          <a:p>
            <a:pPr algn="just" eaLnBrk="1" hangingPunct="1">
              <a:lnSpc>
                <a:spcPct val="80000"/>
              </a:lnSpc>
            </a:pPr>
            <a:r>
              <a:rPr lang="it-IT" altLang="it-IT" sz="2000">
                <a:latin typeface="Cambria" panose="02040503050406030204" pitchFamily="18" charset="0"/>
              </a:rPr>
              <a:t>I giovani erano alla ricerca di miti e modelli da cui trarre ispirazione, rifiutando progressivamente la visione del mondo degli adulti, innescando un conflitto generazionale che portò una ventata di verità su rapporti e legami incrostati di ipocrisia e vuota retorica.</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I richiami a Marx, Freud, Marcuse costituirono i punti di riferimento.</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La ricerca di miti funzionali alle problematiche del momento portò l'interesse per le rivoluzioni, cinese e cubana, verso personaggi come Guevara e verso tutti i movimenti di liberazione dal colonialismo, il Vietnam che dopo aver sconfitto la Francia si prendeva la libertà di buttare a mare l'esercito degli Stati Uniti determinando (anche con i media che mandarono in onda la guerra nei salotti americani) un movimento di opposizione che saldava in parte gli interessi dei giovani bianchi a quelli dei neri. </a:t>
            </a:r>
          </a:p>
          <a:p>
            <a:pPr algn="just" eaLnBrk="1" hangingPunct="1">
              <a:lnSpc>
                <a:spcPct val="80000"/>
              </a:lnSpc>
            </a:pPr>
            <a:endParaRPr lang="it-IT" altLang="it-IT" sz="2000">
              <a:latin typeface="Cambria" panose="02040503050406030204" pitchFamily="18" charset="0"/>
            </a:endParaRPr>
          </a:p>
          <a:p>
            <a:pPr eaLnBrk="1" hangingPunct="1">
              <a:lnSpc>
                <a:spcPct val="80000"/>
              </a:lnSpc>
            </a:pPr>
            <a:r>
              <a:rPr lang="it-IT" altLang="it-IT" sz="2000">
                <a:latin typeface="Cambria" panose="02040503050406030204" pitchFamily="18" charset="0"/>
              </a:rPr>
              <a:t>Un movimento che culminò nella rivolta nei campus e nel rifiuto a partire per il fronte.</a:t>
            </a:r>
          </a:p>
          <a:p>
            <a:pPr algn="just" eaLnBrk="1" hangingPunct="1">
              <a:lnSpc>
                <a:spcPct val="80000"/>
              </a:lnSpc>
            </a:pPr>
            <a:endParaRPr lang="it-IT" altLang="it-IT" sz="2000">
              <a:latin typeface="Cambria" panose="020405030504060302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5C307E6-BE18-43D5-9982-EE5231FDF6EA}"/>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Dal 68 al 77</a:t>
            </a:r>
          </a:p>
        </p:txBody>
      </p:sp>
      <p:sp>
        <p:nvSpPr>
          <p:cNvPr id="19459" name="Rectangle 3">
            <a:extLst>
              <a:ext uri="{FF2B5EF4-FFF2-40B4-BE49-F238E27FC236}">
                <a16:creationId xmlns:a16="http://schemas.microsoft.com/office/drawing/2014/main" id="{3466A329-BCE4-4E53-9784-730F1EB67ECC}"/>
              </a:ext>
            </a:extLst>
          </p:cNvPr>
          <p:cNvSpPr>
            <a:spLocks noGrp="1" noChangeArrowheads="1"/>
          </p:cNvSpPr>
          <p:nvPr>
            <p:ph type="body" idx="1"/>
          </p:nvPr>
        </p:nvSpPr>
        <p:spPr/>
        <p:txBody>
          <a:bodyPr/>
          <a:lstStyle/>
          <a:p>
            <a:pPr algn="just" eaLnBrk="1" hangingPunct="1">
              <a:lnSpc>
                <a:spcPct val="90000"/>
              </a:lnSpc>
            </a:pPr>
            <a:endParaRPr lang="it-IT" altLang="it-IT" sz="2000">
              <a:latin typeface="Cambria" panose="02040503050406030204" pitchFamily="18" charset="0"/>
            </a:endParaRPr>
          </a:p>
          <a:p>
            <a:pPr algn="just" eaLnBrk="1" hangingPunct="1">
              <a:lnSpc>
                <a:spcPct val="90000"/>
              </a:lnSpc>
            </a:pPr>
            <a:r>
              <a:rPr lang="it-IT" altLang="it-IT" sz="2000">
                <a:latin typeface="Cambria" panose="02040503050406030204" pitchFamily="18" charset="0"/>
              </a:rPr>
              <a:t>Fu una lunga stagione (1968-1977) di rivoluzione culturale che ha segnato, in particolare in Italia, una stagione di riforme istituzionali, di conquiste salariali e di qualità del lavoro, di rivalutazione di importanti componenti sociali (le donne, i bambini, i giovani, gli anziani), di profonde mutazioni nella mentalità collettiva e nei rapporti interpersonali. </a:t>
            </a:r>
          </a:p>
          <a:p>
            <a:pPr algn="just" eaLnBrk="1" hangingPunct="1">
              <a:lnSpc>
                <a:spcPct val="90000"/>
              </a:lnSpc>
            </a:pPr>
            <a:endParaRPr lang="it-IT" altLang="it-IT" sz="2000">
              <a:latin typeface="Cambria" panose="02040503050406030204" pitchFamily="18" charset="0"/>
            </a:endParaRPr>
          </a:p>
          <a:p>
            <a:pPr algn="just" eaLnBrk="1" hangingPunct="1">
              <a:lnSpc>
                <a:spcPct val="90000"/>
              </a:lnSpc>
            </a:pPr>
            <a:r>
              <a:rPr lang="it-IT" altLang="it-IT" sz="2000">
                <a:latin typeface="Cambria" panose="02040503050406030204" pitchFamily="18" charset="0"/>
              </a:rPr>
              <a:t>Si trattò di cambiamenti che hanno modificato il comune sentire e senza i quali le leggi sul divorzio e sull’aborto, e la successiva sconfitta dei relativi referendum abrogativi, avrebbero incontrato ancor più difficoltà per entrare a far parte di una società laica e matura.</a:t>
            </a:r>
            <a:endParaRPr lang="it-IT" altLang="it-IT"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02725C6-C633-49C6-9168-5854896B06F9}"/>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Dal 68 al 77</a:t>
            </a:r>
          </a:p>
        </p:txBody>
      </p:sp>
      <p:sp>
        <p:nvSpPr>
          <p:cNvPr id="20483" name="Rectangle 3">
            <a:extLst>
              <a:ext uri="{FF2B5EF4-FFF2-40B4-BE49-F238E27FC236}">
                <a16:creationId xmlns:a16="http://schemas.microsoft.com/office/drawing/2014/main" id="{23ED18E0-291A-479A-883A-AB61323D4BCD}"/>
              </a:ext>
            </a:extLst>
          </p:cNvPr>
          <p:cNvSpPr>
            <a:spLocks noGrp="1" noChangeArrowheads="1"/>
          </p:cNvSpPr>
          <p:nvPr>
            <p:ph type="body" idx="1"/>
          </p:nvPr>
        </p:nvSpPr>
        <p:spPr>
          <a:xfrm>
            <a:off x="1981200" y="1268414"/>
            <a:ext cx="8229600" cy="5329237"/>
          </a:xfrm>
        </p:spPr>
        <p:txBody>
          <a:bodyPr/>
          <a:lstStyle/>
          <a:p>
            <a:pPr algn="just" eaLnBrk="1" hangingPunct="1">
              <a:lnSpc>
                <a:spcPct val="80000"/>
              </a:lnSpc>
            </a:pPr>
            <a:r>
              <a:rPr lang="it-IT" altLang="it-IT" sz="2000">
                <a:latin typeface="Cambria" panose="02040503050406030204" pitchFamily="18" charset="0"/>
              </a:rPr>
              <a:t>Nel passaggio fra le due fasi l’interesse per le rivoluzioni si estese fino a comprendere la Resistenza e quelle esperienze geograficamente lontane ma che riportavano al fascismo (Franco in Spagna e Pinochet in Cile) contro il quale si doveva combattere.</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Questo è un punto di passaggio molto importante fra i due picchi dei movimenti perché si inserisce nel quadro politico italiano e nella strategia della tensione: il fascismo non è finito e va combattuto.</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L’Italia dell’inizio decennio è un paese che vive un secondo tentativo golpista (1970) ma anche 6 stragi tra il 1969 e il 1974 dove la matrice eversiva di destra risulterà sempre più evidente:</a:t>
            </a:r>
          </a:p>
          <a:p>
            <a:pPr lvl="1" algn="just" eaLnBrk="1" hangingPunct="1">
              <a:lnSpc>
                <a:spcPct val="80000"/>
              </a:lnSpc>
            </a:pPr>
            <a:r>
              <a:rPr lang="it-IT" altLang="it-IT" sz="1600">
                <a:latin typeface="Cambria" panose="02040503050406030204" pitchFamily="18" charset="0"/>
              </a:rPr>
              <a:t>12 dicembre 1969: Strage di piazza Fontana (17 vittime e 88 feriti, oltre Pinelli) </a:t>
            </a:r>
          </a:p>
          <a:p>
            <a:pPr lvl="1" algn="just" eaLnBrk="1" hangingPunct="1">
              <a:lnSpc>
                <a:spcPct val="80000"/>
              </a:lnSpc>
            </a:pPr>
            <a:r>
              <a:rPr lang="it-IT" altLang="it-IT" sz="1600">
                <a:latin typeface="Cambria" panose="02040503050406030204" pitchFamily="18" charset="0"/>
              </a:rPr>
              <a:t>22 luglio 1970: Strage di Gioia Tauro (6 vittime e 66 feriti) </a:t>
            </a:r>
          </a:p>
          <a:p>
            <a:pPr lvl="1" algn="just" eaLnBrk="1" hangingPunct="1">
              <a:lnSpc>
                <a:spcPct val="80000"/>
              </a:lnSpc>
            </a:pPr>
            <a:r>
              <a:rPr lang="it-IT" altLang="it-IT" sz="1600">
                <a:latin typeface="Cambria" panose="02040503050406030204" pitchFamily="18" charset="0"/>
              </a:rPr>
              <a:t>31 maggio 1972: Strage di Peteano a Gorizia (3 vittime e 2 feriti) </a:t>
            </a:r>
          </a:p>
          <a:p>
            <a:pPr lvl="1" algn="just" eaLnBrk="1" hangingPunct="1">
              <a:lnSpc>
                <a:spcPct val="80000"/>
              </a:lnSpc>
            </a:pPr>
            <a:r>
              <a:rPr lang="it-IT" altLang="it-IT" sz="1600">
                <a:latin typeface="Cambria" panose="02040503050406030204" pitchFamily="18" charset="0"/>
              </a:rPr>
              <a:t>17 maggio 1973: Strage della Questura di Milano (4 vittime e circa 40 feriti) </a:t>
            </a:r>
          </a:p>
          <a:p>
            <a:pPr lvl="1" algn="just" eaLnBrk="1" hangingPunct="1">
              <a:lnSpc>
                <a:spcPct val="80000"/>
              </a:lnSpc>
            </a:pPr>
            <a:r>
              <a:rPr lang="it-IT" altLang="it-IT" sz="1600">
                <a:latin typeface="Cambria" panose="02040503050406030204" pitchFamily="18" charset="0"/>
              </a:rPr>
              <a:t>28 maggio 1974: Strage di Piazza della Loggia (8 vittime e 102 feriti) </a:t>
            </a:r>
          </a:p>
          <a:p>
            <a:pPr lvl="1" algn="just" eaLnBrk="1" hangingPunct="1">
              <a:lnSpc>
                <a:spcPct val="80000"/>
              </a:lnSpc>
            </a:pPr>
            <a:r>
              <a:rPr lang="it-IT" altLang="it-IT" sz="1600">
                <a:latin typeface="Cambria" panose="02040503050406030204" pitchFamily="18" charset="0"/>
              </a:rPr>
              <a:t>4 agosto 1974: Strage dell'Italicus (Espresso Roma-Brennero, 12 vittime e 105  feriti)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0B22601-F56C-448B-A81E-8B0473421A12}"/>
              </a:ext>
            </a:extLst>
          </p:cNvPr>
          <p:cNvSpPr>
            <a:spLocks noGrp="1" noChangeArrowheads="1"/>
          </p:cNvSpPr>
          <p:nvPr>
            <p:ph type="title"/>
          </p:nvPr>
        </p:nvSpPr>
        <p:spPr/>
        <p:txBody>
          <a:bodyPr/>
          <a:lstStyle/>
          <a:p>
            <a:pPr eaLnBrk="1" hangingPunct="1"/>
            <a:r>
              <a:rPr lang="it-IT" altLang="it-IT" sz="4000">
                <a:latin typeface="Cambria" panose="02040503050406030204" pitchFamily="18" charset="0"/>
              </a:rPr>
              <a:t>Dal 68 al 77</a:t>
            </a:r>
          </a:p>
        </p:txBody>
      </p:sp>
      <p:sp>
        <p:nvSpPr>
          <p:cNvPr id="21507" name="Rectangle 3">
            <a:extLst>
              <a:ext uri="{FF2B5EF4-FFF2-40B4-BE49-F238E27FC236}">
                <a16:creationId xmlns:a16="http://schemas.microsoft.com/office/drawing/2014/main" id="{1725A54E-4FF8-4EB8-96E7-5C2E05A7ED01}"/>
              </a:ext>
            </a:extLst>
          </p:cNvPr>
          <p:cNvSpPr>
            <a:spLocks noGrp="1" noChangeArrowheads="1"/>
          </p:cNvSpPr>
          <p:nvPr>
            <p:ph type="body" idx="1"/>
          </p:nvPr>
        </p:nvSpPr>
        <p:spPr/>
        <p:txBody>
          <a:bodyPr/>
          <a:lstStyle/>
          <a:p>
            <a:pPr algn="just" eaLnBrk="1" hangingPunct="1">
              <a:lnSpc>
                <a:spcPct val="90000"/>
              </a:lnSpc>
            </a:pPr>
            <a:r>
              <a:rPr lang="it-IT" altLang="it-IT" sz="2000" dirty="0">
                <a:latin typeface="Cambria" panose="02040503050406030204" pitchFamily="18" charset="0"/>
              </a:rPr>
              <a:t>Al di là degli scontri di Valle Giulia (Pasolini) e degli altri aspri e violenti episodi di piazza, il punto di cesura fra il prima e il dopo è la strage di Piazza Fontana</a:t>
            </a:r>
          </a:p>
          <a:p>
            <a:pPr algn="just" eaLnBrk="1" hangingPunct="1">
              <a:lnSpc>
                <a:spcPct val="90000"/>
              </a:lnSpc>
            </a:pPr>
            <a:endParaRPr lang="it-IT" altLang="it-IT" sz="2000" dirty="0">
              <a:latin typeface="Cambria" panose="02040503050406030204" pitchFamily="18" charset="0"/>
            </a:endParaRPr>
          </a:p>
          <a:p>
            <a:pPr algn="just" eaLnBrk="1" hangingPunct="1">
              <a:lnSpc>
                <a:spcPct val="90000"/>
              </a:lnSpc>
            </a:pPr>
            <a:r>
              <a:rPr lang="it-IT" altLang="it-IT" sz="2000" dirty="0">
                <a:latin typeface="Cambria" panose="02040503050406030204" pitchFamily="18" charset="0"/>
              </a:rPr>
              <a:t>Per alcuni rappresenta simbolicamente il momento in cui i movimenti di allora perdona la loro innocenza:</a:t>
            </a:r>
          </a:p>
          <a:p>
            <a:pPr lvl="1" algn="just" eaLnBrk="1" hangingPunct="1">
              <a:lnSpc>
                <a:spcPct val="90000"/>
              </a:lnSpc>
            </a:pPr>
            <a:r>
              <a:rPr lang="it-IT" altLang="it-IT" sz="2000" dirty="0">
                <a:latin typeface="Cambria" panose="02040503050406030204" pitchFamily="18" charset="0"/>
              </a:rPr>
              <a:t>Se prima il movimento era in attacco, forte e gioioso rispetto al moralismo imperante, ora si rende conto che la situazione è mutata e che non è più sufficiente un movimento autorganizzato, che occupi le università.</a:t>
            </a:r>
          </a:p>
          <a:p>
            <a:pPr lvl="1" algn="just" eaLnBrk="1" hangingPunct="1">
              <a:lnSpc>
                <a:spcPct val="90000"/>
              </a:lnSpc>
            </a:pPr>
            <a:r>
              <a:rPr lang="it-IT" altLang="it-IT" sz="2000" dirty="0">
                <a:latin typeface="Cambria" panose="02040503050406030204" pitchFamily="18" charset="0"/>
              </a:rPr>
              <a:t>Dallo spontaneismo libertario si passa ad una espressione organizzativa fatta di gruppi politici veri e propri, dotati – durante le manifestazioni – di un servizio d’ordine in grado di confrontarsi con le forze dell’ordine (Movimento Studentesco a Milano – Mario Capanna; Lotta Continua; </a:t>
            </a:r>
            <a:r>
              <a:rPr lang="it-IT" altLang="it-IT" sz="2000" dirty="0" err="1">
                <a:latin typeface="Cambria" panose="02040503050406030204" pitchFamily="18" charset="0"/>
              </a:rPr>
              <a:t>etcc</a:t>
            </a:r>
            <a:r>
              <a:rPr lang="it-IT" altLang="it-IT" sz="2000" dirty="0">
                <a:latin typeface="Cambria" panose="02040503050406030204" pitchFamily="18" charset="0"/>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0862019-C846-4B4B-BC10-8FF252679DB8}"/>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Dal 68 al 77</a:t>
            </a:r>
          </a:p>
        </p:txBody>
      </p:sp>
      <p:sp>
        <p:nvSpPr>
          <p:cNvPr id="22531" name="Rectangle 3">
            <a:extLst>
              <a:ext uri="{FF2B5EF4-FFF2-40B4-BE49-F238E27FC236}">
                <a16:creationId xmlns:a16="http://schemas.microsoft.com/office/drawing/2014/main" id="{02677224-E9FA-4DCF-BF5D-B6AE73AB9CA8}"/>
              </a:ext>
            </a:extLst>
          </p:cNvPr>
          <p:cNvSpPr>
            <a:spLocks noGrp="1" noChangeArrowheads="1"/>
          </p:cNvSpPr>
          <p:nvPr>
            <p:ph type="body" idx="1"/>
          </p:nvPr>
        </p:nvSpPr>
        <p:spPr/>
        <p:txBody>
          <a:bodyPr/>
          <a:lstStyle/>
          <a:p>
            <a:pPr algn="just" eaLnBrk="1" hangingPunct="1">
              <a:lnSpc>
                <a:spcPct val="80000"/>
              </a:lnSpc>
            </a:pPr>
            <a:r>
              <a:rPr lang="it-IT" altLang="it-IT" sz="2000">
                <a:latin typeface="Cambria" panose="02040503050406030204" pitchFamily="18" charset="0"/>
              </a:rPr>
              <a:t>La violenza politica si diffonde: </a:t>
            </a:r>
          </a:p>
          <a:p>
            <a:pPr lvl="1" algn="just" eaLnBrk="1" hangingPunct="1">
              <a:lnSpc>
                <a:spcPct val="80000"/>
              </a:lnSpc>
            </a:pPr>
            <a:r>
              <a:rPr lang="it-IT" altLang="it-IT" sz="2000">
                <a:latin typeface="Cambria" panose="02040503050406030204" pitchFamily="18" charset="0"/>
              </a:rPr>
              <a:t>Violenza istituzionale antioperaia e antisociale, come le bombe alla Banca Nazionale dell'Agricoltura di Milano, prima di una serie di numerose stragi che, a causa del coinvolgimento dei servizi segreti, sono state definite "stragi di stato". </a:t>
            </a:r>
          </a:p>
          <a:p>
            <a:pPr lvl="1" algn="just" eaLnBrk="1" hangingPunct="1">
              <a:lnSpc>
                <a:spcPct val="80000"/>
              </a:lnSpc>
            </a:pPr>
            <a:r>
              <a:rPr lang="it-IT" altLang="it-IT" sz="2000">
                <a:latin typeface="Cambria" panose="02040503050406030204" pitchFamily="18" charset="0"/>
              </a:rPr>
              <a:t>Violenza repressiva delle lotte dei lavoratori, degli studenti, delle donne, cariche spietate dei cortei, morti e feriti sotto le camionette.</a:t>
            </a:r>
          </a:p>
          <a:p>
            <a:pPr lvl="1" algn="just" eaLnBrk="1" hangingPunct="1">
              <a:lnSpc>
                <a:spcPct val="80000"/>
              </a:lnSpc>
            </a:pPr>
            <a:r>
              <a:rPr lang="it-IT" altLang="it-IT" sz="2000">
                <a:latin typeface="Cambria" panose="02040503050406030204" pitchFamily="18" charset="0"/>
              </a:rPr>
              <a:t>Violenza di piazza</a:t>
            </a:r>
          </a:p>
          <a:p>
            <a:pPr lvl="1" algn="just" eaLnBrk="1" hangingPunct="1">
              <a:lnSpc>
                <a:spcPct val="80000"/>
              </a:lnSpc>
            </a:pPr>
            <a:r>
              <a:rPr lang="it-IT" altLang="it-IT" sz="2000">
                <a:latin typeface="Cambria" panose="02040503050406030204" pitchFamily="18" charset="0"/>
              </a:rPr>
              <a:t>Violenza terroristica.</a:t>
            </a:r>
          </a:p>
          <a:p>
            <a:pPr lvl="1" algn="just" eaLnBrk="1" hangingPunct="1">
              <a:lnSpc>
                <a:spcPct val="80000"/>
              </a:lnSpc>
              <a:buFontTx/>
              <a:buNone/>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Ma con una distinzione fondamentale. </a:t>
            </a:r>
          </a:p>
          <a:p>
            <a:pPr lvl="1" algn="just" eaLnBrk="1" hangingPunct="1">
              <a:lnSpc>
                <a:spcPct val="80000"/>
              </a:lnSpc>
            </a:pPr>
            <a:r>
              <a:rPr lang="it-IT" altLang="it-IT" sz="2000">
                <a:latin typeface="Cambria" panose="02040503050406030204" pitchFamily="18" charset="0"/>
              </a:rPr>
              <a:t>Nel </a:t>
            </a:r>
            <a:r>
              <a:rPr lang="it-IT" altLang="it-IT" sz="2000" i="1">
                <a:latin typeface="Cambria" panose="02040503050406030204" pitchFamily="18" charset="0"/>
              </a:rPr>
              <a:t>sessantotto</a:t>
            </a:r>
            <a:r>
              <a:rPr lang="it-IT" altLang="it-IT" sz="2000">
                <a:latin typeface="Cambria" panose="02040503050406030204" pitchFamily="18" charset="0"/>
              </a:rPr>
              <a:t> il movimento ebbe molte anime, non tutte in sintonia.</a:t>
            </a:r>
          </a:p>
          <a:p>
            <a:pPr lvl="1" algn="just" eaLnBrk="1" hangingPunct="1">
              <a:lnSpc>
                <a:spcPct val="80000"/>
              </a:lnSpc>
            </a:pPr>
            <a:r>
              <a:rPr lang="it-IT" altLang="it-IT" sz="2000">
                <a:latin typeface="Cambria" panose="02040503050406030204" pitchFamily="18" charset="0"/>
              </a:rPr>
              <a:t>Non ci fu una escalation dalla violenza di massa verso il terrorismo. </a:t>
            </a:r>
          </a:p>
          <a:p>
            <a:pPr lvl="1" algn="just" eaLnBrk="1" hangingPunct="1">
              <a:lnSpc>
                <a:spcPct val="80000"/>
              </a:lnSpc>
            </a:pPr>
            <a:r>
              <a:rPr lang="it-IT" altLang="it-IT" sz="2000">
                <a:latin typeface="Cambria" panose="02040503050406030204" pitchFamily="18" charset="0"/>
              </a:rPr>
              <a:t>I due percorsi risultano separati nella massa dei movimenti, salvo eccezioni. </a:t>
            </a:r>
            <a:endParaRPr lang="it-IT" altLang="it-IT" sz="1800">
              <a:latin typeface="Cambria" panose="020405030504060302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F307C4C-DB8C-44E3-8567-EDE07C414028}"/>
              </a:ext>
            </a:extLst>
          </p:cNvPr>
          <p:cNvSpPr>
            <a:spLocks noGrp="1" noChangeArrowheads="1"/>
          </p:cNvSpPr>
          <p:nvPr>
            <p:ph type="title"/>
          </p:nvPr>
        </p:nvSpPr>
        <p:spPr/>
        <p:txBody>
          <a:bodyPr/>
          <a:lstStyle/>
          <a:p>
            <a:pPr eaLnBrk="1" hangingPunct="1"/>
            <a:r>
              <a:rPr lang="it-IT" altLang="it-IT" sz="4000">
                <a:latin typeface="Cambria" panose="02040503050406030204" pitchFamily="18" charset="0"/>
              </a:rPr>
              <a:t>Dal 68 al 77</a:t>
            </a:r>
          </a:p>
        </p:txBody>
      </p:sp>
      <p:sp>
        <p:nvSpPr>
          <p:cNvPr id="23555" name="Rectangle 3">
            <a:extLst>
              <a:ext uri="{FF2B5EF4-FFF2-40B4-BE49-F238E27FC236}">
                <a16:creationId xmlns:a16="http://schemas.microsoft.com/office/drawing/2014/main" id="{8BDF8052-23D9-430F-8722-50B6EDEA5443}"/>
              </a:ext>
            </a:extLst>
          </p:cNvPr>
          <p:cNvSpPr>
            <a:spLocks noGrp="1" noChangeArrowheads="1"/>
          </p:cNvSpPr>
          <p:nvPr>
            <p:ph type="body" idx="1"/>
          </p:nvPr>
        </p:nvSpPr>
        <p:spPr/>
        <p:txBody>
          <a:bodyPr/>
          <a:lstStyle/>
          <a:p>
            <a:pPr algn="just" eaLnBrk="1" hangingPunct="1">
              <a:lnSpc>
                <a:spcPct val="80000"/>
              </a:lnSpc>
            </a:pPr>
            <a:r>
              <a:rPr lang="it-IT" altLang="it-IT" sz="2000">
                <a:latin typeface="Cambria" panose="02040503050406030204" pitchFamily="18" charset="0"/>
              </a:rPr>
              <a:t>Nell’autunno 70 (dalla confluenza di vari soggetti provenienti dalla sinistra comunista, dalla facoltà di Sociologia a Trento, da collettivi sparsi in Italia) nascono le BR, trovando un terreno comune nella necessità del passaggio in clandestina come risposta alla repressione montante. </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Il loro è il tentativo di affermarsi come avanguardia del processo rivoluzionario secondo loro in atto in Italia.</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Queste BR non sono tuttavia quelle degli anni successivi; in questa fase sembrano ancora simili ad altri gruppi che agivano nelle piazze italiane, ben diverse da quelle dell’omicidio dell’operaio comunista e delegato sindacale  Guido Rossa (1978) fatto che segna il netto distacco di gran parte dei movimenti giovanili dai gruppi terroristici </a:t>
            </a:r>
          </a:p>
          <a:p>
            <a:pPr eaLnBrk="1" hangingPunct="1">
              <a:lnSpc>
                <a:spcPct val="80000"/>
              </a:lnSpc>
            </a:pPr>
            <a:endParaRPr lang="it-IT" altLang="it-IT" sz="2000">
              <a:latin typeface="Cambria" panose="020405030504060302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F55B6D74-52A6-443D-A4C0-536771B4EE5A}"/>
              </a:ext>
            </a:extLst>
          </p:cNvPr>
          <p:cNvSpPr>
            <a:spLocks noGrp="1" noChangeArrowheads="1"/>
          </p:cNvSpPr>
          <p:nvPr>
            <p:ph type="body" sz="half" idx="4294967295"/>
          </p:nvPr>
        </p:nvSpPr>
        <p:spPr>
          <a:xfrm>
            <a:off x="1919288" y="620713"/>
            <a:ext cx="4038600" cy="4525962"/>
          </a:xfrm>
        </p:spPr>
        <p:txBody>
          <a:bodyPr/>
          <a:lstStyle/>
          <a:p>
            <a:pPr eaLnBrk="1" hangingPunct="1">
              <a:lnSpc>
                <a:spcPct val="90000"/>
              </a:lnSpc>
            </a:pPr>
            <a:r>
              <a:rPr lang="it-IT" altLang="it-IT" sz="2000"/>
              <a:t>20 ottobre 1970: </a:t>
            </a:r>
          </a:p>
          <a:p>
            <a:pPr lvl="1" eaLnBrk="1" hangingPunct="1">
              <a:lnSpc>
                <a:spcPct val="90000"/>
              </a:lnSpc>
            </a:pPr>
            <a:r>
              <a:rPr lang="it-IT" altLang="it-IT" sz="1800"/>
              <a:t>Br: “organizzazioni operaie autonome”</a:t>
            </a:r>
          </a:p>
          <a:p>
            <a:pPr lvl="2" eaLnBrk="1" hangingPunct="1">
              <a:lnSpc>
                <a:spcPct val="90000"/>
              </a:lnSpc>
            </a:pPr>
            <a:r>
              <a:rPr lang="it-IT" altLang="it-IT" sz="1600"/>
              <a:t>Renato Curcio, Mara Cagol, Alberto Franceschini, Mario Moretti</a:t>
            </a:r>
          </a:p>
          <a:p>
            <a:pPr lvl="2" eaLnBrk="1" hangingPunct="1">
              <a:lnSpc>
                <a:spcPct val="90000"/>
              </a:lnSpc>
            </a:pPr>
            <a:r>
              <a:rPr lang="it-IT" altLang="it-IT" sz="1600"/>
              <a:t>Modelli:</a:t>
            </a:r>
          </a:p>
          <a:p>
            <a:pPr lvl="3" eaLnBrk="1" hangingPunct="1">
              <a:lnSpc>
                <a:spcPct val="90000"/>
              </a:lnSpc>
            </a:pPr>
            <a:r>
              <a:rPr lang="it-IT" altLang="it-IT" sz="1400"/>
              <a:t> movimenti sudamericani di guerriglia urbana</a:t>
            </a:r>
          </a:p>
          <a:p>
            <a:pPr lvl="3" eaLnBrk="1" hangingPunct="1">
              <a:lnSpc>
                <a:spcPct val="90000"/>
              </a:lnSpc>
            </a:pPr>
            <a:r>
              <a:rPr lang="it-IT" altLang="it-IT" sz="1400"/>
              <a:t>Movimento partigiano italiano 1943-1945</a:t>
            </a:r>
          </a:p>
          <a:p>
            <a:pPr lvl="2" eaLnBrk="1" hangingPunct="1">
              <a:lnSpc>
                <a:spcPct val="90000"/>
              </a:lnSpc>
            </a:pPr>
            <a:r>
              <a:rPr lang="it-IT" altLang="it-IT" sz="1600"/>
              <a:t>Caratteristiche:</a:t>
            </a:r>
          </a:p>
          <a:p>
            <a:pPr lvl="3" eaLnBrk="1" hangingPunct="1">
              <a:lnSpc>
                <a:spcPct val="90000"/>
              </a:lnSpc>
            </a:pPr>
            <a:r>
              <a:rPr lang="it-IT" altLang="it-IT" sz="1400"/>
              <a:t>Lotta armata</a:t>
            </a:r>
          </a:p>
          <a:p>
            <a:pPr lvl="3" eaLnBrk="1" hangingPunct="1">
              <a:lnSpc>
                <a:spcPct val="90000"/>
              </a:lnSpc>
            </a:pPr>
            <a:r>
              <a:rPr lang="it-IT" altLang="it-IT" sz="1400"/>
              <a:t>Clandestinità</a:t>
            </a:r>
          </a:p>
          <a:p>
            <a:pPr lvl="2" eaLnBrk="1" hangingPunct="1">
              <a:lnSpc>
                <a:spcPct val="90000"/>
              </a:lnSpc>
            </a:pPr>
            <a:r>
              <a:rPr lang="it-IT" altLang="it-IT" sz="1600"/>
              <a:t>1970-74: Pirelli Sit-Siemens</a:t>
            </a:r>
          </a:p>
          <a:p>
            <a:pPr lvl="2" eaLnBrk="1" hangingPunct="1">
              <a:lnSpc>
                <a:spcPct val="90000"/>
              </a:lnSpc>
            </a:pPr>
            <a:r>
              <a:rPr lang="it-IT" altLang="it-IT" sz="1600"/>
              <a:t>1974:sequestro Sossi (giudice genova)</a:t>
            </a:r>
          </a:p>
          <a:p>
            <a:pPr lvl="2" eaLnBrk="1" hangingPunct="1">
              <a:lnSpc>
                <a:spcPct val="90000"/>
              </a:lnSpc>
            </a:pPr>
            <a:r>
              <a:rPr lang="it-IT" altLang="it-IT" sz="1600"/>
              <a:t>1976: fusione Nap-Br</a:t>
            </a:r>
          </a:p>
        </p:txBody>
      </p:sp>
      <p:pic>
        <p:nvPicPr>
          <p:cNvPr id="24579" name="Picture 5" descr="a1975l.jpg (13324 byte)">
            <a:extLst>
              <a:ext uri="{FF2B5EF4-FFF2-40B4-BE49-F238E27FC236}">
                <a16:creationId xmlns:a16="http://schemas.microsoft.com/office/drawing/2014/main" id="{D3D1FA58-C6DC-4BB5-9485-CDED50FFF2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7439" y="3068639"/>
            <a:ext cx="4321175" cy="360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0" name="Picture 6" descr="a1973d">
            <a:extLst>
              <a:ext uri="{FF2B5EF4-FFF2-40B4-BE49-F238E27FC236}">
                <a16:creationId xmlns:a16="http://schemas.microsoft.com/office/drawing/2014/main" id="{AF118AA1-FF40-4433-AAC6-7B181AF355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
            <a:ext cx="45720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A1AFF07-AC9E-4E42-9356-34C76EE8423A}"/>
              </a:ext>
            </a:extLst>
          </p:cNvPr>
          <p:cNvSpPr>
            <a:spLocks noGrp="1" noChangeArrowheads="1"/>
          </p:cNvSpPr>
          <p:nvPr>
            <p:ph type="title"/>
          </p:nvPr>
        </p:nvSpPr>
        <p:spPr/>
        <p:txBody>
          <a:bodyPr/>
          <a:lstStyle/>
          <a:p>
            <a:pPr eaLnBrk="1" hangingPunct="1"/>
            <a:r>
              <a:rPr lang="it-IT" altLang="it-IT" sz="4000">
                <a:latin typeface="Cambria" panose="02040503050406030204" pitchFamily="18" charset="0"/>
              </a:rPr>
              <a:t>Dal 68 al 77</a:t>
            </a:r>
          </a:p>
        </p:txBody>
      </p:sp>
      <p:sp>
        <p:nvSpPr>
          <p:cNvPr id="25603" name="Rectangle 3">
            <a:extLst>
              <a:ext uri="{FF2B5EF4-FFF2-40B4-BE49-F238E27FC236}">
                <a16:creationId xmlns:a16="http://schemas.microsoft.com/office/drawing/2014/main" id="{43DFDB45-F40F-4197-AC50-CE7356A920E6}"/>
              </a:ext>
            </a:extLst>
          </p:cNvPr>
          <p:cNvSpPr>
            <a:spLocks noGrp="1" noChangeArrowheads="1"/>
          </p:cNvSpPr>
          <p:nvPr>
            <p:ph type="body" idx="1"/>
          </p:nvPr>
        </p:nvSpPr>
        <p:spPr>
          <a:xfrm>
            <a:off x="1981200" y="1268414"/>
            <a:ext cx="8229600" cy="5400675"/>
          </a:xfrm>
        </p:spPr>
        <p:txBody>
          <a:bodyPr/>
          <a:lstStyle/>
          <a:p>
            <a:pPr algn="just" eaLnBrk="1" hangingPunct="1">
              <a:lnSpc>
                <a:spcPct val="80000"/>
              </a:lnSpc>
            </a:pPr>
            <a:r>
              <a:rPr lang="it-IT" altLang="it-IT" sz="1600">
                <a:latin typeface="Cambria" panose="02040503050406030204" pitchFamily="18" charset="0"/>
              </a:rPr>
              <a:t>Nel 1973 il generale Pinochet rovescia il governo delle sinistre uscito vincitore dalle elezioni e i golpisti uccidono il Presidente Salvador Allende.</a:t>
            </a:r>
          </a:p>
          <a:p>
            <a:pPr algn="just" eaLnBrk="1" hangingPunct="1">
              <a:lnSpc>
                <a:spcPct val="80000"/>
              </a:lnSpc>
            </a:pPr>
            <a:endParaRPr lang="it-IT" altLang="it-IT" sz="1600">
              <a:latin typeface="Cambria" panose="02040503050406030204" pitchFamily="18" charset="0"/>
            </a:endParaRPr>
          </a:p>
          <a:p>
            <a:pPr algn="just" eaLnBrk="1" hangingPunct="1">
              <a:lnSpc>
                <a:spcPct val="80000"/>
              </a:lnSpc>
            </a:pPr>
            <a:r>
              <a:rPr lang="it-IT" altLang="it-IT" sz="1600">
                <a:latin typeface="Cambria" panose="02040503050406030204" pitchFamily="18" charset="0"/>
              </a:rPr>
              <a:t>In parallelo inizia l’operazione Condor  ideata e promossa dagli USA in america meridionale con l’instaurazione progressiva di dittature militare in Argentina, Uruguay, Brasile, Bolivia, Perù (oltre il Paraguay che già lo era).</a:t>
            </a:r>
          </a:p>
          <a:p>
            <a:pPr algn="just" eaLnBrk="1" hangingPunct="1">
              <a:lnSpc>
                <a:spcPct val="80000"/>
              </a:lnSpc>
            </a:pPr>
            <a:endParaRPr lang="it-IT" altLang="it-IT" sz="1600">
              <a:latin typeface="Cambria" panose="02040503050406030204" pitchFamily="18" charset="0"/>
            </a:endParaRPr>
          </a:p>
          <a:p>
            <a:pPr algn="just" eaLnBrk="1" hangingPunct="1">
              <a:lnSpc>
                <a:spcPct val="80000"/>
              </a:lnSpc>
            </a:pPr>
            <a:r>
              <a:rPr lang="it-IT" altLang="it-IT" sz="1600">
                <a:latin typeface="Cambria" panose="02040503050406030204" pitchFamily="18" charset="0"/>
              </a:rPr>
              <a:t>Questa spinta proveniente dagli Usa ha effetti anche in Italia:</a:t>
            </a:r>
          </a:p>
          <a:p>
            <a:pPr lvl="1" algn="just" eaLnBrk="1" hangingPunct="1">
              <a:lnSpc>
                <a:spcPct val="80000"/>
              </a:lnSpc>
            </a:pPr>
            <a:r>
              <a:rPr lang="it-IT" altLang="it-IT" sz="1600">
                <a:latin typeface="Cambria" panose="02040503050406030204" pitchFamily="18" charset="0"/>
              </a:rPr>
              <a:t>Il clima incombente preme sulle spinte terroristiche</a:t>
            </a:r>
          </a:p>
          <a:p>
            <a:pPr lvl="1" algn="just" eaLnBrk="1" hangingPunct="1">
              <a:lnSpc>
                <a:spcPct val="80000"/>
              </a:lnSpc>
            </a:pPr>
            <a:r>
              <a:rPr lang="it-IT" altLang="it-IT" sz="1600">
                <a:latin typeface="Cambria" panose="02040503050406030204" pitchFamily="18" charset="0"/>
              </a:rPr>
              <a:t>Berlinguer lancia la politica di compromesso storico per salvaguardare le istituzioni democratiche</a:t>
            </a:r>
          </a:p>
          <a:p>
            <a:pPr lvl="1" algn="just" eaLnBrk="1" hangingPunct="1">
              <a:lnSpc>
                <a:spcPct val="80000"/>
              </a:lnSpc>
            </a:pPr>
            <a:endParaRPr lang="it-IT" altLang="it-IT" sz="1600">
              <a:latin typeface="Cambria" panose="02040503050406030204" pitchFamily="18" charset="0"/>
            </a:endParaRPr>
          </a:p>
          <a:p>
            <a:pPr algn="just" eaLnBrk="1" hangingPunct="1">
              <a:lnSpc>
                <a:spcPct val="80000"/>
              </a:lnSpc>
            </a:pPr>
            <a:r>
              <a:rPr lang="it-IT" altLang="it-IT" sz="1800">
                <a:latin typeface="Cambria" panose="02040503050406030204" pitchFamily="18" charset="0"/>
              </a:rPr>
              <a:t>Dopo la sconfitta della DC al referendum del 74 e alle elezioni amministrative del 75, e l’avanzata del PCI parallela alla politica di compromesso storico, la strada per i gruppi della sinistra extraparlamentare nati sull’onda del 68 (Lotta continua, Avanguardia Operaia, PDUP ed altri) sembra quella elettorale. Nasce Democrazia Proletaria a sinistra del PCI che raccoglie solo l’1.5% dei voti.</a:t>
            </a:r>
          </a:p>
          <a:p>
            <a:pPr algn="just" eaLnBrk="1" hangingPunct="1">
              <a:lnSpc>
                <a:spcPct val="80000"/>
              </a:lnSpc>
            </a:pPr>
            <a:endParaRPr lang="it-IT" altLang="it-IT" sz="1800">
              <a:latin typeface="Cambria" panose="02040503050406030204" pitchFamily="18" charset="0"/>
            </a:endParaRPr>
          </a:p>
          <a:p>
            <a:pPr algn="just" eaLnBrk="1" hangingPunct="1">
              <a:lnSpc>
                <a:spcPct val="80000"/>
              </a:lnSpc>
            </a:pPr>
            <a:r>
              <a:rPr lang="it-IT" altLang="it-IT" sz="1800">
                <a:latin typeface="Cambria" panose="02040503050406030204" pitchFamily="18" charset="0"/>
              </a:rPr>
              <a:t>E’ la sconfitta del movimento del 68 (ma non delle sue elite) che nato con caratteristiche libertarie e autorganizzate si era sempre più spostato su posizioni leniniste e gerarchizzate.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088CA96-237A-4569-871C-CD273D117C28}"/>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Gli anni dei movimenti: il ‘77</a:t>
            </a:r>
          </a:p>
        </p:txBody>
      </p:sp>
      <p:sp>
        <p:nvSpPr>
          <p:cNvPr id="26627" name="Rectangle 3">
            <a:extLst>
              <a:ext uri="{FF2B5EF4-FFF2-40B4-BE49-F238E27FC236}">
                <a16:creationId xmlns:a16="http://schemas.microsoft.com/office/drawing/2014/main" id="{73C41F6B-E8F2-4155-92F1-F4F07129DC8A}"/>
              </a:ext>
            </a:extLst>
          </p:cNvPr>
          <p:cNvSpPr>
            <a:spLocks noGrp="1" noChangeArrowheads="1"/>
          </p:cNvSpPr>
          <p:nvPr>
            <p:ph type="body" idx="1"/>
          </p:nvPr>
        </p:nvSpPr>
        <p:spPr/>
        <p:txBody>
          <a:bodyPr/>
          <a:lstStyle/>
          <a:p>
            <a:pPr algn="just" eaLnBrk="1" hangingPunct="1">
              <a:lnSpc>
                <a:spcPct val="80000"/>
              </a:lnSpc>
            </a:pPr>
            <a:r>
              <a:rPr lang="it-IT" altLang="it-IT" sz="2000" dirty="0">
                <a:latin typeface="Cambria" panose="02040503050406030204" pitchFamily="18" charset="0"/>
              </a:rPr>
              <a:t>A breve distanza di tempo (le prime avvisaglie sono al festival del Parco Lambro a Milano nel 1976) riprende vita un movimento  parzialmente diverso da quello del 68.</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Circoli giovanili, centri sociali e forme di autonomia operaia sono la cornice all’interno della quale prende vita il ’77</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Questo movimento pur mantenendo una continuità con gli anni 60 la sua origine, si caratterizza  in modo completamente diverso</a:t>
            </a:r>
          </a:p>
          <a:p>
            <a:pPr lvl="1" algn="just" eaLnBrk="1" hangingPunct="1">
              <a:lnSpc>
                <a:spcPct val="80000"/>
              </a:lnSpc>
            </a:pPr>
            <a:r>
              <a:rPr lang="it-IT" altLang="it-IT" sz="1800" dirty="0">
                <a:latin typeface="Cambria" panose="02040503050406030204" pitchFamily="18" charset="0"/>
              </a:rPr>
              <a:t>La violenza</a:t>
            </a:r>
          </a:p>
          <a:p>
            <a:pPr lvl="1" algn="just" eaLnBrk="1" hangingPunct="1">
              <a:lnSpc>
                <a:spcPct val="80000"/>
              </a:lnSpc>
            </a:pPr>
            <a:r>
              <a:rPr lang="it-IT" altLang="it-IT" sz="1800" dirty="0">
                <a:latin typeface="Cambria" panose="02040503050406030204" pitchFamily="18" charset="0"/>
              </a:rPr>
              <a:t>L’antifascismo militante</a:t>
            </a:r>
          </a:p>
          <a:p>
            <a:pPr lvl="1" algn="just" eaLnBrk="1" hangingPunct="1">
              <a:lnSpc>
                <a:spcPct val="80000"/>
              </a:lnSpc>
            </a:pPr>
            <a:r>
              <a:rPr lang="it-IT" altLang="it-IT" sz="1800" dirty="0">
                <a:latin typeface="Cambria" panose="02040503050406030204" pitchFamily="18" charset="0"/>
              </a:rPr>
              <a:t>L’essere radicalmente alternativo a favore di una rottura sociale</a:t>
            </a:r>
          </a:p>
          <a:p>
            <a:pPr lvl="1" algn="just" eaLnBrk="1" hangingPunct="1">
              <a:lnSpc>
                <a:spcPct val="80000"/>
              </a:lnSpc>
            </a:pPr>
            <a:r>
              <a:rPr lang="it-IT" altLang="it-IT" sz="1800" dirty="0">
                <a:latin typeface="Cambria" panose="02040503050406030204" pitchFamily="18" charset="0"/>
              </a:rPr>
              <a:t>Il rifiutare ogni forma di delega elettorale e riportare tutto in una dimensione assembleare (tratto originario del 68)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DA32B24-04BD-44DC-9DA1-D869E4EC504F}"/>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Gli anni dei movimenti</a:t>
            </a:r>
          </a:p>
        </p:txBody>
      </p:sp>
      <p:sp>
        <p:nvSpPr>
          <p:cNvPr id="3075" name="Rectangle 3">
            <a:extLst>
              <a:ext uri="{FF2B5EF4-FFF2-40B4-BE49-F238E27FC236}">
                <a16:creationId xmlns:a16="http://schemas.microsoft.com/office/drawing/2014/main" id="{5E7727CB-1C1E-4F58-B01C-CF913EEF1134}"/>
              </a:ext>
            </a:extLst>
          </p:cNvPr>
          <p:cNvSpPr>
            <a:spLocks noGrp="1" noChangeArrowheads="1"/>
          </p:cNvSpPr>
          <p:nvPr>
            <p:ph type="body" idx="1"/>
          </p:nvPr>
        </p:nvSpPr>
        <p:spPr/>
        <p:txBody>
          <a:bodyPr/>
          <a:lstStyle/>
          <a:p>
            <a:pPr algn="ctr" eaLnBrk="1" hangingPunct="1">
              <a:lnSpc>
                <a:spcPct val="80000"/>
              </a:lnSpc>
              <a:buFontTx/>
              <a:buNone/>
            </a:pPr>
            <a:r>
              <a:rPr lang="it-IT" altLang="it-IT" sz="2000">
                <a:latin typeface="Cambria" panose="02040503050406030204" pitchFamily="18" charset="0"/>
              </a:rPr>
              <a:t>Alcune domande con “risposta aperta”</a:t>
            </a:r>
          </a:p>
          <a:p>
            <a:pPr algn="just" eaLnBrk="1" hangingPunct="1">
              <a:lnSpc>
                <a:spcPct val="80000"/>
              </a:lnSpc>
            </a:pPr>
            <a:r>
              <a:rPr lang="it-IT" altLang="it-IT" sz="2000">
                <a:latin typeface="Cambria" panose="02040503050406030204" pitchFamily="18" charset="0"/>
              </a:rPr>
              <a:t>Nella storia della repubblica il 68-69 rappresenta un secondo biennio rosso?</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Sono esistite due fasi distinte dei movimenti (68 e 77)?</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Nella storia della repubblica esiste una sorta di rivolta permanente delle nuove generazioni?</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Esistono collegamenti con il fenomeno terroristico, con gli anni di piombo, e con i “silenzi della storia repubblicana”?</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Parlare dei movimenti giovanili significa parlare anche dell’estremismo politico di destra e sinistra dagli anni sessanta agli anni ottanta?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5F0DBB7-1984-4301-B593-05EA24941AA4}"/>
              </a:ext>
            </a:extLst>
          </p:cNvPr>
          <p:cNvSpPr>
            <a:spLocks noGrp="1" noChangeArrowheads="1"/>
          </p:cNvSpPr>
          <p:nvPr>
            <p:ph type="title"/>
          </p:nvPr>
        </p:nvSpPr>
        <p:spPr>
          <a:xfrm>
            <a:off x="1981201" y="274638"/>
            <a:ext cx="8075613" cy="1143000"/>
          </a:xfrm>
        </p:spPr>
        <p:txBody>
          <a:bodyPr/>
          <a:lstStyle/>
          <a:p>
            <a:pPr eaLnBrk="1" hangingPunct="1"/>
            <a:r>
              <a:rPr lang="it-IT" altLang="it-IT" sz="3600">
                <a:latin typeface="Cambria" panose="02040503050406030204" pitchFamily="18" charset="0"/>
              </a:rPr>
              <a:t>Il femminismo</a:t>
            </a:r>
            <a:r>
              <a:rPr lang="it-IT" altLang="it-IT"/>
              <a:t> </a:t>
            </a:r>
          </a:p>
        </p:txBody>
      </p:sp>
      <p:sp>
        <p:nvSpPr>
          <p:cNvPr id="27651" name="Rectangle 3">
            <a:extLst>
              <a:ext uri="{FF2B5EF4-FFF2-40B4-BE49-F238E27FC236}">
                <a16:creationId xmlns:a16="http://schemas.microsoft.com/office/drawing/2014/main" id="{DA844BD0-92C8-4F49-93BB-C03EB5C9106B}"/>
              </a:ext>
            </a:extLst>
          </p:cNvPr>
          <p:cNvSpPr>
            <a:spLocks noGrp="1" noChangeArrowheads="1"/>
          </p:cNvSpPr>
          <p:nvPr>
            <p:ph type="body" sz="half" idx="1"/>
          </p:nvPr>
        </p:nvSpPr>
        <p:spPr/>
        <p:txBody>
          <a:bodyPr/>
          <a:lstStyle/>
          <a:p>
            <a:pPr eaLnBrk="1" hangingPunct="1">
              <a:lnSpc>
                <a:spcPct val="90000"/>
              </a:lnSpc>
            </a:pPr>
            <a:r>
              <a:rPr lang="it-IT" altLang="it-IT" sz="2000">
                <a:latin typeface="Cambria" panose="02040503050406030204" pitchFamily="18" charset="0"/>
              </a:rPr>
              <a:t>Inversione tendenza livello di vita:</a:t>
            </a:r>
          </a:p>
          <a:p>
            <a:pPr lvl="1" eaLnBrk="1" hangingPunct="1">
              <a:lnSpc>
                <a:spcPct val="90000"/>
              </a:lnSpc>
            </a:pPr>
            <a:r>
              <a:rPr lang="it-IT" altLang="it-IT" sz="2000">
                <a:latin typeface="Cambria" panose="02040503050406030204" pitchFamily="18" charset="0"/>
              </a:rPr>
              <a:t>“presa di coscienza collettiva”</a:t>
            </a:r>
          </a:p>
          <a:p>
            <a:pPr lvl="1" eaLnBrk="1" hangingPunct="1">
              <a:lnSpc>
                <a:spcPct val="90000"/>
              </a:lnSpc>
            </a:pPr>
            <a:endParaRPr lang="it-IT" altLang="it-IT" sz="2000">
              <a:latin typeface="Cambria" panose="02040503050406030204" pitchFamily="18" charset="0"/>
            </a:endParaRPr>
          </a:p>
          <a:p>
            <a:pPr eaLnBrk="1" hangingPunct="1">
              <a:lnSpc>
                <a:spcPct val="90000"/>
              </a:lnSpc>
            </a:pPr>
            <a:r>
              <a:rPr lang="it-IT" altLang="it-IT" sz="2000">
                <a:latin typeface="Cambria" panose="02040503050406030204" pitchFamily="18" charset="0"/>
              </a:rPr>
              <a:t>Crescita dei gruppi femministi</a:t>
            </a:r>
          </a:p>
          <a:p>
            <a:pPr lvl="1" eaLnBrk="1" hangingPunct="1">
              <a:lnSpc>
                <a:spcPct val="90000"/>
              </a:lnSpc>
            </a:pPr>
            <a:r>
              <a:rPr lang="it-IT" altLang="it-IT" sz="2000">
                <a:latin typeface="Cambria" panose="02040503050406030204" pitchFamily="18" charset="0"/>
              </a:rPr>
              <a:t>“il personale è politico”</a:t>
            </a:r>
          </a:p>
          <a:p>
            <a:pPr eaLnBrk="1" hangingPunct="1">
              <a:lnSpc>
                <a:spcPct val="90000"/>
              </a:lnSpc>
            </a:pPr>
            <a:endParaRPr lang="it-IT" altLang="it-IT" sz="2000">
              <a:latin typeface="Cambria" panose="02040503050406030204" pitchFamily="18" charset="0"/>
            </a:endParaRPr>
          </a:p>
          <a:p>
            <a:pPr eaLnBrk="1" hangingPunct="1">
              <a:lnSpc>
                <a:spcPct val="90000"/>
              </a:lnSpc>
            </a:pPr>
            <a:r>
              <a:rPr lang="it-IT" altLang="it-IT" sz="2000">
                <a:latin typeface="Cambria" panose="02040503050406030204" pitchFamily="18" charset="0"/>
              </a:rPr>
              <a:t>6 dicembre 1975: </a:t>
            </a:r>
          </a:p>
          <a:p>
            <a:pPr lvl="1" eaLnBrk="1" hangingPunct="1">
              <a:lnSpc>
                <a:spcPct val="90000"/>
              </a:lnSpc>
            </a:pPr>
            <a:r>
              <a:rPr lang="it-IT" altLang="it-IT" sz="2000">
                <a:latin typeface="Cambria" panose="02040503050406030204" pitchFamily="18" charset="0"/>
              </a:rPr>
              <a:t>20.000 in piazza a Roma</a:t>
            </a:r>
          </a:p>
          <a:p>
            <a:pPr eaLnBrk="1" hangingPunct="1">
              <a:lnSpc>
                <a:spcPct val="90000"/>
              </a:lnSpc>
            </a:pPr>
            <a:endParaRPr lang="it-IT" altLang="it-IT" sz="2000">
              <a:latin typeface="Cambria" panose="02040503050406030204" pitchFamily="18" charset="0"/>
            </a:endParaRPr>
          </a:p>
          <a:p>
            <a:pPr eaLnBrk="1" hangingPunct="1">
              <a:lnSpc>
                <a:spcPct val="90000"/>
              </a:lnSpc>
            </a:pPr>
            <a:r>
              <a:rPr lang="it-IT" altLang="it-IT" sz="2000">
                <a:latin typeface="Cambria" panose="02040503050406030204" pitchFamily="18" charset="0"/>
              </a:rPr>
              <a:t>Aprile 1976:</a:t>
            </a:r>
          </a:p>
          <a:p>
            <a:pPr lvl="1" eaLnBrk="1" hangingPunct="1">
              <a:lnSpc>
                <a:spcPct val="90000"/>
              </a:lnSpc>
            </a:pPr>
            <a:r>
              <a:rPr lang="it-IT" altLang="it-IT" sz="2000">
                <a:latin typeface="Cambria" panose="02040503050406030204" pitchFamily="18" charset="0"/>
              </a:rPr>
              <a:t>50.000 in piazza per l’aborto</a:t>
            </a:r>
          </a:p>
        </p:txBody>
      </p:sp>
      <p:sp>
        <p:nvSpPr>
          <p:cNvPr id="27652" name="Rectangle 4">
            <a:extLst>
              <a:ext uri="{FF2B5EF4-FFF2-40B4-BE49-F238E27FC236}">
                <a16:creationId xmlns:a16="http://schemas.microsoft.com/office/drawing/2014/main" id="{C597C7BB-8B1E-46A6-B698-9FCCBC68B771}"/>
              </a:ext>
            </a:extLst>
          </p:cNvPr>
          <p:cNvSpPr>
            <a:spLocks noGrp="1" noChangeArrowheads="1"/>
          </p:cNvSpPr>
          <p:nvPr>
            <p:ph sz="half" idx="2"/>
          </p:nvPr>
        </p:nvSpPr>
        <p:spPr/>
        <p:txBody>
          <a:bodyPr/>
          <a:lstStyle/>
          <a:p>
            <a:pPr eaLnBrk="1" hangingPunct="1">
              <a:lnSpc>
                <a:spcPct val="90000"/>
              </a:lnSpc>
            </a:pPr>
            <a:endParaRPr lang="it-IT" altLang="it-IT" sz="2800"/>
          </a:p>
        </p:txBody>
      </p:sp>
      <p:pic>
        <p:nvPicPr>
          <p:cNvPr id="27653" name="Picture 5" descr="File:Manifestazione femminista in Italia del 1977.JPG">
            <a:hlinkClick r:id="rId2"/>
            <a:extLst>
              <a:ext uri="{FF2B5EF4-FFF2-40B4-BE49-F238E27FC236}">
                <a16:creationId xmlns:a16="http://schemas.microsoft.com/office/drawing/2014/main" id="{4D816AEE-5D62-43FB-9235-A31E598C82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45993" y="1600201"/>
            <a:ext cx="5607495"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9D13864-0EF4-4F18-A5A8-3D781618836A}"/>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Gli anni dei movimenti: il ‘77</a:t>
            </a:r>
          </a:p>
        </p:txBody>
      </p:sp>
      <p:sp>
        <p:nvSpPr>
          <p:cNvPr id="28675" name="Rectangle 3">
            <a:extLst>
              <a:ext uri="{FF2B5EF4-FFF2-40B4-BE49-F238E27FC236}">
                <a16:creationId xmlns:a16="http://schemas.microsoft.com/office/drawing/2014/main" id="{D5BF884D-FBFA-44B1-A970-FE8EBFB92642}"/>
              </a:ext>
            </a:extLst>
          </p:cNvPr>
          <p:cNvSpPr>
            <a:spLocks noGrp="1" noChangeArrowheads="1"/>
          </p:cNvSpPr>
          <p:nvPr>
            <p:ph type="body" idx="1"/>
          </p:nvPr>
        </p:nvSpPr>
        <p:spPr/>
        <p:txBody>
          <a:bodyPr/>
          <a:lstStyle/>
          <a:p>
            <a:pPr algn="just" eaLnBrk="1" hangingPunct="1">
              <a:lnSpc>
                <a:spcPct val="80000"/>
              </a:lnSpc>
            </a:pPr>
            <a:r>
              <a:rPr lang="it-IT" altLang="it-IT" sz="2000">
                <a:latin typeface="Cambria" panose="02040503050406030204" pitchFamily="18" charset="0"/>
              </a:rPr>
              <a:t>Questa fase intercetta una nuova generazione che il ciclo precedente ha già politicizzato (non era così alle origini del 68).</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Nascono nuovi circoli, luoghi di aggregazione e collettivi che nelle forme dell’autocoscienza, nelle occupazioni, nel controllo del territorio, nella lotta contro il neofascismo trovano un terreno comune.</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A Milano nel dicembre 1976 viene organizzato il boicottaggio della Scala con conseguenti scontri.</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Le manifestazioni e le occupazioni delle Università riprendono sull’onda del tentativo di smantellare la liberalizzazione dei piani di studio</a:t>
            </a:r>
          </a:p>
          <a:p>
            <a:pPr algn="just" eaLnBrk="1" hangingPunct="1">
              <a:lnSpc>
                <a:spcPct val="80000"/>
              </a:lnSpc>
            </a:pPr>
            <a:endParaRPr lang="it-IT" altLang="it-IT" sz="2000">
              <a:latin typeface="Cambria" panose="020405030504060302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7D552EE5-6354-48DA-92E5-BD48730DEB84}"/>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Gli anni dei movimenti: il ‘77</a:t>
            </a:r>
          </a:p>
        </p:txBody>
      </p:sp>
      <p:sp>
        <p:nvSpPr>
          <p:cNvPr id="29699" name="Rectangle 3">
            <a:extLst>
              <a:ext uri="{FF2B5EF4-FFF2-40B4-BE49-F238E27FC236}">
                <a16:creationId xmlns:a16="http://schemas.microsoft.com/office/drawing/2014/main" id="{3BE4AA1C-2A48-410C-9649-19F352043016}"/>
              </a:ext>
            </a:extLst>
          </p:cNvPr>
          <p:cNvSpPr>
            <a:spLocks noGrp="1" noChangeArrowheads="1"/>
          </p:cNvSpPr>
          <p:nvPr>
            <p:ph type="body" idx="1"/>
          </p:nvPr>
        </p:nvSpPr>
        <p:spPr/>
        <p:txBody>
          <a:bodyPr/>
          <a:lstStyle/>
          <a:p>
            <a:pPr algn="just" eaLnBrk="1" hangingPunct="1">
              <a:lnSpc>
                <a:spcPct val="80000"/>
              </a:lnSpc>
            </a:pPr>
            <a:r>
              <a:rPr lang="it-IT" altLang="it-IT" sz="2000">
                <a:latin typeface="Cambria" panose="02040503050406030204" pitchFamily="18" charset="0"/>
              </a:rPr>
              <a:t>La situazione a Roma diventa drammatica dopo scontri con neofascisti all’Università cui fanno seguito sparatorie e feriti; il PCI attacca il movimento e la CGIL indice una manifestazione a La Sapienza con Luciano Lama.</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E’ la miccia che fa esplodere la situazione. Alla cacciata di Lama (che ha un grande impatto emotivo e politico) seguono una serie di manifestazioni e di scontri a Roma, Bologna, Milano con feriti e morti; appaiono le molotov e i blindati.</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Nel movimento seguirà un lungo dibattito sulla valutazione di quanto accaduto e di quanto poteva accadere; un dibattito che porterà a lacerazioni e divisioni particolarmente evidenti nel distacco delle componenti libertarie e del movimento femminista, che prenderanno le distanze dalle aree dell’autonomia operaia e dalle componenti militariste del movimento.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1977g.jpg (23909 byte)">
            <a:extLst>
              <a:ext uri="{FF2B5EF4-FFF2-40B4-BE49-F238E27FC236}">
                <a16:creationId xmlns:a16="http://schemas.microsoft.com/office/drawing/2014/main" id="{D1C09CC0-CAD7-4F37-982D-AD97B55415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4012" y="244706"/>
            <a:ext cx="4263969"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descr="a1977c">
            <a:extLst>
              <a:ext uri="{FF2B5EF4-FFF2-40B4-BE49-F238E27FC236}">
                <a16:creationId xmlns:a16="http://schemas.microsoft.com/office/drawing/2014/main" id="{D38612A3-3E26-4BC7-B709-486077D091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3750" y="348494"/>
            <a:ext cx="4186814" cy="271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6" descr="a1977d">
            <a:extLst>
              <a:ext uri="{FF2B5EF4-FFF2-40B4-BE49-F238E27FC236}">
                <a16:creationId xmlns:a16="http://schemas.microsoft.com/office/drawing/2014/main" id="{D9466A85-0916-4476-93F4-AD1FA145EE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281" y="3429000"/>
            <a:ext cx="4002592"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a1977l.jpg (16539 byte)">
            <a:extLst>
              <a:ext uri="{FF2B5EF4-FFF2-40B4-BE49-F238E27FC236}">
                <a16:creationId xmlns:a16="http://schemas.microsoft.com/office/drawing/2014/main" id="{7938AF6F-0D21-4AD5-ADF8-B534DB4C845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48369" y="3429000"/>
            <a:ext cx="3816350" cy="2498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a1977f.jpg (23263 byte)">
            <a:extLst>
              <a:ext uri="{FF2B5EF4-FFF2-40B4-BE49-F238E27FC236}">
                <a16:creationId xmlns:a16="http://schemas.microsoft.com/office/drawing/2014/main" id="{0C4F1AFD-F77F-467C-B1C6-543997543BC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83303" y="3428999"/>
            <a:ext cx="4211637"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6186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76FE033-0A2D-4B41-909B-DFCC47AAC397}"/>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Dal 77 al 79</a:t>
            </a:r>
          </a:p>
        </p:txBody>
      </p:sp>
      <p:sp>
        <p:nvSpPr>
          <p:cNvPr id="34819" name="Rectangle 3">
            <a:extLst>
              <a:ext uri="{FF2B5EF4-FFF2-40B4-BE49-F238E27FC236}">
                <a16:creationId xmlns:a16="http://schemas.microsoft.com/office/drawing/2014/main" id="{1B008ADF-62FE-43BA-8CD4-FE0AE1EE4C16}"/>
              </a:ext>
            </a:extLst>
          </p:cNvPr>
          <p:cNvSpPr>
            <a:spLocks noGrp="1" noChangeArrowheads="1"/>
          </p:cNvSpPr>
          <p:nvPr>
            <p:ph type="body" idx="1"/>
          </p:nvPr>
        </p:nvSpPr>
        <p:spPr/>
        <p:txBody>
          <a:bodyPr/>
          <a:lstStyle/>
          <a:p>
            <a:pPr algn="just" eaLnBrk="1" hangingPunct="1">
              <a:lnSpc>
                <a:spcPct val="80000"/>
              </a:lnSpc>
            </a:pPr>
            <a:r>
              <a:rPr lang="it-IT" altLang="it-IT" sz="2000" dirty="0">
                <a:latin typeface="Cambria" panose="02040503050406030204" pitchFamily="18" charset="0"/>
              </a:rPr>
              <a:t>L’omicidio di Guido Rossa (gennaio 1979) segnò la definitiva e insanabile frattura tra il mondo operaio e del lavoro con il terrorismo che – di fronte al suo isolamento – innalzò ancora di più il tiro giungendo al rapimento e uccisione di Aldo Moro, preceduto e seguito da uno stillicidio di ferimenti, uccisioni di magistrati, giornalisti, professori. </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Una spinta che portò a vedere una continuità tra movimenti sociali e terrorismo rosso. </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Con l’operazione del 7 aprile 1979 contro coloro che erano ritenuti i dirigenti del movimento del ’77 (Toni Negri, Oreste </a:t>
            </a:r>
            <a:r>
              <a:rPr lang="it-IT" altLang="it-IT" sz="2000" dirty="0" err="1">
                <a:latin typeface="Cambria" panose="02040503050406030204" pitchFamily="18" charset="0"/>
              </a:rPr>
              <a:t>Scalzone</a:t>
            </a:r>
            <a:r>
              <a:rPr lang="it-IT" altLang="it-IT" sz="2000" dirty="0">
                <a:latin typeface="Cambria" panose="02040503050406030204" pitchFamily="18" charset="0"/>
              </a:rPr>
              <a:t>, Franco Piperno per citare i più noti) quel che resta del movimento viene liquidato. </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Il rapimento e l’uccisione di Aldo Moro: il «funerale della Repubblica»</a:t>
            </a:r>
          </a:p>
          <a:p>
            <a:pPr eaLnBrk="1" hangingPunct="1">
              <a:lnSpc>
                <a:spcPct val="80000"/>
              </a:lnSpc>
            </a:pPr>
            <a:endParaRPr lang="it-IT" altLang="it-IT"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D9463B1F-4842-42E0-B0DD-8CFF272EE25E}"/>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Dal 77 al 79</a:t>
            </a:r>
          </a:p>
        </p:txBody>
      </p:sp>
      <p:sp>
        <p:nvSpPr>
          <p:cNvPr id="35843" name="Rectangle 3">
            <a:extLst>
              <a:ext uri="{FF2B5EF4-FFF2-40B4-BE49-F238E27FC236}">
                <a16:creationId xmlns:a16="http://schemas.microsoft.com/office/drawing/2014/main" id="{5AB0031F-DCA9-4379-BD24-0C0DD072507B}"/>
              </a:ext>
            </a:extLst>
          </p:cNvPr>
          <p:cNvSpPr>
            <a:spLocks noGrp="1" noChangeArrowheads="1"/>
          </p:cNvSpPr>
          <p:nvPr>
            <p:ph type="body" idx="1"/>
          </p:nvPr>
        </p:nvSpPr>
        <p:spPr/>
        <p:txBody>
          <a:bodyPr/>
          <a:lstStyle/>
          <a:p>
            <a:pPr algn="just" eaLnBrk="1" hangingPunct="1">
              <a:lnSpc>
                <a:spcPct val="80000"/>
              </a:lnSpc>
            </a:pPr>
            <a:r>
              <a:rPr lang="it-IT" altLang="it-IT" sz="2000" dirty="0">
                <a:latin typeface="Cambria" panose="02040503050406030204" pitchFamily="18" charset="0"/>
              </a:rPr>
              <a:t>La condanna avvenne sulla base del cosiddetto teorema Calogero (dal nome del Magistrato) che congiungeva le manifestazioni di pizza, con i servizi d’ordine, con coloro che utilizzavano armi e pistole e le bande armate, identificando un unico disegno eversivo contro la Repubblica. </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Progressivamente (pentitismo e isolamento), ma non senza drammatici colpi di coda fino negli anni 80, il terrorismo venne sconfitto.</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Lo sforzo interpretativo, soprattutto per inquadrare questa seconda fase dei movimenti, è quello di non rendere omogeneo e scontato l’evoluzione e i percorsi di un quindicennio assai più articolato con, specie la seconda metà degli anni 70, caratterizzato da una situazione sociale, economica e politica nazionale realmente drammatica a livello economico e sociale. </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Sono gli anni della crisi petrolifera, del crollo di </a:t>
            </a:r>
            <a:r>
              <a:rPr lang="it-IT" altLang="it-IT" sz="2000" dirty="0" err="1">
                <a:latin typeface="Cambria" panose="02040503050406030204" pitchFamily="18" charset="0"/>
              </a:rPr>
              <a:t>Bretton</a:t>
            </a:r>
            <a:r>
              <a:rPr lang="it-IT" altLang="it-IT" sz="2000" dirty="0">
                <a:latin typeface="Cambria" panose="02040503050406030204" pitchFamily="18" charset="0"/>
              </a:rPr>
              <a:t> </a:t>
            </a:r>
            <a:r>
              <a:rPr lang="it-IT" altLang="it-IT" sz="2000" dirty="0" err="1">
                <a:latin typeface="Cambria" panose="02040503050406030204" pitchFamily="18" charset="0"/>
              </a:rPr>
              <a:t>woods</a:t>
            </a:r>
            <a:r>
              <a:rPr lang="it-IT" altLang="it-IT" sz="2000" dirty="0">
                <a:latin typeface="Cambria" panose="02040503050406030204" pitchFamily="18" charset="0"/>
              </a:rPr>
              <a:t>, dell’inflazione a doppia cifra e dell’austerity ma anche anni di importanti riforme, di laicizzazione dello Stato all’interno dei quali (dopo il 1978) decantano alcuni temi che diventeranno centrali nel decennio successivo.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FE48C19-0BC9-413C-A7F8-03D2501335FF}"/>
              </a:ext>
            </a:extLst>
          </p:cNvPr>
          <p:cNvSpPr>
            <a:spLocks noGrp="1" noChangeArrowheads="1"/>
          </p:cNvSpPr>
          <p:nvPr>
            <p:ph type="title"/>
          </p:nvPr>
        </p:nvSpPr>
        <p:spPr/>
        <p:txBody>
          <a:bodyPr/>
          <a:lstStyle/>
          <a:p>
            <a:pPr eaLnBrk="1" hangingPunct="1"/>
            <a:r>
              <a:rPr lang="it-IT" altLang="it-IT" sz="4000">
                <a:latin typeface="Cambria" panose="02040503050406030204" pitchFamily="18" charset="0"/>
              </a:rPr>
              <a:t>Gli anni dei movimenti</a:t>
            </a:r>
          </a:p>
        </p:txBody>
      </p:sp>
      <p:sp>
        <p:nvSpPr>
          <p:cNvPr id="4099" name="Rectangle 3">
            <a:extLst>
              <a:ext uri="{FF2B5EF4-FFF2-40B4-BE49-F238E27FC236}">
                <a16:creationId xmlns:a16="http://schemas.microsoft.com/office/drawing/2014/main" id="{8A19921F-E615-400E-B9B3-49041D13E91D}"/>
              </a:ext>
            </a:extLst>
          </p:cNvPr>
          <p:cNvSpPr>
            <a:spLocks noGrp="1" noChangeArrowheads="1"/>
          </p:cNvSpPr>
          <p:nvPr>
            <p:ph type="body" idx="1"/>
          </p:nvPr>
        </p:nvSpPr>
        <p:spPr>
          <a:xfrm>
            <a:off x="1981200" y="1268414"/>
            <a:ext cx="8229600" cy="5113337"/>
          </a:xfrm>
        </p:spPr>
        <p:txBody>
          <a:bodyPr/>
          <a:lstStyle/>
          <a:p>
            <a:pPr algn="just" eaLnBrk="1" hangingPunct="1">
              <a:lnSpc>
                <a:spcPct val="80000"/>
              </a:lnSpc>
            </a:pPr>
            <a:r>
              <a:rPr lang="it-IT" altLang="it-IT" sz="2000">
                <a:latin typeface="Cambria" panose="02040503050406030204" pitchFamily="18" charset="0"/>
              </a:rPr>
              <a:t>Affrontare in questa prospettiva gli anni che vanno dalla fine degli anni 60 all’inizio degli anni 80 porta sempre a valutazioni discordanti:</a:t>
            </a:r>
          </a:p>
          <a:p>
            <a:pPr lvl="1" algn="just" eaLnBrk="1" hangingPunct="1">
              <a:lnSpc>
                <a:spcPct val="80000"/>
              </a:lnSpc>
            </a:pPr>
            <a:r>
              <a:rPr lang="it-IT" altLang="it-IT" sz="1800">
                <a:latin typeface="Cambria" panose="02040503050406030204" pitchFamily="18" charset="0"/>
              </a:rPr>
              <a:t>Si descrivono unicamente come anni di piombo</a:t>
            </a:r>
          </a:p>
          <a:p>
            <a:pPr lvl="1" algn="just" eaLnBrk="1" hangingPunct="1">
              <a:lnSpc>
                <a:spcPct val="80000"/>
              </a:lnSpc>
            </a:pPr>
            <a:r>
              <a:rPr lang="it-IT" altLang="it-IT" sz="1800">
                <a:latin typeface="Cambria" panose="02040503050406030204" pitchFamily="18" charset="0"/>
              </a:rPr>
              <a:t>Anni formidabili cedendo all’esaltazione del periodo vissuto</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Le radici di questi anni affondano ai primi del decennio e i sui rami arrivano ai primi anni 80</a:t>
            </a:r>
          </a:p>
          <a:p>
            <a:pPr lvl="1" algn="just" eaLnBrk="1" hangingPunct="1">
              <a:lnSpc>
                <a:spcPct val="80000"/>
              </a:lnSpc>
            </a:pPr>
            <a:r>
              <a:rPr lang="it-IT" altLang="it-IT" sz="1800">
                <a:latin typeface="Cambria" panose="02040503050406030204" pitchFamily="18" charset="0"/>
              </a:rPr>
              <a:t>Il loro prologo è nel luglio 60 e negli scontri di Piazza Statuto del 62</a:t>
            </a:r>
          </a:p>
          <a:p>
            <a:pPr lvl="1" algn="just" eaLnBrk="1" hangingPunct="1">
              <a:lnSpc>
                <a:spcPct val="80000"/>
              </a:lnSpc>
            </a:pPr>
            <a:r>
              <a:rPr lang="it-IT" altLang="it-IT" sz="1800">
                <a:latin typeface="Cambria" panose="02040503050406030204" pitchFamily="18" charset="0"/>
              </a:rPr>
              <a:t>Si inseriscono nel cedimento del rigido controllo del Pci sul mondo del lavoro dove trovano espressione le prime forme embrionali di autonomia</a:t>
            </a:r>
          </a:p>
          <a:p>
            <a:pPr lvl="1" algn="just" eaLnBrk="1" hangingPunct="1">
              <a:lnSpc>
                <a:spcPct val="80000"/>
              </a:lnSpc>
            </a:pPr>
            <a:r>
              <a:rPr lang="it-IT" altLang="it-IT" sz="1800">
                <a:latin typeface="Cambria" panose="02040503050406030204" pitchFamily="18" charset="0"/>
              </a:rPr>
              <a:t>Nel mondo giovanile inizia una diffusa attività di controcultura imperniata sulla critica dei modelli di vita e consumo; nascono gruppi e aggregazioni attorno a riviste come Mondo Beat, Provos. La musica comincia a produrre forme espressive di rottura con la tradizione</a:t>
            </a:r>
          </a:p>
          <a:p>
            <a:pPr lvl="1" algn="just" eaLnBrk="1" hangingPunct="1">
              <a:lnSpc>
                <a:spcPct val="80000"/>
              </a:lnSpc>
            </a:pPr>
            <a:r>
              <a:rPr lang="it-IT" altLang="it-IT" sz="1800">
                <a:latin typeface="Cambria" panose="02040503050406030204" pitchFamily="18" charset="0"/>
              </a:rPr>
              <a:t>Si inizia a rifiutare una società permeata da grande moralismo, dominata dalla Chiesa, con una televisione (unico canale) controllata rigidamente dalla DC (censure sui Nomadi – Dio è morto; sulle gambe delle ballerine; su Dario Fo e Franca Rame; su Ugo Tognazzi e Raimondo Vianello)</a:t>
            </a:r>
          </a:p>
          <a:p>
            <a:pPr lvl="1" algn="just" eaLnBrk="1" hangingPunct="1">
              <a:lnSpc>
                <a:spcPct val="80000"/>
              </a:lnSpc>
            </a:pPr>
            <a:r>
              <a:rPr lang="it-IT" altLang="it-IT" sz="1800">
                <a:latin typeface="Cambria" panose="02040503050406030204" pitchFamily="18" charset="0"/>
              </a:rPr>
              <a:t>Nel febbraio 1966 scoppia il caso de “La Zanzara” al Liceo Parini di Milano: scatta la rivolta contro la scuola e l’università.</a:t>
            </a:r>
          </a:p>
          <a:p>
            <a:pPr lvl="1" algn="just" eaLnBrk="1" hangingPunct="1">
              <a:lnSpc>
                <a:spcPct val="80000"/>
              </a:lnSpc>
            </a:pPr>
            <a:endParaRPr lang="it-IT" altLang="it-IT" sz="1800">
              <a:latin typeface="Cambria" panose="0204050305040603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74E25B6-8BA8-42BC-8558-4946AA4BAB9A}"/>
              </a:ext>
            </a:extLst>
          </p:cNvPr>
          <p:cNvSpPr>
            <a:spLocks noGrp="1" noChangeArrowheads="1"/>
          </p:cNvSpPr>
          <p:nvPr>
            <p:ph type="title"/>
          </p:nvPr>
        </p:nvSpPr>
        <p:spPr/>
        <p:txBody>
          <a:bodyPr/>
          <a:lstStyle/>
          <a:p>
            <a:pPr eaLnBrk="1" hangingPunct="1"/>
            <a:r>
              <a:rPr lang="it-IT" altLang="it-IT" sz="4000">
                <a:latin typeface="Cambria" panose="02040503050406030204" pitchFamily="18" charset="0"/>
              </a:rPr>
              <a:t>Gli anni dei movimenti</a:t>
            </a:r>
          </a:p>
        </p:txBody>
      </p:sp>
      <p:sp>
        <p:nvSpPr>
          <p:cNvPr id="5123" name="Rectangle 3">
            <a:extLst>
              <a:ext uri="{FF2B5EF4-FFF2-40B4-BE49-F238E27FC236}">
                <a16:creationId xmlns:a16="http://schemas.microsoft.com/office/drawing/2014/main" id="{ABD20FD5-8054-4A28-99D3-7863AE09AAA6}"/>
              </a:ext>
            </a:extLst>
          </p:cNvPr>
          <p:cNvSpPr>
            <a:spLocks noGrp="1" noChangeArrowheads="1"/>
          </p:cNvSpPr>
          <p:nvPr>
            <p:ph type="body" idx="1"/>
          </p:nvPr>
        </p:nvSpPr>
        <p:spPr>
          <a:xfrm>
            <a:off x="1992313" y="1196976"/>
            <a:ext cx="8229600" cy="5184775"/>
          </a:xfrm>
        </p:spPr>
        <p:txBody>
          <a:bodyPr/>
          <a:lstStyle/>
          <a:p>
            <a:pPr algn="just" eaLnBrk="1" hangingPunct="1">
              <a:lnSpc>
                <a:spcPct val="80000"/>
              </a:lnSpc>
            </a:pPr>
            <a:r>
              <a:rPr lang="it-IT" altLang="it-IT" sz="1800">
                <a:latin typeface="Cambria" panose="02040503050406030204" pitchFamily="18" charset="0"/>
              </a:rPr>
              <a:t>Come secondo punto di inizio dobbiamo considerare il contesto internazionale:</a:t>
            </a:r>
          </a:p>
          <a:p>
            <a:pPr lvl="1" algn="just" eaLnBrk="1" hangingPunct="1">
              <a:lnSpc>
                <a:spcPct val="80000"/>
              </a:lnSpc>
            </a:pPr>
            <a:r>
              <a:rPr lang="it-IT" altLang="it-IT" sz="1800">
                <a:latin typeface="Cambria" panose="02040503050406030204" pitchFamily="18" charset="0"/>
              </a:rPr>
              <a:t>La rivoluzione cubana e il mito di Che Guevara </a:t>
            </a:r>
          </a:p>
          <a:p>
            <a:pPr lvl="1" algn="just" eaLnBrk="1" hangingPunct="1">
              <a:lnSpc>
                <a:spcPct val="80000"/>
              </a:lnSpc>
            </a:pPr>
            <a:r>
              <a:rPr lang="it-IT" altLang="it-IT" sz="1800">
                <a:latin typeface="Cambria" panose="02040503050406030204" pitchFamily="18" charset="0"/>
              </a:rPr>
              <a:t>Negli Usa si sviluppa l’opposizione alle truppe in Vietnam con l’occupazione dei Campus e delle Università</a:t>
            </a:r>
          </a:p>
          <a:p>
            <a:pPr lvl="1" algn="just" eaLnBrk="1" hangingPunct="1">
              <a:lnSpc>
                <a:spcPct val="80000"/>
              </a:lnSpc>
            </a:pPr>
            <a:r>
              <a:rPr lang="it-IT" altLang="it-IT" sz="1800">
                <a:latin typeface="Cambria" panose="02040503050406030204" pitchFamily="18" charset="0"/>
              </a:rPr>
              <a:t>Gli afroamericani danno vita ai movimenti contro il razzismo</a:t>
            </a:r>
          </a:p>
          <a:p>
            <a:pPr lvl="1" algn="just" eaLnBrk="1" hangingPunct="1">
              <a:lnSpc>
                <a:spcPct val="80000"/>
              </a:lnSpc>
            </a:pPr>
            <a:r>
              <a:rPr lang="it-IT" altLang="it-IT" sz="1800">
                <a:latin typeface="Cambria" panose="02040503050406030204" pitchFamily="18" charset="0"/>
              </a:rPr>
              <a:t>In Giappone gli studenti entrano in lotta contro l’autoritarismo e il classismo di quella società</a:t>
            </a:r>
          </a:p>
          <a:p>
            <a:pPr lvl="1" algn="just" eaLnBrk="1" hangingPunct="1">
              <a:lnSpc>
                <a:spcPct val="80000"/>
              </a:lnSpc>
            </a:pPr>
            <a:r>
              <a:rPr lang="it-IT" altLang="it-IT" sz="1800">
                <a:latin typeface="Cambria" panose="02040503050406030204" pitchFamily="18" charset="0"/>
              </a:rPr>
              <a:t>La primavera di Praga e l’invasione della Cecoslovacchia </a:t>
            </a:r>
          </a:p>
          <a:p>
            <a:pPr algn="just" eaLnBrk="1" hangingPunct="1">
              <a:lnSpc>
                <a:spcPct val="80000"/>
              </a:lnSpc>
            </a:pPr>
            <a:endParaRPr lang="it-IT" altLang="it-IT" sz="1800">
              <a:latin typeface="Cambria" panose="02040503050406030204" pitchFamily="18" charset="0"/>
            </a:endParaRPr>
          </a:p>
          <a:p>
            <a:pPr algn="just" eaLnBrk="1" hangingPunct="1">
              <a:lnSpc>
                <a:spcPct val="80000"/>
              </a:lnSpc>
            </a:pPr>
            <a:r>
              <a:rPr lang="it-IT" altLang="it-IT" sz="1800">
                <a:latin typeface="Cambria" panose="02040503050406030204" pitchFamily="18" charset="0"/>
              </a:rPr>
              <a:t>Tutti questi elementi giocano un ruolo anche in Italia dove si scontrano con il ruolo egemone del PCI sulla sinistra.</a:t>
            </a:r>
          </a:p>
          <a:p>
            <a:pPr algn="just" eaLnBrk="1" hangingPunct="1">
              <a:lnSpc>
                <a:spcPct val="80000"/>
              </a:lnSpc>
            </a:pPr>
            <a:endParaRPr lang="it-IT" altLang="it-IT" sz="1800">
              <a:latin typeface="Cambria" panose="02040503050406030204" pitchFamily="18" charset="0"/>
            </a:endParaRPr>
          </a:p>
          <a:p>
            <a:pPr algn="just" eaLnBrk="1" hangingPunct="1">
              <a:lnSpc>
                <a:spcPct val="80000"/>
              </a:lnSpc>
            </a:pPr>
            <a:r>
              <a:rPr lang="it-IT" altLang="it-IT" sz="1800">
                <a:latin typeface="Cambria" panose="02040503050406030204" pitchFamily="18" charset="0"/>
              </a:rPr>
              <a:t>L’Italia di quegli anni ha vissuto la grande migrazione interna che ha rimescolato la classe operaia e si avvia a non essere più quel paese contadino del dopoguerra. </a:t>
            </a:r>
          </a:p>
          <a:p>
            <a:pPr algn="just" eaLnBrk="1" hangingPunct="1">
              <a:lnSpc>
                <a:spcPct val="80000"/>
              </a:lnSpc>
            </a:pPr>
            <a:endParaRPr lang="it-IT" altLang="it-IT" sz="1800">
              <a:latin typeface="Cambria" panose="02040503050406030204" pitchFamily="18" charset="0"/>
            </a:endParaRPr>
          </a:p>
          <a:p>
            <a:pPr algn="just" eaLnBrk="1" hangingPunct="1">
              <a:lnSpc>
                <a:spcPct val="80000"/>
              </a:lnSpc>
            </a:pPr>
            <a:r>
              <a:rPr lang="it-IT" altLang="it-IT" sz="1800">
                <a:latin typeface="Cambria" panose="02040503050406030204" pitchFamily="18" charset="0"/>
              </a:rPr>
              <a:t>Nel 68 le forme organizzative assunte dal recupero dell’autonomia operaia rispetto alla CGIL e al PCI si incontrano con le espressioni politicizzate del movimento studentesco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3D4A858-B735-47E7-98AC-A1C5A51B93AB}"/>
              </a:ext>
            </a:extLst>
          </p:cNvPr>
          <p:cNvSpPr>
            <a:spLocks noGrp="1" noChangeArrowheads="1"/>
          </p:cNvSpPr>
          <p:nvPr>
            <p:ph type="title"/>
          </p:nvPr>
        </p:nvSpPr>
        <p:spPr>
          <a:xfrm>
            <a:off x="1981200" y="274639"/>
            <a:ext cx="8229600" cy="922337"/>
          </a:xfrm>
        </p:spPr>
        <p:txBody>
          <a:bodyPr/>
          <a:lstStyle/>
          <a:p>
            <a:pPr eaLnBrk="1" hangingPunct="1"/>
            <a:r>
              <a:rPr lang="it-IT" altLang="it-IT" sz="3600">
                <a:latin typeface="Cambria" panose="02040503050406030204" pitchFamily="18" charset="0"/>
              </a:rPr>
              <a:t>Gli anni dei movimenti: il ‘68</a:t>
            </a:r>
          </a:p>
        </p:txBody>
      </p:sp>
      <p:sp>
        <p:nvSpPr>
          <p:cNvPr id="6147" name="Rectangle 3">
            <a:extLst>
              <a:ext uri="{FF2B5EF4-FFF2-40B4-BE49-F238E27FC236}">
                <a16:creationId xmlns:a16="http://schemas.microsoft.com/office/drawing/2014/main" id="{83B119E1-2AF2-4B4B-B306-5E870A9E4CDE}"/>
              </a:ext>
            </a:extLst>
          </p:cNvPr>
          <p:cNvSpPr>
            <a:spLocks noGrp="1" noChangeArrowheads="1"/>
          </p:cNvSpPr>
          <p:nvPr>
            <p:ph type="body" idx="1"/>
          </p:nvPr>
        </p:nvSpPr>
        <p:spPr/>
        <p:txBody>
          <a:bodyPr/>
          <a:lstStyle/>
          <a:p>
            <a:pPr algn="just" eaLnBrk="1" hangingPunct="1">
              <a:lnSpc>
                <a:spcPct val="80000"/>
              </a:lnSpc>
            </a:pPr>
            <a:r>
              <a:rPr lang="it-IT" altLang="it-IT" sz="2000">
                <a:latin typeface="Cambria" panose="02040503050406030204" pitchFamily="18" charset="0"/>
              </a:rPr>
              <a:t>Del ’68 sono state date molteplici definizioni, tra le quali quella che sia stato «una delle tante modalità attraverso cui una società industriale avanzata, per una brusca accelerazione dei suoi processi», procede repentinamente nel suo sviluppo. </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A questa analisi si può aggiungere che questo ulteriore balzo in avanti, sia stato incerto e incompleto, perché:</a:t>
            </a:r>
          </a:p>
          <a:p>
            <a:pPr lvl="1" algn="just" eaLnBrk="1" hangingPunct="1">
              <a:lnSpc>
                <a:spcPct val="80000"/>
              </a:lnSpc>
            </a:pPr>
            <a:r>
              <a:rPr lang="it-IT" altLang="it-IT" sz="1400">
                <a:latin typeface="Cambria" panose="02040503050406030204" pitchFamily="18" charset="0"/>
              </a:rPr>
              <a:t>Parole d’ordine e tematiche dei giovani sono riuscite solo in parte ad inserirsi nel tessuto sociale </a:t>
            </a:r>
          </a:p>
          <a:p>
            <a:pPr lvl="1" algn="just" eaLnBrk="1" hangingPunct="1">
              <a:lnSpc>
                <a:spcPct val="80000"/>
              </a:lnSpc>
            </a:pPr>
            <a:r>
              <a:rPr lang="it-IT" altLang="it-IT" sz="1400">
                <a:latin typeface="Cambria" panose="02040503050406030204" pitchFamily="18" charset="0"/>
              </a:rPr>
              <a:t>Nel medio/lungo periodo hanno generato «potenti fattori di mutamento» che hanno coinvolto l’intera società lungo i 15 anni successivi senza modificare il profilo del sistema politico e della rappresentanza</a:t>
            </a:r>
          </a:p>
          <a:p>
            <a:pPr algn="just" eaLnBrk="1" hangingPunct="1">
              <a:lnSpc>
                <a:spcPct val="80000"/>
              </a:lnSpc>
            </a:pPr>
            <a:endParaRPr lang="it-IT" altLang="it-IT" sz="16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In questa prospettiva il 68 e i movimenti giovanili di quegli anni sembrano emergere da un contesto di rottura della famiglia tradizionale, intesa come crocevia fra la repressione dei comportamenti individuali ed espressione dell’autoritarismo della società e delle istituzioni</a:t>
            </a:r>
            <a:endParaRPr lang="it-IT" altLang="it-IT" sz="2000">
              <a:latin typeface="Cambria" panose="02040503050406030204" pitchFamily="18" charset="0"/>
              <a:hlinkClick r:id="" action="ppaction://noactio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B538149-266F-475E-9E12-9BF02BCE0B60}"/>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Gli anni dei movimenti: il ‘68</a:t>
            </a:r>
          </a:p>
        </p:txBody>
      </p:sp>
      <p:sp>
        <p:nvSpPr>
          <p:cNvPr id="7171" name="Rectangle 3">
            <a:extLst>
              <a:ext uri="{FF2B5EF4-FFF2-40B4-BE49-F238E27FC236}">
                <a16:creationId xmlns:a16="http://schemas.microsoft.com/office/drawing/2014/main" id="{812DFDC4-1321-4841-B55C-6BD68BA24AFD}"/>
              </a:ext>
            </a:extLst>
          </p:cNvPr>
          <p:cNvSpPr>
            <a:spLocks noGrp="1" noChangeArrowheads="1"/>
          </p:cNvSpPr>
          <p:nvPr>
            <p:ph type="body" idx="1"/>
          </p:nvPr>
        </p:nvSpPr>
        <p:spPr/>
        <p:txBody>
          <a:bodyPr/>
          <a:lstStyle/>
          <a:p>
            <a:pPr algn="just" eaLnBrk="1" hangingPunct="1">
              <a:lnSpc>
                <a:spcPct val="80000"/>
              </a:lnSpc>
            </a:pPr>
            <a:r>
              <a:rPr lang="it-IT" altLang="it-IT" sz="2000">
                <a:latin typeface="Cambria" panose="02040503050406030204" pitchFamily="18" charset="0"/>
              </a:rPr>
              <a:t>Rivoluzione dei costumi e dei comportamenti, rottura degli schemi della famiglia tradizionale, progressiva massificazione della scuola (sull’onda delle riforme del centro sinistra), università con una radicata tradizione elitaria, sono i punti di aggancio di una rivolta che si trasferisce nel contrasto generazionale e nelle sue espressioni politiche</a:t>
            </a:r>
          </a:p>
          <a:p>
            <a:pPr algn="just" eaLnBrk="1" hangingPunct="1">
              <a:lnSpc>
                <a:spcPct val="80000"/>
              </a:lnSpc>
              <a:buFontTx/>
              <a:buNone/>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Ci troviamo così di fronte a un protagonismo che affiancava e scavalcava le tradizionali forme della rappresentanza e del dissenso, affermandosi al di fuori dei partiti e dei sindacati, per aprirsi alle più diverse forme di aggregazione, con una estrema differenziazione, e variabilità ma – come è stato sottolineato – con alcuni tratti comuni: </a:t>
            </a:r>
          </a:p>
          <a:p>
            <a:pPr lvl="1" algn="just" eaLnBrk="1" hangingPunct="1">
              <a:lnSpc>
                <a:spcPct val="80000"/>
              </a:lnSpc>
            </a:pPr>
            <a:r>
              <a:rPr lang="it-IT" altLang="it-IT" sz="1600">
                <a:latin typeface="Cambria" panose="02040503050406030204" pitchFamily="18" charset="0"/>
              </a:rPr>
              <a:t>bassissima formalizzazione organizzativa</a:t>
            </a:r>
          </a:p>
          <a:p>
            <a:pPr lvl="1" algn="just" eaLnBrk="1" hangingPunct="1">
              <a:lnSpc>
                <a:spcPct val="80000"/>
              </a:lnSpc>
            </a:pPr>
            <a:r>
              <a:rPr lang="it-IT" altLang="it-IT" sz="1600">
                <a:latin typeface="Cambria" panose="02040503050406030204" pitchFamily="18" charset="0"/>
              </a:rPr>
              <a:t>radicalizzazione delle forme e dei metodi di lotta</a:t>
            </a:r>
          </a:p>
          <a:p>
            <a:pPr lvl="1" algn="just" eaLnBrk="1" hangingPunct="1">
              <a:lnSpc>
                <a:spcPct val="80000"/>
              </a:lnSpc>
            </a:pPr>
            <a:r>
              <a:rPr lang="it-IT" altLang="it-IT" sz="1600">
                <a:latin typeface="Cambria" panose="02040503050406030204" pitchFamily="18" charset="0"/>
              </a:rPr>
              <a:t>natura extraistituzionale della contrapposizione, estremamente difficile da ricondurre nell’alveo della mediazione politica tradizionale </a:t>
            </a:r>
          </a:p>
          <a:p>
            <a:pPr lvl="1" algn="just" eaLnBrk="1" hangingPunct="1">
              <a:lnSpc>
                <a:spcPct val="80000"/>
              </a:lnSpc>
            </a:pPr>
            <a:r>
              <a:rPr lang="it-IT" altLang="it-IT" sz="1600">
                <a:latin typeface="Cambria" panose="02040503050406030204" pitchFamily="18" charset="0"/>
              </a:rPr>
              <a:t>elevata sensibilità culturale verso le forme dell’espressione artistica, filosofica e intellettuale di quegli anni.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7533D7B-E2AB-4672-B07F-DD012949330C}"/>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Gli anni dei movimenti: il ‘68</a:t>
            </a:r>
          </a:p>
        </p:txBody>
      </p:sp>
      <p:sp>
        <p:nvSpPr>
          <p:cNvPr id="8195" name="Rectangle 3">
            <a:extLst>
              <a:ext uri="{FF2B5EF4-FFF2-40B4-BE49-F238E27FC236}">
                <a16:creationId xmlns:a16="http://schemas.microsoft.com/office/drawing/2014/main" id="{CF116949-1690-46D4-8DFD-1453C128420D}"/>
              </a:ext>
            </a:extLst>
          </p:cNvPr>
          <p:cNvSpPr>
            <a:spLocks noGrp="1" noChangeArrowheads="1"/>
          </p:cNvSpPr>
          <p:nvPr>
            <p:ph type="body" idx="1"/>
          </p:nvPr>
        </p:nvSpPr>
        <p:spPr/>
        <p:txBody>
          <a:bodyPr/>
          <a:lstStyle/>
          <a:p>
            <a:pPr algn="just" eaLnBrk="1" hangingPunct="1">
              <a:lnSpc>
                <a:spcPct val="80000"/>
              </a:lnSpc>
            </a:pPr>
            <a:r>
              <a:rPr lang="it-IT" altLang="it-IT" sz="1800">
                <a:latin typeface="Cambria" panose="02040503050406030204" pitchFamily="18" charset="0"/>
              </a:rPr>
              <a:t>Una crescita di partecipazione inattesa, non prodotta da movimenti particolari, bensì derivata da «altri meccanismi di sviluppo della società: dall’industrializzazione alla scolarizzazione di massa». </a:t>
            </a:r>
          </a:p>
          <a:p>
            <a:pPr algn="just" eaLnBrk="1" hangingPunct="1">
              <a:lnSpc>
                <a:spcPct val="80000"/>
              </a:lnSpc>
            </a:pPr>
            <a:endParaRPr lang="it-IT" altLang="it-IT" sz="1800">
              <a:latin typeface="Cambria" panose="02040503050406030204" pitchFamily="18" charset="0"/>
            </a:endParaRPr>
          </a:p>
          <a:p>
            <a:pPr algn="just" eaLnBrk="1" hangingPunct="1">
              <a:lnSpc>
                <a:spcPct val="80000"/>
              </a:lnSpc>
            </a:pPr>
            <a:r>
              <a:rPr lang="it-IT" altLang="it-IT" sz="1800">
                <a:latin typeface="Cambria" panose="02040503050406030204" pitchFamily="18" charset="0"/>
              </a:rPr>
              <a:t>Velocemente quindi si assiste alla combinazione fra conflitto generazionale e relativa estensione degli effetti della trasformazione economica. </a:t>
            </a:r>
          </a:p>
          <a:p>
            <a:pPr algn="just" eaLnBrk="1" hangingPunct="1">
              <a:lnSpc>
                <a:spcPct val="80000"/>
              </a:lnSpc>
            </a:pPr>
            <a:endParaRPr lang="it-IT" altLang="it-IT" sz="1800">
              <a:latin typeface="Cambria" panose="02040503050406030204" pitchFamily="18" charset="0"/>
            </a:endParaRPr>
          </a:p>
          <a:p>
            <a:pPr algn="just" eaLnBrk="1" hangingPunct="1">
              <a:lnSpc>
                <a:spcPct val="80000"/>
              </a:lnSpc>
            </a:pPr>
            <a:r>
              <a:rPr lang="it-IT" altLang="it-IT" sz="1800">
                <a:latin typeface="Cambria" panose="02040503050406030204" pitchFamily="18" charset="0"/>
              </a:rPr>
              <a:t>In questo caso entra in gioco l’intero sistema politico per come si era non-sviluppato dopo la duplice e contrapposta ondata resistenziale e poi normalizzatrice dei primi venti anni repubblicani.</a:t>
            </a:r>
          </a:p>
          <a:p>
            <a:pPr algn="just" eaLnBrk="1" hangingPunct="1">
              <a:lnSpc>
                <a:spcPct val="80000"/>
              </a:lnSpc>
            </a:pPr>
            <a:endParaRPr lang="it-IT" altLang="it-IT" sz="1800">
              <a:latin typeface="Cambria" panose="02040503050406030204" pitchFamily="18" charset="0"/>
            </a:endParaRPr>
          </a:p>
          <a:p>
            <a:pPr algn="just" eaLnBrk="1" hangingPunct="1">
              <a:lnSpc>
                <a:spcPct val="80000"/>
              </a:lnSpc>
            </a:pPr>
            <a:r>
              <a:rPr lang="it-IT" altLang="it-IT" sz="1800">
                <a:latin typeface="Cambria" panose="02040503050406030204" pitchFamily="18" charset="0"/>
              </a:rPr>
              <a:t>Alcuni degli elementi che hanno prodotto questa reazione sono:</a:t>
            </a:r>
          </a:p>
          <a:p>
            <a:pPr lvl="1" algn="just" eaLnBrk="1" hangingPunct="1">
              <a:lnSpc>
                <a:spcPct val="80000"/>
              </a:lnSpc>
            </a:pPr>
            <a:r>
              <a:rPr lang="it-IT" altLang="it-IT" sz="1600">
                <a:latin typeface="Cambria" panose="02040503050406030204" pitchFamily="18" charset="0"/>
              </a:rPr>
              <a:t>duplice monopolio del governo e dell’opposizione, </a:t>
            </a:r>
          </a:p>
          <a:p>
            <a:pPr lvl="1" algn="just" eaLnBrk="1" hangingPunct="1">
              <a:lnSpc>
                <a:spcPct val="80000"/>
              </a:lnSpc>
            </a:pPr>
            <a:r>
              <a:rPr lang="it-IT" altLang="it-IT" sz="1600">
                <a:latin typeface="Cambria" panose="02040503050406030204" pitchFamily="18" charset="0"/>
              </a:rPr>
              <a:t>mutamenti progressivi e indolori nella classe dirigente </a:t>
            </a:r>
          </a:p>
          <a:p>
            <a:pPr lvl="1" algn="just" eaLnBrk="1" hangingPunct="1">
              <a:lnSpc>
                <a:spcPct val="80000"/>
              </a:lnSpc>
            </a:pPr>
            <a:r>
              <a:rPr lang="it-IT" altLang="it-IT" sz="1600">
                <a:latin typeface="Cambria" panose="02040503050406030204" pitchFamily="18" charset="0"/>
              </a:rPr>
              <a:t>trasformazioni non traumatiche nelle formule politiche </a:t>
            </a:r>
          </a:p>
          <a:p>
            <a:pPr lvl="1" algn="just" eaLnBrk="1" hangingPunct="1">
              <a:lnSpc>
                <a:spcPct val="80000"/>
              </a:lnSpc>
              <a:buFontTx/>
              <a:buNone/>
            </a:pPr>
            <a:r>
              <a:rPr lang="it-IT" altLang="it-IT" sz="1600">
                <a:latin typeface="Cambria" panose="02040503050406030204" pitchFamily="18" charset="0"/>
              </a:rPr>
              <a:t> </a:t>
            </a:r>
            <a:br>
              <a:rPr lang="it-IT" altLang="it-IT" sz="1600">
                <a:latin typeface="Cambria" panose="02040503050406030204" pitchFamily="18" charset="0"/>
              </a:rPr>
            </a:br>
            <a:endParaRPr lang="it-IT" altLang="it-IT" sz="1600">
              <a:latin typeface="Cambria" panose="020405030504060302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CFD5665-20A5-494B-843D-07266B7999D1}"/>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Gli anni dei movimenti: il ‘68</a:t>
            </a:r>
          </a:p>
        </p:txBody>
      </p:sp>
      <p:sp>
        <p:nvSpPr>
          <p:cNvPr id="10243" name="Rectangle 3">
            <a:extLst>
              <a:ext uri="{FF2B5EF4-FFF2-40B4-BE49-F238E27FC236}">
                <a16:creationId xmlns:a16="http://schemas.microsoft.com/office/drawing/2014/main" id="{42CAB9F2-BF38-431A-85CC-49E7A3500D73}"/>
              </a:ext>
            </a:extLst>
          </p:cNvPr>
          <p:cNvSpPr>
            <a:spLocks noGrp="1" noChangeArrowheads="1"/>
          </p:cNvSpPr>
          <p:nvPr>
            <p:ph type="body" idx="1"/>
          </p:nvPr>
        </p:nvSpPr>
        <p:spPr>
          <a:xfrm>
            <a:off x="1981200" y="1412875"/>
            <a:ext cx="8229600" cy="4713288"/>
          </a:xfrm>
        </p:spPr>
        <p:txBody>
          <a:bodyPr/>
          <a:lstStyle/>
          <a:p>
            <a:pPr eaLnBrk="1" hangingPunct="1">
              <a:lnSpc>
                <a:spcPct val="80000"/>
              </a:lnSpc>
            </a:pPr>
            <a:r>
              <a:rPr lang="it-IT" altLang="it-IT" sz="2000">
                <a:latin typeface="Cambria" panose="02040503050406030204" pitchFamily="18" charset="0"/>
              </a:rPr>
              <a:t>Combinandosi con diversi fattori e dando importanti contributi a:</a:t>
            </a:r>
          </a:p>
          <a:p>
            <a:pPr lvl="1" eaLnBrk="1" hangingPunct="1">
              <a:lnSpc>
                <a:spcPct val="80000"/>
              </a:lnSpc>
            </a:pPr>
            <a:r>
              <a:rPr lang="it-IT" altLang="it-IT" sz="1600">
                <a:latin typeface="Cambria" panose="02040503050406030204" pitchFamily="18" charset="0"/>
              </a:rPr>
              <a:t>Statuto dei lavoratori, </a:t>
            </a:r>
          </a:p>
          <a:p>
            <a:pPr lvl="1" eaLnBrk="1" hangingPunct="1">
              <a:lnSpc>
                <a:spcPct val="80000"/>
              </a:lnSpc>
            </a:pPr>
            <a:r>
              <a:rPr lang="it-IT" altLang="it-IT" sz="1600">
                <a:latin typeface="Cambria" panose="02040503050406030204" pitchFamily="18" charset="0"/>
              </a:rPr>
              <a:t>Divorzio</a:t>
            </a:r>
          </a:p>
          <a:p>
            <a:pPr lvl="1" eaLnBrk="1" hangingPunct="1">
              <a:lnSpc>
                <a:spcPct val="80000"/>
              </a:lnSpc>
            </a:pPr>
            <a:r>
              <a:rPr lang="it-IT" altLang="it-IT" sz="1600">
                <a:latin typeface="Cambria" panose="02040503050406030204" pitchFamily="18" charset="0"/>
              </a:rPr>
              <a:t>aborto </a:t>
            </a:r>
          </a:p>
          <a:p>
            <a:pPr lvl="1" eaLnBrk="1" hangingPunct="1">
              <a:lnSpc>
                <a:spcPct val="80000"/>
              </a:lnSpc>
            </a:pPr>
            <a:r>
              <a:rPr lang="it-IT" altLang="it-IT" sz="1600">
                <a:latin typeface="Cambria" panose="02040503050406030204" pitchFamily="18" charset="0"/>
              </a:rPr>
              <a:t>la nuova legislazione sulla scuola e l'università. </a:t>
            </a:r>
            <a:br>
              <a:rPr lang="it-IT" altLang="it-IT" sz="1600">
                <a:latin typeface="Cambria" panose="02040503050406030204" pitchFamily="18" charset="0"/>
              </a:rPr>
            </a:br>
            <a:endParaRPr lang="it-IT" altLang="it-IT" sz="1600">
              <a:latin typeface="Cambria" panose="02040503050406030204" pitchFamily="18" charset="0"/>
            </a:endParaRPr>
          </a:p>
          <a:p>
            <a:pPr eaLnBrk="1" hangingPunct="1">
              <a:lnSpc>
                <a:spcPct val="80000"/>
              </a:lnSpc>
            </a:pPr>
            <a:r>
              <a:rPr lang="it-IT" altLang="it-IT" sz="2000">
                <a:latin typeface="Cambria" panose="02040503050406030204" pitchFamily="18" charset="0"/>
              </a:rPr>
              <a:t>La caratterizzazione giovanile del movimento ha prodotto cambiamenti radicali </a:t>
            </a:r>
          </a:p>
          <a:p>
            <a:pPr lvl="1" eaLnBrk="1" hangingPunct="1">
              <a:lnSpc>
                <a:spcPct val="80000"/>
              </a:lnSpc>
            </a:pPr>
            <a:r>
              <a:rPr lang="it-IT" altLang="it-IT" sz="1600">
                <a:latin typeface="Cambria" panose="02040503050406030204" pitchFamily="18" charset="0"/>
              </a:rPr>
              <a:t>nel costume, </a:t>
            </a:r>
          </a:p>
          <a:p>
            <a:pPr lvl="1" eaLnBrk="1" hangingPunct="1">
              <a:lnSpc>
                <a:spcPct val="80000"/>
              </a:lnSpc>
            </a:pPr>
            <a:r>
              <a:rPr lang="it-IT" altLang="it-IT" sz="1600">
                <a:latin typeface="Cambria" panose="02040503050406030204" pitchFamily="18" charset="0"/>
              </a:rPr>
              <a:t>nella musica </a:t>
            </a:r>
          </a:p>
          <a:p>
            <a:pPr lvl="1" eaLnBrk="1" hangingPunct="1">
              <a:lnSpc>
                <a:spcPct val="80000"/>
              </a:lnSpc>
            </a:pPr>
            <a:r>
              <a:rPr lang="it-IT" altLang="it-IT" sz="1600">
                <a:latin typeface="Cambria" panose="02040503050406030204" pitchFamily="18" charset="0"/>
              </a:rPr>
              <a:t>nel cinema </a:t>
            </a:r>
          </a:p>
          <a:p>
            <a:pPr lvl="1" eaLnBrk="1" hangingPunct="1">
              <a:lnSpc>
                <a:spcPct val="80000"/>
              </a:lnSpc>
            </a:pPr>
            <a:r>
              <a:rPr lang="it-IT" altLang="it-IT" sz="1600">
                <a:latin typeface="Cambria" panose="02040503050406030204" pitchFamily="18" charset="0"/>
              </a:rPr>
              <a:t>nell’abbigliamento </a:t>
            </a:r>
          </a:p>
          <a:p>
            <a:pPr lvl="1" eaLnBrk="1" hangingPunct="1">
              <a:lnSpc>
                <a:spcPct val="80000"/>
              </a:lnSpc>
            </a:pPr>
            <a:r>
              <a:rPr lang="it-IT" altLang="it-IT" sz="1600">
                <a:latin typeface="Cambria" panose="02040503050406030204" pitchFamily="18" charset="0"/>
              </a:rPr>
              <a:t>nei rapporti sociali e interpersonali tra padri e figli</a:t>
            </a:r>
          </a:p>
          <a:p>
            <a:pPr lvl="1" eaLnBrk="1" hangingPunct="1">
              <a:lnSpc>
                <a:spcPct val="80000"/>
              </a:lnSpc>
            </a:pPr>
            <a:r>
              <a:rPr lang="it-IT" altLang="it-IT" sz="1600">
                <a:latin typeface="Cambria" panose="02040503050406030204" pitchFamily="18" charset="0"/>
              </a:rPr>
              <a:t>nel linguaggio</a:t>
            </a:r>
          </a:p>
          <a:p>
            <a:pPr lvl="1" eaLnBrk="1" hangingPunct="1">
              <a:lnSpc>
                <a:spcPct val="80000"/>
              </a:lnSpc>
            </a:pPr>
            <a:endParaRPr lang="it-IT" altLang="it-IT" sz="1600">
              <a:latin typeface="Cambria" panose="02040503050406030204" pitchFamily="18" charset="0"/>
            </a:endParaRPr>
          </a:p>
          <a:p>
            <a:pPr eaLnBrk="1" hangingPunct="1">
              <a:lnSpc>
                <a:spcPct val="80000"/>
              </a:lnSpc>
            </a:pPr>
            <a:r>
              <a:rPr lang="it-IT" altLang="it-IT" sz="2000">
                <a:latin typeface="Cambria" panose="02040503050406030204" pitchFamily="18" charset="0"/>
              </a:rPr>
              <a:t>Ha determinato comunque la vittoria di una elites che – sotto certi punti di vista ha bloccato più tardi quelle nuove espressioni che sarebbero emerse nel 77.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BD76B42-9317-4D2B-8CD5-8E7DA5899812}"/>
              </a:ext>
            </a:extLst>
          </p:cNvPr>
          <p:cNvSpPr>
            <a:spLocks noGrp="1" noChangeArrowheads="1"/>
          </p:cNvSpPr>
          <p:nvPr>
            <p:ph type="title"/>
          </p:nvPr>
        </p:nvSpPr>
        <p:spPr/>
        <p:txBody>
          <a:bodyPr/>
          <a:lstStyle/>
          <a:p>
            <a:pPr eaLnBrk="1" hangingPunct="1"/>
            <a:r>
              <a:rPr lang="it-IT" altLang="it-IT" sz="3600">
                <a:latin typeface="Cambria" panose="02040503050406030204" pitchFamily="18" charset="0"/>
              </a:rPr>
              <a:t>Gli anni dei movimenti: il ‘68</a:t>
            </a:r>
          </a:p>
        </p:txBody>
      </p:sp>
      <p:sp>
        <p:nvSpPr>
          <p:cNvPr id="11267" name="Rectangle 3">
            <a:extLst>
              <a:ext uri="{FF2B5EF4-FFF2-40B4-BE49-F238E27FC236}">
                <a16:creationId xmlns:a16="http://schemas.microsoft.com/office/drawing/2014/main" id="{0F34FB9B-1C75-4A98-A6BD-79807BFB55C0}"/>
              </a:ext>
            </a:extLst>
          </p:cNvPr>
          <p:cNvSpPr>
            <a:spLocks noGrp="1" noChangeArrowheads="1"/>
          </p:cNvSpPr>
          <p:nvPr>
            <p:ph type="body" idx="1"/>
          </p:nvPr>
        </p:nvSpPr>
        <p:spPr/>
        <p:txBody>
          <a:bodyPr/>
          <a:lstStyle/>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Il movimento del 68 aveva un carattere internazionale, internazionalista, policulturale e interclassista </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Possedeva una varietà di componenti che finirono per caratterizzarsi in un cocktail esplosivo e variopinto, innestandosi (in modo non lineare a fine decennio) sul filone della protesta operaia e sulla tradizione del socialismo e del comunismo internazionale. </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La congiunzione con il mondo operaio avvenne da parte dei giovani con una libertà di espressione sconosciuta, derivata dagli anni che prepararono il secondo biennio rosso. </a:t>
            </a:r>
          </a:p>
          <a:p>
            <a:pPr algn="just" eaLnBrk="1" hangingPunct="1">
              <a:lnSpc>
                <a:spcPct val="80000"/>
              </a:lnSpc>
            </a:pPr>
            <a:endParaRPr lang="it-IT" altLang="it-IT" sz="2000">
              <a:latin typeface="Cambria" panose="02040503050406030204" pitchFamily="18" charset="0"/>
            </a:endParaRPr>
          </a:p>
        </p:txBody>
      </p:sp>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sng" strike="noStrike" cap="none" normalizeH="0" baseline="0" smtClean="0">
            <a:ln>
              <a:noFill/>
            </a:ln>
            <a:solidFill>
              <a:schemeClr val="tx1"/>
            </a:solidFill>
            <a:effectLst/>
            <a:latin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16</TotalTime>
  <Words>3072</Words>
  <Application>Microsoft Office PowerPoint</Application>
  <PresentationFormat>Widescreen</PresentationFormat>
  <Paragraphs>220</Paragraphs>
  <Slides>25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25</vt:i4>
      </vt:variant>
    </vt:vector>
  </HeadingPairs>
  <TitlesOfParts>
    <vt:vector size="29" baseType="lpstr">
      <vt:lpstr>Arial</vt:lpstr>
      <vt:lpstr>Cambria</vt:lpstr>
      <vt:lpstr>Times New Roman</vt:lpstr>
      <vt:lpstr>Struttura predefinita</vt:lpstr>
      <vt:lpstr>Gli anni dei movimenti 1968-1977</vt:lpstr>
      <vt:lpstr>Gli anni dei movimenti</vt:lpstr>
      <vt:lpstr>Gli anni dei movimenti</vt:lpstr>
      <vt:lpstr>Gli anni dei movimenti</vt:lpstr>
      <vt:lpstr>Gli anni dei movimenti: il ‘68</vt:lpstr>
      <vt:lpstr>Gli anni dei movimenti: il ‘68</vt:lpstr>
      <vt:lpstr>Gli anni dei movimenti: il ‘68</vt:lpstr>
      <vt:lpstr>Gli anni dei movimenti: il ‘68</vt:lpstr>
      <vt:lpstr>Gli anni dei movimenti: il ‘68</vt:lpstr>
      <vt:lpstr>Gli anni dei movimenti: il ‘68</vt:lpstr>
      <vt:lpstr>Gli anni dei movimenti: il ‘68</vt:lpstr>
      <vt:lpstr>Dal 68 al 77</vt:lpstr>
      <vt:lpstr>Dal 68 al 77</vt:lpstr>
      <vt:lpstr>Dal 68 al 77</vt:lpstr>
      <vt:lpstr>Dal 68 al 77</vt:lpstr>
      <vt:lpstr>Dal 68 al 77</vt:lpstr>
      <vt:lpstr>Presentazione standard di PowerPoint</vt:lpstr>
      <vt:lpstr>Dal 68 al 77</vt:lpstr>
      <vt:lpstr>Gli anni dei movimenti: il ‘77</vt:lpstr>
      <vt:lpstr>Il femminismo </vt:lpstr>
      <vt:lpstr>Gli anni dei movimenti: il ‘77</vt:lpstr>
      <vt:lpstr>Gli anni dei movimenti: il ‘77</vt:lpstr>
      <vt:lpstr>Presentazione standard di PowerPoint</vt:lpstr>
      <vt:lpstr>Dal 77 al 79</vt:lpstr>
      <vt:lpstr>Dal 77 al 79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anni dei movimenti 1968-1977</dc:title>
  <dc:creator>utente</dc:creator>
  <cp:lastModifiedBy>utente</cp:lastModifiedBy>
  <cp:revision>6</cp:revision>
  <dcterms:created xsi:type="dcterms:W3CDTF">2020-05-06T07:58:30Z</dcterms:created>
  <dcterms:modified xsi:type="dcterms:W3CDTF">2023-01-20T09:33:06Z</dcterms:modified>
</cp:coreProperties>
</file>