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348" r:id="rId3"/>
    <p:sldId id="349" r:id="rId4"/>
    <p:sldId id="350" r:id="rId5"/>
    <p:sldId id="351" r:id="rId6"/>
    <p:sldId id="352" r:id="rId7"/>
    <p:sldId id="359" r:id="rId8"/>
    <p:sldId id="358" r:id="rId9"/>
    <p:sldId id="353" r:id="rId10"/>
    <p:sldId id="354" r:id="rId11"/>
    <p:sldId id="355" r:id="rId12"/>
    <p:sldId id="356" r:id="rId13"/>
    <p:sldId id="357" r:id="rId14"/>
    <p:sldId id="362" r:id="rId15"/>
    <p:sldId id="361" r:id="rId1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379E"/>
    <a:srgbClr val="929292"/>
    <a:srgbClr val="FF2F92"/>
    <a:srgbClr val="8089FF"/>
    <a:srgbClr val="7121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18"/>
    <p:restoredTop sz="94138"/>
  </p:normalViewPr>
  <p:slideViewPr>
    <p:cSldViewPr snapToGrid="0">
      <p:cViewPr varScale="1">
        <p:scale>
          <a:sx n="118" d="100"/>
          <a:sy n="118" d="100"/>
        </p:scale>
        <p:origin x="25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30/11/25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30/11/25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30/11/25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30/11/25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30/11/25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30/11/25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30/11/25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30/11/25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30/11/25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30/11/25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30/11/25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30/11/25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30/11/25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5400" b="1" dirty="0">
                <a:solidFill>
                  <a:srgbClr val="FF2F92"/>
                </a:solidFill>
              </a:rPr>
              <a:t>4.1. I conflitti arabo-israeliani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500" dirty="0"/>
              <a:t>Storia contemporanea</a:t>
            </a:r>
          </a:p>
          <a:p>
            <a:pPr algn="r"/>
            <a:r>
              <a:rPr lang="it-IT" sz="15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  <a:solidFill>
            <a:srgbClr val="FF2F92"/>
          </a:solidFill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2BA823-15B2-AFFA-6C24-C2D834EA6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magine che contiene testo, mappa, atlante&#10;&#10;Il contenuto generato dall'IA potrebbe non essere corretto.">
            <a:extLst>
              <a:ext uri="{FF2B5EF4-FFF2-40B4-BE49-F238E27FC236}">
                <a16:creationId xmlns:a16="http://schemas.microsoft.com/office/drawing/2014/main" id="{B52D378D-9907-5E73-DEF5-D3383E60190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65229" y="1825625"/>
            <a:ext cx="3527541" cy="4351338"/>
          </a:xfrm>
          <a:ln>
            <a:solidFill>
              <a:srgbClr val="929292"/>
            </a:solidFill>
          </a:ln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0A450A1-FA05-C212-7F66-65A442FB8F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b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1956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crisi del Canale di Suez e secondo conflitto arabo-israeliano (ottobre)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Progetto della Diga di Assuan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Nazionalizzazione del canale di Suez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Israele, Francia e Gran Bretagna vs Egitto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51878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E9C5E8-9828-2567-CCB7-59D4D69EA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magine che contiene testo, mappa, atlante&#10;&#10;Il contenuto generato dall'IA potrebbe non essere corretto.">
            <a:extLst>
              <a:ext uri="{FF2B5EF4-FFF2-40B4-BE49-F238E27FC236}">
                <a16:creationId xmlns:a16="http://schemas.microsoft.com/office/drawing/2014/main" id="{02F59FBA-C813-D4BD-12F7-C8EA213F8C7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966581" y="1825625"/>
            <a:ext cx="2924838" cy="4351338"/>
          </a:xfrm>
          <a:ln>
            <a:solidFill>
              <a:srgbClr val="929292"/>
            </a:solidFill>
          </a:ln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E206166-7377-DD35-AA27-87AF2D7E60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b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1967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b="1" dirty="0">
              <a:solidFill>
                <a:srgbClr val="2E379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terzo conflitto arabo-israeliano o guerra dei sei giorni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Israele occupa la parte orientale di Gerusalemme, la Cisgiordania, la striscia di Gaza, il Golan, il Sinai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- 1964: nasce l’OLP (Organizzazione per la liberazione della Palestina) ed emerge la leadership di Arafat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risoluzione n. 242 del Consiglio di Sicurezza dell’Onu (pace in cambio di territori/territori in cambio di pace)</a:t>
            </a:r>
          </a:p>
        </p:txBody>
      </p:sp>
    </p:spTree>
    <p:extLst>
      <p:ext uri="{BB962C8B-B14F-4D97-AF65-F5344CB8AC3E}">
        <p14:creationId xmlns:p14="http://schemas.microsoft.com/office/powerpoint/2010/main" val="2830808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9A5CA3-8173-615A-FD37-D31DB9FB5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magine che contiene mappa, testo, atlante, diagramma&#10;&#10;Il contenuto generato dall'IA potrebbe non essere corretto.">
            <a:extLst>
              <a:ext uri="{FF2B5EF4-FFF2-40B4-BE49-F238E27FC236}">
                <a16:creationId xmlns:a16="http://schemas.microsoft.com/office/drawing/2014/main" id="{8F6F72F4-34C0-3BD8-983C-CB522C4C63D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049844"/>
            <a:ext cx="5181600" cy="3902899"/>
          </a:xfrm>
          <a:ln>
            <a:solidFill>
              <a:srgbClr val="929292"/>
            </a:solidFill>
          </a:ln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6444BC-70D7-E848-73F3-44AF1510E0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b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1973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ottobre: quarto conflitto arabo-israeliano o guerra dello Yom Kippur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Egitto e Siria attaccano Israele, che contrattacca conquistando territori siriani ed egiziani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 paesi dell’Opec aumentano il prezzo del petrolio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26329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C168D3-9E4E-5FB3-1ABA-A9C1431FA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F66F5D-0845-765D-D9EA-3C90B4325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Gli arabi e i palestinesi non «hanno mai perso l’opportunità di perdere un’opportunità»</a:t>
            </a:r>
            <a:endParaRPr lang="it-IT" sz="3600" dirty="0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60CAC061-2A40-0955-82B7-F863EC7AF5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Luogo comune: A.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Eban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(ministro degli Esteri israeliani, 1983 e 1987): «la leadership araba non ha mai perso l’occasione di perdere un’opportunità»</a:t>
            </a:r>
          </a:p>
          <a:p>
            <a:pPr marL="0" indent="0">
              <a:buNone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mancato raggiungimento delle condizioni minime richieste dai negoziatori</a:t>
            </a:r>
          </a:p>
        </p:txBody>
      </p:sp>
    </p:spTree>
    <p:extLst>
      <p:ext uri="{BB962C8B-B14F-4D97-AF65-F5344CB8AC3E}">
        <p14:creationId xmlns:p14="http://schemas.microsoft.com/office/powerpoint/2010/main" val="3666688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417FBC-DC39-3B4C-B3A8-D926A0307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D2703D0-D55E-B1F6-3601-CE376402EA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1987: prima Intifada (Cisgiordania e Gaza)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1988: l’Olp riconosce Israele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1990-1991: prima guerra del Golfo (Arafat si schiera a fianco di Saddam Hussein)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1991: primo vertice di pace a Madrid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1993: accordi di Oslo: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reciproco riconoscimento tra Olp e Israele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limitata autonomia palestinese a Gaza e Gerico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nucleo di una entità palestinese a Gaza e nella Cisgiordania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Wingdings" charset="0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pace in cambio di territori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977E90CB-D4A7-5961-41B4-680DB7A01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1974: progressivi ritiri di Israele e tentativi di pace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1979: Camp David (Sadat, Begin, Carter)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1981: assassinio di Sadat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1982: attacchi israeliani in Libano; massacri di Sabra e Shatila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1987: prima Intifada (Cisgiordania e Gaza)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1988: l’Olp riconosce Israele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859658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76FAF4-13E3-6240-B076-60E3A94FD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116A60A0-1780-ABA7-3E23-7937B764A6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1994: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inizia il ritiro israeliano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Arafat torna in Palestina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un estremista israeliano uccide Rabin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crollo delle prospettive di pace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it-IT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1998: nuovo accordo negoziale tra Arafat e </a:t>
            </a:r>
            <a:r>
              <a:rPr lang="it-IT" sz="4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Nethanyau</a:t>
            </a:r>
            <a:endParaRPr lang="it-IT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1999: Barak (laburista) rilancia il processo di pace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estate 2000: Bill Clinton lancia una nuova Camp David, ma i “parametri” clintoniani falliscono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(far riavvicinare le parti sulle questioni più controverse: diritto di rientro dei profughi; status di Gerusalemme; tempi di nascita dello Stato palestinese; ritiro israeliano; insediamento dei coloni)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378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BC71D5A5-5BEA-FA7D-3D3E-ABA4A29620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1043" y="1566499"/>
            <a:ext cx="2159000" cy="3898900"/>
          </a:xfrm>
          <a:prstGeom prst="rect">
            <a:avLst/>
          </a:prstGeom>
        </p:spPr>
      </p:pic>
      <p:pic>
        <p:nvPicPr>
          <p:cNvPr id="7" name="Segnaposto contenuto 3">
            <a:extLst>
              <a:ext uri="{FF2B5EF4-FFF2-40B4-BE49-F238E27FC236}">
                <a16:creationId xmlns:a16="http://schemas.microsoft.com/office/drawing/2014/main" id="{89738AB7-62CE-3197-19B9-80E2F55828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5753" y="315000"/>
            <a:ext cx="8242696" cy="62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381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264F27-00CF-A278-B98D-F7BE2E6D6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853BCA7F-CF85-24B4-3BAD-1502E46F6AFC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929292"/>
            </a:solidFill>
          </a:ln>
        </p:spPr>
        <p:txBody>
          <a:bodyPr>
            <a:normAutofit fontScale="92500"/>
          </a:bodyPr>
          <a:lstStyle/>
          <a:p>
            <a:pPr marL="514350" indent="-514350">
              <a:buAutoNum type="arabicPeriod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Palestina, una «terra vuota e desolata»</a:t>
            </a:r>
          </a:p>
          <a:p>
            <a:pPr marL="514350" indent="-514350">
              <a:buAutoNum type="arabicPeriod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sionismo, un movimento coloniale</a:t>
            </a:r>
          </a:p>
          <a:p>
            <a:pPr marL="514350" indent="-514350">
              <a:buAutoNum type="arabicPeriod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Londra, un arbitro imparziale</a:t>
            </a:r>
          </a:p>
          <a:p>
            <a:pPr marL="514350" indent="-514350">
              <a:buAutoNum type="arabicPeriod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1948 e 1967: l’obiettivo degli arabi, distruggere Israele</a:t>
            </a:r>
          </a:p>
          <a:p>
            <a:pPr marL="514350" indent="-514350">
              <a:buAutoNum type="arabicPeriod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Gli arabi e i palestinesi non «hanno mai perso l’opportunità di perdere un’opportunità»</a:t>
            </a:r>
          </a:p>
          <a:p>
            <a:pPr marL="514350" indent="-514350">
              <a:buAutoNum type="arabicPeriod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Sionisti, «nuovi nazisti»</a:t>
            </a:r>
          </a:p>
          <a:p>
            <a:pPr marL="514350" indent="-514350">
              <a:buAutoNum type="arabicPeriod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Israele, la sola democrazia del Medio Oriente</a:t>
            </a:r>
          </a:p>
          <a:p>
            <a:pPr marL="514350" indent="-514350">
              <a:buAutoNum type="arabicPeriod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Hamas, Isis 2.0</a:t>
            </a:r>
          </a:p>
          <a:p>
            <a:pPr marL="514350" indent="-514350">
              <a:buAutoNum type="arabicPeriod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L’antisionismo è il nuovo antisemitismo</a:t>
            </a:r>
          </a:p>
          <a:p>
            <a:pPr marL="514350" indent="-514350">
              <a:buAutoNum type="arabicPeriod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odio atavico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178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E28F3F-C62C-BF21-B92E-48936413D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1FE59C-755F-D6E6-3679-905240C53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La Palestina, una «terra vuota e desolata»</a:t>
            </a:r>
            <a:endParaRPr lang="it-IT" sz="3600" dirty="0">
              <a:solidFill>
                <a:srgbClr val="2E379E"/>
              </a:solidFill>
            </a:endParaRP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7879639-9B42-2B4A-8ADE-1C35068520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Luogo comune: prima degli insediamenti sionisti ottocenteschi, la Palestina era una terra disabitata, sottosviluppata e abbandonata. Era dunque legittimo ripopolarla attraverso l’immigrazione ebraica</a:t>
            </a:r>
          </a:p>
          <a:p>
            <a:pPr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mito di conquista 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34D64069-D9F9-FD08-0631-4408CD3791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resoconti dei viaggiatori europei e dei pellegrini in Terra Santa</a:t>
            </a:r>
          </a:p>
          <a:p>
            <a:pPr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retorica sionista</a:t>
            </a:r>
          </a:p>
          <a:p>
            <a:pPr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orientalismo/eurocentrismo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7217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870D00-AD95-F68B-E887-BC4B8C042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33C65E-AE24-7C42-AB5E-87139E115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Il sionismo, un movimento coloniale</a:t>
            </a:r>
            <a:endParaRPr lang="it-IT" dirty="0">
              <a:solidFill>
                <a:srgbClr val="2E379E"/>
              </a:solidFill>
            </a:endParaRP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6865386-30CA-A579-9B93-074D7D0B43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Luogo comune: il sionismo è un disegno di emancipazione e affermazione nazionale che ha sempre utilizzato pratiche coloniali (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settler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colonialism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C878D419-3A01-3CC8-81A3-26D306E1C8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evoluzione della definizione di sionismo nel corso del tempo</a:t>
            </a:r>
          </a:p>
          <a:p>
            <a:pPr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individuazione del territorio di fondazione dello Stato-nazione ebraico</a:t>
            </a:r>
          </a:p>
          <a:p>
            <a:pPr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 e dopo la fondazione dello Stato di Israele (1948)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78590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420E7B-979D-9AB7-F6EA-281A66959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D80976-3A91-4ED5-AF92-B26E350A2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Londra, un arbitro imparziale</a:t>
            </a: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C0A033C-DD1B-1686-7A83-BDFFC22D07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Luogo comune: equidistanza del Regno Unito nella gestione del mandato (art. 22 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Covenant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Società delle Nazioni) in Palestina, Transgiordania e Iraq (24 luglio 1922)</a:t>
            </a:r>
          </a:p>
          <a:p>
            <a:pPr>
              <a:buFont typeface="Wingdings" pitchFamily="2" charset="2"/>
              <a:buChar char="ü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 filo-sionista del Regno Unito</a:t>
            </a:r>
          </a:p>
          <a:p>
            <a:pPr>
              <a:buFont typeface="Wingdings" pitchFamily="2" charset="2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incapacità della comunità arabo-palestinese di costruire strutture di autogoverno stabili </a:t>
            </a:r>
          </a:p>
          <a:p>
            <a:pPr>
              <a:buFont typeface="Wingdings" pitchFamily="2" charset="2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«duplice colonialismo», britannico e sionista</a:t>
            </a:r>
          </a:p>
          <a:p>
            <a:pPr marL="0" indent="0">
              <a:buNone/>
            </a:pPr>
            <a:endParaRPr lang="it-IT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endParaRPr lang="it-IT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720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028B7B-BD6F-311F-D9D3-5DC11DDD5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A7CB776-33A7-659E-BEA9-723168BE1D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November 2nd, 1917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Dear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Lord Rothschild,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much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pleasure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conveying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on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behalf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His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Majesty's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Government, the following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declaration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sympathy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Jewish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Zionist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aspirations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been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submitted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to, and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approved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by, the Cabinet.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"His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Majesty's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Government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view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favour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establishment in Palestine of a 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home for the </a:t>
            </a:r>
            <a:r>
              <a:rPr lang="it-IT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Jewish</a:t>
            </a: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people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best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endeavours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facilitate the achievement of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object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being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clearly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understood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nothing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shall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done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prejudice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religious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existing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non-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Jewish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communities in Palestine, or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political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status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enjoyed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Jews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country."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grateful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would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bring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declaration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the knowledge of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Zionist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Federation.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sincerely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Arthur James Balfour</a:t>
            </a:r>
          </a:p>
          <a:p>
            <a:pPr>
              <a:buFont typeface="Wingdings" pitchFamily="2" charset="2"/>
              <a:buChar char="Ø"/>
            </a:pPr>
            <a:endParaRPr lang="it-IT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ED9B6F0B-4208-FF40-7252-90B01E86E4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 novembre 1947: risoluzione n. 181 dell’Assemblea generale dell’Onu. Divisione della Palestina in:</a:t>
            </a:r>
          </a:p>
          <a:p>
            <a:pPr marL="514350" indent="-514350">
              <a:buAutoNum type="alphaLcParenR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uno stato ebraico</a:t>
            </a:r>
          </a:p>
          <a:p>
            <a:pPr marL="514350" indent="-514350">
              <a:buAutoNum type="alphaLcParenR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uno stato arabo</a:t>
            </a:r>
          </a:p>
          <a:p>
            <a:pPr marL="514350" indent="-514350">
              <a:buAutoNum type="alphaLcParenR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zona sottoposta a ‘regime internazionale speciale’</a:t>
            </a:r>
          </a:p>
          <a:p>
            <a:pPr marL="0" indent="0">
              <a:buNone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33 voti favorevoli, 13 contrari, 10 astensioni (tra cui il Regno Unito)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63324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6292D6-DECE-DBBC-229B-43E5903D6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28129F-5371-57D2-9D76-F6FF683B2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1948 e 1967: l’obiettivo degli arabi, distruggere Israele</a:t>
            </a:r>
            <a:endParaRPr lang="it-IT" dirty="0">
              <a:solidFill>
                <a:srgbClr val="2E379E"/>
              </a:solidFill>
            </a:endParaRP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CCB5110-14A7-BB5B-29DD-2EE551F0A0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Luogo comune: l’obiettivo della Lega araba era distruggere Israele</a:t>
            </a:r>
          </a:p>
          <a:p>
            <a:pPr>
              <a:buFont typeface="Wingdings" pitchFamily="2" charset="2"/>
              <a:buChar char="ü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Nakba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itchFamily="2" charset="2"/>
              <a:buChar char="ü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Nuovi storici israeliani e origini dello Stato di Israele</a:t>
            </a:r>
          </a:p>
          <a:p>
            <a:pPr>
              <a:buFont typeface="Wingdings" pitchFamily="2" charset="2"/>
              <a:buChar char="ü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ragioni di politica interna e di strategia regionale</a:t>
            </a:r>
          </a:p>
          <a:p>
            <a:pPr>
              <a:buFont typeface="Wingdings" pitchFamily="2" charset="2"/>
              <a:buChar char="ü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benefici di Israele in termini demografici</a:t>
            </a:r>
          </a:p>
        </p:txBody>
      </p:sp>
    </p:spTree>
    <p:extLst>
      <p:ext uri="{BB962C8B-B14F-4D97-AF65-F5344CB8AC3E}">
        <p14:creationId xmlns:p14="http://schemas.microsoft.com/office/powerpoint/2010/main" val="3106208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1FFF46-3AD4-3B17-F582-E3501D345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magine che contiene testo, mappa, schermata, atlante&#10;&#10;Il contenuto generato dall'IA potrebbe non essere corretto.">
            <a:extLst>
              <a:ext uri="{FF2B5EF4-FFF2-40B4-BE49-F238E27FC236}">
                <a16:creationId xmlns:a16="http://schemas.microsoft.com/office/drawing/2014/main" id="{EBA2541F-A591-D794-86D4-22C0BC139D9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91021" y="1825625"/>
            <a:ext cx="4475958" cy="4351338"/>
          </a:xfrm>
          <a:ln>
            <a:solidFill>
              <a:srgbClr val="929292"/>
            </a:solidFill>
          </a:ln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2C9A450-6A67-252F-4C52-7DE6E72182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b="1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1948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- 14 maggio 1948: Ben Gurion dichiara la nascita dello stato di Israele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- 15 maggio 1948: primo conflitto arabo-israeliano: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Israele vs Lega Araba (Egitto, Giordania, Siria, Libano, Iraq, Arabia saudita, Yemen)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- 1950: 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Legge del ritorno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679331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2952</TotalTime>
  <Words>974</Words>
  <Application>Microsoft Macintosh PowerPoint</Application>
  <PresentationFormat>Widescreen</PresentationFormat>
  <Paragraphs>115</Paragraphs>
  <Slides>15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</vt:lpstr>
      <vt:lpstr>Tema di Office</vt:lpstr>
      <vt:lpstr>4.1. I conflitti arabo-israeliani</vt:lpstr>
      <vt:lpstr>Presentazione standard di PowerPoint</vt:lpstr>
      <vt:lpstr>Presentazione standard di PowerPoint</vt:lpstr>
      <vt:lpstr>1. La Palestina, una «terra vuota e desolata»</vt:lpstr>
      <vt:lpstr>2. Il sionismo, un movimento coloniale</vt:lpstr>
      <vt:lpstr>3. Londra, un arbitro imparziale</vt:lpstr>
      <vt:lpstr>Presentazione standard di PowerPoint</vt:lpstr>
      <vt:lpstr>4. 1948 e 1967: l’obiettivo degli arabi, distruggere Israele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5. Gli arabi e i palestinesi non «hanno mai perso l’opportunità di perdere un’opportunità»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112</cp:revision>
  <dcterms:created xsi:type="dcterms:W3CDTF">2025-05-28T06:59:09Z</dcterms:created>
  <dcterms:modified xsi:type="dcterms:W3CDTF">2025-11-30T21:01:50Z</dcterms:modified>
</cp:coreProperties>
</file>