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7" r:id="rId3"/>
    <p:sldId id="258" r:id="rId4"/>
    <p:sldId id="259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807"/>
  </p:normalViewPr>
  <p:slideViewPr>
    <p:cSldViewPr snapToGrid="0">
      <p:cViewPr varScale="1">
        <p:scale>
          <a:sx n="111" d="100"/>
          <a:sy n="111" d="100"/>
        </p:scale>
        <p:origin x="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A702-5067-3DF0-9518-3C62D2AD5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49F8B-71E3-9262-CE81-29DE2AB9E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F290E-2D8F-0953-EBC5-ED01C29D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A535D-F734-04A3-D7D2-2B5E4C7E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F113-8C44-FF3F-2DBB-9EEB8BA33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6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ED89-5F44-0B56-1B3C-A9B014809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1B75C-9102-49FF-04F0-34E2BDE1D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BDC5C-1C6C-2B6B-C0CD-73C4A9A5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E2702-031B-C829-AB33-C802B3B6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3CA35-EB5E-22AA-02C9-216F1B49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5C1ED-E7F9-430C-13F7-529A1B0C3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AA46E-CEB7-F4C0-A489-BF11D06C4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AF89E-6A5E-B9FD-42B5-5CF23093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D7A3E-D6D7-924C-BDA5-08868A35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E3354-587C-EF6B-5C8D-2C5BC15B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54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3537-0BDC-72A4-B124-7707B798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87BF-4174-E3D2-5275-4291AFAAB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25A96-6250-584E-C157-2880312C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58CB0-49FA-70B9-EF9E-57CAA8618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F21C5-4342-65D7-22BC-FFBF22A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25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AB3D-12B7-4277-CF91-C69C18C57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75FBA-1724-8215-9950-D1DA63E20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FCD8A-AF83-7C5B-6793-2FDC986F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CCBC6-1F0D-9B30-7860-6824C6CF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C4AB9-3461-AB1B-FE4C-41BEBBEC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75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7779-9735-BCF5-B3BB-047BD60A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CEF02-0AFB-49D6-31E8-042F73DF6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9C2DF-BF33-4039-1794-F66C34EA5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10F77-3FE5-6B23-76C9-564366C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EA881-A5B5-F76F-E298-7A57A923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FCFB1-1DEA-8C74-FE69-D9E70FDE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0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87E0-90FD-E4FB-2565-B328E488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6DFDA-A02B-9765-3BBF-FEB470E30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EA07D-255C-EB1C-9A3C-A22DCADCC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04FF2-0A7B-938C-6BC0-FCD5EC33E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5EB17-45E2-B781-D5D9-C3FC4B718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F230C5-E148-4139-B6A2-B21807A1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B0995-AB33-6DF2-E8DD-49BE9CC89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1FD3F4-A7EE-A82A-513C-BDC48BC8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23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D2FB-E054-A19F-AD26-AD4D50A5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19B1B-BF70-244F-AB54-C29F8C0A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17645C-01F4-2A1E-2974-E4EDB6BF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4D633-D0FE-22E2-F7CF-48C3EB1F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4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46DEAC-854A-0642-5E4E-CDB2364B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07B32-B783-0EBB-95EB-AC1B16FC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F4848-C5E0-DB88-48CF-8862BE3F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38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CC2EC-2819-0AAB-B8B9-952C3699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B448E-9082-FF70-170D-FA817A33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FD8CF-A82B-82DE-6796-3313CE43F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BDF63-2F19-88B5-ECEF-75C0DF85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4040C-35CA-6AAB-8835-93697055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E95E1-6AD0-D6DE-B35B-DDD818C7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65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DCA5-3846-9F29-4BDF-D31C2ACF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7FD226-5D91-FA0F-4FB0-826AA1410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ECC46-9D50-300C-00F3-5187B3F0E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4FFF9-DF4C-3553-F0FC-8B8628068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79CF2-8D63-4251-8ED6-C30EF07F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1A9C5-B748-8167-119F-FD6EF70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7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42487-B67A-89FE-E7F2-5A28F0FC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6C05E-CCF5-5EBD-7957-2848A583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1B917-983D-2786-06C7-5DB7B05F5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1EB5-D82C-0144-BDAD-38CE45F1DF76}" type="datetimeFigureOut">
              <a:rPr lang="it-IT" smtClean="0"/>
              <a:t>20/02/24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4F06C-6C06-ED48-3F32-1A0A609ED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35E2-53E1-11F1-038F-3BAAAF115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59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3442" y="921715"/>
            <a:ext cx="5163022" cy="263599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Storia, cultura e religione nella modernità-Querciolo Mazzonis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Segnaposto contenuto 3" descr="QueciaLO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" r="2986"/>
          <a:stretch/>
        </p:blipFill>
        <p:spPr>
          <a:xfrm>
            <a:off x="7251032" y="40908"/>
            <a:ext cx="3978442" cy="668321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110" y="274638"/>
            <a:ext cx="8224690" cy="5764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it-IT" sz="3200" dirty="0"/>
            </a:br>
            <a:r>
              <a:rPr lang="it-IT" sz="3200" dirty="0"/>
              <a:t>Cristianesimo e cultura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51113"/>
            <a:ext cx="8229600" cy="527505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il Cristianesimo cambia nella storia a seconda dei periodi e delle società in cui si manifesta</a:t>
            </a:r>
          </a:p>
          <a:p>
            <a:r>
              <a:rPr lang="it-IT" dirty="0"/>
              <a:t>Come ha partecipato all’evoluzione della storia occidentale? </a:t>
            </a:r>
          </a:p>
          <a:p>
            <a:r>
              <a:rPr lang="it-IT" dirty="0"/>
              <a:t>In che misura la religione cristiana ha contribuito o impedito la modernizzazione della società? </a:t>
            </a:r>
          </a:p>
          <a:p>
            <a:r>
              <a:rPr lang="it-IT" dirty="0"/>
              <a:t>Come ha contribuito all'affermazione dell'individuo moderno?</a:t>
            </a:r>
            <a:r>
              <a:rPr lang="en-US" dirty="0"/>
              <a:t> </a:t>
            </a:r>
          </a:p>
          <a:p>
            <a:r>
              <a:rPr lang="it-IT" dirty="0"/>
              <a:t>Fino a che punto possiamo dirci cristiani?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225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Studiare la religione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80745" cy="51432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Compito dello storico è studiare in cosa credevano gli uomini e le donne, cosa pensavano di Dio, non capire se ciò in cui credevano fosse vero o meno</a:t>
            </a:r>
            <a:r>
              <a:rPr lang="en-US" dirty="0"/>
              <a:t> </a:t>
            </a:r>
          </a:p>
          <a:p>
            <a:r>
              <a:rPr lang="it-IT" dirty="0"/>
              <a:t>Lo storico si comportare “come se fosse vero”. Deve studiare il prodotto dell’essere umano per eccellenza e cioè la cultura e in particolare gli aspetti religiosi.</a:t>
            </a:r>
            <a:r>
              <a:rPr lang="en-US" dirty="0"/>
              <a:t> </a:t>
            </a:r>
          </a:p>
          <a:p>
            <a:r>
              <a:rPr lang="en-US" dirty="0"/>
              <a:t>Le </a:t>
            </a:r>
            <a:r>
              <a:rPr lang="en-US" dirty="0" err="1"/>
              <a:t>conoscenze</a:t>
            </a:r>
            <a:r>
              <a:rPr lang="en-US" dirty="0"/>
              <a:t> </a:t>
            </a:r>
            <a:r>
              <a:rPr lang="en-US" dirty="0" err="1"/>
              <a:t>scientifiche</a:t>
            </a:r>
            <a:r>
              <a:rPr lang="en-US" dirty="0"/>
              <a:t> non </a:t>
            </a:r>
            <a:r>
              <a:rPr lang="en-US" dirty="0" err="1"/>
              <a:t>soppiantano</a:t>
            </a:r>
            <a:r>
              <a:rPr lang="en-US" dirty="0"/>
              <a:t> </a:t>
            </a:r>
            <a:r>
              <a:rPr lang="en-US" dirty="0" err="1"/>
              <a:t>necessariamente</a:t>
            </a:r>
            <a:r>
              <a:rPr lang="en-US" dirty="0"/>
              <a:t>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religiose</a:t>
            </a:r>
            <a:endParaRPr lang="en-US" dirty="0"/>
          </a:p>
          <a:p>
            <a:r>
              <a:rPr lang="en-US" dirty="0" err="1"/>
              <a:t>Meccanismi</a:t>
            </a:r>
            <a:r>
              <a:rPr lang="en-US" dirty="0"/>
              <a:t> </a:t>
            </a:r>
            <a:r>
              <a:rPr lang="en-US" dirty="0" err="1"/>
              <a:t>proiettivi</a:t>
            </a:r>
            <a:r>
              <a:rPr lang="en-US" dirty="0"/>
              <a:t> </a:t>
            </a:r>
            <a:r>
              <a:rPr lang="en-US" dirty="0" err="1"/>
              <a:t>presenti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mentalità</a:t>
            </a:r>
            <a:r>
              <a:rPr lang="en-US" dirty="0"/>
              <a:t> </a:t>
            </a:r>
            <a:r>
              <a:rPr lang="en-US" dirty="0" err="1"/>
              <a:t>religiosa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base di </a:t>
            </a:r>
            <a:r>
              <a:rPr lang="en-US" dirty="0" err="1"/>
              <a:t>fenomeni</a:t>
            </a:r>
            <a:r>
              <a:rPr lang="en-US" dirty="0"/>
              <a:t> non </a:t>
            </a:r>
            <a:r>
              <a:rPr lang="en-US" dirty="0" err="1"/>
              <a:t>religiosi</a:t>
            </a:r>
            <a:r>
              <a:rPr lang="en-US" dirty="0"/>
              <a:t> (</a:t>
            </a:r>
            <a:r>
              <a:rPr lang="en-US" dirty="0" err="1"/>
              <a:t>culto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celebrità</a:t>
            </a:r>
            <a:r>
              <a:rPr lang="en-US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28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La Chiesa e la religione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la religione non è un prodotto della Chiesa, ma è un modo di vedere la vita, è parte fondamentale della cultura, di cui la Chiesa rappresenta il momento istituzionale e di potere</a:t>
            </a:r>
            <a:r>
              <a:rPr lang="en-US" dirty="0"/>
              <a:t> (</a:t>
            </a:r>
            <a:r>
              <a:rPr lang="en-US" dirty="0" err="1"/>
              <a:t>potere</a:t>
            </a:r>
            <a:r>
              <a:rPr lang="en-US" dirty="0"/>
              <a:t> di </a:t>
            </a:r>
            <a:r>
              <a:rPr lang="en-US" dirty="0" err="1"/>
              <a:t>mediazione</a:t>
            </a:r>
            <a:r>
              <a:rPr lang="en-US" dirty="0"/>
              <a:t> del </a:t>
            </a:r>
            <a:r>
              <a:rPr lang="en-US" dirty="0" err="1"/>
              <a:t>sacro</a:t>
            </a:r>
            <a:r>
              <a:rPr lang="en-US" dirty="0"/>
              <a:t>)</a:t>
            </a:r>
          </a:p>
          <a:p>
            <a:r>
              <a:rPr lang="it-IT" dirty="0"/>
              <a:t>La religione è anche il prodotto delle classi basse, dei contadini, lavoratori, artigiani, fino ai mercanti e gli aristocratici. Ognuno aveva una propria visione della religione e questa poteva influenzare quella della chiesa. </a:t>
            </a:r>
          </a:p>
        </p:txBody>
      </p:sp>
    </p:spTree>
    <p:extLst>
      <p:ext uri="{BB962C8B-B14F-4D97-AF65-F5344CB8AC3E}">
        <p14:creationId xmlns:p14="http://schemas.microsoft.com/office/powerpoint/2010/main" val="193522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D2184-141C-E2C4-7770-13EF01ED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Chiesa istituzionale e politica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D675E-9AC2-DE06-D671-C25EAB4DF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dirty="0"/>
              <a:t>Papa, Cardinali, Vescovi, Preti</a:t>
            </a:r>
            <a:endParaRPr lang="it-IT"/>
          </a:p>
          <a:p>
            <a:r>
              <a:rPr lang="it-IT" dirty="0"/>
              <a:t>Monaci, Frati</a:t>
            </a:r>
            <a:endParaRPr lang="it-IT"/>
          </a:p>
          <a:p>
            <a:r>
              <a:rPr lang="it-IT" dirty="0"/>
              <a:t>Stato della Chiesa, Diritto canonico</a:t>
            </a:r>
            <a:endParaRPr lang="it-IT"/>
          </a:p>
          <a:p>
            <a:r>
              <a:rPr lang="it-IT" dirty="0"/>
              <a:t>Diocesi, parrocchie</a:t>
            </a:r>
            <a:endParaRPr lang="it-IT"/>
          </a:p>
          <a:p>
            <a:r>
              <a:rPr lang="it-IT" dirty="0"/>
              <a:t>Politica: conflitti con l’Imperatore, nascita dello Stato della Chiesa, l’Inquisizione, le differenze con la Chiesa Protestante, rapporto Chiesa e modernità, le guerre mondiali, i Concili, la teologia della liberazione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22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696833-2A93-DC06-1E70-6E34D313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Chiesa e società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4EF7D-D2E6-ADD2-212F-19F5D9DAC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Potere economico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della Chiesa</a:t>
            </a:r>
          </a:p>
          <a:p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Rapporto tra cristianesimo e capitalismo</a:t>
            </a:r>
          </a:p>
          <a:p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Potere spirituale</a:t>
            </a:r>
          </a:p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Funzione sociale della religione (conventi, 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processioni, </a:t>
            </a:r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confessione e predicazione, 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disciplinamento</a:t>
            </a:r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Percezione e uso della religione da parte delle diverse classi sociali</a:t>
            </a:r>
            <a:r>
              <a:rPr lang="en-IT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7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6D0BB-0A09-8644-5F18-A62D18F4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Perfezione, teologia, culti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6FAB6-B7A1-3399-F28B-096F24F94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pc="-15" dirty="0">
                <a:latin typeface="+mj-lt"/>
                <a:ea typeface="MS Mincho" panose="02020609040205080304" pitchFamily="49" charset="-128"/>
              </a:rPr>
              <a:t>Culto, liturgia, riti, teologia e dottrina (il Credo, le idee sulla creazione, natura di Dio).</a:t>
            </a:r>
            <a:r>
              <a:rPr lang="en-IT" dirty="0">
                <a:effectLst/>
                <a:latin typeface="+mj-lt"/>
              </a:rPr>
              <a:t> </a:t>
            </a:r>
          </a:p>
          <a:p>
            <a:r>
              <a:rPr lang="en-IT" dirty="0"/>
              <a:t>Perfezione: monaci, laici, penitenze, corpo, interiorità</a:t>
            </a:r>
          </a:p>
          <a:p>
            <a:r>
              <a:rPr lang="en-IT" dirty="0"/>
              <a:t>Rapporto con Dio (misticismo)</a:t>
            </a:r>
          </a:p>
          <a:p>
            <a:r>
              <a:rPr lang="en-IT" dirty="0"/>
              <a:t>Concezione della Chiesa (Chiesa primitiva)</a:t>
            </a:r>
          </a:p>
        </p:txBody>
      </p:sp>
    </p:spTree>
    <p:extLst>
      <p:ext uri="{BB962C8B-B14F-4D97-AF65-F5344CB8AC3E}">
        <p14:creationId xmlns:p14="http://schemas.microsoft.com/office/powerpoint/2010/main" val="306528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EBDF0-AFE8-BFC0-E4EF-E9AD5718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La religione è cultura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D7FEF-6922-77DF-EDF4-75E5CD616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IT"/>
              <a:t>Le concezioni spirituali sono collegate alla cultura che le esprime</a:t>
            </a:r>
            <a:endParaRPr lang="it-IT"/>
          </a:p>
          <a:p>
            <a:r>
              <a:rPr lang="it-IT"/>
              <a:t>L’organizzazione istituzionale riflette la cultura in cui nasce</a:t>
            </a:r>
          </a:p>
          <a:p>
            <a:r>
              <a:rPr lang="it-IT"/>
              <a:t>Il senso della religione varia a seconda di chi la usa</a:t>
            </a:r>
          </a:p>
          <a:p>
            <a:r>
              <a:rPr lang="it-IT"/>
              <a:t>Quindi la religione cambia con il mutare della società e della sua cultura (mentalità, società, scienza)</a:t>
            </a:r>
          </a:p>
        </p:txBody>
      </p:sp>
    </p:spTree>
    <p:extLst>
      <p:ext uri="{BB962C8B-B14F-4D97-AF65-F5344CB8AC3E}">
        <p14:creationId xmlns:p14="http://schemas.microsoft.com/office/powerpoint/2010/main" val="190007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445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Storia, cultura e religione nella modernità-Querciolo Mazzonis</vt:lpstr>
      <vt:lpstr> Cristianesimo e cultura </vt:lpstr>
      <vt:lpstr>Studiare la religione</vt:lpstr>
      <vt:lpstr>La Chiesa e la religione</vt:lpstr>
      <vt:lpstr>Chiesa istituzionale e politica</vt:lpstr>
      <vt:lpstr>Chiesa e società</vt:lpstr>
      <vt:lpstr>Perfezione, teologia, culti</vt:lpstr>
      <vt:lpstr>La religione è cultura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2</cp:revision>
  <dcterms:created xsi:type="dcterms:W3CDTF">2024-02-20T13:31:48Z</dcterms:created>
  <dcterms:modified xsi:type="dcterms:W3CDTF">2024-02-20T13:36:08Z</dcterms:modified>
</cp:coreProperties>
</file>