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17"/>
  </p:notesMasterIdLst>
  <p:sldIdLst>
    <p:sldId id="298" r:id="rId2"/>
    <p:sldId id="306" r:id="rId3"/>
    <p:sldId id="321" r:id="rId4"/>
    <p:sldId id="337" r:id="rId5"/>
    <p:sldId id="338" r:id="rId6"/>
    <p:sldId id="322" r:id="rId7"/>
    <p:sldId id="329" r:id="rId8"/>
    <p:sldId id="330" r:id="rId9"/>
    <p:sldId id="331" r:id="rId10"/>
    <p:sldId id="332" r:id="rId11"/>
    <p:sldId id="339" r:id="rId12"/>
    <p:sldId id="340" r:id="rId13"/>
    <p:sldId id="333" r:id="rId14"/>
    <p:sldId id="334" r:id="rId15"/>
    <p:sldId id="335" r:id="rId1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781"/>
  </p:normalViewPr>
  <p:slideViewPr>
    <p:cSldViewPr snapToGrid="0">
      <p:cViewPr varScale="1">
        <p:scale>
          <a:sx n="111" d="100"/>
          <a:sy n="111" d="100"/>
        </p:scale>
        <p:origin x="63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26/03/23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33029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7975351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235004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301136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363234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4861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8653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72311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17683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3787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9167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559036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69820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3C4299-DFA9-814B-AD28-ECDE1FA0A815}" type="slidenum">
              <a:rPr lang="it-IT" smtClean="0"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601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516F8E-ABFD-D921-0420-5EB50E75CE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D9221F2-55B5-E53F-159D-1B5AD2682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43B70BE-5DE1-541E-7B20-11795376C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A9ECB4-1EF6-0004-13C8-A5B17F3159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3076C0F-96BB-CD7E-1866-40B8073E34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2499318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09E900-D49B-82FD-C06E-80F64596D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BE6D35C-5BBA-FA7C-D875-10C1ACBC9F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754ABED-B427-DA66-2059-68EB6B7D6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8AACF6-E57C-D3CC-0990-A8C9BE69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4F6ACD4-894C-2145-9BB6-0279D3309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1748326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ABF8FB74-ED42-1498-4328-749B1CE963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A1449E1-81C7-E4B7-B067-BD76BDBEFA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9F34685-3586-3C90-38C8-93389F656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E6B226-2B5E-DC4E-1F85-0F0C42D61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3C80C7-A1CF-6A61-B1AE-4EB71513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592022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26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000551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55B9F9E-793E-2948-9AFD-E3373DD2EA63}" type="datetime4">
              <a:rPr lang="it-IT" smtClean="0"/>
              <a:pPr/>
              <a:t>26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54963" y="542925"/>
            <a:ext cx="3706812" cy="5040313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it-IT" dirty="0"/>
          </a:p>
        </p:txBody>
      </p:sp>
      <p:sp>
        <p:nvSpPr>
          <p:cNvPr id="34" name="Segnaposto testo 77">
            <a:extLst>
              <a:ext uri="{FF2B5EF4-FFF2-40B4-BE49-F238E27FC236}">
                <a16:creationId xmlns:a16="http://schemas.microsoft.com/office/drawing/2014/main" id="{D6519D1F-4BB1-3A49-B60F-D7E64631FF5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36" name="CasellaDiTesto 35">
            <a:extLst>
              <a:ext uri="{FF2B5EF4-FFF2-40B4-BE49-F238E27FC236}">
                <a16:creationId xmlns:a16="http://schemas.microsoft.com/office/drawing/2014/main" id="{A145963D-F588-8B43-AA13-FDB8E527A8A9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7856476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9" pos="7680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EE33963A-5F1C-9E44-A101-09D5145AB554}" type="datetime4">
              <a:rPr lang="it-IT" smtClean="0"/>
              <a:pPr/>
              <a:t>26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6" name="Segnaposto immagine 5">
            <a:extLst>
              <a:ext uri="{FF2B5EF4-FFF2-40B4-BE49-F238E27FC236}">
                <a16:creationId xmlns:a16="http://schemas.microsoft.com/office/drawing/2014/main" id="{55D151DB-98DC-6D45-8A40-5DD000109ED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4963" y="1731963"/>
            <a:ext cx="3706812" cy="3851275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</a:t>
            </a:r>
          </a:p>
        </p:txBody>
      </p:sp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50DB0EED-3DD2-9C43-8E86-8A25CD5D83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9" name="Sottotitolo 2">
            <a:extLst>
              <a:ext uri="{FF2B5EF4-FFF2-40B4-BE49-F238E27FC236}">
                <a16:creationId xmlns:a16="http://schemas.microsoft.com/office/drawing/2014/main" id="{CF92B6C9-72A5-AA4E-85B3-1B682783E8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38" name="Segnaposto testo 77">
            <a:extLst>
              <a:ext uri="{FF2B5EF4-FFF2-40B4-BE49-F238E27FC236}">
                <a16:creationId xmlns:a16="http://schemas.microsoft.com/office/drawing/2014/main" id="{E7B05D74-7AEC-EF47-A942-4934923EDB9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E15AD69-25AC-6D42-A1A3-0514D984EE6F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4814586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18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4D5A4C28-790A-AE41-9A40-9C1FC37F4BA5}" type="datetime4">
              <a:rPr lang="it-IT" smtClean="0"/>
              <a:pPr/>
              <a:t>26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5" name="Segnaposto immagine 5">
            <a:extLst>
              <a:ext uri="{FF2B5EF4-FFF2-40B4-BE49-F238E27FC236}">
                <a16:creationId xmlns:a16="http://schemas.microsoft.com/office/drawing/2014/main" id="{4F0B9C52-DDDA-FE45-95B8-A0E8106B4EF5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10071651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6" name="Segnaposto immagine 5">
            <a:extLst>
              <a:ext uri="{FF2B5EF4-FFF2-40B4-BE49-F238E27FC236}">
                <a16:creationId xmlns:a16="http://schemas.microsoft.com/office/drawing/2014/main" id="{5441D381-F275-1742-880C-884CF2AA04C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7954093" y="548056"/>
            <a:ext cx="1590123" cy="433019"/>
          </a:xfrm>
          <a:noFill/>
        </p:spPr>
        <p:txBody>
          <a:bodyPr lIns="36000" tIns="0" rIns="36000" bIns="0">
            <a:normAutofit/>
          </a:bodyPr>
          <a:lstStyle>
            <a:lvl1pPr marL="0" indent="0">
              <a:spcBef>
                <a:spcPts val="0"/>
              </a:spcBef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Eventuale</a:t>
            </a:r>
            <a:br>
              <a:rPr lang="it-IT" dirty="0"/>
            </a:br>
            <a:r>
              <a:rPr lang="it-IT" dirty="0"/>
              <a:t>Logo Partner</a:t>
            </a:r>
          </a:p>
        </p:txBody>
      </p:sp>
      <p:sp>
        <p:nvSpPr>
          <p:cNvPr id="37" name="Segnaposto immagine 5">
            <a:extLst>
              <a:ext uri="{FF2B5EF4-FFF2-40B4-BE49-F238E27FC236}">
                <a16:creationId xmlns:a16="http://schemas.microsoft.com/office/drawing/2014/main" id="{E92A9B0A-F6E3-DB48-9ED3-A79538B1089B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950063" y="1731963"/>
            <a:ext cx="3711712" cy="3851276"/>
          </a:xfrm>
          <a:noFill/>
        </p:spPr>
        <p:txBody>
          <a:bodyPr>
            <a:normAutofit/>
          </a:bodyPr>
          <a:lstStyle>
            <a:lvl1pPr marL="0" indent="0">
              <a:buNone/>
              <a:defRPr sz="15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it-IT" dirty="0"/>
              <a:t>Immagine trattata con Pattern</a:t>
            </a:r>
          </a:p>
        </p:txBody>
      </p:sp>
      <p:sp>
        <p:nvSpPr>
          <p:cNvPr id="34" name="Titolo 1">
            <a:extLst>
              <a:ext uri="{FF2B5EF4-FFF2-40B4-BE49-F238E27FC236}">
                <a16:creationId xmlns:a16="http://schemas.microsoft.com/office/drawing/2014/main" id="{363682A5-81A2-1B47-A929-A43EF07B4A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4" y="1672314"/>
            <a:ext cx="6923782" cy="964424"/>
          </a:xfrm>
        </p:spPr>
        <p:txBody>
          <a:bodyPr lIns="0" tIns="0" rIns="0" bIns="0" anchor="t" anchorCtr="0">
            <a:no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8" name="Sottotitolo 2">
            <a:extLst>
              <a:ext uri="{FF2B5EF4-FFF2-40B4-BE49-F238E27FC236}">
                <a16:creationId xmlns:a16="http://schemas.microsoft.com/office/drawing/2014/main" id="{157F673D-9926-BF4C-8EFF-1FC29A08A1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798576"/>
            <a:ext cx="6933116" cy="1090980"/>
          </a:xfrm>
        </p:spPr>
        <p:txBody>
          <a:bodyPr lIns="0" tIns="0" rIns="0" bIns="0" anchor="t">
            <a:noAutofit/>
          </a:bodyPr>
          <a:lstStyle>
            <a:lvl1pPr marL="0" indent="0" algn="l">
              <a:lnSpc>
                <a:spcPct val="90000"/>
              </a:lnSpc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0" name="Segnaposto testo 77">
            <a:extLst>
              <a:ext uri="{FF2B5EF4-FFF2-40B4-BE49-F238E27FC236}">
                <a16:creationId xmlns:a16="http://schemas.microsoft.com/office/drawing/2014/main" id="{D968EEEE-3924-2946-95B6-5A9673C3537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0CBBDB73-3450-3546-9724-9B2D9C959017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41576690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  <p15:guide id="12" orient="horz" pos="64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42" name="Gruppo 41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003A70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78165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testazione sezione">
    <p:bg>
      <p:bgPr>
        <a:solidFill>
          <a:srgbClr val="003A7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solidFill>
              <a:srgbClr val="00629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40425166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estazione sezione">
    <p:bg>
      <p:bgPr>
        <a:solidFill>
          <a:srgbClr val="FFC72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rgbClr val="772583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FFC72C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rgbClr val="772583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21824589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Intestazione sezione">
    <p:bg>
      <p:bgPr>
        <a:solidFill>
          <a:srgbClr val="00B2A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uppo 29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  <a:solidFill>
            <a:schemeClr val="bg1"/>
          </a:solidFill>
        </p:grpSpPr>
        <p:sp>
          <p:nvSpPr>
            <p:cNvPr id="31" name="Rettangolo 30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2" name="Rettangolo 31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3" name="Rettangolo 32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4" name="Rettangolo 33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5" name="Rettangolo 34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6" name="Rettangolo 35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7" name="Rettangolo 36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8" name="Rettangolo 37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39" name="Rettangolo 3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0" name="Rettangolo 39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  <p:sp>
          <p:nvSpPr>
            <p:cNvPr id="41" name="Rettangolo 40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uppo 6"/>
          <p:cNvGrpSpPr/>
          <p:nvPr userDrawn="1"/>
        </p:nvGrpSpPr>
        <p:grpSpPr>
          <a:xfrm>
            <a:off x="0" y="6138000"/>
            <a:ext cx="12192000" cy="720000"/>
            <a:chOff x="0" y="6138000"/>
            <a:chExt cx="12192000" cy="720000"/>
          </a:xfrm>
          <a:solidFill>
            <a:srgbClr val="00B2A9"/>
          </a:solidFill>
        </p:grpSpPr>
        <p:sp>
          <p:nvSpPr>
            <p:cNvPr id="43" name="Rettangolo 42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4" name="Rettangolo 43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5" name="Rettangolo 44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6" name="Rettangolo 45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7" name="Rettangolo 46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8" name="Rettangolo 47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9" name="Rettangolo 48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0" name="Rettangolo 4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1" name="Rettangolo 50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2" name="Rettangolo 51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3" name="Rettangolo 52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166191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55" name="Titolo 1">
            <a:extLst>
              <a:ext uri="{FF2B5EF4-FFF2-40B4-BE49-F238E27FC236}">
                <a16:creationId xmlns:a16="http://schemas.microsoft.com/office/drawing/2014/main" id="{05532EBB-7867-C448-AF61-F5F387DFC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1" y="1672315"/>
            <a:ext cx="11242812" cy="1084810"/>
          </a:xfrm>
        </p:spPr>
        <p:txBody>
          <a:bodyPr anchor="t">
            <a:noAutofit/>
          </a:bodyPr>
          <a:lstStyle>
            <a:lvl1pPr>
              <a:defRPr sz="3800" b="1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56" name="Segnaposto testo 2">
            <a:extLst>
              <a:ext uri="{FF2B5EF4-FFF2-40B4-BE49-F238E27FC236}">
                <a16:creationId xmlns:a16="http://schemas.microsoft.com/office/drawing/2014/main" id="{322F0BCE-FF4B-A640-BDCF-4E622AB36F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19101" y="2757124"/>
            <a:ext cx="11242812" cy="1443521"/>
          </a:xfrm>
        </p:spPr>
        <p:txBody>
          <a:bodyPr anchor="t">
            <a:normAutofit/>
          </a:bodyPr>
          <a:lstStyle>
            <a:lvl1pPr marL="0" indent="0">
              <a:buNone/>
              <a:defRPr sz="3800" b="0" i="0">
                <a:solidFill>
                  <a:schemeClr val="bg1"/>
                </a:solidFill>
                <a:latin typeface="Luiss Sans" pitchFamily="2" charset="0"/>
                <a:ea typeface="Luiss Sans" pitchFamily="2" charset="0"/>
                <a:cs typeface="Luiss Sans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Modifica gli stili del testo dello schema</a:t>
            </a:r>
          </a:p>
        </p:txBody>
      </p:sp>
    </p:spTree>
    <p:extLst>
      <p:ext uri="{BB962C8B-B14F-4D97-AF65-F5344CB8AC3E}">
        <p14:creationId xmlns:p14="http://schemas.microsoft.com/office/powerpoint/2010/main" val="32573691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4CA75C3-B74F-256A-7C51-14BE5157C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435CB1-A252-B7C9-6EB6-C00D46D0B4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F44C25-B692-F20D-0E50-CDA8A3BC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728E-09D1-294C-815A-88BEBB89DB06}" type="datetime4">
              <a:rPr lang="it-IT" smtClean="0"/>
              <a:t>26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1F32DE6-EED0-9EBF-EF86-8A7FAF1F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DF2E562-C4F2-A2B0-07BA-5C22FEDB8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54978048-4C34-F07E-88FD-291042F70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0880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egnaposto immagine 9">
            <a:extLst>
              <a:ext uri="{FF2B5EF4-FFF2-40B4-BE49-F238E27FC236}">
                <a16:creationId xmlns:a16="http://schemas.microsoft.com/office/drawing/2014/main" id="{0D9461D8-08BF-204F-8ABB-496B7A5229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2925" y="549275"/>
            <a:ext cx="11098213" cy="5770563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04684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26 marzo 2023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11CCC-7D92-B3C7-A927-CD40266A8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81F8D1-817F-F861-3F6A-0FB34B282A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B0309E-BA74-39B9-74F6-E47744B9F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smtClean="0"/>
              <a:t>3/26/23</a:t>
            </a:fld>
            <a:endParaRPr lang="en-US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A93FE4E-5846-89B4-C3EC-57FE6DBF50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2E683D1-2164-2AB4-F135-8F00C9848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grpSp>
        <p:nvGrpSpPr>
          <p:cNvPr id="7" name="Gruppo 6">
            <a:extLst>
              <a:ext uri="{FF2B5EF4-FFF2-40B4-BE49-F238E27FC236}">
                <a16:creationId xmlns:a16="http://schemas.microsoft.com/office/drawing/2014/main" id="{560680C4-FD7D-1269-BD86-34B3EA419F92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8" name="Rettangolo 7">
              <a:extLst>
                <a:ext uri="{FF2B5EF4-FFF2-40B4-BE49-F238E27FC236}">
                  <a16:creationId xmlns:a16="http://schemas.microsoft.com/office/drawing/2014/main" id="{6DF23554-6504-6A3C-A31C-CB6A1BB50A4F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9" name="Rettangolo 8">
              <a:extLst>
                <a:ext uri="{FF2B5EF4-FFF2-40B4-BE49-F238E27FC236}">
                  <a16:creationId xmlns:a16="http://schemas.microsoft.com/office/drawing/2014/main" id="{3A39850F-7965-D24C-F80A-DD8FE3737950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Rettangolo 9">
              <a:extLst>
                <a:ext uri="{FF2B5EF4-FFF2-40B4-BE49-F238E27FC236}">
                  <a16:creationId xmlns:a16="http://schemas.microsoft.com/office/drawing/2014/main" id="{49256711-F9B2-1697-68CD-7BE9CB784E32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1" name="Rettangolo 10">
              <a:extLst>
                <a:ext uri="{FF2B5EF4-FFF2-40B4-BE49-F238E27FC236}">
                  <a16:creationId xmlns:a16="http://schemas.microsoft.com/office/drawing/2014/main" id="{51701F01-39EA-7CD6-CA08-AE8CE6CD88F0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2" name="Rettangolo 11">
              <a:extLst>
                <a:ext uri="{FF2B5EF4-FFF2-40B4-BE49-F238E27FC236}">
                  <a16:creationId xmlns:a16="http://schemas.microsoft.com/office/drawing/2014/main" id="{03CF6DC6-0442-3538-691A-82527C95F4D0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3" name="Rettangolo 12">
              <a:extLst>
                <a:ext uri="{FF2B5EF4-FFF2-40B4-BE49-F238E27FC236}">
                  <a16:creationId xmlns:a16="http://schemas.microsoft.com/office/drawing/2014/main" id="{A9FC937C-EA9F-4491-D17D-5B9B0046AEFD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3FE93371-B645-22B1-3104-D332017F37EE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5" name="Rettangolo 14">
              <a:extLst>
                <a:ext uri="{FF2B5EF4-FFF2-40B4-BE49-F238E27FC236}">
                  <a16:creationId xmlns:a16="http://schemas.microsoft.com/office/drawing/2014/main" id="{7FAFCE07-857E-5805-192A-871FF97AADB9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6" name="Rettangolo 15">
              <a:extLst>
                <a:ext uri="{FF2B5EF4-FFF2-40B4-BE49-F238E27FC236}">
                  <a16:creationId xmlns:a16="http://schemas.microsoft.com/office/drawing/2014/main" id="{638E2C15-3622-4443-95AA-9F33BB99A1EC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Rettangolo 16">
              <a:extLst>
                <a:ext uri="{FF2B5EF4-FFF2-40B4-BE49-F238E27FC236}">
                  <a16:creationId xmlns:a16="http://schemas.microsoft.com/office/drawing/2014/main" id="{25447A5B-0380-4855-F506-544E47274705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C109D344-62DA-D60A-07FE-8EAC35774D4E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9" name="Gruppo 18">
            <a:extLst>
              <a:ext uri="{FF2B5EF4-FFF2-40B4-BE49-F238E27FC236}">
                <a16:creationId xmlns:a16="http://schemas.microsoft.com/office/drawing/2014/main" id="{E7150CC2-A425-EF07-256C-694DB01C1452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20" name="Rettangolo 19">
              <a:extLst>
                <a:ext uri="{FF2B5EF4-FFF2-40B4-BE49-F238E27FC236}">
                  <a16:creationId xmlns:a16="http://schemas.microsoft.com/office/drawing/2014/main" id="{308C739B-3497-E5B0-1495-6994329D10A4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Rettangolo 20">
              <a:extLst>
                <a:ext uri="{FF2B5EF4-FFF2-40B4-BE49-F238E27FC236}">
                  <a16:creationId xmlns:a16="http://schemas.microsoft.com/office/drawing/2014/main" id="{4EB0407A-ACDF-4D41-D29B-CA1F7B6E6B89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2" name="Rettangolo 21">
              <a:extLst>
                <a:ext uri="{FF2B5EF4-FFF2-40B4-BE49-F238E27FC236}">
                  <a16:creationId xmlns:a16="http://schemas.microsoft.com/office/drawing/2014/main" id="{1C55ACC1-7815-90D3-D80A-8BA813249A87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3" name="Rettangolo 22">
              <a:extLst>
                <a:ext uri="{FF2B5EF4-FFF2-40B4-BE49-F238E27FC236}">
                  <a16:creationId xmlns:a16="http://schemas.microsoft.com/office/drawing/2014/main" id="{3861FFFF-B39E-E149-21B2-1BE66F3D871C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4" name="Rettangolo 23">
              <a:extLst>
                <a:ext uri="{FF2B5EF4-FFF2-40B4-BE49-F238E27FC236}">
                  <a16:creationId xmlns:a16="http://schemas.microsoft.com/office/drawing/2014/main" id="{A1F2CEC7-EBE4-A310-22D4-1FCBB06017E0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5" name="Rettangolo 24">
              <a:extLst>
                <a:ext uri="{FF2B5EF4-FFF2-40B4-BE49-F238E27FC236}">
                  <a16:creationId xmlns:a16="http://schemas.microsoft.com/office/drawing/2014/main" id="{29D58BB1-6449-25FE-2B4C-2C1255DB59AE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6" name="Rettangolo 25">
              <a:extLst>
                <a:ext uri="{FF2B5EF4-FFF2-40B4-BE49-F238E27FC236}">
                  <a16:creationId xmlns:a16="http://schemas.microsoft.com/office/drawing/2014/main" id="{700D3CCF-F4F9-21DA-4F3C-ED791B71A4C1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7" name="Rettangolo 26">
              <a:extLst>
                <a:ext uri="{FF2B5EF4-FFF2-40B4-BE49-F238E27FC236}">
                  <a16:creationId xmlns:a16="http://schemas.microsoft.com/office/drawing/2014/main" id="{54FCA667-19E2-2763-EEFA-CBC60342C3E9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8" name="Rettangolo 27">
              <a:extLst>
                <a:ext uri="{FF2B5EF4-FFF2-40B4-BE49-F238E27FC236}">
                  <a16:creationId xmlns:a16="http://schemas.microsoft.com/office/drawing/2014/main" id="{6E2EA17E-8664-71D7-DCAA-6546EF9DF439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9" name="Rettangolo 28">
              <a:extLst>
                <a:ext uri="{FF2B5EF4-FFF2-40B4-BE49-F238E27FC236}">
                  <a16:creationId xmlns:a16="http://schemas.microsoft.com/office/drawing/2014/main" id="{EDDC3CCB-F6CB-D019-630F-15EB1748AB7B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</p:spTree>
    <p:extLst>
      <p:ext uri="{BB962C8B-B14F-4D97-AF65-F5344CB8AC3E}">
        <p14:creationId xmlns:p14="http://schemas.microsoft.com/office/powerpoint/2010/main" val="3911236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387C8A-BB7A-74AB-BCB8-C35554340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87CD5FC-7437-56F2-00B1-F4BEBEB459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CB7E3A7-FC0D-11B4-6B0A-5E75AFD73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68232BB-3A72-24D4-12C7-18A634759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E937F-DAC6-0B4A-AA33-EEC4AE615C47}" type="datetime4">
              <a:rPr lang="it-IT" smtClean="0"/>
              <a:t>26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1FB9536-AAE4-75E6-B5B3-216C3E21B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FADDDDD-D996-57E7-D555-6AF0798F2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t>‹N›</a:t>
            </a:fld>
            <a:endParaRPr lang="it-IT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BF6DA3E7-A587-9E55-1731-62B243300B5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5508" y="6250912"/>
            <a:ext cx="1714284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069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970141-07B1-82DE-13B5-1DBF769D8B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551EFD5-70F4-C14D-9EE5-4EF8D12D15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CE8D45-2957-527C-B052-4F493F0CF3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A3FC5A1-3E35-6F26-2618-0E922ECF6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E7406C97-3575-096B-AC25-7E577654B4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A9C1FE1-854E-D2BE-7282-0F03C4934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54B86FD-2EE6-C31C-A2BD-9F6A4FB62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03DCEF3-E7A8-23A6-78B4-23A3A94E7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5053454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EC5748-FDE0-A229-DB02-714BEDCE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34DB674-E6D6-5E79-C30D-09FF3F00A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C9E3DA-75BD-4EE5-4A5C-0F6536E39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7076C52-BF33-8334-ED49-7D8E213AB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2579790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9539944-2C65-ED2E-0924-B44D96691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C332BD-AB26-2D1F-EF79-942ED7761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10F7A89-BD66-9592-D92F-BF7701862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04578433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628EFD-77E2-FDD6-2AFC-5587841A9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391AC2-0D94-69F8-58A3-23353D2FF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92BFBC2-E257-F697-B166-F4C068F844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E898049-BCC8-621F-38AF-1922AD610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675DB46-E540-6313-3AC2-293B58B1A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EA9F2C0-744A-D13A-F441-561A74CA5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9888854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8DFE223-AD22-BC02-BB8B-31011B6047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D19437B-332C-49EB-4424-3FC468912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6FF36EA-5907-79BA-7A5C-C3F6CE6338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1588BE1-EEA3-BD87-0C32-78A926D7B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AC77FD6-D679-BBCB-C19D-CAFCC1C18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Titolo della Presentazione/Sezione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B1FD82-5A9E-6F80-BC33-FFA789D72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0590152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2FED8C3-1761-5BBB-B5A4-FD268EAE1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C124FE1-70ED-2FE1-CFC5-B0095CE22A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46DF5E-3EB0-C5E7-127E-DE12763E61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BE5A2-6539-894E-945C-593AB235A246}" type="datetime4">
              <a:rPr lang="it-IT" smtClean="0"/>
              <a:pPr/>
              <a:t>26 marzo 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2A1D8B-FAF9-6E8F-2675-4E3B912960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Titolo della Presentazione/Sezione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4BCDBA7-F1E4-9DC0-E05B-9815325DCA5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89A36-170F-7348-BCDB-23CF9D860473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3840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  <p:sldLayoutId id="2147483673" r:id="rId20"/>
    <p:sldLayoutId id="2147483660" r:id="rId2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8C790BE2-4E4F-4AAF-81A2-4A6F4885EB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D28B54C3-B57B-472A-B96E-1FCB67093D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0"/>
            <a:ext cx="12191999" cy="6858000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100000">
                <a:srgbClr val="000000"/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7DB3C429-F8DA-49B9-AF84-21996FCF7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-4"/>
            <a:ext cx="12192000" cy="6402581"/>
          </a:xfrm>
          <a:prstGeom prst="rect">
            <a:avLst/>
          </a:prstGeom>
          <a:gradFill>
            <a:gsLst>
              <a:gs pos="1000">
                <a:schemeClr val="accent1">
                  <a:lumMod val="75000"/>
                  <a:alpha val="59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12088DD-B1AD-40E0-8B86-1D87A2CCD9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63054" y="-2653923"/>
            <a:ext cx="6858001" cy="12165846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rgbClr val="000000">
                  <a:alpha val="28000"/>
                </a:srgbClr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4C9F2B0-1044-46EB-8AEB-C3BFFDE6C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094763" y="0"/>
            <a:ext cx="6096001" cy="6858000"/>
          </a:xfrm>
          <a:prstGeom prst="rect">
            <a:avLst/>
          </a:prstGeom>
          <a:gradFill>
            <a:gsLst>
              <a:gs pos="13000">
                <a:schemeClr val="accent1">
                  <a:lumMod val="50000"/>
                  <a:alpha val="0"/>
                </a:schemeClr>
              </a:gs>
              <a:gs pos="99000">
                <a:schemeClr val="accent1">
                  <a:lumMod val="75000"/>
                  <a:alpha val="50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0C395952-4E26-45A2-8756-2ADFD6E53C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-3"/>
            <a:ext cx="12182871" cy="6871922"/>
          </a:xfrm>
          <a:prstGeom prst="rect">
            <a:avLst/>
          </a:prstGeom>
          <a:gradFill>
            <a:gsLst>
              <a:gs pos="13000">
                <a:srgbClr val="000000">
                  <a:alpha val="35000"/>
                </a:srgbClr>
              </a:gs>
              <a:gs pos="99000">
                <a:schemeClr val="accent1">
                  <a:lumMod val="75000"/>
                  <a:alpha val="0"/>
                </a:scheme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4734BADF-9461-4621-B112-2D7BABEA7D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7713" y="4049"/>
            <a:ext cx="10216576" cy="4729040"/>
          </a:xfrm>
          <a:custGeom>
            <a:avLst/>
            <a:gdLst>
              <a:gd name="connsiteX0" fmla="*/ 0 w 10216576"/>
              <a:gd name="connsiteY0" fmla="*/ 0 h 4729040"/>
              <a:gd name="connsiteX1" fmla="*/ 10216576 w 10216576"/>
              <a:gd name="connsiteY1" fmla="*/ 0 h 4729040"/>
              <a:gd name="connsiteX2" fmla="*/ 10210268 w 10216576"/>
              <a:gd name="connsiteY2" fmla="*/ 124944 h 4729040"/>
              <a:gd name="connsiteX3" fmla="*/ 5108288 w 10216576"/>
              <a:gd name="connsiteY3" fmla="*/ 4729040 h 4729040"/>
              <a:gd name="connsiteX4" fmla="*/ 6309 w 10216576"/>
              <a:gd name="connsiteY4" fmla="*/ 124944 h 472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216576" h="4729040">
                <a:moveTo>
                  <a:pt x="0" y="0"/>
                </a:moveTo>
                <a:lnTo>
                  <a:pt x="10216576" y="0"/>
                </a:lnTo>
                <a:lnTo>
                  <a:pt x="10210268" y="124944"/>
                </a:lnTo>
                <a:cubicBezTo>
                  <a:pt x="9947637" y="2710997"/>
                  <a:pt x="7763635" y="4729040"/>
                  <a:pt x="5108288" y="4729040"/>
                </a:cubicBezTo>
                <a:cubicBezTo>
                  <a:pt x="2452942" y="4729040"/>
                  <a:pt x="268937" y="2710997"/>
                  <a:pt x="6309" y="124944"/>
                </a:cubicBezTo>
                <a:close/>
              </a:path>
            </a:pathLst>
          </a:custGeom>
          <a:gradFill>
            <a:gsLst>
              <a:gs pos="7000">
                <a:schemeClr val="accent1">
                  <a:lumMod val="50000"/>
                  <a:alpha val="4000"/>
                </a:schemeClr>
              </a:gs>
              <a:gs pos="99000">
                <a:schemeClr val="accent1">
                  <a:alpha val="24000"/>
                </a:schemeClr>
              </a:gs>
            </a:gsLst>
            <a:lin ang="10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Titolo 11">
            <a:extLst>
              <a:ext uri="{FF2B5EF4-FFF2-40B4-BE49-F238E27FC236}">
                <a16:creationId xmlns:a16="http://schemas.microsoft.com/office/drawing/2014/main" id="{07B17CF2-442B-DB46-8CDE-F9F11AA527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26693" y="1030406"/>
            <a:ext cx="8147713" cy="3081242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RISERVE AI TRATTATI</a:t>
            </a:r>
            <a:b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SUI DIRITTI UMANI</a:t>
            </a:r>
            <a:endParaRPr lang="en-US" sz="6000" kern="1200" dirty="0">
              <a:solidFill>
                <a:srgbClr val="FFFFFF"/>
              </a:solidFill>
              <a:highlight>
                <a:srgbClr val="FFFF00"/>
              </a:highlight>
              <a:latin typeface="+mj-lt"/>
              <a:ea typeface="+mj-ea"/>
              <a:cs typeface="+mj-cs"/>
            </a:endParaRP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E8B0C88-B3C8-7347-83E8-516872AF00E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970264" y="6455664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90A97C65-1B54-DB47-A604-7DF0E350DE20}" type="datetime4">
              <a:rPr lang="en-US" sz="1100">
                <a:solidFill>
                  <a:srgbClr val="FFFFFF"/>
                </a:solidFill>
                <a:latin typeface="+mn-lt"/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rgbClr val="FFFF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344729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Qatar (1995)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dell’infanzia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1989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Lo </a:t>
            </a:r>
            <a:r>
              <a:rPr lang="en-US" sz="3600" dirty="0" err="1"/>
              <a:t>Stato</a:t>
            </a:r>
            <a:r>
              <a:rPr lang="en-US" sz="3600" dirty="0"/>
              <a:t> del Qatar </a:t>
            </a:r>
            <a:r>
              <a:rPr lang="en-US" sz="3600" dirty="0" err="1"/>
              <a:t>desidera</a:t>
            </a:r>
            <a:r>
              <a:rPr lang="en-US" sz="3600" dirty="0"/>
              <a:t> </a:t>
            </a:r>
            <a:r>
              <a:rPr lang="en-US" sz="3600" dirty="0" err="1"/>
              <a:t>formulare</a:t>
            </a:r>
            <a:r>
              <a:rPr lang="en-US" sz="3600" dirty="0"/>
              <a:t>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riserva</a:t>
            </a:r>
            <a:r>
              <a:rPr lang="en-US" sz="3600" dirty="0"/>
              <a:t> </a:t>
            </a:r>
            <a:r>
              <a:rPr lang="en-US" sz="3600" dirty="0" err="1"/>
              <a:t>generale</a:t>
            </a:r>
            <a:r>
              <a:rPr lang="en-US" sz="3600" dirty="0"/>
              <a:t> rispetto a quelle </a:t>
            </a:r>
            <a:r>
              <a:rPr lang="en-US" sz="3600" dirty="0" err="1"/>
              <a:t>disposizioni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sono</a:t>
            </a:r>
            <a:r>
              <a:rPr lang="en-US" sz="3600" dirty="0"/>
              <a:t> </a:t>
            </a:r>
            <a:r>
              <a:rPr lang="en-US" sz="3600" dirty="0" err="1"/>
              <a:t>incompatibili</a:t>
            </a:r>
            <a:r>
              <a:rPr lang="en-US" sz="3600" dirty="0"/>
              <a:t> con la </a:t>
            </a:r>
            <a:r>
              <a:rPr lang="en-US" sz="3600" dirty="0" err="1"/>
              <a:t>legge</a:t>
            </a:r>
            <a:r>
              <a:rPr lang="en-US" sz="3600" dirty="0"/>
              <a:t> </a:t>
            </a:r>
            <a:r>
              <a:rPr lang="en-US" sz="3600" dirty="0" err="1"/>
              <a:t>islamica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10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7952601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europea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dell’uomo</a:t>
            </a:r>
            <a:b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6, par. 1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Ogni</a:t>
            </a:r>
            <a:r>
              <a:rPr lang="en-US" sz="3600" dirty="0"/>
              <a:t> persona ha </a:t>
            </a:r>
            <a:r>
              <a:rPr lang="en-US" sz="3600" dirty="0" err="1"/>
              <a:t>diritto</a:t>
            </a:r>
            <a:r>
              <a:rPr lang="en-US" sz="3600" dirty="0"/>
              <a:t> a </a:t>
            </a:r>
            <a:r>
              <a:rPr lang="en-US" sz="3600" dirty="0" err="1"/>
              <a:t>che</a:t>
            </a:r>
            <a:r>
              <a:rPr lang="en-US" sz="3600" dirty="0"/>
              <a:t> la </a:t>
            </a:r>
            <a:r>
              <a:rPr lang="en-US" sz="3600" dirty="0" err="1"/>
              <a:t>sua</a:t>
            </a:r>
            <a:r>
              <a:rPr lang="en-US" sz="3600" dirty="0"/>
              <a:t> causa </a:t>
            </a:r>
            <a:r>
              <a:rPr lang="en-US" sz="3600" dirty="0" err="1"/>
              <a:t>sia</a:t>
            </a:r>
            <a:r>
              <a:rPr lang="en-US" sz="3600" dirty="0"/>
              <a:t> </a:t>
            </a:r>
            <a:r>
              <a:rPr lang="en-US" sz="3600" dirty="0" err="1"/>
              <a:t>esaminata</a:t>
            </a:r>
            <a:r>
              <a:rPr lang="en-US" sz="3600" dirty="0"/>
              <a:t> </a:t>
            </a:r>
            <a:r>
              <a:rPr lang="en-US" sz="3600" dirty="0" err="1"/>
              <a:t>equamente</a:t>
            </a:r>
            <a:r>
              <a:rPr lang="en-US" sz="3600" dirty="0"/>
              <a:t>, </a:t>
            </a:r>
            <a:r>
              <a:rPr lang="en-US" sz="3600" dirty="0" err="1"/>
              <a:t>pubblicamente</a:t>
            </a:r>
            <a:r>
              <a:rPr lang="en-US" sz="3600" dirty="0"/>
              <a:t> ed </a:t>
            </a:r>
            <a:r>
              <a:rPr lang="en-US" sz="3600" dirty="0" err="1"/>
              <a:t>entro</a:t>
            </a:r>
            <a:r>
              <a:rPr lang="en-US" sz="3600" dirty="0"/>
              <a:t> un </a:t>
            </a:r>
            <a:r>
              <a:rPr lang="en-US" sz="3600" dirty="0" err="1"/>
              <a:t>termine</a:t>
            </a:r>
            <a:r>
              <a:rPr lang="en-US" sz="3600" dirty="0"/>
              <a:t> </a:t>
            </a:r>
            <a:r>
              <a:rPr lang="en-US" sz="3600" dirty="0" err="1"/>
              <a:t>ragionevole</a:t>
            </a:r>
            <a:r>
              <a:rPr lang="en-US" sz="3600" dirty="0"/>
              <a:t> da un </a:t>
            </a:r>
            <a:r>
              <a:rPr lang="en-US" sz="3600" b="1" dirty="0" err="1"/>
              <a:t>tribunale</a:t>
            </a:r>
            <a:r>
              <a:rPr lang="en-US" sz="3600" b="1" dirty="0"/>
              <a:t> </a:t>
            </a:r>
            <a:r>
              <a:rPr lang="en-US" sz="3600" b="1" dirty="0" err="1"/>
              <a:t>indipendente</a:t>
            </a:r>
            <a:r>
              <a:rPr lang="en-US" sz="3600" b="1" dirty="0"/>
              <a:t> e </a:t>
            </a:r>
            <a:r>
              <a:rPr lang="en-US" sz="3600" b="1" dirty="0" err="1"/>
              <a:t>imparziale</a:t>
            </a:r>
            <a:r>
              <a:rPr lang="en-US" sz="3600" dirty="0"/>
              <a:t>, </a:t>
            </a:r>
            <a:r>
              <a:rPr lang="en-US" sz="3600" dirty="0" err="1"/>
              <a:t>costituito</a:t>
            </a:r>
            <a:r>
              <a:rPr lang="en-US" sz="3600" dirty="0"/>
              <a:t> per </a:t>
            </a:r>
            <a:r>
              <a:rPr lang="en-US" sz="3600" dirty="0" err="1"/>
              <a:t>legge</a:t>
            </a:r>
            <a:r>
              <a:rPr lang="en-US" sz="3600" dirty="0"/>
              <a:t>, il quale </a:t>
            </a:r>
            <a:r>
              <a:rPr lang="en-US" sz="3600" dirty="0" err="1"/>
              <a:t>sia</a:t>
            </a:r>
            <a:r>
              <a:rPr lang="en-US" sz="3600" dirty="0"/>
              <a:t> </a:t>
            </a:r>
            <a:r>
              <a:rPr lang="en-US" sz="3600" dirty="0" err="1"/>
              <a:t>chiamato</a:t>
            </a:r>
            <a:r>
              <a:rPr lang="en-US" sz="3600" dirty="0"/>
              <a:t> a </a:t>
            </a:r>
            <a:r>
              <a:rPr lang="en-US" sz="3600" dirty="0" err="1"/>
              <a:t>pronunciarsi</a:t>
            </a:r>
            <a:r>
              <a:rPr lang="en-US" sz="3600" dirty="0"/>
              <a:t> </a:t>
            </a:r>
            <a:r>
              <a:rPr lang="en-US" sz="3600" dirty="0" err="1"/>
              <a:t>sulle</a:t>
            </a:r>
            <a:r>
              <a:rPr lang="en-US" sz="3600" dirty="0"/>
              <a:t> </a:t>
            </a:r>
            <a:r>
              <a:rPr lang="en-US" sz="3600" dirty="0" err="1"/>
              <a:t>controversie</a:t>
            </a:r>
            <a:r>
              <a:rPr lang="en-US" sz="3600" dirty="0"/>
              <a:t> sui </a:t>
            </a:r>
            <a:r>
              <a:rPr lang="en-US" sz="3600" dirty="0" err="1"/>
              <a:t>suoi</a:t>
            </a:r>
            <a:r>
              <a:rPr lang="en-US" sz="3600" dirty="0"/>
              <a:t> </a:t>
            </a:r>
            <a:r>
              <a:rPr lang="en-US" sz="3600" dirty="0" err="1"/>
              <a:t>diritti</a:t>
            </a:r>
            <a:r>
              <a:rPr lang="en-US" sz="3600" dirty="0"/>
              <a:t> e </a:t>
            </a:r>
            <a:r>
              <a:rPr lang="en-US" sz="3600" dirty="0" err="1"/>
              <a:t>doveri</a:t>
            </a:r>
            <a:r>
              <a:rPr lang="en-US" sz="3600" dirty="0"/>
              <a:t> di carattere civile o </a:t>
            </a:r>
            <a:r>
              <a:rPr lang="en-US" sz="3600" dirty="0" err="1"/>
              <a:t>sulla</a:t>
            </a:r>
            <a:r>
              <a:rPr lang="en-US" sz="3600" dirty="0"/>
              <a:t> </a:t>
            </a:r>
            <a:r>
              <a:rPr lang="en-US" sz="3600" dirty="0" err="1"/>
              <a:t>fondatezza</a:t>
            </a:r>
            <a:r>
              <a:rPr lang="en-US" sz="3600" dirty="0"/>
              <a:t> di </a:t>
            </a:r>
            <a:r>
              <a:rPr lang="en-US" sz="3600" dirty="0" err="1"/>
              <a:t>ogni</a:t>
            </a:r>
            <a:r>
              <a:rPr lang="en-US" sz="3600" dirty="0"/>
              <a:t> </a:t>
            </a:r>
            <a:r>
              <a:rPr lang="en-US" sz="3600" dirty="0" err="1"/>
              <a:t>accusa</a:t>
            </a:r>
            <a:r>
              <a:rPr lang="en-US" sz="3600" dirty="0"/>
              <a:t> </a:t>
            </a:r>
            <a:r>
              <a:rPr lang="en-US" sz="3600" dirty="0" err="1"/>
              <a:t>penale</a:t>
            </a:r>
            <a:r>
              <a:rPr lang="en-US" sz="3600" dirty="0"/>
              <a:t> </a:t>
            </a:r>
            <a:r>
              <a:rPr lang="en-US" sz="3600" dirty="0" err="1"/>
              <a:t>formulata</a:t>
            </a:r>
            <a:r>
              <a:rPr lang="en-US" sz="3600" dirty="0"/>
              <a:t> </a:t>
            </a:r>
            <a:r>
              <a:rPr lang="en-US" sz="3600" dirty="0" err="1"/>
              <a:t>nei</a:t>
            </a:r>
            <a:r>
              <a:rPr lang="en-US" sz="3600" dirty="0"/>
              <a:t> </a:t>
            </a:r>
            <a:r>
              <a:rPr lang="en-US" sz="3600" dirty="0" err="1"/>
              <a:t>suoi</a:t>
            </a:r>
            <a:r>
              <a:rPr lang="en-US" sz="3600" dirty="0"/>
              <a:t> </a:t>
            </a:r>
            <a:r>
              <a:rPr lang="en-US" sz="3600" dirty="0" err="1"/>
              <a:t>confronti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11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5058264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Dichiarazione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interpretativa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Svizzera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relativa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alla</a:t>
            </a:r>
            <a:r>
              <a:rPr lang="en-US" sz="4000" dirty="0">
                <a:solidFill>
                  <a:srgbClr val="FFFFFF"/>
                </a:solidFill>
              </a:rPr>
              <a:t> 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CEDU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622744"/>
            <a:ext cx="9724031" cy="4825995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algn="just">
              <a:buNone/>
            </a:pPr>
            <a:r>
              <a:rPr lang="en-US" sz="3600" dirty="0"/>
              <a:t>Il </a:t>
            </a:r>
            <a:r>
              <a:rPr lang="en-US" sz="3600" dirty="0" err="1"/>
              <a:t>Consiglio</a:t>
            </a:r>
            <a:r>
              <a:rPr lang="en-US" sz="3600" dirty="0"/>
              <a:t> </a:t>
            </a:r>
            <a:r>
              <a:rPr lang="en-US" sz="3600" dirty="0" err="1"/>
              <a:t>federale</a:t>
            </a:r>
            <a:r>
              <a:rPr lang="en-US" sz="3600" dirty="0"/>
              <a:t> </a:t>
            </a:r>
            <a:r>
              <a:rPr lang="en-US" sz="3600" dirty="0" err="1"/>
              <a:t>svizzero</a:t>
            </a:r>
            <a:r>
              <a:rPr lang="en-US" sz="3600" dirty="0"/>
              <a:t> </a:t>
            </a:r>
            <a:r>
              <a:rPr lang="en-US" sz="3600" dirty="0" err="1"/>
              <a:t>ritiene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la </a:t>
            </a:r>
            <a:r>
              <a:rPr lang="en-US" sz="3600" dirty="0" err="1"/>
              <a:t>garanzia</a:t>
            </a:r>
            <a:r>
              <a:rPr lang="en-US" sz="3600" dirty="0"/>
              <a:t> del giusto </a:t>
            </a:r>
            <a:r>
              <a:rPr lang="en-US" sz="3600" dirty="0" err="1"/>
              <a:t>processo</a:t>
            </a:r>
            <a:r>
              <a:rPr lang="en-US" sz="3600" dirty="0"/>
              <a:t> di cui </a:t>
            </a:r>
            <a:r>
              <a:rPr lang="en-US" sz="3600" dirty="0" err="1"/>
              <a:t>all'articolo</a:t>
            </a:r>
            <a:r>
              <a:rPr lang="en-US" sz="3600" dirty="0"/>
              <a:t> 6, </a:t>
            </a:r>
            <a:r>
              <a:rPr lang="en-US" sz="3600" dirty="0" err="1"/>
              <a:t>paragrafo</a:t>
            </a:r>
            <a:r>
              <a:rPr lang="en-US" sz="3600" dirty="0"/>
              <a:t> 1,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</a:t>
            </a:r>
            <a:r>
              <a:rPr lang="en-US" sz="3600" dirty="0" err="1"/>
              <a:t>sia</a:t>
            </a:r>
            <a:r>
              <a:rPr lang="en-US" sz="3600" dirty="0"/>
              <a:t> </a:t>
            </a:r>
            <a:r>
              <a:rPr lang="en-US" sz="3600" dirty="0" err="1"/>
              <a:t>intesa</a:t>
            </a:r>
            <a:r>
              <a:rPr lang="en-US" sz="3600" dirty="0"/>
              <a:t> </a:t>
            </a:r>
            <a:r>
              <a:rPr lang="en-US" sz="3600" dirty="0" err="1"/>
              <a:t>esclusivamente</a:t>
            </a:r>
            <a:r>
              <a:rPr lang="en-US" sz="3600" dirty="0"/>
              <a:t> ad </a:t>
            </a:r>
            <a:r>
              <a:rPr lang="en-US" sz="3600" dirty="0" err="1"/>
              <a:t>assicurare</a:t>
            </a:r>
            <a:r>
              <a:rPr lang="en-US" sz="3600" dirty="0"/>
              <a:t> il </a:t>
            </a:r>
            <a:r>
              <a:rPr lang="en-US" sz="3600" dirty="0" err="1"/>
              <a:t>controllo</a:t>
            </a:r>
            <a:r>
              <a:rPr lang="en-US" sz="3600" dirty="0"/>
              <a:t> di ultima </a:t>
            </a:r>
            <a:r>
              <a:rPr lang="en-US" sz="3600" dirty="0" err="1"/>
              <a:t>istanza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magistratura</a:t>
            </a:r>
            <a:r>
              <a:rPr lang="en-US" sz="3600" dirty="0"/>
              <a:t> </a:t>
            </a:r>
            <a:r>
              <a:rPr lang="en-US" sz="3600" dirty="0" err="1"/>
              <a:t>sugli</a:t>
            </a:r>
            <a:r>
              <a:rPr lang="en-US" sz="3600" dirty="0"/>
              <a:t> </a:t>
            </a:r>
            <a:r>
              <a:rPr lang="en-US" sz="3600" dirty="0" err="1"/>
              <a:t>atti</a:t>
            </a:r>
            <a:r>
              <a:rPr lang="en-US" sz="3600" dirty="0"/>
              <a:t> o </a:t>
            </a:r>
            <a:r>
              <a:rPr lang="en-US" sz="3600" dirty="0" err="1"/>
              <a:t>sulle</a:t>
            </a:r>
            <a:r>
              <a:rPr lang="en-US" sz="3600" dirty="0"/>
              <a:t> </a:t>
            </a:r>
            <a:r>
              <a:rPr lang="en-US" sz="3600" dirty="0" err="1"/>
              <a:t>decisioni</a:t>
            </a:r>
            <a:r>
              <a:rPr lang="en-US" sz="3600" dirty="0"/>
              <a:t> </a:t>
            </a:r>
            <a:r>
              <a:rPr lang="en-US" sz="3600" dirty="0" err="1"/>
              <a:t>delle</a:t>
            </a:r>
            <a:r>
              <a:rPr lang="en-US" sz="3600" dirty="0"/>
              <a:t> </a:t>
            </a:r>
            <a:r>
              <a:rPr lang="en-US" sz="3600" dirty="0" err="1"/>
              <a:t>autorità</a:t>
            </a:r>
            <a:r>
              <a:rPr lang="en-US" sz="3600" dirty="0"/>
              <a:t> </a:t>
            </a:r>
            <a:r>
              <a:rPr lang="en-US" sz="3600" dirty="0" err="1"/>
              <a:t>pubbliche</a:t>
            </a:r>
            <a:r>
              <a:rPr lang="en-US" sz="3600" dirty="0"/>
              <a:t> relative a </a:t>
            </a:r>
            <a:r>
              <a:rPr lang="en-US" sz="3600" dirty="0" err="1"/>
              <a:t>tali</a:t>
            </a:r>
            <a:r>
              <a:rPr lang="en-US" sz="3600" dirty="0"/>
              <a:t> </a:t>
            </a:r>
            <a:r>
              <a:rPr lang="en-US" sz="3600" dirty="0" err="1"/>
              <a:t>diritti</a:t>
            </a:r>
            <a:r>
              <a:rPr lang="en-US" sz="3600" dirty="0"/>
              <a:t> o </a:t>
            </a:r>
            <a:r>
              <a:rPr lang="en-US" sz="3600" dirty="0" err="1"/>
              <a:t>obblighi</a:t>
            </a:r>
            <a:r>
              <a:rPr lang="en-US" sz="3600" dirty="0"/>
              <a:t>. Ai </a:t>
            </a:r>
            <a:r>
              <a:rPr lang="en-US" sz="3600" dirty="0" err="1"/>
              <a:t>fini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presente</a:t>
            </a:r>
            <a:r>
              <a:rPr lang="en-US" sz="3600" dirty="0"/>
              <a:t> </a:t>
            </a:r>
            <a:r>
              <a:rPr lang="en-US" sz="3600" dirty="0" err="1"/>
              <a:t>dichiarazione</a:t>
            </a:r>
            <a:r>
              <a:rPr lang="en-US" sz="3600" dirty="0"/>
              <a:t>, per “</a:t>
            </a:r>
            <a:r>
              <a:rPr lang="en-US" sz="3600" dirty="0" err="1"/>
              <a:t>controllo</a:t>
            </a:r>
            <a:r>
              <a:rPr lang="en-US" sz="3600" dirty="0"/>
              <a:t> di ultima </a:t>
            </a:r>
            <a:r>
              <a:rPr lang="en-US" sz="3600" dirty="0" err="1"/>
              <a:t>istanza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magistratura</a:t>
            </a:r>
            <a:r>
              <a:rPr lang="en-US" sz="3600" dirty="0"/>
              <a:t>”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intende</a:t>
            </a:r>
            <a:r>
              <a:rPr lang="en-US" sz="3600" dirty="0"/>
              <a:t> un </a:t>
            </a:r>
            <a:r>
              <a:rPr lang="en-US" sz="3600" dirty="0" err="1"/>
              <a:t>controllo</a:t>
            </a:r>
            <a:r>
              <a:rPr lang="en-US" sz="3600" dirty="0"/>
              <a:t> </a:t>
            </a:r>
            <a:r>
              <a:rPr lang="en-US" sz="3600" dirty="0" err="1"/>
              <a:t>limitato</a:t>
            </a:r>
            <a:r>
              <a:rPr lang="en-US" sz="3600" dirty="0"/>
              <a:t> </a:t>
            </a:r>
            <a:r>
              <a:rPr lang="en-US" sz="3600" dirty="0" err="1"/>
              <a:t>all’applicazione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legge</a:t>
            </a:r>
            <a:r>
              <a:rPr lang="en-US" sz="3600" dirty="0"/>
              <a:t>, come un </a:t>
            </a:r>
            <a:r>
              <a:rPr lang="en-US" sz="3600" dirty="0" err="1"/>
              <a:t>controllo</a:t>
            </a:r>
            <a:r>
              <a:rPr lang="en-US" sz="3600" dirty="0"/>
              <a:t> di </a:t>
            </a:r>
            <a:r>
              <a:rPr lang="en-US" sz="3600" dirty="0" err="1"/>
              <a:t>cassazione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9925461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332721" cy="11672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Vienna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trattati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(VCLT, 1969)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20, par. 4(b)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–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Accettazione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obiezione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alle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riserve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0"/>
            <a:ext cx="9724031" cy="424526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L’obiezione</a:t>
            </a:r>
            <a:r>
              <a:rPr lang="en-US" sz="3600" dirty="0"/>
              <a:t> di un </a:t>
            </a:r>
            <a:r>
              <a:rPr lang="en-US" sz="3600" dirty="0" err="1"/>
              <a:t>altro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</a:t>
            </a:r>
            <a:r>
              <a:rPr lang="en-US" sz="3600" dirty="0" err="1"/>
              <a:t>contraente</a:t>
            </a:r>
            <a:r>
              <a:rPr lang="en-US" sz="3600" dirty="0"/>
              <a:t> a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riserva</a:t>
            </a:r>
            <a:r>
              <a:rPr lang="en-US" sz="3600" dirty="0"/>
              <a:t> non preclude </a:t>
            </a:r>
            <a:r>
              <a:rPr lang="en-US" sz="3600" dirty="0" err="1"/>
              <a:t>l’entrata</a:t>
            </a:r>
            <a:r>
              <a:rPr lang="en-US" sz="3600" dirty="0"/>
              <a:t> in </a:t>
            </a:r>
            <a:r>
              <a:rPr lang="en-US" sz="3600" dirty="0" err="1"/>
              <a:t>vigore</a:t>
            </a:r>
            <a:r>
              <a:rPr lang="en-US" sz="3600" dirty="0"/>
              <a:t> del </a:t>
            </a:r>
            <a:r>
              <a:rPr lang="en-US" sz="3600" dirty="0" err="1"/>
              <a:t>trattato</a:t>
            </a:r>
            <a:r>
              <a:rPr lang="en-US" sz="3600" dirty="0"/>
              <a:t> </a:t>
            </a:r>
            <a:r>
              <a:rPr lang="en-US" sz="3600" dirty="0" err="1"/>
              <a:t>tra</a:t>
            </a:r>
            <a:r>
              <a:rPr lang="en-US" sz="3600" dirty="0"/>
              <a:t> </a:t>
            </a:r>
            <a:r>
              <a:rPr lang="en-US" sz="3600" dirty="0" err="1"/>
              <a:t>gli</a:t>
            </a:r>
            <a:r>
              <a:rPr lang="en-US" sz="3600" dirty="0"/>
              <a:t> </a:t>
            </a:r>
            <a:r>
              <a:rPr lang="en-US" sz="3600" dirty="0" err="1"/>
              <a:t>Stati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oppongono</a:t>
            </a:r>
            <a:r>
              <a:rPr lang="en-US" sz="3600" dirty="0"/>
              <a:t> e </a:t>
            </a:r>
            <a:r>
              <a:rPr lang="en-US" sz="3600" dirty="0" err="1"/>
              <a:t>quelli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riservano</a:t>
            </a:r>
            <a:r>
              <a:rPr lang="en-US" sz="3600" dirty="0"/>
              <a:t>, a </a:t>
            </a:r>
            <a:r>
              <a:rPr lang="en-US" sz="3600" dirty="0" err="1"/>
              <a:t>meno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volontà</a:t>
            </a:r>
            <a:r>
              <a:rPr lang="en-US" sz="3600" dirty="0"/>
              <a:t> </a:t>
            </a:r>
            <a:r>
              <a:rPr lang="en-US" sz="3600" dirty="0" err="1"/>
              <a:t>contraria</a:t>
            </a:r>
            <a:r>
              <a:rPr lang="en-US" sz="3600" dirty="0"/>
              <a:t> </a:t>
            </a:r>
            <a:r>
              <a:rPr lang="en-US" sz="3600" dirty="0" err="1"/>
              <a:t>è</a:t>
            </a:r>
            <a:r>
              <a:rPr lang="en-US" sz="3600" dirty="0"/>
              <a:t> </a:t>
            </a:r>
            <a:r>
              <a:rPr lang="en-US" sz="3600" dirty="0" err="1"/>
              <a:t>chiaramente</a:t>
            </a:r>
            <a:r>
              <a:rPr lang="en-US" sz="3600" dirty="0"/>
              <a:t> </a:t>
            </a:r>
            <a:r>
              <a:rPr lang="en-US" sz="3600" dirty="0" err="1"/>
              <a:t>espressa</a:t>
            </a:r>
            <a:r>
              <a:rPr lang="en-US" sz="3600" dirty="0"/>
              <a:t> </a:t>
            </a:r>
            <a:r>
              <a:rPr lang="en-US" sz="3600" dirty="0" err="1"/>
              <a:t>dallo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oppone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080721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Obiezione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dell’Italia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dirty="0" err="1">
                <a:solidFill>
                  <a:srgbClr val="FFFFFF"/>
                </a:solidFill>
              </a:rPr>
              <a:t>r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iserva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Qatar (1995)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dell’infanzia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1989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24628"/>
            <a:ext cx="9724031" cy="45604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600" dirty="0"/>
              <a:t>Il </a:t>
            </a:r>
            <a:r>
              <a:rPr lang="en-US" sz="3600" dirty="0" err="1"/>
              <a:t>Governo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Repubblica </a:t>
            </a:r>
            <a:r>
              <a:rPr lang="en-US" sz="3600" dirty="0" err="1"/>
              <a:t>Italiana</a:t>
            </a:r>
            <a:r>
              <a:rPr lang="en-US" sz="3600" dirty="0"/>
              <a:t> </a:t>
            </a:r>
            <a:r>
              <a:rPr lang="en-US" sz="3600" dirty="0" err="1"/>
              <a:t>ritiene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tale </a:t>
            </a:r>
            <a:r>
              <a:rPr lang="en-US" sz="3600" dirty="0" err="1"/>
              <a:t>riserva</a:t>
            </a:r>
            <a:r>
              <a:rPr lang="en-US" sz="3600" dirty="0"/>
              <a:t>,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mira</a:t>
            </a:r>
            <a:r>
              <a:rPr lang="en-US" sz="3600" dirty="0"/>
              <a:t> a </a:t>
            </a:r>
            <a:r>
              <a:rPr lang="en-US" sz="3600" dirty="0" err="1"/>
              <a:t>limitare</a:t>
            </a:r>
            <a:r>
              <a:rPr lang="en-US" sz="3600" dirty="0"/>
              <a:t> le </a:t>
            </a:r>
            <a:r>
              <a:rPr lang="en-US" sz="3600" dirty="0" err="1"/>
              <a:t>responsabilità</a:t>
            </a:r>
            <a:r>
              <a:rPr lang="en-US" sz="3600" dirty="0"/>
              <a:t> del Qatar ai sensi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</a:t>
            </a:r>
            <a:r>
              <a:rPr lang="en-US" sz="3600" dirty="0" err="1"/>
              <a:t>invocando</a:t>
            </a:r>
            <a:r>
              <a:rPr lang="en-US" sz="3600" dirty="0"/>
              <a:t> </a:t>
            </a:r>
            <a:r>
              <a:rPr lang="en-US" sz="3600" dirty="0" err="1"/>
              <a:t>principi</a:t>
            </a:r>
            <a:r>
              <a:rPr lang="en-US" sz="3600" dirty="0"/>
              <a:t> </a:t>
            </a:r>
            <a:r>
              <a:rPr lang="en-US" sz="3600" dirty="0" err="1"/>
              <a:t>generali</a:t>
            </a:r>
            <a:r>
              <a:rPr lang="en-US" sz="3600" dirty="0"/>
              <a:t> del </a:t>
            </a:r>
            <a:r>
              <a:rPr lang="en-US" sz="3600" dirty="0" err="1"/>
              <a:t>diritto</a:t>
            </a:r>
            <a:r>
              <a:rPr lang="en-US" sz="3600" dirty="0"/>
              <a:t> </a:t>
            </a:r>
            <a:r>
              <a:rPr lang="en-US" sz="3600" dirty="0" err="1"/>
              <a:t>nazionale</a:t>
            </a:r>
            <a:r>
              <a:rPr lang="en-US" sz="3600" dirty="0"/>
              <a:t>, </a:t>
            </a:r>
            <a:r>
              <a:rPr lang="en-US" sz="3600" dirty="0" err="1"/>
              <a:t>possa</a:t>
            </a:r>
            <a:r>
              <a:rPr lang="en-US" sz="3600" dirty="0"/>
              <a:t> </a:t>
            </a:r>
            <a:r>
              <a:rPr lang="en-US" sz="3600" dirty="0" err="1"/>
              <a:t>sollevare</a:t>
            </a:r>
            <a:r>
              <a:rPr lang="en-US" sz="3600" dirty="0"/>
              <a:t> </a:t>
            </a:r>
            <a:r>
              <a:rPr lang="en-US" sz="3600" dirty="0" err="1"/>
              <a:t>dubbi</a:t>
            </a:r>
            <a:r>
              <a:rPr lang="en-US" sz="3600" dirty="0"/>
              <a:t> </a:t>
            </a:r>
            <a:r>
              <a:rPr lang="en-US" sz="3600" dirty="0" err="1"/>
              <a:t>sulla</a:t>
            </a:r>
            <a:r>
              <a:rPr lang="en-US" sz="3600" dirty="0"/>
              <a:t> </a:t>
            </a:r>
            <a:r>
              <a:rPr lang="en-US" sz="3600" dirty="0" err="1"/>
              <a:t>volontà</a:t>
            </a:r>
            <a:r>
              <a:rPr lang="en-US" sz="3600" dirty="0"/>
              <a:t> del Qatar di </a:t>
            </a:r>
            <a:r>
              <a:rPr lang="en-US" sz="3600" dirty="0" err="1"/>
              <a:t>rispettare</a:t>
            </a:r>
            <a:r>
              <a:rPr lang="en-US" sz="3600" dirty="0"/>
              <a:t> </a:t>
            </a:r>
            <a:r>
              <a:rPr lang="en-US" sz="3600" dirty="0" err="1"/>
              <a:t>l’oggetto</a:t>
            </a:r>
            <a:r>
              <a:rPr lang="en-US" sz="3600" dirty="0"/>
              <a:t> e lo </a:t>
            </a:r>
            <a:r>
              <a:rPr lang="en-US" sz="3600" dirty="0" err="1"/>
              <a:t>scopo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e, </a:t>
            </a:r>
            <a:r>
              <a:rPr lang="en-US" sz="3600" dirty="0" err="1"/>
              <a:t>inoltre</a:t>
            </a:r>
            <a:r>
              <a:rPr lang="en-US" sz="3600" dirty="0"/>
              <a:t>, </a:t>
            </a:r>
            <a:r>
              <a:rPr lang="en-US" sz="3600" dirty="0" err="1"/>
              <a:t>contribuisce</a:t>
            </a:r>
            <a:r>
              <a:rPr lang="en-US" sz="3600" dirty="0"/>
              <a:t> a </a:t>
            </a:r>
            <a:r>
              <a:rPr lang="en-US" sz="3600" dirty="0" err="1"/>
              <a:t>minare</a:t>
            </a:r>
            <a:r>
              <a:rPr lang="en-US" sz="3600" dirty="0"/>
              <a:t> le </a:t>
            </a:r>
            <a:r>
              <a:rPr lang="en-US" sz="3600" dirty="0" err="1"/>
              <a:t>basi</a:t>
            </a:r>
            <a:r>
              <a:rPr lang="en-US" sz="3600" dirty="0"/>
              <a:t> del </a:t>
            </a:r>
            <a:r>
              <a:rPr lang="en-US" sz="3600" dirty="0" err="1"/>
              <a:t>diritto</a:t>
            </a:r>
            <a:r>
              <a:rPr lang="en-US" sz="3600" dirty="0"/>
              <a:t> </a:t>
            </a:r>
            <a:r>
              <a:rPr lang="en-US" sz="3600" dirty="0" err="1"/>
              <a:t>internazionale</a:t>
            </a:r>
            <a:r>
              <a:rPr lang="en-US" sz="3600" dirty="0"/>
              <a:t> </a:t>
            </a:r>
            <a:r>
              <a:rPr lang="en-US" sz="3600" dirty="0" err="1"/>
              <a:t>dei</a:t>
            </a:r>
            <a:r>
              <a:rPr lang="en-US" sz="3600" dirty="0"/>
              <a:t> </a:t>
            </a:r>
            <a:r>
              <a:rPr lang="en-US" sz="3600" dirty="0" err="1"/>
              <a:t>trattati</a:t>
            </a:r>
            <a:r>
              <a:rPr lang="en-US" sz="3600" dirty="0"/>
              <a:t>. […] Il </a:t>
            </a:r>
            <a:r>
              <a:rPr lang="en-US" sz="3600" dirty="0" err="1"/>
              <a:t>Governo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Repubblica </a:t>
            </a:r>
            <a:r>
              <a:rPr lang="en-US" sz="3600" dirty="0" err="1"/>
              <a:t>italiana</a:t>
            </a:r>
            <a:r>
              <a:rPr lang="en-US" sz="3600" dirty="0"/>
              <a:t> </a:t>
            </a:r>
            <a:r>
              <a:rPr lang="en-US" sz="3600" dirty="0" err="1"/>
              <a:t>pertanto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oppone</a:t>
            </a:r>
            <a:r>
              <a:rPr lang="en-US" sz="3600" dirty="0"/>
              <a:t> a tale </a:t>
            </a:r>
            <a:r>
              <a:rPr lang="en-US" sz="3600" dirty="0" err="1"/>
              <a:t>riserva</a:t>
            </a:r>
            <a:r>
              <a:rPr lang="en-US" sz="3600" dirty="0"/>
              <a:t>. Questa </a:t>
            </a:r>
            <a:r>
              <a:rPr lang="en-US" sz="3600" dirty="0" err="1"/>
              <a:t>obiezione</a:t>
            </a:r>
            <a:r>
              <a:rPr lang="en-US" sz="3600" dirty="0"/>
              <a:t> non </a:t>
            </a:r>
            <a:r>
              <a:rPr lang="en-US" sz="3600" dirty="0" err="1"/>
              <a:t>costituisce</a:t>
            </a:r>
            <a:r>
              <a:rPr lang="en-US" sz="3600" dirty="0"/>
              <a:t> </a:t>
            </a:r>
            <a:r>
              <a:rPr lang="en-US" sz="3600" dirty="0" err="1"/>
              <a:t>ostacolo</a:t>
            </a:r>
            <a:r>
              <a:rPr lang="en-US" sz="3600" dirty="0"/>
              <a:t> </a:t>
            </a:r>
            <a:r>
              <a:rPr lang="en-US" sz="3600" dirty="0" err="1"/>
              <a:t>all’entrata</a:t>
            </a:r>
            <a:r>
              <a:rPr lang="en-US" sz="3600" dirty="0"/>
              <a:t> in </a:t>
            </a:r>
            <a:r>
              <a:rPr lang="en-US" sz="3600" dirty="0" err="1"/>
              <a:t>vigore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</a:t>
            </a:r>
            <a:r>
              <a:rPr lang="en-US" sz="3600" dirty="0" err="1"/>
              <a:t>tra</a:t>
            </a:r>
            <a:r>
              <a:rPr lang="en-US" sz="3600" dirty="0"/>
              <a:t> il </a:t>
            </a:r>
            <a:r>
              <a:rPr lang="en-US" sz="3600" dirty="0" err="1"/>
              <a:t>Governo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Repubblica </a:t>
            </a:r>
            <a:r>
              <a:rPr lang="en-US" sz="3600" dirty="0" err="1"/>
              <a:t>Italiana</a:t>
            </a:r>
            <a:r>
              <a:rPr lang="en-US" sz="3600" dirty="0"/>
              <a:t> e lo </a:t>
            </a:r>
            <a:r>
              <a:rPr lang="en-US" sz="3600" dirty="0" err="1"/>
              <a:t>Stato</a:t>
            </a:r>
            <a:r>
              <a:rPr lang="en-US" sz="3600" dirty="0"/>
              <a:t> del Qatar.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14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517594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133636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Dichiarazione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Qatar </a:t>
            </a:r>
            <a:r>
              <a:rPr lang="en-US" sz="4000" dirty="0">
                <a:solidFill>
                  <a:srgbClr val="FFFFFF"/>
                </a:solidFill>
              </a:rPr>
              <a:t>del 29 </a:t>
            </a:r>
            <a:r>
              <a:rPr lang="en-US" sz="4000" dirty="0" err="1">
                <a:solidFill>
                  <a:srgbClr val="FFFFFF"/>
                </a:solidFill>
              </a:rPr>
              <a:t>aprile</a:t>
            </a:r>
            <a:r>
              <a:rPr lang="en-US" sz="4000" dirty="0">
                <a:solidFill>
                  <a:srgbClr val="FFFFFF"/>
                </a:solidFill>
              </a:rPr>
              <a:t> 2009 in </a:t>
            </a:r>
            <a:r>
              <a:rPr lang="en-US" sz="4000" dirty="0" err="1">
                <a:solidFill>
                  <a:srgbClr val="FFFFFF"/>
                </a:solidFill>
              </a:rPr>
              <a:t>relazione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dell’infanzia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del 1989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24628"/>
            <a:ext cx="9724031" cy="4560425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lvl="0" indent="0" algn="just">
              <a:buNone/>
            </a:pPr>
            <a:r>
              <a:rPr lang="en-US" sz="3600" dirty="0" err="1"/>
              <a:t>Considerando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il </a:t>
            </a:r>
            <a:r>
              <a:rPr lang="en-US" sz="3600" dirty="0" err="1"/>
              <a:t>Governo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del Qatar ha </a:t>
            </a:r>
            <a:r>
              <a:rPr lang="en-US" sz="3600" dirty="0" err="1"/>
              <a:t>ratificato</a:t>
            </a:r>
            <a:r>
              <a:rPr lang="en-US" sz="3600" dirty="0"/>
              <a:t> la </a:t>
            </a:r>
            <a:r>
              <a:rPr lang="en-US" sz="3600" dirty="0" err="1"/>
              <a:t>Convenzione</a:t>
            </a:r>
            <a:r>
              <a:rPr lang="en-US" sz="3600" dirty="0"/>
              <a:t> del 1989 sui </a:t>
            </a:r>
            <a:r>
              <a:rPr lang="en-US" sz="3600" dirty="0" err="1"/>
              <a:t>diritti</a:t>
            </a:r>
            <a:r>
              <a:rPr lang="en-US" sz="3600" dirty="0"/>
              <a:t> </a:t>
            </a:r>
            <a:r>
              <a:rPr lang="en-US" sz="3600" dirty="0" err="1"/>
              <a:t>dell’infanzia</a:t>
            </a:r>
            <a:r>
              <a:rPr lang="en-US" sz="3600" dirty="0"/>
              <a:t> il 3 </a:t>
            </a:r>
            <a:r>
              <a:rPr lang="en-US" sz="3600" dirty="0" err="1"/>
              <a:t>aprile</a:t>
            </a:r>
            <a:r>
              <a:rPr lang="en-US" sz="3600" dirty="0"/>
              <a:t> 1995, e ha </a:t>
            </a:r>
            <a:r>
              <a:rPr lang="en-US" sz="3600" dirty="0" err="1"/>
              <a:t>formulato</a:t>
            </a:r>
            <a:r>
              <a:rPr lang="en-US" sz="3600" dirty="0"/>
              <a:t> </a:t>
            </a:r>
            <a:r>
              <a:rPr lang="en-US" sz="3600" dirty="0" err="1"/>
              <a:t>una</a:t>
            </a:r>
            <a:r>
              <a:rPr lang="en-US" sz="3600" dirty="0"/>
              <a:t> </a:t>
            </a:r>
            <a:r>
              <a:rPr lang="en-US" sz="3600" dirty="0" err="1"/>
              <a:t>riserva</a:t>
            </a:r>
            <a:r>
              <a:rPr lang="en-US" sz="3600" dirty="0"/>
              <a:t> </a:t>
            </a:r>
            <a:r>
              <a:rPr lang="en-US" sz="3600" dirty="0" err="1"/>
              <a:t>generale</a:t>
            </a:r>
            <a:r>
              <a:rPr lang="en-US" sz="3600" dirty="0"/>
              <a:t> </a:t>
            </a:r>
            <a:r>
              <a:rPr lang="en-US" sz="3600" dirty="0" err="1"/>
              <a:t>relativa</a:t>
            </a:r>
            <a:r>
              <a:rPr lang="en-US" sz="3600" dirty="0"/>
              <a:t> a </a:t>
            </a:r>
            <a:r>
              <a:rPr lang="en-US" sz="3600" dirty="0" err="1"/>
              <a:t>qualsiasi</a:t>
            </a:r>
            <a:r>
              <a:rPr lang="en-US" sz="3600" dirty="0"/>
              <a:t> </a:t>
            </a:r>
            <a:r>
              <a:rPr lang="en-US" sz="3600" dirty="0" err="1"/>
              <a:t>sua</a:t>
            </a:r>
            <a:r>
              <a:rPr lang="en-US" sz="3600" dirty="0"/>
              <a:t> </a:t>
            </a:r>
            <a:r>
              <a:rPr lang="en-US" sz="3600" dirty="0" err="1"/>
              <a:t>disposizione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sia</a:t>
            </a:r>
            <a:r>
              <a:rPr lang="en-US" sz="3600" dirty="0"/>
              <a:t> </a:t>
            </a:r>
            <a:r>
              <a:rPr lang="en-US" sz="3600" dirty="0" err="1"/>
              <a:t>incoerente</a:t>
            </a:r>
            <a:r>
              <a:rPr lang="en-US" sz="3600" dirty="0"/>
              <a:t> con la sharia </a:t>
            </a:r>
            <a:r>
              <a:rPr lang="en-US" sz="3600" dirty="0" err="1"/>
              <a:t>islamica</a:t>
            </a:r>
            <a:r>
              <a:rPr lang="en-US" sz="3600" dirty="0"/>
              <a:t>;</a:t>
            </a:r>
          </a:p>
          <a:p>
            <a:pPr marL="0" lvl="0" indent="0" algn="just">
              <a:buNone/>
            </a:pPr>
            <a:r>
              <a:rPr lang="en-US" sz="3600" dirty="0"/>
              <a:t>[…] </a:t>
            </a:r>
            <a:r>
              <a:rPr lang="en-US" sz="3600" dirty="0" err="1"/>
              <a:t>dichiariamo</a:t>
            </a:r>
            <a:r>
              <a:rPr lang="en-US" sz="3600" dirty="0"/>
              <a:t>, </a:t>
            </a:r>
            <a:r>
              <a:rPr lang="en-US" sz="3600" dirty="0" err="1"/>
              <a:t>mediante</a:t>
            </a:r>
            <a:r>
              <a:rPr lang="en-US" sz="3600" dirty="0"/>
              <a:t> il </a:t>
            </a:r>
            <a:r>
              <a:rPr lang="en-US" sz="3600" dirty="0" err="1"/>
              <a:t>presente</a:t>
            </a:r>
            <a:r>
              <a:rPr lang="en-US" sz="3600" dirty="0"/>
              <a:t> </a:t>
            </a:r>
            <a:r>
              <a:rPr lang="en-US" sz="3600" dirty="0" err="1"/>
              <a:t>strumento</a:t>
            </a:r>
            <a:r>
              <a:rPr lang="en-US" sz="3600" dirty="0"/>
              <a:t>, il </a:t>
            </a:r>
            <a:r>
              <a:rPr lang="en-US" sz="3600" dirty="0" err="1"/>
              <a:t>ritiro</a:t>
            </a:r>
            <a:r>
              <a:rPr lang="en-US" sz="3600" dirty="0"/>
              <a:t> </a:t>
            </a:r>
            <a:r>
              <a:rPr lang="en-US" sz="3600" dirty="0" err="1"/>
              <a:t>parziale</a:t>
            </a:r>
            <a:r>
              <a:rPr lang="en-US" sz="3600" dirty="0"/>
              <a:t> da </a:t>
            </a:r>
            <a:r>
              <a:rPr lang="en-US" sz="3600" dirty="0" err="1"/>
              <a:t>parte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del Qatar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sua</a:t>
            </a:r>
            <a:r>
              <a:rPr lang="en-US" sz="3600" dirty="0"/>
              <a:t> </a:t>
            </a:r>
            <a:r>
              <a:rPr lang="en-US" sz="3600" dirty="0" err="1"/>
              <a:t>riserva</a:t>
            </a:r>
            <a:r>
              <a:rPr lang="en-US" sz="3600" dirty="0"/>
              <a:t> </a:t>
            </a:r>
            <a:r>
              <a:rPr lang="en-US" sz="3600" dirty="0" err="1"/>
              <a:t>generale</a:t>
            </a:r>
            <a:r>
              <a:rPr lang="en-US" sz="3600" dirty="0"/>
              <a:t>,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continuerà</a:t>
            </a:r>
            <a:r>
              <a:rPr lang="en-US" sz="3600" dirty="0"/>
              <a:t> ad </a:t>
            </a:r>
            <a:r>
              <a:rPr lang="en-US" sz="3600" dirty="0" err="1"/>
              <a:t>applicarsi</a:t>
            </a:r>
            <a:r>
              <a:rPr lang="en-US" sz="3600" dirty="0"/>
              <a:t> rispetto alle </a:t>
            </a:r>
            <a:r>
              <a:rPr lang="en-US" sz="3600" dirty="0" err="1"/>
              <a:t>disposizioni</a:t>
            </a:r>
            <a:r>
              <a:rPr lang="en-US" sz="3600" dirty="0"/>
              <a:t> </a:t>
            </a:r>
            <a:r>
              <a:rPr lang="en-US" sz="3600" dirty="0" err="1"/>
              <a:t>degli</a:t>
            </a:r>
            <a:r>
              <a:rPr lang="en-US" sz="3600" dirty="0"/>
              <a:t> </a:t>
            </a:r>
            <a:r>
              <a:rPr lang="en-US" sz="3600" dirty="0" err="1"/>
              <a:t>articoli</a:t>
            </a:r>
            <a:r>
              <a:rPr lang="en-US" sz="3600" dirty="0"/>
              <a:t> 2 e 14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15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440006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civili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politici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(ICCPR, 1966)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6,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paragrafo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5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Una </a:t>
            </a:r>
            <a:r>
              <a:rPr lang="en-US" sz="3600" dirty="0" err="1"/>
              <a:t>sentenza</a:t>
            </a:r>
            <a:r>
              <a:rPr lang="en-US" sz="3600" dirty="0"/>
              <a:t> </a:t>
            </a:r>
            <a:r>
              <a:rPr lang="en-US" sz="3600" dirty="0" err="1"/>
              <a:t>capitale</a:t>
            </a:r>
            <a:r>
              <a:rPr lang="en-US" sz="3600" dirty="0"/>
              <a:t> non </a:t>
            </a:r>
            <a:r>
              <a:rPr lang="en-US" sz="3600" dirty="0" err="1"/>
              <a:t>può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pronunciata</a:t>
            </a:r>
            <a:r>
              <a:rPr lang="en-US" sz="3600" dirty="0"/>
              <a:t> per </a:t>
            </a:r>
            <a:r>
              <a:rPr lang="en-US" sz="3600" b="1" dirty="0" err="1"/>
              <a:t>delitti</a:t>
            </a:r>
            <a:r>
              <a:rPr lang="en-US" sz="3600" b="1" dirty="0"/>
              <a:t> </a:t>
            </a:r>
            <a:r>
              <a:rPr lang="en-US" sz="3600" b="1" dirty="0" err="1"/>
              <a:t>commessi</a:t>
            </a:r>
            <a:r>
              <a:rPr lang="en-US" sz="3600" b="1" dirty="0"/>
              <a:t> </a:t>
            </a:r>
            <a:r>
              <a:rPr lang="en-US" sz="3600" b="1" dirty="0" err="1"/>
              <a:t>dai</a:t>
            </a:r>
            <a:r>
              <a:rPr lang="en-US" sz="3600" b="1" dirty="0"/>
              <a:t> </a:t>
            </a:r>
            <a:r>
              <a:rPr lang="en-US" sz="3600" b="1" dirty="0" err="1"/>
              <a:t>minori</a:t>
            </a:r>
            <a:r>
              <a:rPr lang="en-US" sz="3600" b="1" dirty="0"/>
              <a:t> di 18 anni </a:t>
            </a:r>
            <a:r>
              <a:rPr lang="en-US" sz="3600" dirty="0"/>
              <a:t>e non </a:t>
            </a:r>
            <a:r>
              <a:rPr lang="en-US" sz="3600" dirty="0" err="1"/>
              <a:t>può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eseguita</a:t>
            </a:r>
            <a:r>
              <a:rPr lang="en-US" sz="3600" dirty="0"/>
              <a:t> </a:t>
            </a:r>
            <a:r>
              <a:rPr lang="en-US" sz="3600" dirty="0" err="1"/>
              <a:t>nei</a:t>
            </a:r>
            <a:r>
              <a:rPr lang="en-US" sz="3600" dirty="0"/>
              <a:t> </a:t>
            </a:r>
            <a:r>
              <a:rPr lang="en-US" sz="3600" dirty="0" err="1"/>
              <a:t>confronti</a:t>
            </a:r>
            <a:r>
              <a:rPr lang="en-US" sz="3600" dirty="0"/>
              <a:t> di </a:t>
            </a:r>
            <a:r>
              <a:rPr lang="en-US" sz="3600" dirty="0" err="1"/>
              <a:t>donne</a:t>
            </a:r>
            <a:r>
              <a:rPr lang="en-US" sz="3600" dirty="0"/>
              <a:t> </a:t>
            </a:r>
            <a:r>
              <a:rPr lang="en-US" sz="3600" dirty="0" err="1"/>
              <a:t>incinte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2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93981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degli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Stati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Uniti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d’America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al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Patto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civili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politici</a:t>
            </a:r>
            <a:endParaRPr lang="en-US" sz="40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indent="0" algn="just">
              <a:buNone/>
            </a:pPr>
            <a:r>
              <a:rPr lang="en-US" sz="3600" dirty="0" err="1"/>
              <a:t>Gli</a:t>
            </a:r>
            <a:r>
              <a:rPr lang="en-US" sz="3600" dirty="0"/>
              <a:t> </a:t>
            </a:r>
            <a:r>
              <a:rPr lang="en-US" sz="3600" dirty="0" err="1"/>
              <a:t>Stati</a:t>
            </a:r>
            <a:r>
              <a:rPr lang="en-US" sz="3600" dirty="0"/>
              <a:t> </a:t>
            </a:r>
            <a:r>
              <a:rPr lang="en-US" sz="3600" dirty="0" err="1"/>
              <a:t>Uniti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riservano</a:t>
            </a:r>
            <a:r>
              <a:rPr lang="en-US" sz="3600" dirty="0"/>
              <a:t> il </a:t>
            </a:r>
            <a:r>
              <a:rPr lang="en-US" sz="3600" dirty="0" err="1"/>
              <a:t>diritto</a:t>
            </a:r>
            <a:r>
              <a:rPr lang="en-US" sz="3600" dirty="0"/>
              <a:t>, </a:t>
            </a:r>
            <a:r>
              <a:rPr lang="en-US" sz="3600" dirty="0" err="1"/>
              <a:t>fatti</a:t>
            </a:r>
            <a:r>
              <a:rPr lang="en-US" sz="3600" dirty="0"/>
              <a:t> </a:t>
            </a:r>
            <a:r>
              <a:rPr lang="en-US" sz="3600" dirty="0" err="1"/>
              <a:t>salvi</a:t>
            </a:r>
            <a:r>
              <a:rPr lang="en-US" sz="3600" dirty="0"/>
              <a:t> </a:t>
            </a:r>
            <a:r>
              <a:rPr lang="en-US" sz="3600" dirty="0" err="1"/>
              <a:t>i</a:t>
            </a:r>
            <a:r>
              <a:rPr lang="en-US" sz="3600" dirty="0"/>
              <a:t> </a:t>
            </a:r>
            <a:r>
              <a:rPr lang="en-US" sz="3600" dirty="0" err="1"/>
              <a:t>propri</a:t>
            </a:r>
            <a:r>
              <a:rPr lang="en-US" sz="3600" dirty="0"/>
              <a:t> </a:t>
            </a:r>
            <a:r>
              <a:rPr lang="en-US" sz="3600" dirty="0" err="1"/>
              <a:t>vincoli</a:t>
            </a:r>
            <a:r>
              <a:rPr lang="en-US" sz="3600" dirty="0"/>
              <a:t> </a:t>
            </a:r>
            <a:r>
              <a:rPr lang="en-US" sz="3600" dirty="0" err="1"/>
              <a:t>costituzionali</a:t>
            </a:r>
            <a:r>
              <a:rPr lang="en-US" sz="3600" dirty="0"/>
              <a:t>, di </a:t>
            </a:r>
            <a:r>
              <a:rPr lang="en-US" sz="3600" dirty="0" err="1"/>
              <a:t>imporre</a:t>
            </a:r>
            <a:r>
              <a:rPr lang="en-US" sz="3600" dirty="0"/>
              <a:t> la </a:t>
            </a:r>
            <a:r>
              <a:rPr lang="en-US" sz="3600" dirty="0" err="1"/>
              <a:t>pena</a:t>
            </a:r>
            <a:r>
              <a:rPr lang="en-US" sz="3600" dirty="0"/>
              <a:t> </a:t>
            </a:r>
            <a:r>
              <a:rPr lang="en-US" sz="3600" dirty="0" err="1"/>
              <a:t>capitale</a:t>
            </a:r>
            <a:r>
              <a:rPr lang="en-US" sz="3600" dirty="0"/>
              <a:t> a </a:t>
            </a:r>
            <a:r>
              <a:rPr lang="en-US" sz="3600" dirty="0" err="1"/>
              <a:t>qualsiasi</a:t>
            </a:r>
            <a:r>
              <a:rPr lang="en-US" sz="3600" dirty="0"/>
              <a:t> persona (</a:t>
            </a:r>
            <a:r>
              <a:rPr lang="en-US" sz="3600" dirty="0" err="1"/>
              <a:t>diversa</a:t>
            </a:r>
            <a:r>
              <a:rPr lang="en-US" sz="3600" dirty="0"/>
              <a:t> da </a:t>
            </a:r>
            <a:r>
              <a:rPr lang="en-US" sz="3600" dirty="0" err="1"/>
              <a:t>una</a:t>
            </a:r>
            <a:r>
              <a:rPr lang="en-US" sz="3600" dirty="0"/>
              <a:t> donna </a:t>
            </a:r>
            <a:r>
              <a:rPr lang="en-US" sz="3600" dirty="0" err="1"/>
              <a:t>incinta</a:t>
            </a:r>
            <a:r>
              <a:rPr lang="en-US" sz="3600" dirty="0"/>
              <a:t>) </a:t>
            </a:r>
            <a:r>
              <a:rPr lang="en-US" sz="3600" dirty="0" err="1"/>
              <a:t>debitamente</a:t>
            </a:r>
            <a:r>
              <a:rPr lang="en-US" sz="3600" dirty="0"/>
              <a:t> </a:t>
            </a:r>
            <a:r>
              <a:rPr lang="en-US" sz="3600" dirty="0" err="1"/>
              <a:t>condannata</a:t>
            </a:r>
            <a:r>
              <a:rPr lang="en-US" sz="3600" dirty="0"/>
              <a:t> ai sensi di </a:t>
            </a:r>
            <a:r>
              <a:rPr lang="en-US" sz="3600" dirty="0" err="1"/>
              <a:t>leggi</a:t>
            </a:r>
            <a:r>
              <a:rPr lang="en-US" sz="3600" dirty="0"/>
              <a:t> </a:t>
            </a:r>
            <a:r>
              <a:rPr lang="en-US" sz="3600" dirty="0" err="1"/>
              <a:t>esistenti</a:t>
            </a:r>
            <a:r>
              <a:rPr lang="en-US" sz="3600" dirty="0"/>
              <a:t> o future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consentano</a:t>
            </a:r>
            <a:r>
              <a:rPr lang="en-US" sz="3600" dirty="0"/>
              <a:t> </a:t>
            </a:r>
            <a:r>
              <a:rPr lang="en-US" sz="3600" dirty="0" err="1"/>
              <a:t>l'imposizione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pena</a:t>
            </a:r>
            <a:r>
              <a:rPr lang="en-US" sz="3600" dirty="0"/>
              <a:t> </a:t>
            </a:r>
            <a:r>
              <a:rPr lang="en-US" sz="3600" dirty="0" err="1"/>
              <a:t>capitale</a:t>
            </a:r>
            <a:r>
              <a:rPr lang="en-US" sz="3600" dirty="0"/>
              <a:t>, </a:t>
            </a:r>
            <a:r>
              <a:rPr lang="en-US" sz="3600" b="1" dirty="0" err="1"/>
              <a:t>inclusa</a:t>
            </a:r>
            <a:r>
              <a:rPr lang="en-US" sz="3600" b="1" dirty="0"/>
              <a:t> come </a:t>
            </a:r>
            <a:r>
              <a:rPr lang="en-US" sz="3600" b="1" dirty="0" err="1"/>
              <a:t>punizione</a:t>
            </a:r>
            <a:r>
              <a:rPr lang="en-US" sz="3600" b="1" dirty="0"/>
              <a:t> per </a:t>
            </a:r>
            <a:r>
              <a:rPr lang="en-US" sz="3600" b="1" dirty="0" err="1"/>
              <a:t>crimini</a:t>
            </a:r>
            <a:r>
              <a:rPr lang="en-US" sz="3600" b="1" dirty="0"/>
              <a:t> </a:t>
            </a:r>
            <a:r>
              <a:rPr lang="en-US" sz="3600" b="1" dirty="0" err="1"/>
              <a:t>commessi</a:t>
            </a:r>
            <a:r>
              <a:rPr lang="en-US" sz="3600" b="1" dirty="0"/>
              <a:t> da </a:t>
            </a:r>
            <a:r>
              <a:rPr lang="en-US" sz="3600" b="1" dirty="0" err="1"/>
              <a:t>persone</a:t>
            </a:r>
            <a:r>
              <a:rPr lang="en-US" sz="3600" b="1" dirty="0"/>
              <a:t> al di sotto </a:t>
            </a:r>
            <a:r>
              <a:rPr lang="en-US" sz="3600" b="1" dirty="0" err="1"/>
              <a:t>diciotto</a:t>
            </a:r>
            <a:r>
              <a:rPr lang="en-US" sz="3600" b="1" dirty="0"/>
              <a:t> anni di </a:t>
            </a:r>
            <a:r>
              <a:rPr lang="en-US" sz="3600" b="1" dirty="0" err="1"/>
              <a:t>età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40693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civili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politici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dirty="0">
                <a:solidFill>
                  <a:srgbClr val="FFFFFF"/>
                </a:solidFill>
              </a:rPr>
              <a:t>(ICCPR, 1966)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12,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paragrafo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4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 err="1"/>
              <a:t>Nessuno</a:t>
            </a:r>
            <a:r>
              <a:rPr lang="en-US" sz="3600" dirty="0"/>
              <a:t> </a:t>
            </a:r>
            <a:r>
              <a:rPr lang="en-US" sz="3600" dirty="0" err="1"/>
              <a:t>può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arbitrariamente</a:t>
            </a:r>
            <a:r>
              <a:rPr lang="en-US" sz="3600" dirty="0"/>
              <a:t> </a:t>
            </a:r>
            <a:r>
              <a:rPr lang="en-US" sz="3600" dirty="0" err="1"/>
              <a:t>privato</a:t>
            </a:r>
            <a:r>
              <a:rPr lang="en-US" sz="3600" dirty="0"/>
              <a:t> del </a:t>
            </a:r>
            <a:r>
              <a:rPr lang="en-US" sz="3600" dirty="0" err="1"/>
              <a:t>diritto</a:t>
            </a:r>
            <a:r>
              <a:rPr lang="en-US" sz="3600" dirty="0"/>
              <a:t> di </a:t>
            </a:r>
            <a:r>
              <a:rPr lang="en-US" sz="3600" dirty="0" err="1"/>
              <a:t>entrare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proprio </a:t>
            </a:r>
            <a:r>
              <a:rPr lang="en-US" sz="3600" dirty="0" err="1"/>
              <a:t>Paese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4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1715250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dell’Italia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al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Patto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sui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civili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e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politici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ritirata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4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nel</a:t>
            </a:r>
            <a:r>
              <a:rPr lang="en-US" sz="4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2005)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Il </a:t>
            </a:r>
            <a:r>
              <a:rPr lang="en-US" sz="3600" dirty="0" err="1"/>
              <a:t>paragrafo</a:t>
            </a:r>
            <a:r>
              <a:rPr lang="en-US" sz="3600" dirty="0"/>
              <a:t> 4 </a:t>
            </a:r>
            <a:r>
              <a:rPr lang="en-US" sz="3600" dirty="0" err="1"/>
              <a:t>dell'art</a:t>
            </a:r>
            <a:r>
              <a:rPr lang="en-US" sz="3600" dirty="0"/>
              <a:t>. 12 non </a:t>
            </a:r>
            <a:r>
              <a:rPr lang="en-US" sz="3600" dirty="0" err="1"/>
              <a:t>costituisce</a:t>
            </a:r>
            <a:r>
              <a:rPr lang="en-US" sz="3600" dirty="0"/>
              <a:t> </a:t>
            </a:r>
            <a:r>
              <a:rPr lang="en-US" sz="3600" dirty="0" err="1"/>
              <a:t>ostacolo</a:t>
            </a:r>
            <a:r>
              <a:rPr lang="en-US" sz="3600" dirty="0"/>
              <a:t> </a:t>
            </a:r>
            <a:r>
              <a:rPr lang="en-US" sz="3600" dirty="0" err="1"/>
              <a:t>alla</a:t>
            </a:r>
            <a:r>
              <a:rPr lang="en-US" sz="3600" dirty="0"/>
              <a:t> </a:t>
            </a:r>
            <a:r>
              <a:rPr lang="en-US" sz="3600" dirty="0" err="1"/>
              <a:t>applicazione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disposizione</a:t>
            </a:r>
            <a:r>
              <a:rPr lang="en-US" sz="3600" dirty="0"/>
              <a:t> </a:t>
            </a:r>
            <a:r>
              <a:rPr lang="en-US" sz="3600" dirty="0" err="1"/>
              <a:t>transitoria</a:t>
            </a:r>
            <a:r>
              <a:rPr lang="en-US" sz="3600" dirty="0"/>
              <a:t> XIII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Costituzione</a:t>
            </a:r>
            <a:r>
              <a:rPr lang="en-US" sz="3600" dirty="0"/>
              <a:t> </a:t>
            </a:r>
            <a:r>
              <a:rPr lang="en-US" sz="3600" dirty="0" err="1"/>
              <a:t>italiana</a:t>
            </a:r>
            <a:r>
              <a:rPr lang="en-US" sz="3600" dirty="0"/>
              <a:t> </a:t>
            </a:r>
            <a:r>
              <a:rPr lang="en-US" sz="3600" dirty="0" err="1"/>
              <a:t>concernente</a:t>
            </a:r>
            <a:r>
              <a:rPr lang="en-US" sz="3600" dirty="0"/>
              <a:t> il </a:t>
            </a:r>
            <a:r>
              <a:rPr lang="en-US" sz="3600" dirty="0" err="1"/>
              <a:t>divieto</a:t>
            </a:r>
            <a:r>
              <a:rPr lang="en-US" sz="3600" dirty="0"/>
              <a:t> di </a:t>
            </a:r>
            <a:r>
              <a:rPr lang="en-US" sz="3600" dirty="0" err="1"/>
              <a:t>ingresso</a:t>
            </a:r>
            <a:r>
              <a:rPr lang="en-US" sz="3600" dirty="0"/>
              <a:t> e di </a:t>
            </a:r>
            <a:r>
              <a:rPr lang="en-US" sz="3600" dirty="0" err="1"/>
              <a:t>soggiorno</a:t>
            </a:r>
            <a:r>
              <a:rPr lang="en-US" sz="3600" dirty="0"/>
              <a:t> </a:t>
            </a:r>
            <a:r>
              <a:rPr lang="en-US" sz="3600" dirty="0" err="1"/>
              <a:t>nel</a:t>
            </a:r>
            <a:r>
              <a:rPr lang="en-US" sz="3600" dirty="0"/>
              <a:t> </a:t>
            </a:r>
            <a:r>
              <a:rPr lang="en-US" sz="3600" dirty="0" err="1"/>
              <a:t>territorio</a:t>
            </a:r>
            <a:r>
              <a:rPr lang="en-US" sz="3600" dirty="0"/>
              <a:t> </a:t>
            </a:r>
            <a:r>
              <a:rPr lang="en-US" sz="3600" dirty="0" err="1"/>
              <a:t>dello</a:t>
            </a:r>
            <a:r>
              <a:rPr lang="en-US" sz="3600" dirty="0"/>
              <a:t> </a:t>
            </a:r>
            <a:r>
              <a:rPr lang="en-US" sz="3600" dirty="0" err="1"/>
              <a:t>Stato</a:t>
            </a:r>
            <a:r>
              <a:rPr lang="en-US" sz="3600" dirty="0"/>
              <a:t> di </a:t>
            </a:r>
            <a:r>
              <a:rPr lang="en-US" sz="3600" dirty="0" err="1"/>
              <a:t>alcuni</a:t>
            </a:r>
            <a:r>
              <a:rPr lang="en-US" sz="3600" dirty="0"/>
              <a:t> </a:t>
            </a:r>
            <a:r>
              <a:rPr lang="en-US" sz="3600" dirty="0" err="1"/>
              <a:t>membri</a:t>
            </a:r>
            <a:r>
              <a:rPr lang="en-US" sz="3600" dirty="0"/>
              <a:t> di Casa </a:t>
            </a:r>
            <a:r>
              <a:rPr lang="en-US" sz="3600" dirty="0" err="1"/>
              <a:t>Savoia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5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022250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332721" cy="11672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sull’eliminazione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ogni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forma di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discriminazione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nei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confronti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donne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(CEDAW, 1979)</a:t>
            </a:r>
            <a:b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16, </a:t>
            </a:r>
            <a:r>
              <a:rPr lang="en-US" sz="2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paragrafo</a:t>
            </a:r>
            <a:r>
              <a:rPr lang="en-US" sz="2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1(e)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sz="3200" dirty="0" err="1"/>
              <a:t>Gli</a:t>
            </a:r>
            <a:r>
              <a:rPr lang="en-US" sz="3200" dirty="0"/>
              <a:t> </a:t>
            </a:r>
            <a:r>
              <a:rPr lang="en-US" sz="3200" dirty="0" err="1"/>
              <a:t>Stati</a:t>
            </a:r>
            <a:r>
              <a:rPr lang="en-US" sz="3200" dirty="0"/>
              <a:t> </a:t>
            </a:r>
            <a:r>
              <a:rPr lang="en-US" sz="3200" dirty="0" err="1"/>
              <a:t>Parti</a:t>
            </a:r>
            <a:r>
              <a:rPr lang="en-US" sz="3200" dirty="0"/>
              <a:t> </a:t>
            </a:r>
            <a:r>
              <a:rPr lang="en-US" sz="3200" dirty="0" err="1"/>
              <a:t>prendono</a:t>
            </a:r>
            <a:r>
              <a:rPr lang="en-US" sz="3200" dirty="0"/>
              <a:t> </a:t>
            </a:r>
            <a:r>
              <a:rPr lang="en-US" sz="3200" dirty="0" err="1"/>
              <a:t>tutte</a:t>
            </a:r>
            <a:r>
              <a:rPr lang="en-US" sz="3200" dirty="0"/>
              <a:t> le </a:t>
            </a:r>
            <a:r>
              <a:rPr lang="en-US" sz="3200" dirty="0" err="1"/>
              <a:t>misure</a:t>
            </a:r>
            <a:r>
              <a:rPr lang="en-US" sz="3200" dirty="0"/>
              <a:t> </a:t>
            </a:r>
            <a:r>
              <a:rPr lang="en-US" sz="3200" dirty="0" err="1"/>
              <a:t>adeguate</a:t>
            </a:r>
            <a:r>
              <a:rPr lang="en-US" sz="3200" dirty="0"/>
              <a:t> per </a:t>
            </a:r>
            <a:r>
              <a:rPr lang="en-US" sz="3200" dirty="0" err="1"/>
              <a:t>eliminare</a:t>
            </a:r>
            <a:r>
              <a:rPr lang="en-US" sz="3200" dirty="0"/>
              <a:t> la </a:t>
            </a:r>
            <a:r>
              <a:rPr lang="en-US" sz="3200" dirty="0" err="1"/>
              <a:t>discriminazione</a:t>
            </a:r>
            <a:r>
              <a:rPr lang="en-US" sz="3200" dirty="0"/>
              <a:t> </a:t>
            </a:r>
            <a:r>
              <a:rPr lang="en-US" sz="3200" dirty="0" err="1"/>
              <a:t>nei</a:t>
            </a:r>
            <a:r>
              <a:rPr lang="en-US" sz="3200" dirty="0"/>
              <a:t> </a:t>
            </a:r>
            <a:r>
              <a:rPr lang="en-US" sz="3200" dirty="0" err="1"/>
              <a:t>confronti</a:t>
            </a:r>
            <a:r>
              <a:rPr lang="en-US" sz="3200" dirty="0"/>
              <a:t> </a:t>
            </a:r>
            <a:r>
              <a:rPr lang="en-US" sz="3200" dirty="0" err="1"/>
              <a:t>della</a:t>
            </a:r>
            <a:r>
              <a:rPr lang="en-US" sz="3200" dirty="0"/>
              <a:t> donna in </a:t>
            </a:r>
            <a:r>
              <a:rPr lang="en-US" sz="3200" dirty="0" err="1"/>
              <a:t>tutte</a:t>
            </a:r>
            <a:r>
              <a:rPr lang="en-US" sz="3200" dirty="0"/>
              <a:t> le </a:t>
            </a:r>
            <a:r>
              <a:rPr lang="en-US" sz="3200" dirty="0" err="1"/>
              <a:t>questioni</a:t>
            </a:r>
            <a:r>
              <a:rPr lang="en-US" sz="3200" dirty="0"/>
              <a:t> </a:t>
            </a:r>
            <a:r>
              <a:rPr lang="en-US" sz="3200" dirty="0" err="1"/>
              <a:t>derivanti</a:t>
            </a:r>
            <a:r>
              <a:rPr lang="en-US" sz="3200" dirty="0"/>
              <a:t> dal </a:t>
            </a:r>
            <a:r>
              <a:rPr lang="en-US" sz="3200" dirty="0" err="1"/>
              <a:t>matrimonio</a:t>
            </a:r>
            <a:r>
              <a:rPr lang="en-US" sz="3200" dirty="0"/>
              <a:t> e </a:t>
            </a:r>
            <a:r>
              <a:rPr lang="en-US" sz="3200" dirty="0" err="1"/>
              <a:t>nei</a:t>
            </a:r>
            <a:r>
              <a:rPr lang="en-US" sz="3200" dirty="0"/>
              <a:t> </a:t>
            </a:r>
            <a:r>
              <a:rPr lang="en-US" sz="3200" dirty="0" err="1"/>
              <a:t>rapporti</a:t>
            </a:r>
            <a:r>
              <a:rPr lang="en-US" sz="3200" dirty="0"/>
              <a:t> </a:t>
            </a:r>
            <a:r>
              <a:rPr lang="en-US" sz="3200" dirty="0" err="1"/>
              <a:t>familiari</a:t>
            </a:r>
            <a:r>
              <a:rPr lang="en-US" sz="3200" dirty="0"/>
              <a:t> e, in </a:t>
            </a:r>
            <a:r>
              <a:rPr lang="en-US" sz="3200" dirty="0" err="1"/>
              <a:t>particolare</a:t>
            </a:r>
            <a:r>
              <a:rPr lang="en-US" sz="3200" dirty="0"/>
              <a:t>, </a:t>
            </a:r>
            <a:r>
              <a:rPr lang="en-US" sz="3200" dirty="0" err="1"/>
              <a:t>assicurano</a:t>
            </a:r>
            <a:r>
              <a:rPr lang="en-US" sz="3200" dirty="0"/>
              <a:t>, in </a:t>
            </a:r>
            <a:r>
              <a:rPr lang="en-US" sz="3200" dirty="0" err="1"/>
              <a:t>condizioni</a:t>
            </a:r>
            <a:r>
              <a:rPr lang="en-US" sz="3200" dirty="0"/>
              <a:t> di </a:t>
            </a:r>
            <a:r>
              <a:rPr lang="en-US" sz="3200" dirty="0" err="1"/>
              <a:t>parità</a:t>
            </a:r>
            <a:r>
              <a:rPr lang="en-US" sz="3200" dirty="0"/>
              <a:t> con </a:t>
            </a:r>
            <a:r>
              <a:rPr lang="en-US" sz="3200" dirty="0" err="1"/>
              <a:t>gli</a:t>
            </a:r>
            <a:r>
              <a:rPr lang="en-US" sz="3200" dirty="0"/>
              <a:t> </a:t>
            </a:r>
            <a:r>
              <a:rPr lang="en-US" sz="3200" dirty="0" err="1"/>
              <a:t>uomini</a:t>
            </a:r>
            <a:r>
              <a:rPr lang="en-US" sz="3200" dirty="0"/>
              <a:t>: […]</a:t>
            </a:r>
          </a:p>
          <a:p>
            <a:pPr marL="0" indent="0" algn="just">
              <a:buNone/>
            </a:pPr>
            <a:r>
              <a:rPr lang="en-US" sz="3200" dirty="0"/>
              <a:t>e) </a:t>
            </a:r>
            <a:r>
              <a:rPr lang="en-US" sz="3200" dirty="0" err="1"/>
              <a:t>gli</a:t>
            </a:r>
            <a:r>
              <a:rPr lang="en-US" sz="3200" dirty="0"/>
              <a:t> </a:t>
            </a:r>
            <a:r>
              <a:rPr lang="en-US" sz="3200" dirty="0" err="1"/>
              <a:t>stessi</a:t>
            </a:r>
            <a:r>
              <a:rPr lang="en-US" sz="3200" dirty="0"/>
              <a:t> </a:t>
            </a:r>
            <a:r>
              <a:rPr lang="en-US" sz="3200" dirty="0" err="1"/>
              <a:t>diritti</a:t>
            </a:r>
            <a:r>
              <a:rPr lang="en-US" sz="3200" dirty="0"/>
              <a:t> di </a:t>
            </a:r>
            <a:r>
              <a:rPr lang="en-US" sz="3200" b="1" dirty="0" err="1"/>
              <a:t>decidere</a:t>
            </a:r>
            <a:r>
              <a:rPr lang="en-US" sz="3200" b="1" dirty="0"/>
              <a:t> </a:t>
            </a:r>
            <a:r>
              <a:rPr lang="en-US" sz="3200" b="1" dirty="0" err="1"/>
              <a:t>liberamente</a:t>
            </a:r>
            <a:r>
              <a:rPr lang="en-US" sz="3200" b="1" dirty="0"/>
              <a:t>, e con </a:t>
            </a:r>
            <a:r>
              <a:rPr lang="en-US" sz="3200" b="1" dirty="0" err="1"/>
              <a:t>cognizione</a:t>
            </a:r>
            <a:r>
              <a:rPr lang="en-US" sz="3200" b="1" dirty="0"/>
              <a:t> di causa, il </a:t>
            </a:r>
            <a:r>
              <a:rPr lang="en-US" sz="3200" b="1" dirty="0" err="1"/>
              <a:t>numero</a:t>
            </a:r>
            <a:r>
              <a:rPr lang="en-US" sz="3200" b="1" dirty="0"/>
              <a:t> e </a:t>
            </a:r>
            <a:r>
              <a:rPr lang="en-US" sz="3200" b="1" dirty="0" err="1"/>
              <a:t>l'intervallo</a:t>
            </a:r>
            <a:r>
              <a:rPr lang="en-US" sz="3200" b="1" dirty="0"/>
              <a:t> </a:t>
            </a:r>
            <a:r>
              <a:rPr lang="en-US" sz="3200" b="1" dirty="0" err="1"/>
              <a:t>delle</a:t>
            </a:r>
            <a:r>
              <a:rPr lang="en-US" sz="3200" b="1" dirty="0"/>
              <a:t> </a:t>
            </a:r>
            <a:r>
              <a:rPr lang="en-US" sz="3200" b="1" dirty="0" err="1"/>
              <a:t>nascite</a:t>
            </a:r>
            <a:r>
              <a:rPr lang="en-US" sz="3200" dirty="0"/>
              <a:t>, e di </a:t>
            </a:r>
            <a:r>
              <a:rPr lang="en-US" sz="3200" dirty="0" err="1"/>
              <a:t>accedere</a:t>
            </a:r>
            <a:r>
              <a:rPr lang="en-US" sz="3200" dirty="0"/>
              <a:t> alle </a:t>
            </a:r>
            <a:r>
              <a:rPr lang="en-US" sz="3200" dirty="0" err="1"/>
              <a:t>informazioni</a:t>
            </a:r>
            <a:r>
              <a:rPr lang="en-US" sz="3200" dirty="0"/>
              <a:t>, </a:t>
            </a:r>
            <a:r>
              <a:rPr lang="en-US" sz="3200" dirty="0" err="1"/>
              <a:t>all'educazione</a:t>
            </a:r>
            <a:r>
              <a:rPr lang="en-US" sz="3200" dirty="0"/>
              <a:t> ed ai </a:t>
            </a:r>
            <a:r>
              <a:rPr lang="en-US" sz="3200" dirty="0" err="1"/>
              <a:t>mezzi</a:t>
            </a:r>
            <a:r>
              <a:rPr lang="en-US" sz="3200" dirty="0"/>
              <a:t> </a:t>
            </a:r>
            <a:r>
              <a:rPr lang="en-US" sz="3200" dirty="0" err="1"/>
              <a:t>necessari</a:t>
            </a:r>
            <a:r>
              <a:rPr lang="en-US" sz="3200" dirty="0"/>
              <a:t> per </a:t>
            </a:r>
            <a:r>
              <a:rPr lang="en-US" sz="3200" dirty="0" err="1"/>
              <a:t>esercitare</a:t>
            </a:r>
            <a:r>
              <a:rPr lang="en-US" sz="3200" dirty="0"/>
              <a:t> </a:t>
            </a:r>
            <a:r>
              <a:rPr lang="en-US" sz="3200" dirty="0" err="1"/>
              <a:t>tali</a:t>
            </a:r>
            <a:r>
              <a:rPr lang="en-US" sz="3200" dirty="0"/>
              <a:t> </a:t>
            </a:r>
            <a:r>
              <a:rPr lang="en-US" sz="3200" dirty="0" err="1"/>
              <a:t>diritti</a:t>
            </a:r>
            <a:r>
              <a:rPr lang="en-US" sz="32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6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457118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Dichiarazione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Malta in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relazione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CEDAW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Il </a:t>
            </a:r>
            <a:r>
              <a:rPr lang="en-US" sz="3600" dirty="0" err="1"/>
              <a:t>governo</a:t>
            </a:r>
            <a:r>
              <a:rPr lang="en-US" sz="3600" dirty="0"/>
              <a:t> di Malta non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considera</a:t>
            </a:r>
            <a:r>
              <a:rPr lang="en-US" sz="3600" dirty="0"/>
              <a:t> </a:t>
            </a:r>
            <a:r>
              <a:rPr lang="en-US" sz="3600" dirty="0" err="1"/>
              <a:t>vincolato</a:t>
            </a:r>
            <a:r>
              <a:rPr lang="en-US" sz="3600" dirty="0"/>
              <a:t> dal </a:t>
            </a:r>
            <a:r>
              <a:rPr lang="en-US" sz="3600" dirty="0" err="1"/>
              <a:t>sottoparagrafo</a:t>
            </a:r>
            <a:r>
              <a:rPr lang="en-US" sz="3600" dirty="0"/>
              <a:t> (e) del </a:t>
            </a:r>
            <a:r>
              <a:rPr lang="en-US" sz="3600" dirty="0" err="1"/>
              <a:t>paragrafo</a:t>
            </a:r>
            <a:r>
              <a:rPr lang="en-US" sz="3600" dirty="0"/>
              <a:t> (1) </a:t>
            </a:r>
            <a:r>
              <a:rPr lang="en-US" sz="3600" dirty="0" err="1"/>
              <a:t>dell’articolo</a:t>
            </a:r>
            <a:r>
              <a:rPr lang="en-US" sz="3600" dirty="0"/>
              <a:t> 16 </a:t>
            </a:r>
            <a:r>
              <a:rPr lang="en-US" sz="3600" dirty="0" err="1"/>
              <a:t>nella</a:t>
            </a:r>
            <a:r>
              <a:rPr lang="en-US" sz="3600" dirty="0"/>
              <a:t> </a:t>
            </a:r>
            <a:r>
              <a:rPr lang="en-US" sz="3600" dirty="0" err="1"/>
              <a:t>misura</a:t>
            </a:r>
            <a:r>
              <a:rPr lang="en-US" sz="3600" dirty="0"/>
              <a:t> in cui lo </a:t>
            </a:r>
            <a:r>
              <a:rPr lang="en-US" sz="3600" dirty="0" err="1"/>
              <a:t>stesso</a:t>
            </a:r>
            <a:r>
              <a:rPr lang="en-US" sz="3600" dirty="0"/>
              <a:t> </a:t>
            </a:r>
            <a:r>
              <a:rPr lang="en-US" sz="3600" dirty="0" err="1"/>
              <a:t>può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interpretato</a:t>
            </a:r>
            <a:r>
              <a:rPr lang="en-US" sz="3600" dirty="0"/>
              <a:t> come un </a:t>
            </a:r>
            <a:r>
              <a:rPr lang="en-US" sz="3600" dirty="0" err="1"/>
              <a:t>obbligo</a:t>
            </a:r>
            <a:r>
              <a:rPr lang="en-US" sz="3600" dirty="0"/>
              <a:t> per Malta di </a:t>
            </a:r>
            <a:r>
              <a:rPr lang="en-US" sz="3600" dirty="0" err="1"/>
              <a:t>legalizzare</a:t>
            </a:r>
            <a:r>
              <a:rPr lang="en-US" sz="3600" dirty="0"/>
              <a:t> </a:t>
            </a:r>
            <a:r>
              <a:rPr lang="en-US" sz="3600" dirty="0" err="1"/>
              <a:t>l’aborto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7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36238191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446153" cy="116721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Dichiarazione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Francia in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relazione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alla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CEDAW</a:t>
            </a: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2318197"/>
            <a:ext cx="9724031" cy="368335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 algn="just">
              <a:buNone/>
            </a:pPr>
            <a:r>
              <a:rPr lang="en-US" sz="3600" dirty="0"/>
              <a:t>Il </a:t>
            </a:r>
            <a:r>
              <a:rPr lang="en-US" sz="3600" dirty="0" err="1"/>
              <a:t>Governo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Repubblica </a:t>
            </a:r>
            <a:r>
              <a:rPr lang="en-US" sz="3600" dirty="0" err="1"/>
              <a:t>francese</a:t>
            </a:r>
            <a:r>
              <a:rPr lang="en-US" sz="3600" dirty="0"/>
              <a:t> </a:t>
            </a:r>
            <a:r>
              <a:rPr lang="en-US" sz="3600" dirty="0" err="1"/>
              <a:t>dichiara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nessuna</a:t>
            </a:r>
            <a:r>
              <a:rPr lang="en-US" sz="3600" dirty="0"/>
              <a:t> </a:t>
            </a:r>
            <a:r>
              <a:rPr lang="en-US" sz="3600" dirty="0" err="1"/>
              <a:t>disposizione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Convenzione</a:t>
            </a:r>
            <a:r>
              <a:rPr lang="en-US" sz="3600" dirty="0"/>
              <a:t> </a:t>
            </a:r>
            <a:r>
              <a:rPr lang="en-US" sz="3600" dirty="0" err="1"/>
              <a:t>deve</a:t>
            </a:r>
            <a:r>
              <a:rPr lang="en-US" sz="3600" dirty="0"/>
              <a:t> </a:t>
            </a:r>
            <a:r>
              <a:rPr lang="en-US" sz="3600" dirty="0" err="1"/>
              <a:t>essere</a:t>
            </a:r>
            <a:r>
              <a:rPr lang="en-US" sz="3600" dirty="0"/>
              <a:t> </a:t>
            </a:r>
            <a:r>
              <a:rPr lang="en-US" sz="3600" dirty="0" err="1"/>
              <a:t>interpretata</a:t>
            </a:r>
            <a:r>
              <a:rPr lang="en-US" sz="3600" dirty="0"/>
              <a:t> come </a:t>
            </a:r>
            <a:r>
              <a:rPr lang="en-US" sz="3600" dirty="0" err="1"/>
              <a:t>prevalente</a:t>
            </a:r>
            <a:r>
              <a:rPr lang="en-US" sz="3600" dirty="0"/>
              <a:t> rispetto alle </a:t>
            </a:r>
            <a:r>
              <a:rPr lang="en-US" sz="3600" dirty="0" err="1"/>
              <a:t>disposizioni</a:t>
            </a:r>
            <a:r>
              <a:rPr lang="en-US" sz="3600" dirty="0"/>
              <a:t> </a:t>
            </a:r>
            <a:r>
              <a:rPr lang="en-US" sz="3600" dirty="0" err="1"/>
              <a:t>della</a:t>
            </a:r>
            <a:r>
              <a:rPr lang="en-US" sz="3600" dirty="0"/>
              <a:t> </a:t>
            </a:r>
            <a:r>
              <a:rPr lang="en-US" sz="3600" dirty="0" err="1"/>
              <a:t>legislazione</a:t>
            </a:r>
            <a:r>
              <a:rPr lang="en-US" sz="3600" dirty="0"/>
              <a:t> </a:t>
            </a:r>
            <a:r>
              <a:rPr lang="en-US" sz="3600" dirty="0" err="1"/>
              <a:t>francese</a:t>
            </a:r>
            <a:r>
              <a:rPr lang="en-US" sz="3600" dirty="0"/>
              <a:t> </a:t>
            </a:r>
            <a:r>
              <a:rPr lang="en-US" sz="3600" dirty="0" err="1"/>
              <a:t>più</a:t>
            </a:r>
            <a:r>
              <a:rPr lang="en-US" sz="3600" dirty="0"/>
              <a:t> </a:t>
            </a:r>
            <a:r>
              <a:rPr lang="en-US" sz="3600" dirty="0" err="1"/>
              <a:t>favorevoli</a:t>
            </a:r>
            <a:r>
              <a:rPr lang="en-US" sz="3600" dirty="0"/>
              <a:t> alle </a:t>
            </a:r>
            <a:r>
              <a:rPr lang="en-US" sz="3600" dirty="0" err="1"/>
              <a:t>donne</a:t>
            </a:r>
            <a:r>
              <a:rPr lang="en-US" sz="3600" dirty="0"/>
              <a:t> </a:t>
            </a:r>
            <a:r>
              <a:rPr lang="en-US" sz="3600" dirty="0" err="1"/>
              <a:t>che</a:t>
            </a:r>
            <a:r>
              <a:rPr lang="en-US" sz="3600" dirty="0"/>
              <a:t> </a:t>
            </a:r>
            <a:r>
              <a:rPr lang="en-US" sz="3600" dirty="0" err="1"/>
              <a:t>agli</a:t>
            </a:r>
            <a:r>
              <a:rPr lang="en-US" sz="3600" dirty="0"/>
              <a:t> </a:t>
            </a:r>
            <a:r>
              <a:rPr lang="en-US" sz="3600" dirty="0" err="1"/>
              <a:t>uomini</a:t>
            </a:r>
            <a:r>
              <a:rPr lang="en-US" sz="36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8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29227113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itolo 46">
            <a:extLst>
              <a:ext uri="{FF2B5EF4-FFF2-40B4-BE49-F238E27FC236}">
                <a16:creationId xmlns:a16="http://schemas.microsoft.com/office/drawing/2014/main" id="{81426377-1A7E-8148-A8FB-3EF0D0F06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10332721" cy="1167214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Convenzione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di Vienna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sul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diritto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trattati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(VCLT, 1969)</a:t>
            </a:r>
            <a:b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</a:br>
            <a:r>
              <a:rPr lang="en-US" sz="36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36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19 –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Formulazione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delle</a:t>
            </a:r>
            <a:r>
              <a:rPr lang="en-US" sz="3600" i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3600" i="1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riserve</a:t>
            </a:r>
            <a:endParaRPr lang="en-US" sz="3600" i="1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8" name="Segnaposto testo 37">
            <a:extLst>
              <a:ext uri="{FF2B5EF4-FFF2-40B4-BE49-F238E27FC236}">
                <a16:creationId xmlns:a16="http://schemas.microsoft.com/office/drawing/2014/main" id="{D7506231-5CF1-204D-AEA6-D5094E4CBD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599" y="1756290"/>
            <a:ext cx="9724031" cy="4245265"/>
          </a:xfrm>
        </p:spPr>
        <p:txBody>
          <a:bodyPr vert="horz" lIns="91440" tIns="45720" rIns="91440" bIns="45720" rtlCol="0" anchor="ctr">
            <a:normAutofit fontScale="92500"/>
          </a:bodyPr>
          <a:lstStyle/>
          <a:p>
            <a:pPr marL="0" indent="0" algn="just">
              <a:buNone/>
            </a:pPr>
            <a:r>
              <a:rPr lang="en-US" sz="3200" dirty="0"/>
              <a:t>Uno </a:t>
            </a:r>
            <a:r>
              <a:rPr lang="en-US" sz="3200" dirty="0" err="1"/>
              <a:t>Stato</a:t>
            </a:r>
            <a:r>
              <a:rPr lang="en-US" sz="3200" dirty="0"/>
              <a:t>, al </a:t>
            </a:r>
            <a:r>
              <a:rPr lang="en-US" sz="3200" dirty="0" err="1"/>
              <a:t>momento</a:t>
            </a:r>
            <a:r>
              <a:rPr lang="en-US" sz="3200" dirty="0"/>
              <a:t> </a:t>
            </a:r>
            <a:r>
              <a:rPr lang="en-US" sz="3200" dirty="0" err="1"/>
              <a:t>della</a:t>
            </a:r>
            <a:r>
              <a:rPr lang="en-US" sz="3200" dirty="0"/>
              <a:t> </a:t>
            </a:r>
            <a:r>
              <a:rPr lang="en-US" sz="3200" dirty="0" err="1"/>
              <a:t>firma</a:t>
            </a:r>
            <a:r>
              <a:rPr lang="en-US" sz="3200" dirty="0"/>
              <a:t>, </a:t>
            </a:r>
            <a:r>
              <a:rPr lang="en-US" sz="3200" dirty="0" err="1"/>
              <a:t>della</a:t>
            </a:r>
            <a:r>
              <a:rPr lang="en-US" sz="3200" dirty="0"/>
              <a:t> </a:t>
            </a:r>
            <a:r>
              <a:rPr lang="en-US" sz="3200" dirty="0" err="1"/>
              <a:t>ratifica</a:t>
            </a:r>
            <a:r>
              <a:rPr lang="en-US" sz="3200" dirty="0"/>
              <a:t>, </a:t>
            </a:r>
            <a:r>
              <a:rPr lang="en-US" sz="3200" dirty="0" err="1"/>
              <a:t>dell’accettazione</a:t>
            </a:r>
            <a:r>
              <a:rPr lang="en-US" sz="3200" dirty="0"/>
              <a:t>, </a:t>
            </a:r>
            <a:r>
              <a:rPr lang="en-US" sz="3200" dirty="0" err="1"/>
              <a:t>dell’approvazione</a:t>
            </a:r>
            <a:r>
              <a:rPr lang="en-US" sz="3200" dirty="0"/>
              <a:t> di un </a:t>
            </a:r>
            <a:r>
              <a:rPr lang="en-US" sz="3200" dirty="0" err="1"/>
              <a:t>trattato</a:t>
            </a:r>
            <a:r>
              <a:rPr lang="en-US" sz="3200" dirty="0"/>
              <a:t> o al </a:t>
            </a:r>
            <a:r>
              <a:rPr lang="en-US" sz="3200" dirty="0" err="1"/>
              <a:t>momento</a:t>
            </a:r>
            <a:r>
              <a:rPr lang="en-US" sz="3200" dirty="0"/>
              <a:t> </a:t>
            </a:r>
            <a:r>
              <a:rPr lang="en-US" sz="3200" dirty="0" err="1"/>
              <a:t>dell’adesione</a:t>
            </a:r>
            <a:r>
              <a:rPr lang="en-US" sz="3200" dirty="0"/>
              <a:t>, </a:t>
            </a:r>
            <a:r>
              <a:rPr lang="en-US" sz="3200" dirty="0" err="1"/>
              <a:t>può</a:t>
            </a:r>
            <a:r>
              <a:rPr lang="en-US" sz="3200" dirty="0"/>
              <a:t> </a:t>
            </a:r>
            <a:r>
              <a:rPr lang="en-US" sz="3200" dirty="0" err="1"/>
              <a:t>formulare</a:t>
            </a:r>
            <a:r>
              <a:rPr lang="en-US" sz="3200" dirty="0"/>
              <a:t> </a:t>
            </a:r>
            <a:r>
              <a:rPr lang="en-US" sz="3200" dirty="0" err="1"/>
              <a:t>una</a:t>
            </a:r>
            <a:r>
              <a:rPr lang="en-US" sz="3200" dirty="0"/>
              <a:t> </a:t>
            </a:r>
            <a:r>
              <a:rPr lang="en-US" sz="3200" dirty="0" err="1"/>
              <a:t>riserva</a:t>
            </a:r>
            <a:r>
              <a:rPr lang="en-US" sz="3200" dirty="0"/>
              <a:t>, a </a:t>
            </a:r>
            <a:r>
              <a:rPr lang="en-US" sz="3200" dirty="0" err="1"/>
              <a:t>meno</a:t>
            </a:r>
            <a:r>
              <a:rPr lang="en-US" sz="3200" dirty="0"/>
              <a:t> </a:t>
            </a:r>
            <a:r>
              <a:rPr lang="en-US" sz="3200" dirty="0" err="1"/>
              <a:t>che</a:t>
            </a:r>
            <a:r>
              <a:rPr lang="en-US" sz="3200" dirty="0"/>
              <a:t>:</a:t>
            </a:r>
          </a:p>
          <a:p>
            <a:pPr marL="514350" indent="-514350" algn="just">
              <a:buAutoNum type="alphaLcParenR"/>
            </a:pPr>
            <a:r>
              <a:rPr lang="en-US" sz="3200" dirty="0"/>
              <a:t>la </a:t>
            </a:r>
            <a:r>
              <a:rPr lang="en-US" sz="3200" dirty="0" err="1"/>
              <a:t>riserva</a:t>
            </a:r>
            <a:r>
              <a:rPr lang="en-US" sz="3200" dirty="0"/>
              <a:t> non </a:t>
            </a:r>
            <a:r>
              <a:rPr lang="en-US" sz="3200" dirty="0" err="1"/>
              <a:t>sia</a:t>
            </a:r>
            <a:r>
              <a:rPr lang="en-US" sz="3200" dirty="0"/>
              <a:t> </a:t>
            </a:r>
            <a:r>
              <a:rPr lang="en-US" sz="3200" dirty="0" err="1"/>
              <a:t>vietata</a:t>
            </a:r>
            <a:r>
              <a:rPr lang="en-US" sz="3200" dirty="0"/>
              <a:t> dal </a:t>
            </a:r>
            <a:r>
              <a:rPr lang="en-US" sz="3200" dirty="0" err="1"/>
              <a:t>trattato</a:t>
            </a:r>
            <a:r>
              <a:rPr lang="en-US" sz="3200" dirty="0"/>
              <a:t>;</a:t>
            </a:r>
          </a:p>
          <a:p>
            <a:pPr marL="514350" indent="-514350" algn="just">
              <a:buAutoNum type="alphaLcParenR"/>
            </a:pPr>
            <a:r>
              <a:rPr lang="en-US" sz="3200" dirty="0"/>
              <a:t>il </a:t>
            </a:r>
            <a:r>
              <a:rPr lang="en-US" sz="3200" dirty="0" err="1"/>
              <a:t>trattato</a:t>
            </a:r>
            <a:r>
              <a:rPr lang="en-US" sz="3200" dirty="0"/>
              <a:t> </a:t>
            </a:r>
            <a:r>
              <a:rPr lang="en-US" sz="3200" dirty="0" err="1"/>
              <a:t>disponga</a:t>
            </a:r>
            <a:r>
              <a:rPr lang="en-US" sz="3200" dirty="0"/>
              <a:t> </a:t>
            </a:r>
            <a:r>
              <a:rPr lang="en-US" sz="3200" dirty="0" err="1"/>
              <a:t>che</a:t>
            </a:r>
            <a:r>
              <a:rPr lang="en-US" sz="3200" dirty="0"/>
              <a:t> </a:t>
            </a:r>
            <a:r>
              <a:rPr lang="en-US" sz="3200" dirty="0" err="1"/>
              <a:t>si</a:t>
            </a:r>
            <a:r>
              <a:rPr lang="en-US" sz="3200" dirty="0"/>
              <a:t> </a:t>
            </a:r>
            <a:r>
              <a:rPr lang="en-US" sz="3200" dirty="0" err="1"/>
              <a:t>possono</a:t>
            </a:r>
            <a:r>
              <a:rPr lang="en-US" sz="3200" dirty="0"/>
              <a:t> fare solo determinate </a:t>
            </a:r>
            <a:r>
              <a:rPr lang="en-US" sz="3200" dirty="0" err="1"/>
              <a:t>riserve</a:t>
            </a:r>
            <a:r>
              <a:rPr lang="en-US" sz="3200" dirty="0"/>
              <a:t>, </a:t>
            </a:r>
            <a:r>
              <a:rPr lang="en-US" sz="3200" dirty="0" err="1"/>
              <a:t>tra</a:t>
            </a:r>
            <a:r>
              <a:rPr lang="en-US" sz="3200" dirty="0"/>
              <a:t> le </a:t>
            </a:r>
            <a:r>
              <a:rPr lang="en-US" sz="3200" dirty="0" err="1"/>
              <a:t>quali</a:t>
            </a:r>
            <a:r>
              <a:rPr lang="en-US" sz="3200" dirty="0"/>
              <a:t> non </a:t>
            </a:r>
            <a:r>
              <a:rPr lang="en-US" sz="3200" dirty="0" err="1"/>
              <a:t>figura</a:t>
            </a:r>
            <a:r>
              <a:rPr lang="en-US" sz="3200" dirty="0"/>
              <a:t> la </a:t>
            </a:r>
            <a:r>
              <a:rPr lang="en-US" sz="3200" dirty="0" err="1"/>
              <a:t>riserva</a:t>
            </a:r>
            <a:r>
              <a:rPr lang="en-US" sz="3200" dirty="0"/>
              <a:t> in </a:t>
            </a:r>
            <a:r>
              <a:rPr lang="en-US" sz="3200" dirty="0" err="1"/>
              <a:t>questione</a:t>
            </a:r>
            <a:r>
              <a:rPr lang="en-US" sz="3200" dirty="0"/>
              <a:t>; o</a:t>
            </a:r>
          </a:p>
          <a:p>
            <a:pPr marL="514350" indent="-514350" algn="just">
              <a:buAutoNum type="alphaLcParenR"/>
            </a:pPr>
            <a:r>
              <a:rPr lang="en-US" sz="3200" dirty="0"/>
              <a:t>in </a:t>
            </a:r>
            <a:r>
              <a:rPr lang="en-US" sz="3200" dirty="0" err="1"/>
              <a:t>casi</a:t>
            </a:r>
            <a:r>
              <a:rPr lang="en-US" sz="3200" dirty="0"/>
              <a:t> </a:t>
            </a:r>
            <a:r>
              <a:rPr lang="en-US" sz="3200" dirty="0" err="1"/>
              <a:t>diversi</a:t>
            </a:r>
            <a:r>
              <a:rPr lang="en-US" sz="3200" dirty="0"/>
              <a:t> da </a:t>
            </a:r>
            <a:r>
              <a:rPr lang="en-US" sz="3200" dirty="0" err="1"/>
              <a:t>quelli</a:t>
            </a:r>
            <a:r>
              <a:rPr lang="en-US" sz="3200" dirty="0"/>
              <a:t> </a:t>
            </a:r>
            <a:r>
              <a:rPr lang="en-US" sz="3200" dirty="0" err="1"/>
              <a:t>previsti</a:t>
            </a:r>
            <a:r>
              <a:rPr lang="en-US" sz="3200" dirty="0"/>
              <a:t> ai </a:t>
            </a:r>
            <a:r>
              <a:rPr lang="en-US" sz="3200" dirty="0" err="1"/>
              <a:t>commi</a:t>
            </a:r>
            <a:r>
              <a:rPr lang="en-US" sz="3200" dirty="0"/>
              <a:t> a) e b), la </a:t>
            </a:r>
            <a:r>
              <a:rPr lang="en-US" sz="3200" dirty="0" err="1"/>
              <a:t>riserva</a:t>
            </a:r>
            <a:r>
              <a:rPr lang="en-US" sz="3200" dirty="0"/>
              <a:t> </a:t>
            </a:r>
            <a:r>
              <a:rPr lang="en-US" sz="3200" dirty="0" err="1"/>
              <a:t>sia</a:t>
            </a:r>
            <a:r>
              <a:rPr lang="en-US" sz="3200" dirty="0"/>
              <a:t> </a:t>
            </a:r>
            <a:r>
              <a:rPr lang="en-US" sz="3200" b="1" dirty="0" err="1"/>
              <a:t>incompatibile</a:t>
            </a:r>
            <a:r>
              <a:rPr lang="en-US" sz="3200" b="1" dirty="0"/>
              <a:t> con </a:t>
            </a:r>
            <a:r>
              <a:rPr lang="en-US" sz="3200" b="1" dirty="0" err="1"/>
              <a:t>l’oggetto</a:t>
            </a:r>
            <a:r>
              <a:rPr lang="en-US" sz="3200" b="1" dirty="0"/>
              <a:t> e lo </a:t>
            </a:r>
            <a:r>
              <a:rPr lang="en-US" sz="3200" b="1" dirty="0" err="1"/>
              <a:t>scopo</a:t>
            </a:r>
            <a:r>
              <a:rPr lang="en-US" sz="3200" b="1" dirty="0"/>
              <a:t> del </a:t>
            </a:r>
            <a:r>
              <a:rPr lang="en-US" sz="3200" b="1" dirty="0" err="1"/>
              <a:t>trattato</a:t>
            </a:r>
            <a:r>
              <a:rPr lang="en-US" sz="3200" dirty="0"/>
              <a:t>.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>
          <a:xfrm>
            <a:off x="8970264" y="6455431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spcAft>
                <a:spcPts val="600"/>
              </a:spcAft>
            </a:pPr>
            <a:fld id="{F16EDF44-9216-5B4E-952A-221B539F28C7}" type="datetime4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 algn="r">
                <a:spcAft>
                  <a:spcPts val="600"/>
                </a:spcAft>
              </a:pPr>
              <a:t>March 26, 2023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11704320" y="6455431"/>
            <a:ext cx="445913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fld id="{DD589A36-170F-7348-BCDB-23CF9D860473}" type="slidenum">
              <a:rPr lang="en-US" sz="1100">
                <a:solidFill>
                  <a:schemeClr val="tx1">
                    <a:lumMod val="50000"/>
                    <a:lumOff val="50000"/>
                  </a:schemeClr>
                </a:solidFill>
              </a:rPr>
              <a:pPr>
                <a:spcAft>
                  <a:spcPts val="600"/>
                </a:spcAft>
              </a:pPr>
              <a:t>9</a:t>
            </a:fld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6A01950C-E2FB-EF47-90B2-43A6B9BE6C47}"/>
              </a:ext>
            </a:extLst>
          </p:cNvPr>
          <p:cNvSpPr txBox="1"/>
          <p:nvPr/>
        </p:nvSpPr>
        <p:spPr>
          <a:xfrm>
            <a:off x="8554915" y="-736038"/>
            <a:ext cx="3637085" cy="72327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it-IT" sz="1200" dirty="0" err="1"/>
              <a:t>Static</a:t>
            </a:r>
            <a:r>
              <a:rPr lang="it-IT" sz="1200" dirty="0"/>
              <a:t> Slide</a:t>
            </a:r>
            <a:endParaRPr lang="it-IT" sz="1200"/>
          </a:p>
          <a:p>
            <a:pPr>
              <a:spcAft>
                <a:spcPts val="600"/>
              </a:spcAft>
            </a:pPr>
            <a:r>
              <a:rPr lang="it-IT" sz="1200" dirty="0"/>
              <a:t>Sample with text, max. 200/250 </a:t>
            </a:r>
            <a:r>
              <a:rPr lang="it-IT" sz="1200" dirty="0" err="1"/>
              <a:t>characters</a:t>
            </a:r>
            <a:r>
              <a:rPr lang="it-IT" sz="1200" dirty="0"/>
              <a:t> plus photo / logo </a:t>
            </a:r>
            <a:r>
              <a:rPr lang="it-IT" sz="1200" dirty="0" err="1"/>
              <a:t>positioning</a:t>
            </a:r>
            <a:endParaRPr lang="it-IT" sz="1200"/>
          </a:p>
        </p:txBody>
      </p:sp>
    </p:spTree>
    <p:extLst>
      <p:ext uri="{BB962C8B-B14F-4D97-AF65-F5344CB8AC3E}">
        <p14:creationId xmlns:p14="http://schemas.microsoft.com/office/powerpoint/2010/main" val="6194134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2395</TotalTime>
  <Words>1219</Words>
  <Application>Microsoft Macintosh PowerPoint</Application>
  <PresentationFormat>Widescreen</PresentationFormat>
  <Paragraphs>105</Paragraphs>
  <Slides>15</Slides>
  <Notes>14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Luiss Sans</vt:lpstr>
      <vt:lpstr>Luiss type</vt:lpstr>
      <vt:lpstr>Tema di Office</vt:lpstr>
      <vt:lpstr>RISERVE AI TRATTATI SUI DIRITTI UMANI</vt:lpstr>
      <vt:lpstr>Patto internazionale sui diritti civili e politici (ICCPR, 1966) Articolo 6, paragrafo 5</vt:lpstr>
      <vt:lpstr>Riserva degli Stati Uniti d’America al Patto sui diritti civili e politici</vt:lpstr>
      <vt:lpstr>Patto internazionale sui diritti civili e politici (ICCPR, 1966) Articolo 12, paragrafo 4</vt:lpstr>
      <vt:lpstr>Riserva dell’Italia al Patto sui diritti civili e politici (ritirata nel 2005)</vt:lpstr>
      <vt:lpstr>Convenzione sull’eliminazione di ogni forma di discriminazione nei confronti delle donne (CEDAW, 1979) Articolo 16, paragrafo 1(e)</vt:lpstr>
      <vt:lpstr>Dichiarazione di Malta in relazione alla CEDAW</vt:lpstr>
      <vt:lpstr>Dichiarazione della Francia in relazione alla CEDAW</vt:lpstr>
      <vt:lpstr>Convenzione di Vienna sul diritto dei trattati (VCLT, 1969) Articolo 19 – Formulazione delle riserve</vt:lpstr>
      <vt:lpstr>Riserva del Qatar (1995) alla Convenzione sui diritti dell’infanzia del 1989</vt:lpstr>
      <vt:lpstr>Convenzione europea dei diritti dell’uomo Articolo 6, par. 1</vt:lpstr>
      <vt:lpstr>Dichiarazione interpretativa della Svizzera relativa alla CEDU</vt:lpstr>
      <vt:lpstr>Convenzione di Vienna sul diritto dei trattati (VCLT, 1969) Articolo 20, par. 4(b) – Accettazione e obiezione alle riserve</vt:lpstr>
      <vt:lpstr>Obiezione dell’Italia alla riserva del Qatar (1995) alla Convenzione sui diritti dell’infanzia del 1989</vt:lpstr>
      <vt:lpstr>Dichiarazione del Qatar del 29 aprile 2009 in relazione alla Convenzione sui diritti dell’infanzia del 1989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70</cp:revision>
  <dcterms:created xsi:type="dcterms:W3CDTF">2023-02-07T10:10:48Z</dcterms:created>
  <dcterms:modified xsi:type="dcterms:W3CDTF">2023-03-26T17:43:57Z</dcterms:modified>
</cp:coreProperties>
</file>