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39"/>
  </p:notesMasterIdLst>
  <p:sldIdLst>
    <p:sldId id="263" r:id="rId2"/>
    <p:sldId id="266" r:id="rId3"/>
    <p:sldId id="283" r:id="rId4"/>
    <p:sldId id="293" r:id="rId5"/>
    <p:sldId id="294" r:id="rId6"/>
    <p:sldId id="267" r:id="rId7"/>
    <p:sldId id="268" r:id="rId8"/>
    <p:sldId id="269" r:id="rId9"/>
    <p:sldId id="270" r:id="rId10"/>
    <p:sldId id="271" r:id="rId11"/>
    <p:sldId id="257" r:id="rId12"/>
    <p:sldId id="258" r:id="rId13"/>
    <p:sldId id="272" r:id="rId14"/>
    <p:sldId id="259" r:id="rId15"/>
    <p:sldId id="273" r:id="rId16"/>
    <p:sldId id="274" r:id="rId17"/>
    <p:sldId id="275" r:id="rId18"/>
    <p:sldId id="289" r:id="rId19"/>
    <p:sldId id="276" r:id="rId20"/>
    <p:sldId id="290" r:id="rId21"/>
    <p:sldId id="260" r:id="rId22"/>
    <p:sldId id="261" r:id="rId23"/>
    <p:sldId id="277" r:id="rId24"/>
    <p:sldId id="278" r:id="rId25"/>
    <p:sldId id="279" r:id="rId26"/>
    <p:sldId id="280" r:id="rId27"/>
    <p:sldId id="281" r:id="rId28"/>
    <p:sldId id="282" r:id="rId29"/>
    <p:sldId id="262" r:id="rId30"/>
    <p:sldId id="284" r:id="rId31"/>
    <p:sldId id="285" r:id="rId32"/>
    <p:sldId id="286" r:id="rId33"/>
    <p:sldId id="287" r:id="rId34"/>
    <p:sldId id="291" r:id="rId35"/>
    <p:sldId id="292" r:id="rId36"/>
    <p:sldId id="264" r:id="rId37"/>
    <p:sldId id="265" r:id="rId38"/>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7BE25-A337-42AE-B216-778546EA1649}" v="2" dt="2024-07-01T09:59:00.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60" autoAdjust="0"/>
  </p:normalViewPr>
  <p:slideViewPr>
    <p:cSldViewPr>
      <p:cViewPr varScale="1">
        <p:scale>
          <a:sx n="73" d="100"/>
          <a:sy n="73" d="100"/>
        </p:scale>
        <p:origin x="17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zia rapino" userId="b53ad278fda57fc3" providerId="LiveId" clId="{7A57BE25-A337-42AE-B216-778546EA1649}"/>
    <pc:docChg chg="undo custSel delSld modSld">
      <pc:chgData name="cinzia rapino" userId="b53ad278fda57fc3" providerId="LiveId" clId="{7A57BE25-A337-42AE-B216-778546EA1649}" dt="2024-07-01T10:07:04.427" v="67" actId="2696"/>
      <pc:docMkLst>
        <pc:docMk/>
      </pc:docMkLst>
      <pc:sldChg chg="modSp mod">
        <pc:chgData name="cinzia rapino" userId="b53ad278fda57fc3" providerId="LiveId" clId="{7A57BE25-A337-42AE-B216-778546EA1649}" dt="2024-07-01T09:58:54.188" v="63" actId="20577"/>
        <pc:sldMkLst>
          <pc:docMk/>
          <pc:sldMk cId="272916724" sldId="257"/>
        </pc:sldMkLst>
        <pc:spChg chg="mod">
          <ac:chgData name="cinzia rapino" userId="b53ad278fda57fc3" providerId="LiveId" clId="{7A57BE25-A337-42AE-B216-778546EA1649}" dt="2024-07-01T09:58:54.188" v="63" actId="20577"/>
          <ac:spMkLst>
            <pc:docMk/>
            <pc:sldMk cId="272916724" sldId="257"/>
            <ac:spMk id="4" creationId="{89A8CCAA-CD9B-6EFD-06A7-DCD807E15334}"/>
          </ac:spMkLst>
        </pc:spChg>
      </pc:sldChg>
      <pc:sldChg chg="addSp modSp mod">
        <pc:chgData name="cinzia rapino" userId="b53ad278fda57fc3" providerId="LiveId" clId="{7A57BE25-A337-42AE-B216-778546EA1649}" dt="2024-07-01T09:59:02.846" v="66" actId="20577"/>
        <pc:sldMkLst>
          <pc:docMk/>
          <pc:sldMk cId="2020768804" sldId="258"/>
        </pc:sldMkLst>
        <pc:spChg chg="add mod">
          <ac:chgData name="cinzia rapino" userId="b53ad278fda57fc3" providerId="LiveId" clId="{7A57BE25-A337-42AE-B216-778546EA1649}" dt="2024-07-01T09:59:02.846" v="66" actId="20577"/>
          <ac:spMkLst>
            <pc:docMk/>
            <pc:sldMk cId="2020768804" sldId="258"/>
            <ac:spMk id="3" creationId="{D69FC97B-C049-5B10-22EF-B57C7C8B92CA}"/>
          </ac:spMkLst>
        </pc:spChg>
      </pc:sldChg>
      <pc:sldChg chg="addSp modSp mod">
        <pc:chgData name="cinzia rapino" userId="b53ad278fda57fc3" providerId="LiveId" clId="{7A57BE25-A337-42AE-B216-778546EA1649}" dt="2024-06-25T08:47:12.028" v="10" actId="13926"/>
        <pc:sldMkLst>
          <pc:docMk/>
          <pc:sldMk cId="3374222923" sldId="267"/>
        </pc:sldMkLst>
        <pc:spChg chg="add mod">
          <ac:chgData name="cinzia rapino" userId="b53ad278fda57fc3" providerId="LiveId" clId="{7A57BE25-A337-42AE-B216-778546EA1649}" dt="2024-06-25T08:47:12.028" v="10" actId="13926"/>
          <ac:spMkLst>
            <pc:docMk/>
            <pc:sldMk cId="3374222923" sldId="267"/>
            <ac:spMk id="5" creationId="{0B636AF0-2DD1-4122-DE04-ADA4C90B6C96}"/>
          </ac:spMkLst>
        </pc:spChg>
      </pc:sldChg>
      <pc:sldChg chg="modSp mod">
        <pc:chgData name="cinzia rapino" userId="b53ad278fda57fc3" providerId="LiveId" clId="{7A57BE25-A337-42AE-B216-778546EA1649}" dt="2024-06-25T08:11:24.077" v="2" actId="14100"/>
        <pc:sldMkLst>
          <pc:docMk/>
          <pc:sldMk cId="2794595104" sldId="279"/>
        </pc:sldMkLst>
        <pc:picChg chg="mod">
          <ac:chgData name="cinzia rapino" userId="b53ad278fda57fc3" providerId="LiveId" clId="{7A57BE25-A337-42AE-B216-778546EA1649}" dt="2024-06-25T08:11:24.077" v="2" actId="14100"/>
          <ac:picMkLst>
            <pc:docMk/>
            <pc:sldMk cId="2794595104" sldId="279"/>
            <ac:picMk id="5" creationId="{D39370C8-28F1-7C57-80FE-652F094D3FCB}"/>
          </ac:picMkLst>
        </pc:picChg>
      </pc:sldChg>
      <pc:sldChg chg="addSp modSp mod">
        <pc:chgData name="cinzia rapino" userId="b53ad278fda57fc3" providerId="LiveId" clId="{7A57BE25-A337-42AE-B216-778546EA1649}" dt="2024-06-25T08:39:08.555" v="6" actId="13926"/>
        <pc:sldMkLst>
          <pc:docMk/>
          <pc:sldMk cId="743656286" sldId="285"/>
        </pc:sldMkLst>
        <pc:spChg chg="add mod">
          <ac:chgData name="cinzia rapino" userId="b53ad278fda57fc3" providerId="LiveId" clId="{7A57BE25-A337-42AE-B216-778546EA1649}" dt="2024-06-25T08:39:08.555" v="6" actId="13926"/>
          <ac:spMkLst>
            <pc:docMk/>
            <pc:sldMk cId="743656286" sldId="285"/>
            <ac:spMk id="3" creationId="{56C24E3F-1744-D6A7-6915-C2A5B3936B20}"/>
          </ac:spMkLst>
        </pc:spChg>
      </pc:sldChg>
      <pc:sldChg chg="del">
        <pc:chgData name="cinzia rapino" userId="b53ad278fda57fc3" providerId="LiveId" clId="{7A57BE25-A337-42AE-B216-778546EA1649}" dt="2024-07-01T10:07:04.427" v="67" actId="2696"/>
        <pc:sldMkLst>
          <pc:docMk/>
          <pc:sldMk cId="1734241269" sldId="288"/>
        </pc:sldMkLst>
      </pc:sldChg>
      <pc:sldChg chg="addSp modSp mod">
        <pc:chgData name="cinzia rapino" userId="b53ad278fda57fc3" providerId="LiveId" clId="{7A57BE25-A337-42AE-B216-778546EA1649}" dt="2024-06-25T08:54:39.514" v="62" actId="13926"/>
        <pc:sldMkLst>
          <pc:docMk/>
          <pc:sldMk cId="3333307164" sldId="292"/>
        </pc:sldMkLst>
        <pc:spChg chg="add mod">
          <ac:chgData name="cinzia rapino" userId="b53ad278fda57fc3" providerId="LiveId" clId="{7A57BE25-A337-42AE-B216-778546EA1649}" dt="2024-06-25T08:54:16.044" v="57" actId="14100"/>
          <ac:spMkLst>
            <pc:docMk/>
            <pc:sldMk cId="3333307164" sldId="292"/>
            <ac:spMk id="2" creationId="{7910E879-37E4-0384-CA59-761C9E860697}"/>
          </ac:spMkLst>
        </pc:spChg>
        <pc:spChg chg="add mod">
          <ac:chgData name="cinzia rapino" userId="b53ad278fda57fc3" providerId="LiveId" clId="{7A57BE25-A337-42AE-B216-778546EA1649}" dt="2024-06-25T08:54:39.514" v="62" actId="13926"/>
          <ac:spMkLst>
            <pc:docMk/>
            <pc:sldMk cId="3333307164" sldId="292"/>
            <ac:spMk id="5" creationId="{FD3F27D3-FE2B-AE1A-F04D-A8DC05850494}"/>
          </ac:spMkLst>
        </pc:spChg>
        <pc:picChg chg="mod">
          <ac:chgData name="cinzia rapino" userId="b53ad278fda57fc3" providerId="LiveId" clId="{7A57BE25-A337-42AE-B216-778546EA1649}" dt="2024-06-25T08:54:30.710" v="59" actId="1076"/>
          <ac:picMkLst>
            <pc:docMk/>
            <pc:sldMk cId="3333307164" sldId="292"/>
            <ac:picMk id="3" creationId="{6C2B755F-CD33-35E3-EB5F-7FC22A7A5B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9B017-A89D-4F16-8FA1-C3BAE60AF358}" type="datetimeFigureOut">
              <a:rPr lang="it-IT" smtClean="0"/>
              <a:t>01/07/2024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37AFD-AC2C-4371-A494-9067CF2C4972}" type="slidenum">
              <a:rPr lang="it-IT" smtClean="0"/>
              <a:t>‹N›</a:t>
            </a:fld>
            <a:endParaRPr lang="it-IT"/>
          </a:p>
        </p:txBody>
      </p:sp>
    </p:spTree>
    <p:extLst>
      <p:ext uri="{BB962C8B-B14F-4D97-AF65-F5344CB8AC3E}">
        <p14:creationId xmlns:p14="http://schemas.microsoft.com/office/powerpoint/2010/main" val="214831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737AFD-AC2C-4371-A494-9067CF2C4972}" type="slidenum">
              <a:rPr lang="it-IT" smtClean="0"/>
              <a:t>33</a:t>
            </a:fld>
            <a:endParaRPr lang="it-IT"/>
          </a:p>
        </p:txBody>
      </p:sp>
    </p:spTree>
    <p:extLst>
      <p:ext uri="{BB962C8B-B14F-4D97-AF65-F5344CB8AC3E}">
        <p14:creationId xmlns:p14="http://schemas.microsoft.com/office/powerpoint/2010/main" val="17985911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8BEFA7-8ADD-4F90-8637-EDA0B268A489}" type="datetimeFigureOut">
              <a:rPr lang="en-IN" smtClean="0"/>
              <a:t>01-07-2024</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9D008BE-41BA-49B5-A425-5BA1954D153D}" type="slidenum">
              <a:rPr lang="en-IN" smtClean="0"/>
              <a:t>‹N›</a:t>
            </a:fld>
            <a:endParaRPr lang="en-IN"/>
          </a:p>
        </p:txBody>
      </p:sp>
    </p:spTree>
    <p:extLst>
      <p:ext uri="{BB962C8B-B14F-4D97-AF65-F5344CB8AC3E}">
        <p14:creationId xmlns:p14="http://schemas.microsoft.com/office/powerpoint/2010/main" val="9272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898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86696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3473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F8BEFA7-8ADD-4F90-8637-EDA0B268A489}" type="datetimeFigureOut">
              <a:rPr lang="en-IN" smtClean="0"/>
              <a:t>01-07-2024</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9D008BE-41BA-49B5-A425-5BA1954D153D}" type="slidenum">
              <a:rPr lang="en-IN" smtClean="0"/>
              <a:t>‹N›</a:t>
            </a:fld>
            <a:endParaRPr lang="en-IN"/>
          </a:p>
        </p:txBody>
      </p:sp>
    </p:spTree>
    <p:extLst>
      <p:ext uri="{BB962C8B-B14F-4D97-AF65-F5344CB8AC3E}">
        <p14:creationId xmlns:p14="http://schemas.microsoft.com/office/powerpoint/2010/main" val="73240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F8BEFA7-8ADD-4F90-8637-EDA0B268A489}"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5974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25549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8BEFA7-8ADD-4F90-8637-EDA0B268A489}" type="datetimeFigureOut">
              <a:rPr lang="en-IN" smtClean="0"/>
              <a:t>01-07-2024</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75545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EFA7-8ADD-4F90-8637-EDA0B268A489}"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47501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F8BEFA7-8ADD-4F90-8637-EDA0B268A489}" type="datetimeFigureOut">
              <a:rPr lang="en-IN" smtClean="0"/>
              <a:t>01-07-2024</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48232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F8BEFA7-8ADD-4F90-8637-EDA0B268A489}" type="datetimeFigureOut">
              <a:rPr lang="en-IN" smtClean="0"/>
              <a:t>01-07-2024</a:t>
            </a:fld>
            <a:endParaRPr lang="en-IN"/>
          </a:p>
        </p:txBody>
      </p:sp>
      <p:sp>
        <p:nvSpPr>
          <p:cNvPr id="10" name="Slide Number Placeholder 9"/>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7087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F8BEFA7-8ADD-4F90-8637-EDA0B268A489}" type="datetimeFigureOut">
              <a:rPr lang="en-IN" smtClean="0"/>
              <a:t>01-07-2024</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9D008BE-41BA-49B5-A425-5BA1954D153D}" type="slidenum">
              <a:rPr lang="en-IN" smtClean="0"/>
              <a:t>‹N›</a:t>
            </a:fld>
            <a:endParaRPr lang="en-IN"/>
          </a:p>
        </p:txBody>
      </p:sp>
    </p:spTree>
    <p:extLst>
      <p:ext uri="{BB962C8B-B14F-4D97-AF65-F5344CB8AC3E}">
        <p14:creationId xmlns:p14="http://schemas.microsoft.com/office/powerpoint/2010/main" val="234011547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57B0FC-A2EB-748B-1D6C-A21C77DEBEAF}"/>
              </a:ext>
            </a:extLst>
          </p:cNvPr>
          <p:cNvSpPr txBox="1"/>
          <p:nvPr/>
        </p:nvSpPr>
        <p:spPr>
          <a:xfrm>
            <a:off x="1475656" y="2276872"/>
            <a:ext cx="6466653" cy="954107"/>
          </a:xfrm>
          <a:prstGeom prst="rect">
            <a:avLst/>
          </a:prstGeom>
          <a:noFill/>
        </p:spPr>
        <p:txBody>
          <a:bodyPr wrap="square" rtlCol="0">
            <a:spAutoFit/>
          </a:bodyPr>
          <a:lstStyle/>
          <a:p>
            <a:pPr algn="ctr"/>
            <a:r>
              <a:rPr lang="it-IT" sz="2800" b="1" dirty="0">
                <a:solidFill>
                  <a:srgbClr val="FF0000"/>
                </a:solidFill>
              </a:rPr>
              <a:t>REAZIONI CHIMICHE, </a:t>
            </a:r>
          </a:p>
          <a:p>
            <a:pPr algn="ctr"/>
            <a:r>
              <a:rPr lang="it-IT" sz="2800" b="1" dirty="0">
                <a:solidFill>
                  <a:srgbClr val="FF0000"/>
                </a:solidFill>
              </a:rPr>
              <a:t>REDOX E NON REDOX</a:t>
            </a:r>
          </a:p>
        </p:txBody>
      </p:sp>
    </p:spTree>
    <p:extLst>
      <p:ext uri="{BB962C8B-B14F-4D97-AF65-F5344CB8AC3E}">
        <p14:creationId xmlns:p14="http://schemas.microsoft.com/office/powerpoint/2010/main" val="310433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C75F20C-6970-1109-BA93-AE0C5660AAC8}"/>
              </a:ext>
            </a:extLst>
          </p:cNvPr>
          <p:cNvPicPr>
            <a:picLocks noChangeAspect="1"/>
          </p:cNvPicPr>
          <p:nvPr/>
        </p:nvPicPr>
        <p:blipFill>
          <a:blip r:embed="rId2"/>
          <a:stretch>
            <a:fillRect/>
          </a:stretch>
        </p:blipFill>
        <p:spPr>
          <a:xfrm>
            <a:off x="2339752" y="833565"/>
            <a:ext cx="3811623" cy="338310"/>
          </a:xfrm>
          <a:prstGeom prst="rect">
            <a:avLst/>
          </a:prstGeom>
        </p:spPr>
      </p:pic>
      <p:sp>
        <p:nvSpPr>
          <p:cNvPr id="4" name="CasellaDiTesto 3">
            <a:extLst>
              <a:ext uri="{FF2B5EF4-FFF2-40B4-BE49-F238E27FC236}">
                <a16:creationId xmlns:a16="http://schemas.microsoft.com/office/drawing/2014/main" id="{762D236A-B847-97C5-2475-B7416C3B0F16}"/>
              </a:ext>
            </a:extLst>
          </p:cNvPr>
          <p:cNvSpPr txBox="1"/>
          <p:nvPr/>
        </p:nvSpPr>
        <p:spPr>
          <a:xfrm>
            <a:off x="1763688" y="970"/>
            <a:ext cx="6984776" cy="523220"/>
          </a:xfrm>
          <a:prstGeom prst="rect">
            <a:avLst/>
          </a:prstGeom>
          <a:noFill/>
        </p:spPr>
        <p:txBody>
          <a:bodyPr wrap="square">
            <a:spAutoFit/>
          </a:bodyPr>
          <a:lstStyle/>
          <a:p>
            <a:r>
              <a:rPr lang="it-IT" sz="2800" b="1" dirty="0">
                <a:solidFill>
                  <a:srgbClr val="FF0000"/>
                </a:solidFill>
              </a:rPr>
              <a:t>Legge di azione di massa</a:t>
            </a:r>
          </a:p>
        </p:txBody>
      </p:sp>
      <p:sp>
        <p:nvSpPr>
          <p:cNvPr id="6" name="CasellaDiTesto 5">
            <a:extLst>
              <a:ext uri="{FF2B5EF4-FFF2-40B4-BE49-F238E27FC236}">
                <a16:creationId xmlns:a16="http://schemas.microsoft.com/office/drawing/2014/main" id="{09ACCA1B-C7FA-AC30-3A26-C46AC2A939F1}"/>
              </a:ext>
            </a:extLst>
          </p:cNvPr>
          <p:cNvSpPr txBox="1"/>
          <p:nvPr/>
        </p:nvSpPr>
        <p:spPr>
          <a:xfrm>
            <a:off x="467544" y="1353932"/>
            <a:ext cx="8496944" cy="3693319"/>
          </a:xfrm>
          <a:prstGeom prst="rect">
            <a:avLst/>
          </a:prstGeom>
          <a:noFill/>
        </p:spPr>
        <p:txBody>
          <a:bodyPr wrap="square">
            <a:spAutoFit/>
          </a:bodyPr>
          <a:lstStyle/>
          <a:p>
            <a:r>
              <a:rPr lang="it-IT" dirty="0"/>
              <a:t>La legge di azione di massa afferma che la velocità della reazione ν è proporzionale alla concentrazione dei reagenti. L’espressione della velocità della reazione diretta può essere indicata dalla relazione</a:t>
            </a:r>
          </a:p>
          <a:p>
            <a:r>
              <a:rPr lang="it-IT" dirty="0"/>
              <a:t> 							</a:t>
            </a:r>
            <a:r>
              <a:rPr lang="it-IT" b="1" dirty="0"/>
              <a:t>ν = k</a:t>
            </a:r>
            <a:r>
              <a:rPr lang="it-IT" b="1" baseline="-25000" dirty="0"/>
              <a:t>1</a:t>
            </a:r>
            <a:r>
              <a:rPr lang="it-IT" b="1" dirty="0"/>
              <a:t>[A][B]</a:t>
            </a:r>
            <a:endParaRPr lang="it-IT" dirty="0"/>
          </a:p>
          <a:p>
            <a:r>
              <a:rPr lang="it-IT" dirty="0"/>
              <a:t>dove k</a:t>
            </a:r>
            <a:r>
              <a:rPr lang="it-IT" baseline="-25000" dirty="0"/>
              <a:t>1</a:t>
            </a:r>
            <a:r>
              <a:rPr lang="it-IT" dirty="0"/>
              <a:t> è una costante di proporzionalità e le parentesi [ ] indicano le concentrazioni espresse in moli/litro. </a:t>
            </a:r>
          </a:p>
          <a:p>
            <a:endParaRPr lang="it-IT" dirty="0"/>
          </a:p>
          <a:p>
            <a:r>
              <a:rPr lang="it-IT" dirty="0"/>
              <a:t>Analogamente, la velocità della reazione inversa sarà </a:t>
            </a:r>
          </a:p>
          <a:p>
            <a:r>
              <a:rPr lang="it-IT" dirty="0"/>
              <a:t>							</a:t>
            </a:r>
            <a:r>
              <a:rPr lang="it-IT" b="1" dirty="0" err="1"/>
              <a:t>ν</a:t>
            </a:r>
            <a:r>
              <a:rPr lang="it-IT" b="1" baseline="-25000" dirty="0" err="1"/>
              <a:t>i</a:t>
            </a:r>
            <a:r>
              <a:rPr lang="it-IT" b="1" dirty="0"/>
              <a:t> = k</a:t>
            </a:r>
            <a:r>
              <a:rPr lang="it-IT" b="1" baseline="-25000" dirty="0"/>
              <a:t>2</a:t>
            </a:r>
            <a:r>
              <a:rPr lang="it-IT" b="1" dirty="0"/>
              <a:t> [C][D], </a:t>
            </a:r>
          </a:p>
          <a:p>
            <a:r>
              <a:rPr lang="it-IT" dirty="0"/>
              <a:t>dove k</a:t>
            </a:r>
            <a:r>
              <a:rPr lang="it-IT" baseline="-25000" dirty="0"/>
              <a:t>2</a:t>
            </a:r>
            <a:r>
              <a:rPr lang="it-IT" dirty="0"/>
              <a:t> è un’altra costante di proporzionalità. Quando si raggiunge l’equilibrio, la velocità della reazione diretta ν sarà uguale alla velocità della reazione inversa v</a:t>
            </a:r>
            <a:r>
              <a:rPr lang="it-IT" baseline="-25000" dirty="0"/>
              <a:t>i</a:t>
            </a:r>
            <a:r>
              <a:rPr lang="it-IT" dirty="0"/>
              <a:t>, quindi:</a:t>
            </a:r>
          </a:p>
          <a:p>
            <a:endParaRPr lang="it-IT" dirty="0"/>
          </a:p>
        </p:txBody>
      </p:sp>
      <p:pic>
        <p:nvPicPr>
          <p:cNvPr id="9" name="Immagine 8">
            <a:extLst>
              <a:ext uri="{FF2B5EF4-FFF2-40B4-BE49-F238E27FC236}">
                <a16:creationId xmlns:a16="http://schemas.microsoft.com/office/drawing/2014/main" id="{40342D5E-5689-EB1C-1841-3D40387571FB}"/>
              </a:ext>
            </a:extLst>
          </p:cNvPr>
          <p:cNvPicPr>
            <a:picLocks noChangeAspect="1"/>
          </p:cNvPicPr>
          <p:nvPr/>
        </p:nvPicPr>
        <p:blipFill>
          <a:blip r:embed="rId3"/>
          <a:stretch>
            <a:fillRect/>
          </a:stretch>
        </p:blipFill>
        <p:spPr>
          <a:xfrm>
            <a:off x="2699792" y="4798159"/>
            <a:ext cx="4551614" cy="304569"/>
          </a:xfrm>
          <a:prstGeom prst="rect">
            <a:avLst/>
          </a:prstGeom>
        </p:spPr>
      </p:pic>
      <p:pic>
        <p:nvPicPr>
          <p:cNvPr id="10" name="Immagine 9">
            <a:extLst>
              <a:ext uri="{FF2B5EF4-FFF2-40B4-BE49-F238E27FC236}">
                <a16:creationId xmlns:a16="http://schemas.microsoft.com/office/drawing/2014/main" id="{83AFC7E5-6AEC-6887-D0D1-45AEF88BC751}"/>
              </a:ext>
            </a:extLst>
          </p:cNvPr>
          <p:cNvPicPr>
            <a:picLocks noChangeAspect="1"/>
          </p:cNvPicPr>
          <p:nvPr/>
        </p:nvPicPr>
        <p:blipFill>
          <a:blip r:embed="rId4"/>
          <a:stretch>
            <a:fillRect/>
          </a:stretch>
        </p:blipFill>
        <p:spPr>
          <a:xfrm>
            <a:off x="755576" y="5653568"/>
            <a:ext cx="3013041" cy="792088"/>
          </a:xfrm>
          <a:prstGeom prst="rect">
            <a:avLst/>
          </a:prstGeom>
        </p:spPr>
      </p:pic>
      <p:sp>
        <p:nvSpPr>
          <p:cNvPr id="12" name="CasellaDiTesto 11">
            <a:extLst>
              <a:ext uri="{FF2B5EF4-FFF2-40B4-BE49-F238E27FC236}">
                <a16:creationId xmlns:a16="http://schemas.microsoft.com/office/drawing/2014/main" id="{0237E0CE-2BB2-C9D3-A49E-FC582B7C9093}"/>
              </a:ext>
            </a:extLst>
          </p:cNvPr>
          <p:cNvSpPr txBox="1"/>
          <p:nvPr/>
        </p:nvSpPr>
        <p:spPr>
          <a:xfrm>
            <a:off x="4637560" y="5462775"/>
            <a:ext cx="3915112" cy="1107996"/>
          </a:xfrm>
          <a:prstGeom prst="rect">
            <a:avLst/>
          </a:prstGeom>
          <a:noFill/>
        </p:spPr>
        <p:txBody>
          <a:bodyPr wrap="square">
            <a:spAutoFit/>
          </a:bodyPr>
          <a:lstStyle/>
          <a:p>
            <a:r>
              <a:rPr lang="it-IT" b="1" dirty="0"/>
              <a:t>Costante di equilibrio</a:t>
            </a:r>
          </a:p>
          <a:p>
            <a:r>
              <a:rPr lang="it-IT" sz="1600" dirty="0"/>
              <a:t>dove </a:t>
            </a:r>
            <a:r>
              <a:rPr lang="it-IT" sz="1600" dirty="0" err="1"/>
              <a:t>K</a:t>
            </a:r>
            <a:r>
              <a:rPr lang="it-IT" sz="1600" baseline="-25000" dirty="0" err="1"/>
              <a:t>eq</a:t>
            </a:r>
            <a:r>
              <a:rPr lang="it-IT" sz="1600" dirty="0"/>
              <a:t> è la costante di equilibrio (il rapporto tra due costanti, k</a:t>
            </a:r>
            <a:r>
              <a:rPr lang="it-IT" sz="1600" baseline="-25000" dirty="0"/>
              <a:t>1</a:t>
            </a:r>
            <a:r>
              <a:rPr lang="it-IT" sz="1600" dirty="0"/>
              <a:t> e k</a:t>
            </a:r>
            <a:r>
              <a:rPr lang="it-IT" sz="1600" baseline="-25000" dirty="0"/>
              <a:t>2</a:t>
            </a:r>
            <a:r>
              <a:rPr lang="it-IT" sz="1600" dirty="0"/>
              <a:t>, è anch’esso una costante). </a:t>
            </a:r>
          </a:p>
        </p:txBody>
      </p:sp>
    </p:spTree>
    <p:extLst>
      <p:ext uri="{BB962C8B-B14F-4D97-AF65-F5344CB8AC3E}">
        <p14:creationId xmlns:p14="http://schemas.microsoft.com/office/powerpoint/2010/main" val="72818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8188" b="26236"/>
          <a:stretch/>
        </p:blipFill>
        <p:spPr>
          <a:xfrm>
            <a:off x="2915816" y="1196752"/>
            <a:ext cx="5652120" cy="3619555"/>
          </a:xfrm>
          <a:prstGeom prst="rect">
            <a:avLst/>
          </a:prstGeom>
          <a:noFill/>
          <a:ln>
            <a:noFill/>
          </a:ln>
        </p:spPr>
      </p:pic>
      <p:sp>
        <p:nvSpPr>
          <p:cNvPr id="4" name="CasellaDiTesto 3">
            <a:extLst>
              <a:ext uri="{FF2B5EF4-FFF2-40B4-BE49-F238E27FC236}">
                <a16:creationId xmlns:a16="http://schemas.microsoft.com/office/drawing/2014/main" id="{89A8CCAA-CD9B-6EFD-06A7-DCD807E15334}"/>
              </a:ext>
            </a:extLst>
          </p:cNvPr>
          <p:cNvSpPr txBox="1"/>
          <p:nvPr/>
        </p:nvSpPr>
        <p:spPr>
          <a:xfrm>
            <a:off x="1691680" y="332656"/>
            <a:ext cx="6683404" cy="523220"/>
          </a:xfrm>
          <a:prstGeom prst="rect">
            <a:avLst/>
          </a:prstGeom>
          <a:noFill/>
        </p:spPr>
        <p:txBody>
          <a:bodyPr wrap="square">
            <a:spAutoFit/>
          </a:bodyPr>
          <a:lstStyle/>
          <a:p>
            <a:r>
              <a:rPr lang="it-IT" sz="2800" b="1" dirty="0">
                <a:solidFill>
                  <a:srgbClr val="FF0000"/>
                </a:solidFill>
              </a:rPr>
              <a:t>REAZIONI REVERSIBILI</a:t>
            </a:r>
          </a:p>
        </p:txBody>
      </p:sp>
      <p:sp>
        <p:nvSpPr>
          <p:cNvPr id="6" name="CasellaDiTesto 5">
            <a:extLst>
              <a:ext uri="{FF2B5EF4-FFF2-40B4-BE49-F238E27FC236}">
                <a16:creationId xmlns:a16="http://schemas.microsoft.com/office/drawing/2014/main" id="{B4177A9B-861D-70B7-9955-7D62D05A4CC9}"/>
              </a:ext>
            </a:extLst>
          </p:cNvPr>
          <p:cNvSpPr txBox="1"/>
          <p:nvPr/>
        </p:nvSpPr>
        <p:spPr>
          <a:xfrm>
            <a:off x="539552" y="5027967"/>
            <a:ext cx="8064896" cy="923330"/>
          </a:xfrm>
          <a:prstGeom prst="rect">
            <a:avLst/>
          </a:prstGeom>
          <a:noFill/>
        </p:spPr>
        <p:txBody>
          <a:bodyPr wrap="square">
            <a:spAutoFit/>
          </a:bodyPr>
          <a:lstStyle/>
          <a:p>
            <a:r>
              <a:rPr lang="it-IT" dirty="0"/>
              <a:t>Le reazioni reversibili sono reazioni in cui le concentrazioni dei reagenti e dei prodotti variano nel tempo fino a raggiungere una situazione di equilibrio in cui restano costanti.</a:t>
            </a:r>
          </a:p>
        </p:txBody>
      </p:sp>
      <p:sp>
        <p:nvSpPr>
          <p:cNvPr id="8" name="CasellaDiTesto 7">
            <a:extLst>
              <a:ext uri="{FF2B5EF4-FFF2-40B4-BE49-F238E27FC236}">
                <a16:creationId xmlns:a16="http://schemas.microsoft.com/office/drawing/2014/main" id="{1C385DB3-8FE6-58F5-69CF-A171F8676DC4}"/>
              </a:ext>
            </a:extLst>
          </p:cNvPr>
          <p:cNvSpPr txBox="1"/>
          <p:nvPr/>
        </p:nvSpPr>
        <p:spPr>
          <a:xfrm>
            <a:off x="539552" y="4289303"/>
            <a:ext cx="5832648" cy="369332"/>
          </a:xfrm>
          <a:prstGeom prst="rect">
            <a:avLst/>
          </a:prstGeom>
          <a:noFill/>
        </p:spPr>
        <p:txBody>
          <a:bodyPr wrap="square">
            <a:spAutoFit/>
          </a:bodyPr>
          <a:lstStyle/>
          <a:p>
            <a:r>
              <a:rPr lang="it-IT" b="1" dirty="0"/>
              <a:t>Reazioni reversibili</a:t>
            </a:r>
            <a:endParaRPr lang="it-IT" dirty="0"/>
          </a:p>
        </p:txBody>
      </p:sp>
    </p:spTree>
    <p:extLst>
      <p:ext uri="{BB962C8B-B14F-4D97-AF65-F5344CB8AC3E}">
        <p14:creationId xmlns:p14="http://schemas.microsoft.com/office/powerpoint/2010/main" val="27291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9763" b="31399"/>
          <a:stretch/>
        </p:blipFill>
        <p:spPr>
          <a:xfrm>
            <a:off x="3059832" y="1052323"/>
            <a:ext cx="5508104" cy="3452291"/>
          </a:xfrm>
          <a:prstGeom prst="rect">
            <a:avLst/>
          </a:prstGeom>
          <a:noFill/>
          <a:ln>
            <a:noFill/>
          </a:ln>
        </p:spPr>
      </p:pic>
      <p:sp>
        <p:nvSpPr>
          <p:cNvPr id="4" name="CasellaDiTesto 3">
            <a:extLst>
              <a:ext uri="{FF2B5EF4-FFF2-40B4-BE49-F238E27FC236}">
                <a16:creationId xmlns:a16="http://schemas.microsoft.com/office/drawing/2014/main" id="{45B3CF0A-2583-1467-22D4-E2C1894BD594}"/>
              </a:ext>
            </a:extLst>
          </p:cNvPr>
          <p:cNvSpPr txBox="1"/>
          <p:nvPr/>
        </p:nvSpPr>
        <p:spPr>
          <a:xfrm>
            <a:off x="683568" y="4869160"/>
            <a:ext cx="7704856" cy="923330"/>
          </a:xfrm>
          <a:prstGeom prst="rect">
            <a:avLst/>
          </a:prstGeom>
          <a:noFill/>
        </p:spPr>
        <p:txBody>
          <a:bodyPr wrap="square">
            <a:spAutoFit/>
          </a:bodyPr>
          <a:lstStyle/>
          <a:p>
            <a:r>
              <a:rPr lang="it-IT" dirty="0"/>
              <a:t>Le reazioni irreversibili sono reazioni in cui le concentrazioni dei reagenti diminuiscono nel tempo fino a diventare praticamente trascurabili.</a:t>
            </a:r>
          </a:p>
        </p:txBody>
      </p:sp>
      <p:sp>
        <p:nvSpPr>
          <p:cNvPr id="6" name="CasellaDiTesto 5">
            <a:extLst>
              <a:ext uri="{FF2B5EF4-FFF2-40B4-BE49-F238E27FC236}">
                <a16:creationId xmlns:a16="http://schemas.microsoft.com/office/drawing/2014/main" id="{C611D6B0-E44B-BE9A-0261-72A9779F1C5E}"/>
              </a:ext>
            </a:extLst>
          </p:cNvPr>
          <p:cNvSpPr txBox="1"/>
          <p:nvPr/>
        </p:nvSpPr>
        <p:spPr>
          <a:xfrm>
            <a:off x="673982" y="4317555"/>
            <a:ext cx="4355238" cy="369332"/>
          </a:xfrm>
          <a:prstGeom prst="rect">
            <a:avLst/>
          </a:prstGeom>
          <a:noFill/>
        </p:spPr>
        <p:txBody>
          <a:bodyPr wrap="square">
            <a:spAutoFit/>
          </a:bodyPr>
          <a:lstStyle/>
          <a:p>
            <a:r>
              <a:rPr lang="it-IT" b="1" dirty="0"/>
              <a:t>Reazioni irreversibili</a:t>
            </a:r>
            <a:r>
              <a:rPr lang="it-IT" dirty="0"/>
              <a:t>:</a:t>
            </a:r>
          </a:p>
        </p:txBody>
      </p:sp>
      <p:sp>
        <p:nvSpPr>
          <p:cNvPr id="3" name="CasellaDiTesto 2">
            <a:extLst>
              <a:ext uri="{FF2B5EF4-FFF2-40B4-BE49-F238E27FC236}">
                <a16:creationId xmlns:a16="http://schemas.microsoft.com/office/drawing/2014/main" id="{D69FC97B-C049-5B10-22EF-B57C7C8B92CA}"/>
              </a:ext>
            </a:extLst>
          </p:cNvPr>
          <p:cNvSpPr txBox="1"/>
          <p:nvPr/>
        </p:nvSpPr>
        <p:spPr>
          <a:xfrm>
            <a:off x="1691680" y="332656"/>
            <a:ext cx="6683404" cy="523220"/>
          </a:xfrm>
          <a:prstGeom prst="rect">
            <a:avLst/>
          </a:prstGeom>
          <a:noFill/>
        </p:spPr>
        <p:txBody>
          <a:bodyPr wrap="square">
            <a:spAutoFit/>
          </a:bodyPr>
          <a:lstStyle/>
          <a:p>
            <a:r>
              <a:rPr lang="it-IT" sz="2800" b="1" dirty="0">
                <a:solidFill>
                  <a:srgbClr val="FF0000"/>
                </a:solidFill>
              </a:rPr>
              <a:t>REAZIONI IRREVERSIBILI</a:t>
            </a:r>
          </a:p>
        </p:txBody>
      </p:sp>
    </p:spTree>
    <p:extLst>
      <p:ext uri="{BB962C8B-B14F-4D97-AF65-F5344CB8AC3E}">
        <p14:creationId xmlns:p14="http://schemas.microsoft.com/office/powerpoint/2010/main" val="202076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59ACB4-4012-F60F-F533-C2E048434E3E}"/>
              </a:ext>
            </a:extLst>
          </p:cNvPr>
          <p:cNvSpPr txBox="1"/>
          <p:nvPr/>
        </p:nvSpPr>
        <p:spPr>
          <a:xfrm>
            <a:off x="611560" y="404664"/>
            <a:ext cx="8136904" cy="830997"/>
          </a:xfrm>
          <a:prstGeom prst="rect">
            <a:avLst/>
          </a:prstGeom>
          <a:noFill/>
        </p:spPr>
        <p:txBody>
          <a:bodyPr wrap="square">
            <a:spAutoFit/>
          </a:bodyPr>
          <a:lstStyle/>
          <a:p>
            <a:pPr algn="ctr"/>
            <a:r>
              <a:rPr lang="it-IT" sz="2400" b="1" dirty="0">
                <a:solidFill>
                  <a:srgbClr val="FF0000"/>
                </a:solidFill>
              </a:rPr>
              <a:t>ENERGIA DI ATTIVAZIONE E VELOCITÀ DI UNA REAZIONE</a:t>
            </a:r>
          </a:p>
        </p:txBody>
      </p:sp>
      <p:sp>
        <p:nvSpPr>
          <p:cNvPr id="5" name="CasellaDiTesto 4">
            <a:extLst>
              <a:ext uri="{FF2B5EF4-FFF2-40B4-BE49-F238E27FC236}">
                <a16:creationId xmlns:a16="http://schemas.microsoft.com/office/drawing/2014/main" id="{25CF16D0-8F9C-0CF2-1724-3D0E8524C3A4}"/>
              </a:ext>
            </a:extLst>
          </p:cNvPr>
          <p:cNvSpPr txBox="1"/>
          <p:nvPr/>
        </p:nvSpPr>
        <p:spPr>
          <a:xfrm>
            <a:off x="899592" y="1628800"/>
            <a:ext cx="7488832" cy="3231654"/>
          </a:xfrm>
          <a:prstGeom prst="rect">
            <a:avLst/>
          </a:prstGeom>
          <a:noFill/>
        </p:spPr>
        <p:txBody>
          <a:bodyPr wrap="square">
            <a:spAutoFit/>
          </a:bodyPr>
          <a:lstStyle/>
          <a:p>
            <a:r>
              <a:rPr lang="it-IT" dirty="0"/>
              <a:t>Alcune reazioni procedono a bassa velocità. Ad esempio, il ferro forma la ruggine molto lentamente e il legno richiede anni per degradarsi. D’altra parte, vi sono reazioni che procedono più velocemente, come la combustione del carbone o il deterioramento degli alimenti (ad esempio il pesce o il latte lasciati a temperatura ambiente). Altre reazioni non solo sono velocissime, ma avvengono istantaneamente, come ad esempio l’esplosione della dinamite.</a:t>
            </a:r>
          </a:p>
          <a:p>
            <a:endParaRPr lang="it-IT" dirty="0"/>
          </a:p>
          <a:p>
            <a:pPr algn="ctr"/>
            <a:r>
              <a:rPr lang="it-IT" sz="2000" b="1" dirty="0"/>
              <a:t>Affinché una reazione possa avvenire, occorre che le molecole dei reagenti si urtino con sufficiente energia per vincere le forze di repulsione tra le nuvole elettroniche.</a:t>
            </a:r>
          </a:p>
        </p:txBody>
      </p:sp>
    </p:spTree>
    <p:extLst>
      <p:ext uri="{BB962C8B-B14F-4D97-AF65-F5344CB8AC3E}">
        <p14:creationId xmlns:p14="http://schemas.microsoft.com/office/powerpoint/2010/main" val="412202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4"/>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26544"/>
          <a:stretch/>
        </p:blipFill>
        <p:spPr>
          <a:xfrm>
            <a:off x="-15625" y="908720"/>
            <a:ext cx="9144000" cy="3456384"/>
          </a:xfrm>
          <a:prstGeom prst="rect">
            <a:avLst/>
          </a:prstGeom>
          <a:noFill/>
          <a:ln>
            <a:noFill/>
          </a:ln>
        </p:spPr>
      </p:pic>
      <p:sp>
        <p:nvSpPr>
          <p:cNvPr id="4" name="CasellaDiTesto 3">
            <a:extLst>
              <a:ext uri="{FF2B5EF4-FFF2-40B4-BE49-F238E27FC236}">
                <a16:creationId xmlns:a16="http://schemas.microsoft.com/office/drawing/2014/main" id="{E5F884A4-6C78-432A-ED86-1E44F1E4AE45}"/>
              </a:ext>
            </a:extLst>
          </p:cNvPr>
          <p:cNvSpPr txBox="1"/>
          <p:nvPr/>
        </p:nvSpPr>
        <p:spPr>
          <a:xfrm>
            <a:off x="631939" y="4693786"/>
            <a:ext cx="7668344" cy="984885"/>
          </a:xfrm>
          <a:prstGeom prst="rect">
            <a:avLst/>
          </a:prstGeom>
          <a:noFill/>
        </p:spPr>
        <p:txBody>
          <a:bodyPr wrap="square">
            <a:spAutoFit/>
          </a:bodyPr>
          <a:lstStyle/>
          <a:p>
            <a:endParaRPr lang="it-IT" dirty="0"/>
          </a:p>
          <a:p>
            <a:pPr algn="ctr"/>
            <a:r>
              <a:rPr lang="it-IT" sz="2000" dirty="0"/>
              <a:t>La minima energia richiesta per produrre urti efficaci tra le molecole dei reagenti è definita </a:t>
            </a:r>
            <a:r>
              <a:rPr lang="it-IT" sz="2000" b="1" dirty="0"/>
              <a:t>energia di attivazione </a:t>
            </a:r>
          </a:p>
        </p:txBody>
      </p:sp>
      <p:sp>
        <p:nvSpPr>
          <p:cNvPr id="6" name="CasellaDiTesto 5">
            <a:extLst>
              <a:ext uri="{FF2B5EF4-FFF2-40B4-BE49-F238E27FC236}">
                <a16:creationId xmlns:a16="http://schemas.microsoft.com/office/drawing/2014/main" id="{A33B9E23-8610-9E68-C9D9-CDC445416542}"/>
              </a:ext>
            </a:extLst>
          </p:cNvPr>
          <p:cNvSpPr txBox="1"/>
          <p:nvPr/>
        </p:nvSpPr>
        <p:spPr>
          <a:xfrm>
            <a:off x="631939" y="118373"/>
            <a:ext cx="7848872" cy="461665"/>
          </a:xfrm>
          <a:prstGeom prst="rect">
            <a:avLst/>
          </a:prstGeom>
          <a:noFill/>
        </p:spPr>
        <p:txBody>
          <a:bodyPr wrap="square">
            <a:spAutoFit/>
          </a:bodyPr>
          <a:lstStyle/>
          <a:p>
            <a:r>
              <a:rPr lang="it-IT" sz="2400" b="1" dirty="0">
                <a:solidFill>
                  <a:srgbClr val="FF0000"/>
                </a:solidFill>
              </a:rPr>
              <a:t>ENERGIA DI ATTIVAZIONE</a:t>
            </a:r>
          </a:p>
        </p:txBody>
      </p:sp>
    </p:spTree>
    <p:extLst>
      <p:ext uri="{BB962C8B-B14F-4D97-AF65-F5344CB8AC3E}">
        <p14:creationId xmlns:p14="http://schemas.microsoft.com/office/powerpoint/2010/main" val="149016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CBF9C9-D087-300E-1889-CFC2B2C1E4F6}"/>
              </a:ext>
            </a:extLst>
          </p:cNvPr>
          <p:cNvSpPr txBox="1"/>
          <p:nvPr/>
        </p:nvSpPr>
        <p:spPr>
          <a:xfrm>
            <a:off x="683568" y="548680"/>
            <a:ext cx="7344816" cy="4191789"/>
          </a:xfrm>
          <a:prstGeom prst="rect">
            <a:avLst/>
          </a:prstGeom>
          <a:noFill/>
        </p:spPr>
        <p:txBody>
          <a:bodyPr wrap="square">
            <a:spAutoFit/>
          </a:bodyPr>
          <a:lstStyle/>
          <a:p>
            <a:r>
              <a:rPr lang="it-IT" sz="2000" b="1" dirty="0">
                <a:solidFill>
                  <a:srgbClr val="FF0000"/>
                </a:solidFill>
              </a:rPr>
              <a:t>La velocità di una reazione chimica dipende da diversi fattori:</a:t>
            </a:r>
          </a:p>
          <a:p>
            <a:endParaRPr lang="it-IT" sz="2000" dirty="0"/>
          </a:p>
          <a:p>
            <a:pPr>
              <a:lnSpc>
                <a:spcPct val="150000"/>
              </a:lnSpc>
            </a:pPr>
            <a:r>
              <a:rPr lang="it-IT" sz="2000" dirty="0"/>
              <a:t>(1) la natura dei reagenti, </a:t>
            </a:r>
          </a:p>
          <a:p>
            <a:pPr>
              <a:lnSpc>
                <a:spcPct val="150000"/>
              </a:lnSpc>
            </a:pPr>
            <a:r>
              <a:rPr lang="it-IT" sz="2000" dirty="0"/>
              <a:t>(2) la temperatura, </a:t>
            </a:r>
          </a:p>
          <a:p>
            <a:pPr>
              <a:lnSpc>
                <a:spcPct val="150000"/>
              </a:lnSpc>
            </a:pPr>
            <a:r>
              <a:rPr lang="it-IT" sz="2000" dirty="0"/>
              <a:t>(3) la concentrazione dei reagenti, </a:t>
            </a:r>
          </a:p>
          <a:p>
            <a:pPr>
              <a:lnSpc>
                <a:spcPct val="150000"/>
              </a:lnSpc>
            </a:pPr>
            <a:r>
              <a:rPr lang="it-IT" sz="2000" dirty="0"/>
              <a:t>(4) la presenza di un catalizzatore, </a:t>
            </a:r>
          </a:p>
          <a:p>
            <a:pPr>
              <a:lnSpc>
                <a:spcPct val="150000"/>
              </a:lnSpc>
            </a:pPr>
            <a:r>
              <a:rPr lang="it-IT" sz="2000" dirty="0"/>
              <a:t>(5) la superficie di contatto </a:t>
            </a:r>
          </a:p>
          <a:p>
            <a:pPr>
              <a:lnSpc>
                <a:spcPct val="150000"/>
              </a:lnSpc>
            </a:pPr>
            <a:r>
              <a:rPr lang="it-IT" sz="2000" dirty="0"/>
              <a:t>(6) il corretto orientamento nello spazio delle molecole dei reagenti durante l’urto.</a:t>
            </a:r>
          </a:p>
        </p:txBody>
      </p:sp>
    </p:spTree>
    <p:extLst>
      <p:ext uri="{BB962C8B-B14F-4D97-AF65-F5344CB8AC3E}">
        <p14:creationId xmlns:p14="http://schemas.microsoft.com/office/powerpoint/2010/main" val="42332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F50426-478D-2F86-AEAA-E443063D5A36}"/>
              </a:ext>
            </a:extLst>
          </p:cNvPr>
          <p:cNvSpPr txBox="1"/>
          <p:nvPr/>
        </p:nvSpPr>
        <p:spPr>
          <a:xfrm>
            <a:off x="1187624" y="404664"/>
            <a:ext cx="7056784" cy="830997"/>
          </a:xfrm>
          <a:prstGeom prst="rect">
            <a:avLst/>
          </a:prstGeom>
          <a:noFill/>
        </p:spPr>
        <p:txBody>
          <a:bodyPr wrap="square">
            <a:spAutoFit/>
          </a:bodyPr>
          <a:lstStyle/>
          <a:p>
            <a:pPr algn="ctr"/>
            <a:r>
              <a:rPr lang="it-IT" sz="2400" b="1" dirty="0">
                <a:solidFill>
                  <a:srgbClr val="FF0000"/>
                </a:solidFill>
              </a:rPr>
              <a:t>PRINCIPALI FATTORI CHE INFLUENZANO LE REAZIONI CHIMICHE ALL’EQUILIBRIO</a:t>
            </a:r>
          </a:p>
        </p:txBody>
      </p:sp>
      <p:sp>
        <p:nvSpPr>
          <p:cNvPr id="5" name="CasellaDiTesto 4">
            <a:extLst>
              <a:ext uri="{FF2B5EF4-FFF2-40B4-BE49-F238E27FC236}">
                <a16:creationId xmlns:a16="http://schemas.microsoft.com/office/drawing/2014/main" id="{B3E0B9F0-E527-2085-7BCB-C33E0CB30470}"/>
              </a:ext>
            </a:extLst>
          </p:cNvPr>
          <p:cNvSpPr txBox="1"/>
          <p:nvPr/>
        </p:nvSpPr>
        <p:spPr>
          <a:xfrm>
            <a:off x="432540" y="1397675"/>
            <a:ext cx="8099900" cy="2031325"/>
          </a:xfrm>
          <a:prstGeom prst="rect">
            <a:avLst/>
          </a:prstGeom>
          <a:noFill/>
        </p:spPr>
        <p:txBody>
          <a:bodyPr wrap="square">
            <a:spAutoFit/>
          </a:bodyPr>
          <a:lstStyle/>
          <a:p>
            <a:pPr algn="ctr"/>
            <a:r>
              <a:rPr lang="it-IT" b="1" i="1" dirty="0"/>
              <a:t>Principio di Le </a:t>
            </a:r>
            <a:r>
              <a:rPr lang="it-IT" b="1" i="1" dirty="0" err="1"/>
              <a:t>Châtelier</a:t>
            </a:r>
            <a:endParaRPr lang="it-IT" b="1" i="1" dirty="0"/>
          </a:p>
          <a:p>
            <a:pPr algn="just"/>
            <a:r>
              <a:rPr lang="it-IT" i="1" dirty="0"/>
              <a:t>Il principio di Le </a:t>
            </a:r>
            <a:r>
              <a:rPr lang="it-IT" i="1" dirty="0" err="1"/>
              <a:t>Châtelier</a:t>
            </a:r>
            <a:r>
              <a:rPr lang="it-IT" i="1" dirty="0"/>
              <a:t> afferma che quando si modifica una reazione chimica in condizione di equilibrio, l’equilibrio si sposterà nella direzione opposta alla causa che lo ha modificato. Se pertanto viene modificato l’equilibrio di una reazione chimica, ad esempio variando la concentrazione di uno dei reagenti o la temperatura, è possibile predire come l’equilibrio reagirà alla modificazione apportata.</a:t>
            </a:r>
          </a:p>
        </p:txBody>
      </p:sp>
      <p:sp>
        <p:nvSpPr>
          <p:cNvPr id="7" name="CasellaDiTesto 6">
            <a:extLst>
              <a:ext uri="{FF2B5EF4-FFF2-40B4-BE49-F238E27FC236}">
                <a16:creationId xmlns:a16="http://schemas.microsoft.com/office/drawing/2014/main" id="{5C54606C-3B3E-9496-1184-B801AC81184C}"/>
              </a:ext>
            </a:extLst>
          </p:cNvPr>
          <p:cNvSpPr txBox="1"/>
          <p:nvPr/>
        </p:nvSpPr>
        <p:spPr>
          <a:xfrm>
            <a:off x="432540" y="3501879"/>
            <a:ext cx="4581832" cy="400110"/>
          </a:xfrm>
          <a:prstGeom prst="rect">
            <a:avLst/>
          </a:prstGeom>
          <a:noFill/>
        </p:spPr>
        <p:txBody>
          <a:bodyPr wrap="square">
            <a:spAutoFit/>
          </a:bodyPr>
          <a:lstStyle/>
          <a:p>
            <a:r>
              <a:rPr lang="it-IT" sz="2000" b="1" dirty="0">
                <a:solidFill>
                  <a:srgbClr val="FF0000"/>
                </a:solidFill>
              </a:rPr>
              <a:t>Effetto della concentrazione</a:t>
            </a:r>
          </a:p>
        </p:txBody>
      </p:sp>
      <p:pic>
        <p:nvPicPr>
          <p:cNvPr id="10" name="Immagine 9">
            <a:extLst>
              <a:ext uri="{FF2B5EF4-FFF2-40B4-BE49-F238E27FC236}">
                <a16:creationId xmlns:a16="http://schemas.microsoft.com/office/drawing/2014/main" id="{8CF08309-74E4-BB4D-7FC3-534230297BD7}"/>
              </a:ext>
            </a:extLst>
          </p:cNvPr>
          <p:cNvPicPr>
            <a:picLocks noChangeAspect="1"/>
          </p:cNvPicPr>
          <p:nvPr/>
        </p:nvPicPr>
        <p:blipFill>
          <a:blip r:embed="rId2"/>
          <a:stretch>
            <a:fillRect/>
          </a:stretch>
        </p:blipFill>
        <p:spPr>
          <a:xfrm>
            <a:off x="539552" y="4134328"/>
            <a:ext cx="2433870" cy="216024"/>
          </a:xfrm>
          <a:prstGeom prst="rect">
            <a:avLst/>
          </a:prstGeom>
        </p:spPr>
      </p:pic>
      <p:sp>
        <p:nvSpPr>
          <p:cNvPr id="12" name="CasellaDiTesto 11">
            <a:extLst>
              <a:ext uri="{FF2B5EF4-FFF2-40B4-BE49-F238E27FC236}">
                <a16:creationId xmlns:a16="http://schemas.microsoft.com/office/drawing/2014/main" id="{B47137B3-144B-B8B3-3F70-13EBBD0C9DEE}"/>
              </a:ext>
            </a:extLst>
          </p:cNvPr>
          <p:cNvSpPr txBox="1"/>
          <p:nvPr/>
        </p:nvSpPr>
        <p:spPr>
          <a:xfrm>
            <a:off x="432540" y="4444662"/>
            <a:ext cx="8387932" cy="2031325"/>
          </a:xfrm>
          <a:prstGeom prst="rect">
            <a:avLst/>
          </a:prstGeom>
          <a:noFill/>
        </p:spPr>
        <p:txBody>
          <a:bodyPr wrap="square">
            <a:spAutoFit/>
          </a:bodyPr>
          <a:lstStyle/>
          <a:p>
            <a:r>
              <a:rPr lang="it-IT" b="1" dirty="0"/>
              <a:t>Se aumenta la concentrazione di uno dei reagenti, aumenta anche il numero delle collisioni tra le molecole dei reagenti e, quindi, la velocità della reazione diretta rispetto a quella della reazione inversa, per cui il sistema perde la sua condizione di equilibrio. Man mano che la reazione procede, la velocità della reazione diretta tenderà a diminuire, mentre quella della reazione inversa tenderà ad aumentare, fino a quando non viene ristabilito l’equilibrio.</a:t>
            </a:r>
          </a:p>
        </p:txBody>
      </p:sp>
    </p:spTree>
    <p:extLst>
      <p:ext uri="{BB962C8B-B14F-4D97-AF65-F5344CB8AC3E}">
        <p14:creationId xmlns:p14="http://schemas.microsoft.com/office/powerpoint/2010/main" val="351268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89E3D7-E1AB-01A7-77A5-0FBC6A02EDCF}"/>
              </a:ext>
            </a:extLst>
          </p:cNvPr>
          <p:cNvSpPr txBox="1"/>
          <p:nvPr/>
        </p:nvSpPr>
        <p:spPr>
          <a:xfrm>
            <a:off x="395536" y="332656"/>
            <a:ext cx="8064896" cy="1200329"/>
          </a:xfrm>
          <a:prstGeom prst="rect">
            <a:avLst/>
          </a:prstGeom>
          <a:noFill/>
        </p:spPr>
        <p:txBody>
          <a:bodyPr wrap="square">
            <a:spAutoFit/>
          </a:bodyPr>
          <a:lstStyle/>
          <a:p>
            <a:r>
              <a:rPr lang="it-IT" dirty="0"/>
              <a:t>Sempre in base al principio di Le </a:t>
            </a:r>
            <a:r>
              <a:rPr lang="it-IT" dirty="0" err="1"/>
              <a:t>Châtelier</a:t>
            </a:r>
            <a:r>
              <a:rPr lang="it-IT" dirty="0"/>
              <a:t>, la rimozione di un prodotto (o dei prodotti) dovrebbe spostare l’equilibrio verso destra.</a:t>
            </a:r>
          </a:p>
          <a:p>
            <a:endParaRPr lang="it-IT" dirty="0"/>
          </a:p>
          <a:p>
            <a:r>
              <a:rPr lang="it-IT" dirty="0"/>
              <a:t>Si consideri la reazione:</a:t>
            </a:r>
          </a:p>
        </p:txBody>
      </p:sp>
      <p:pic>
        <p:nvPicPr>
          <p:cNvPr id="4" name="Immagine 3">
            <a:extLst>
              <a:ext uri="{FF2B5EF4-FFF2-40B4-BE49-F238E27FC236}">
                <a16:creationId xmlns:a16="http://schemas.microsoft.com/office/drawing/2014/main" id="{9C394EEF-2418-7F1C-8FB0-734BC8D87650}"/>
              </a:ext>
            </a:extLst>
          </p:cNvPr>
          <p:cNvPicPr>
            <a:picLocks noChangeAspect="1"/>
          </p:cNvPicPr>
          <p:nvPr/>
        </p:nvPicPr>
        <p:blipFill>
          <a:blip r:embed="rId2"/>
          <a:stretch>
            <a:fillRect/>
          </a:stretch>
        </p:blipFill>
        <p:spPr>
          <a:xfrm>
            <a:off x="827585" y="1844824"/>
            <a:ext cx="5904656" cy="487540"/>
          </a:xfrm>
          <a:prstGeom prst="rect">
            <a:avLst/>
          </a:prstGeom>
        </p:spPr>
      </p:pic>
      <p:sp>
        <p:nvSpPr>
          <p:cNvPr id="6" name="CasellaDiTesto 5">
            <a:extLst>
              <a:ext uri="{FF2B5EF4-FFF2-40B4-BE49-F238E27FC236}">
                <a16:creationId xmlns:a16="http://schemas.microsoft.com/office/drawing/2014/main" id="{7E9CA0C4-9219-2AE7-B03F-E45DA2C0497A}"/>
              </a:ext>
            </a:extLst>
          </p:cNvPr>
          <p:cNvSpPr txBox="1"/>
          <p:nvPr/>
        </p:nvSpPr>
        <p:spPr>
          <a:xfrm>
            <a:off x="503548" y="2924944"/>
            <a:ext cx="7848872" cy="2308324"/>
          </a:xfrm>
          <a:prstGeom prst="rect">
            <a:avLst/>
          </a:prstGeom>
          <a:noFill/>
        </p:spPr>
        <p:txBody>
          <a:bodyPr wrap="square">
            <a:spAutoFit/>
          </a:bodyPr>
          <a:lstStyle/>
          <a:p>
            <a:r>
              <a:rPr lang="it-IT" dirty="0"/>
              <a:t>L’anidride carbonica è un prodotto di scarto delle nostre cellule e quando viene immessa nel sangue viene trasformata in acido carbonico. Man mano che la sua concentrazione nel sangue aumenta, in base al principio di Le </a:t>
            </a:r>
            <a:r>
              <a:rPr lang="it-IT" dirty="0" err="1"/>
              <a:t>Châtelier</a:t>
            </a:r>
            <a:r>
              <a:rPr lang="it-IT" dirty="0"/>
              <a:t>, l’equilibrio si sposta verso destra e aumenta la concentrazione di acido carbonico (di conseguenza diminuisce il pH). Sempre in base al principio di Le </a:t>
            </a:r>
            <a:r>
              <a:rPr lang="it-IT" dirty="0" err="1"/>
              <a:t>Châtelier</a:t>
            </a:r>
            <a:r>
              <a:rPr lang="it-IT" dirty="0"/>
              <a:t>, nei polmoni, dove la CO2 viene eliminata, l’equilibrio si sposta invece verso sinistra, abbassando in questo caso la concentrazione di acido carbonico.</a:t>
            </a:r>
          </a:p>
        </p:txBody>
      </p:sp>
    </p:spTree>
    <p:extLst>
      <p:ext uri="{BB962C8B-B14F-4D97-AF65-F5344CB8AC3E}">
        <p14:creationId xmlns:p14="http://schemas.microsoft.com/office/powerpoint/2010/main" val="291623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287B285-8A5C-0ED5-69C8-65F8F8AEA427}"/>
              </a:ext>
            </a:extLst>
          </p:cNvPr>
          <p:cNvSpPr txBox="1">
            <a:spLocks noChangeArrowheads="1"/>
          </p:cNvSpPr>
          <p:nvPr/>
        </p:nvSpPr>
        <p:spPr bwMode="auto">
          <a:xfrm>
            <a:off x="10689" y="3657625"/>
            <a:ext cx="90360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b="1" dirty="0">
                <a:solidFill>
                  <a:srgbClr val="0033CC"/>
                </a:solidFill>
              </a:rPr>
              <a:t>    Poi, il sangue raggiunge le </a:t>
            </a:r>
            <a:r>
              <a:rPr lang="it-IT" altLang="it-IT" b="1" dirty="0">
                <a:solidFill>
                  <a:srgbClr val="FF0000"/>
                </a:solidFill>
              </a:rPr>
              <a:t>cellule</a:t>
            </a:r>
            <a:r>
              <a:rPr lang="it-IT" altLang="it-IT" b="1" dirty="0">
                <a:solidFill>
                  <a:srgbClr val="0033CC"/>
                </a:solidFill>
              </a:rPr>
              <a:t>, dove vi è carenza di ossigeno:</a:t>
            </a: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r>
              <a:rPr lang="it-IT" altLang="it-IT" b="1" dirty="0">
                <a:solidFill>
                  <a:srgbClr val="0033CC"/>
                </a:solidFill>
              </a:rPr>
              <a:t>L’equilibrio si sposta a sinistra, e l’ossigeno viene rilasciato </a:t>
            </a:r>
          </a:p>
          <a:p>
            <a:r>
              <a:rPr lang="it-IT" altLang="it-IT" b="1" dirty="0">
                <a:solidFill>
                  <a:srgbClr val="0033CC"/>
                </a:solidFill>
              </a:rPr>
              <a:t> dall’ossiemoglobina</a:t>
            </a:r>
          </a:p>
        </p:txBody>
      </p:sp>
      <p:pic>
        <p:nvPicPr>
          <p:cNvPr id="3" name="Picture 3">
            <a:extLst>
              <a:ext uri="{FF2B5EF4-FFF2-40B4-BE49-F238E27FC236}">
                <a16:creationId xmlns:a16="http://schemas.microsoft.com/office/drawing/2014/main" id="{5DA5BD0D-86E5-65E7-18D3-A3B869DFA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73" t="73611" r="22395" b="16135"/>
          <a:stretch>
            <a:fillRect/>
          </a:stretch>
        </p:blipFill>
        <p:spPr bwMode="auto">
          <a:xfrm>
            <a:off x="1795833" y="4278337"/>
            <a:ext cx="5022850" cy="703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4B51BBD7-6CDC-5D6E-FA85-21CCD95C53A1}"/>
              </a:ext>
            </a:extLst>
          </p:cNvPr>
          <p:cNvSpPr txBox="1">
            <a:spLocks noChangeArrowheads="1"/>
          </p:cNvSpPr>
          <p:nvPr/>
        </p:nvSpPr>
        <p:spPr bwMode="auto">
          <a:xfrm>
            <a:off x="411313" y="1282675"/>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b="1" dirty="0">
                <a:solidFill>
                  <a:srgbClr val="0033CC"/>
                </a:solidFill>
              </a:rPr>
              <a:t>Nei </a:t>
            </a:r>
            <a:r>
              <a:rPr lang="it-IT" altLang="it-IT" b="1" dirty="0">
                <a:solidFill>
                  <a:srgbClr val="FF0000"/>
                </a:solidFill>
              </a:rPr>
              <a:t>polmoni</a:t>
            </a:r>
            <a:r>
              <a:rPr lang="it-IT" altLang="it-IT" b="1" dirty="0">
                <a:solidFill>
                  <a:srgbClr val="0033CC"/>
                </a:solidFill>
              </a:rPr>
              <a:t> vi è abbondanza di ossigeno quindi:</a:t>
            </a: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r>
              <a:rPr lang="it-IT" altLang="it-IT" b="1" dirty="0">
                <a:solidFill>
                  <a:srgbClr val="0033CC"/>
                </a:solidFill>
              </a:rPr>
              <a:t>L’equilibrio è spostato a destra e l’ossigeno è legato all’emoglobina</a:t>
            </a:r>
          </a:p>
        </p:txBody>
      </p:sp>
      <p:pic>
        <p:nvPicPr>
          <p:cNvPr id="5" name="Picture 6">
            <a:extLst>
              <a:ext uri="{FF2B5EF4-FFF2-40B4-BE49-F238E27FC236}">
                <a16:creationId xmlns:a16="http://schemas.microsoft.com/office/drawing/2014/main" id="{397433EA-F4CB-F9EC-3A4C-8E1CECF44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86" t="32686" r="23090" b="56897"/>
          <a:stretch>
            <a:fillRect/>
          </a:stretch>
        </p:blipFill>
        <p:spPr bwMode="auto">
          <a:xfrm>
            <a:off x="2124868" y="1698146"/>
            <a:ext cx="4894263"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72856400-7283-0335-6190-2147DB74225C}"/>
              </a:ext>
            </a:extLst>
          </p:cNvPr>
          <p:cNvSpPr txBox="1">
            <a:spLocks noChangeArrowheads="1"/>
          </p:cNvSpPr>
          <p:nvPr/>
        </p:nvSpPr>
        <p:spPr bwMode="auto">
          <a:xfrm>
            <a:off x="896353" y="134031"/>
            <a:ext cx="78044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it-IT" b="1" dirty="0"/>
              <a:t>Il trasporto dell’ossigeno da parte dell’emoglobina è un esempio di adattamento continuo dell’equilibrio alle differenti condizioni tissutali</a:t>
            </a:r>
          </a:p>
        </p:txBody>
      </p:sp>
    </p:spTree>
    <p:extLst>
      <p:ext uri="{BB962C8B-B14F-4D97-AF65-F5344CB8AC3E}">
        <p14:creationId xmlns:p14="http://schemas.microsoft.com/office/powerpoint/2010/main" val="293881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DA64502-22F6-E1FE-F539-DB9EE8D4CB4B}"/>
              </a:ext>
            </a:extLst>
          </p:cNvPr>
          <p:cNvSpPr txBox="1"/>
          <p:nvPr/>
        </p:nvSpPr>
        <p:spPr>
          <a:xfrm>
            <a:off x="391171" y="237421"/>
            <a:ext cx="4581832" cy="400110"/>
          </a:xfrm>
          <a:prstGeom prst="rect">
            <a:avLst/>
          </a:prstGeom>
          <a:noFill/>
        </p:spPr>
        <p:txBody>
          <a:bodyPr wrap="square">
            <a:spAutoFit/>
          </a:bodyPr>
          <a:lstStyle/>
          <a:p>
            <a:r>
              <a:rPr lang="it-IT" sz="2000" b="1" dirty="0">
                <a:solidFill>
                  <a:srgbClr val="FF0000"/>
                </a:solidFill>
              </a:rPr>
              <a:t>Effetto della temperatura</a:t>
            </a:r>
          </a:p>
        </p:txBody>
      </p:sp>
      <p:sp>
        <p:nvSpPr>
          <p:cNvPr id="5" name="CasellaDiTesto 4">
            <a:extLst>
              <a:ext uri="{FF2B5EF4-FFF2-40B4-BE49-F238E27FC236}">
                <a16:creationId xmlns:a16="http://schemas.microsoft.com/office/drawing/2014/main" id="{3609BA3A-D580-A90B-7294-7405BB60B69E}"/>
              </a:ext>
            </a:extLst>
          </p:cNvPr>
          <p:cNvSpPr txBox="1"/>
          <p:nvPr/>
        </p:nvSpPr>
        <p:spPr>
          <a:xfrm>
            <a:off x="405860" y="927593"/>
            <a:ext cx="8064896" cy="1200329"/>
          </a:xfrm>
          <a:prstGeom prst="rect">
            <a:avLst/>
          </a:prstGeom>
          <a:noFill/>
        </p:spPr>
        <p:txBody>
          <a:bodyPr wrap="square">
            <a:spAutoFit/>
          </a:bodyPr>
          <a:lstStyle/>
          <a:p>
            <a:r>
              <a:rPr lang="it-IT" b="1" dirty="0"/>
              <a:t>La velocità di una reazione aumenta all’aumentare della temperatura in quanto, a temperatura più elevata, le molecole di reagente hanno una velocità maggiore e, quindi, possono collidere tra loro più frequentemente.</a:t>
            </a:r>
          </a:p>
        </p:txBody>
      </p:sp>
      <p:sp>
        <p:nvSpPr>
          <p:cNvPr id="7" name="CasellaDiTesto 6">
            <a:extLst>
              <a:ext uri="{FF2B5EF4-FFF2-40B4-BE49-F238E27FC236}">
                <a16:creationId xmlns:a16="http://schemas.microsoft.com/office/drawing/2014/main" id="{8CDDE3AB-907A-D2A1-A7CC-78279CDB5707}"/>
              </a:ext>
            </a:extLst>
          </p:cNvPr>
          <p:cNvSpPr txBox="1"/>
          <p:nvPr/>
        </p:nvSpPr>
        <p:spPr>
          <a:xfrm>
            <a:off x="405860" y="2014388"/>
            <a:ext cx="4581832" cy="369332"/>
          </a:xfrm>
          <a:prstGeom prst="rect">
            <a:avLst/>
          </a:prstGeom>
          <a:noFill/>
        </p:spPr>
        <p:txBody>
          <a:bodyPr wrap="square">
            <a:spAutoFit/>
          </a:bodyPr>
          <a:lstStyle/>
          <a:p>
            <a:r>
              <a:rPr lang="it-IT" i="1" dirty="0"/>
              <a:t>Si consideri la reazione di equilibrio:</a:t>
            </a:r>
          </a:p>
        </p:txBody>
      </p:sp>
      <p:pic>
        <p:nvPicPr>
          <p:cNvPr id="8" name="Immagine 7">
            <a:extLst>
              <a:ext uri="{FF2B5EF4-FFF2-40B4-BE49-F238E27FC236}">
                <a16:creationId xmlns:a16="http://schemas.microsoft.com/office/drawing/2014/main" id="{BDAAF95C-10E1-DF61-384F-AA3F9AEB02FD}"/>
              </a:ext>
            </a:extLst>
          </p:cNvPr>
          <p:cNvPicPr>
            <a:picLocks noChangeAspect="1"/>
          </p:cNvPicPr>
          <p:nvPr/>
        </p:nvPicPr>
        <p:blipFill>
          <a:blip r:embed="rId2"/>
          <a:stretch>
            <a:fillRect/>
          </a:stretch>
        </p:blipFill>
        <p:spPr>
          <a:xfrm>
            <a:off x="611560" y="2842192"/>
            <a:ext cx="6829475" cy="317650"/>
          </a:xfrm>
          <a:prstGeom prst="rect">
            <a:avLst/>
          </a:prstGeom>
        </p:spPr>
      </p:pic>
      <p:sp>
        <p:nvSpPr>
          <p:cNvPr id="10" name="CasellaDiTesto 9">
            <a:extLst>
              <a:ext uri="{FF2B5EF4-FFF2-40B4-BE49-F238E27FC236}">
                <a16:creationId xmlns:a16="http://schemas.microsoft.com/office/drawing/2014/main" id="{CDBC3E2B-1EE9-CEF4-8381-3ABA568301ED}"/>
              </a:ext>
            </a:extLst>
          </p:cNvPr>
          <p:cNvSpPr txBox="1"/>
          <p:nvPr/>
        </p:nvSpPr>
        <p:spPr>
          <a:xfrm>
            <a:off x="323528" y="3618314"/>
            <a:ext cx="8496944" cy="2862322"/>
          </a:xfrm>
          <a:prstGeom prst="rect">
            <a:avLst/>
          </a:prstGeom>
          <a:noFill/>
        </p:spPr>
        <p:txBody>
          <a:bodyPr wrap="square">
            <a:spAutoFit/>
          </a:bodyPr>
          <a:lstStyle/>
          <a:p>
            <a:pPr marL="285750" indent="-285750">
              <a:buFont typeface="Wingdings" panose="05000000000000000000" pitchFamily="2" charset="2"/>
              <a:buChar char="Ø"/>
            </a:pPr>
            <a:r>
              <a:rPr lang="it-IT" dirty="0"/>
              <a:t>In questa reazione si può avere produzione o assorbimento di calore a seconda che la reazione proceda verso destra o verso sinistra.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Se si aumenta la temperatura, il sistema tende ad andare nella direzione opposta, favorendo la reazione nella quale si ha assorbimento di calore, quindi l’equilibrio si sposta verso sinistra.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Se la temperatura diminuisce, l’equilibrio si sposta verso destra. Si osserva che una variazione della temperatura modifica il valore della costante di equilibrio della reazione.</a:t>
            </a:r>
          </a:p>
        </p:txBody>
      </p:sp>
    </p:spTree>
    <p:extLst>
      <p:ext uri="{BB962C8B-B14F-4D97-AF65-F5344CB8AC3E}">
        <p14:creationId xmlns:p14="http://schemas.microsoft.com/office/powerpoint/2010/main" val="41652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CFD92F-DE5D-838D-8A53-5C83D9BE76BA}"/>
              </a:ext>
            </a:extLst>
          </p:cNvPr>
          <p:cNvSpPr txBox="1"/>
          <p:nvPr/>
        </p:nvSpPr>
        <p:spPr>
          <a:xfrm>
            <a:off x="107504" y="188640"/>
            <a:ext cx="4581832" cy="523220"/>
          </a:xfrm>
          <a:prstGeom prst="rect">
            <a:avLst/>
          </a:prstGeom>
          <a:noFill/>
        </p:spPr>
        <p:txBody>
          <a:bodyPr wrap="square">
            <a:spAutoFit/>
          </a:bodyPr>
          <a:lstStyle/>
          <a:p>
            <a:r>
              <a:rPr lang="it-IT" sz="2800" b="1" dirty="0">
                <a:solidFill>
                  <a:srgbClr val="FF0000"/>
                </a:solidFill>
              </a:rPr>
              <a:t>EQUAZIONI CHIMICHE</a:t>
            </a:r>
          </a:p>
        </p:txBody>
      </p:sp>
      <p:sp>
        <p:nvSpPr>
          <p:cNvPr id="5" name="CasellaDiTesto 4">
            <a:extLst>
              <a:ext uri="{FF2B5EF4-FFF2-40B4-BE49-F238E27FC236}">
                <a16:creationId xmlns:a16="http://schemas.microsoft.com/office/drawing/2014/main" id="{132B43B6-681B-9C56-6A34-D7AF47141EC4}"/>
              </a:ext>
            </a:extLst>
          </p:cNvPr>
          <p:cNvSpPr txBox="1"/>
          <p:nvPr/>
        </p:nvSpPr>
        <p:spPr>
          <a:xfrm>
            <a:off x="395536" y="908720"/>
            <a:ext cx="8208912" cy="5078313"/>
          </a:xfrm>
          <a:prstGeom prst="rect">
            <a:avLst/>
          </a:prstGeom>
          <a:noFill/>
        </p:spPr>
        <p:txBody>
          <a:bodyPr wrap="square">
            <a:spAutoFit/>
          </a:bodyPr>
          <a:lstStyle/>
          <a:p>
            <a:pPr marL="285750" indent="-285750">
              <a:buFont typeface="Wingdings" panose="05000000000000000000" pitchFamily="2" charset="2"/>
              <a:buChar char="Ø"/>
            </a:pPr>
            <a:r>
              <a:rPr lang="it-IT" dirty="0"/>
              <a:t>Quando il carbone brucia reagendo con l’ossigeno presente nell’aria, si forma anidride carbonica e si libera energia. Per descrivere questa reazione, vengono utilizzati i seguenti simboli e le seguenti formule:</a:t>
            </a:r>
          </a:p>
          <a:p>
            <a:endParaRPr lang="it-IT" dirty="0"/>
          </a:p>
          <a:p>
            <a:endParaRPr lang="it-IT" dirty="0"/>
          </a:p>
          <a:p>
            <a:endParaRPr lang="it-IT" dirty="0"/>
          </a:p>
          <a:p>
            <a:pPr marL="285750" indent="-285750">
              <a:buFont typeface="Wingdings" panose="05000000000000000000" pitchFamily="2" charset="2"/>
              <a:buChar char="Ø"/>
            </a:pPr>
            <a:r>
              <a:rPr lang="it-IT" dirty="0"/>
              <a:t>La freccia indica la direzione della reazione. Le sostanze che reagiscono sono chiamate </a:t>
            </a:r>
            <a:r>
              <a:rPr lang="it-IT" b="1" dirty="0"/>
              <a:t>reagenti</a:t>
            </a:r>
            <a:r>
              <a:rPr lang="it-IT" dirty="0"/>
              <a:t> e sono scritte sulla sinistra dell’equazione. Le sostanze che si formano dalla reazione sono chiamate </a:t>
            </a:r>
            <a:r>
              <a:rPr lang="it-IT" b="1" dirty="0"/>
              <a:t>prodotti</a:t>
            </a:r>
            <a:r>
              <a:rPr lang="it-IT" dirty="0"/>
              <a:t> e si scrivono sulla destra dell’equazione.</a:t>
            </a:r>
          </a:p>
          <a:p>
            <a:endParaRPr lang="it-IT" dirty="0"/>
          </a:p>
          <a:p>
            <a:pPr marL="285750" indent="-285750">
              <a:buFont typeface="Wingdings" panose="05000000000000000000" pitchFamily="2" charset="2"/>
              <a:buChar char="Ø"/>
            </a:pPr>
            <a:r>
              <a:rPr lang="it-IT" dirty="0"/>
              <a:t>L’energia coinvolta nella reazione viene rappresentata sulla destra se viene prodotta (reazioni esotermiche o esoergoniche, si noti che i due termini non sono sinonimi) e sulla sinistra se occorre somministrarla ai reagenti della reazione (reazioni endotermiche o endoergoniche, anche in questo caso i due termini non sono sinonimi).</a:t>
            </a:r>
          </a:p>
          <a:p>
            <a:pPr marL="285750" indent="-285750">
              <a:buFont typeface="Wingdings" panose="05000000000000000000" pitchFamily="2" charset="2"/>
              <a:buChar char="Ø"/>
            </a:pPr>
            <a:r>
              <a:rPr lang="it-IT" dirty="0"/>
              <a:t>La presenza di un catalizzatore può essere indicata al di sopra o al di sotto della freccia.</a:t>
            </a:r>
          </a:p>
        </p:txBody>
      </p:sp>
      <p:pic>
        <p:nvPicPr>
          <p:cNvPr id="6" name="Immagine 5">
            <a:extLst>
              <a:ext uri="{FF2B5EF4-FFF2-40B4-BE49-F238E27FC236}">
                <a16:creationId xmlns:a16="http://schemas.microsoft.com/office/drawing/2014/main" id="{EAD18B33-5D85-C5B7-EB96-703ECC0756D8}"/>
              </a:ext>
            </a:extLst>
          </p:cNvPr>
          <p:cNvPicPr>
            <a:picLocks noChangeAspect="1"/>
          </p:cNvPicPr>
          <p:nvPr/>
        </p:nvPicPr>
        <p:blipFill>
          <a:blip r:embed="rId2"/>
          <a:stretch>
            <a:fillRect/>
          </a:stretch>
        </p:blipFill>
        <p:spPr>
          <a:xfrm>
            <a:off x="1283995" y="1988840"/>
            <a:ext cx="4680520" cy="360040"/>
          </a:xfrm>
          <a:prstGeom prst="rect">
            <a:avLst/>
          </a:prstGeom>
        </p:spPr>
      </p:pic>
    </p:spTree>
    <p:extLst>
      <p:ext uri="{BB962C8B-B14F-4D97-AF65-F5344CB8AC3E}">
        <p14:creationId xmlns:p14="http://schemas.microsoft.com/office/powerpoint/2010/main" val="285536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0921B5B2-FECC-08D1-19F7-13D32DAD246B}"/>
              </a:ext>
            </a:extLst>
          </p:cNvPr>
          <p:cNvPicPr>
            <a:picLocks noChangeAspect="1"/>
          </p:cNvPicPr>
          <p:nvPr/>
        </p:nvPicPr>
        <p:blipFill>
          <a:blip r:embed="rId2"/>
          <a:stretch>
            <a:fillRect/>
          </a:stretch>
        </p:blipFill>
        <p:spPr>
          <a:xfrm>
            <a:off x="0" y="116388"/>
            <a:ext cx="9144000" cy="6625223"/>
          </a:xfrm>
          <a:prstGeom prst="rect">
            <a:avLst/>
          </a:prstGeom>
        </p:spPr>
      </p:pic>
    </p:spTree>
    <p:extLst>
      <p:ext uri="{BB962C8B-B14F-4D97-AF65-F5344CB8AC3E}">
        <p14:creationId xmlns:p14="http://schemas.microsoft.com/office/powerpoint/2010/main" val="266727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40550" b="24925"/>
          <a:stretch/>
        </p:blipFill>
        <p:spPr>
          <a:xfrm>
            <a:off x="179512" y="608310"/>
            <a:ext cx="5184576" cy="3906743"/>
          </a:xfrm>
          <a:prstGeom prst="rect">
            <a:avLst/>
          </a:prstGeom>
          <a:noFill/>
          <a:ln>
            <a:noFill/>
          </a:ln>
        </p:spPr>
      </p:pic>
      <p:sp>
        <p:nvSpPr>
          <p:cNvPr id="4" name="CasellaDiTesto 3">
            <a:extLst>
              <a:ext uri="{FF2B5EF4-FFF2-40B4-BE49-F238E27FC236}">
                <a16:creationId xmlns:a16="http://schemas.microsoft.com/office/drawing/2014/main" id="{062EEF54-813C-3AE0-5B47-B37B20D565C9}"/>
              </a:ext>
            </a:extLst>
          </p:cNvPr>
          <p:cNvSpPr txBox="1"/>
          <p:nvPr/>
        </p:nvSpPr>
        <p:spPr>
          <a:xfrm>
            <a:off x="611560" y="107470"/>
            <a:ext cx="4581832" cy="400110"/>
          </a:xfrm>
          <a:prstGeom prst="rect">
            <a:avLst/>
          </a:prstGeom>
          <a:noFill/>
        </p:spPr>
        <p:txBody>
          <a:bodyPr wrap="square">
            <a:spAutoFit/>
          </a:bodyPr>
          <a:lstStyle/>
          <a:p>
            <a:r>
              <a:rPr lang="it-IT" sz="2000" b="1" dirty="0">
                <a:solidFill>
                  <a:srgbClr val="FF0000"/>
                </a:solidFill>
              </a:rPr>
              <a:t>Effetto di un catalizzatore</a:t>
            </a:r>
          </a:p>
        </p:txBody>
      </p:sp>
      <p:sp>
        <p:nvSpPr>
          <p:cNvPr id="6" name="CasellaDiTesto 5">
            <a:extLst>
              <a:ext uri="{FF2B5EF4-FFF2-40B4-BE49-F238E27FC236}">
                <a16:creationId xmlns:a16="http://schemas.microsoft.com/office/drawing/2014/main" id="{EC1C3884-A4B3-D10E-F71C-61D13B3EE285}"/>
              </a:ext>
            </a:extLst>
          </p:cNvPr>
          <p:cNvSpPr txBox="1"/>
          <p:nvPr/>
        </p:nvSpPr>
        <p:spPr>
          <a:xfrm>
            <a:off x="5076056" y="521373"/>
            <a:ext cx="3631897" cy="3970318"/>
          </a:xfrm>
          <a:prstGeom prst="rect">
            <a:avLst/>
          </a:prstGeom>
          <a:noFill/>
        </p:spPr>
        <p:txBody>
          <a:bodyPr wrap="square">
            <a:spAutoFit/>
          </a:bodyPr>
          <a:lstStyle/>
          <a:p>
            <a:pPr marL="285750" indent="-285750">
              <a:buFont typeface="Wingdings" panose="05000000000000000000" pitchFamily="2" charset="2"/>
              <a:buChar char="Ø"/>
            </a:pPr>
            <a:r>
              <a:rPr lang="it-IT" dirty="0"/>
              <a:t>L’aggiunta di un catalizzatore ad una reazione chimica porta ad un aumento sia della velocità della reazione diretta sia di quella della reazione inversa. </a:t>
            </a:r>
          </a:p>
          <a:p>
            <a:pPr marL="285750" indent="-285750">
              <a:buFont typeface="Wingdings" panose="05000000000000000000" pitchFamily="2" charset="2"/>
              <a:buChar char="Ø"/>
            </a:pPr>
            <a:r>
              <a:rPr lang="it-IT" dirty="0"/>
              <a:t>Una reazione che avviene in presenza di un catalizzatore raggiunge l’equilibrio più velocemente rispetto alla reazione non catalizzata.</a:t>
            </a:r>
          </a:p>
          <a:p>
            <a:pPr marL="285750" indent="-285750">
              <a:buFont typeface="Wingdings" panose="05000000000000000000" pitchFamily="2" charset="2"/>
              <a:buChar char="Ø"/>
            </a:pPr>
            <a:r>
              <a:rPr lang="it-IT" dirty="0"/>
              <a:t> Il catalizzatore, quindi, non ha alcun effetto sulla costante di equilibrio della reazione.</a:t>
            </a:r>
          </a:p>
        </p:txBody>
      </p:sp>
      <p:sp>
        <p:nvSpPr>
          <p:cNvPr id="8" name="CasellaDiTesto 7">
            <a:extLst>
              <a:ext uri="{FF2B5EF4-FFF2-40B4-BE49-F238E27FC236}">
                <a16:creationId xmlns:a16="http://schemas.microsoft.com/office/drawing/2014/main" id="{10B93928-43AD-56B4-BA3C-FC517D9ACA6F}"/>
              </a:ext>
            </a:extLst>
          </p:cNvPr>
          <p:cNvSpPr txBox="1"/>
          <p:nvPr/>
        </p:nvSpPr>
        <p:spPr>
          <a:xfrm>
            <a:off x="349842" y="4796149"/>
            <a:ext cx="7390510" cy="1754326"/>
          </a:xfrm>
          <a:prstGeom prst="rect">
            <a:avLst/>
          </a:prstGeom>
          <a:noFill/>
        </p:spPr>
        <p:txBody>
          <a:bodyPr wrap="square">
            <a:spAutoFit/>
          </a:bodyPr>
          <a:lstStyle/>
          <a:p>
            <a:pPr marL="285750" indent="-285750">
              <a:buFont typeface="Wingdings" panose="05000000000000000000" pitchFamily="2" charset="2"/>
              <a:buChar char="ü"/>
            </a:pPr>
            <a:r>
              <a:rPr lang="it-IT" b="1" dirty="0"/>
              <a:t>Una qualunque sostanza che aumenta la velocità di una reazione chimica senza subire modificazioni chimiche è definita catalizzatore.</a:t>
            </a:r>
          </a:p>
          <a:p>
            <a:pPr marL="285750" indent="-285750" algn="ctr">
              <a:buFont typeface="Wingdings" panose="05000000000000000000" pitchFamily="2" charset="2"/>
              <a:buChar char="ü"/>
            </a:pPr>
            <a:endParaRPr lang="it-IT" b="1" dirty="0"/>
          </a:p>
          <a:p>
            <a:pPr marL="285750" indent="-285750">
              <a:buFont typeface="Wingdings" panose="05000000000000000000" pitchFamily="2" charset="2"/>
              <a:buChar char="ü"/>
            </a:pPr>
            <a:r>
              <a:rPr lang="it-IT" b="1" dirty="0"/>
              <a:t>I catalizzatori aumentano la velocità di una reazione chimica in quanto ne abbassano l’energia di attivazione </a:t>
            </a:r>
          </a:p>
        </p:txBody>
      </p:sp>
    </p:spTree>
    <p:extLst>
      <p:ext uri="{BB962C8B-B14F-4D97-AF65-F5344CB8AC3E}">
        <p14:creationId xmlns:p14="http://schemas.microsoft.com/office/powerpoint/2010/main" val="323819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9"/>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1752"/>
          <a:stretch/>
        </p:blipFill>
        <p:spPr>
          <a:xfrm>
            <a:off x="0" y="1556792"/>
            <a:ext cx="9144000" cy="2965375"/>
          </a:xfrm>
          <a:prstGeom prst="rect">
            <a:avLst/>
          </a:prstGeom>
          <a:noFill/>
          <a:ln>
            <a:noFill/>
          </a:ln>
        </p:spPr>
      </p:pic>
      <p:sp>
        <p:nvSpPr>
          <p:cNvPr id="4" name="CasellaDiTesto 3">
            <a:extLst>
              <a:ext uri="{FF2B5EF4-FFF2-40B4-BE49-F238E27FC236}">
                <a16:creationId xmlns:a16="http://schemas.microsoft.com/office/drawing/2014/main" id="{D20CE3C1-0898-8DB2-B9E5-8A71ACDA7122}"/>
              </a:ext>
            </a:extLst>
          </p:cNvPr>
          <p:cNvSpPr txBox="1"/>
          <p:nvPr/>
        </p:nvSpPr>
        <p:spPr>
          <a:xfrm>
            <a:off x="1115616" y="332656"/>
            <a:ext cx="6480720" cy="523220"/>
          </a:xfrm>
          <a:prstGeom prst="rect">
            <a:avLst/>
          </a:prstGeom>
          <a:noFill/>
        </p:spPr>
        <p:txBody>
          <a:bodyPr wrap="square">
            <a:spAutoFit/>
          </a:bodyPr>
          <a:lstStyle/>
          <a:p>
            <a:r>
              <a:rPr lang="it-IT" sz="2800" b="1" dirty="0">
                <a:solidFill>
                  <a:srgbClr val="C00000"/>
                </a:solidFill>
              </a:rPr>
              <a:t>REAZIONI DI OSSIDO-RIDUZIONE</a:t>
            </a:r>
          </a:p>
        </p:txBody>
      </p:sp>
      <p:sp>
        <p:nvSpPr>
          <p:cNvPr id="7" name="CasellaDiTesto 6">
            <a:extLst>
              <a:ext uri="{FF2B5EF4-FFF2-40B4-BE49-F238E27FC236}">
                <a16:creationId xmlns:a16="http://schemas.microsoft.com/office/drawing/2014/main" id="{1920D692-1753-621F-C73F-CA238758B478}"/>
              </a:ext>
            </a:extLst>
          </p:cNvPr>
          <p:cNvSpPr txBox="1"/>
          <p:nvPr/>
        </p:nvSpPr>
        <p:spPr>
          <a:xfrm>
            <a:off x="467544" y="4669798"/>
            <a:ext cx="7920880" cy="1288879"/>
          </a:xfrm>
          <a:prstGeom prst="rect">
            <a:avLst/>
          </a:prstGeom>
          <a:noFill/>
        </p:spPr>
        <p:txBody>
          <a:bodyPr wrap="square" rtlCol="0">
            <a:spAutoFit/>
          </a:bodyPr>
          <a:lstStyle/>
          <a:p>
            <a:pPr marL="342900" indent="-342900">
              <a:lnSpc>
                <a:spcPct val="150000"/>
              </a:lnSpc>
              <a:buAutoNum type="arabicPeriod"/>
            </a:pPr>
            <a:r>
              <a:rPr lang="it-IT" dirty="0"/>
              <a:t>Tutte le sostanze elementari hanno un numero di ossidazione (</a:t>
            </a:r>
            <a:r>
              <a:rPr lang="it-IT" dirty="0" err="1"/>
              <a:t>n.o</a:t>
            </a:r>
            <a:r>
              <a:rPr lang="it-IT" dirty="0"/>
              <a:t>.) = 0</a:t>
            </a:r>
          </a:p>
          <a:p>
            <a:pPr marL="342900" indent="-342900">
              <a:lnSpc>
                <a:spcPct val="150000"/>
              </a:lnSpc>
              <a:buAutoNum type="arabicPeriod"/>
            </a:pPr>
            <a:r>
              <a:rPr lang="it-IT" dirty="0"/>
              <a:t>Tutti gli ioni monoatomici (K</a:t>
            </a:r>
            <a:r>
              <a:rPr lang="it-IT" baseline="30000" dirty="0"/>
              <a:t>+</a:t>
            </a:r>
            <a:r>
              <a:rPr lang="it-IT" dirty="0"/>
              <a:t>, Cl</a:t>
            </a:r>
            <a:r>
              <a:rPr lang="it-IT" baseline="30000" dirty="0"/>
              <a:t>-</a:t>
            </a:r>
            <a:r>
              <a:rPr lang="it-IT" dirty="0"/>
              <a:t>, S</a:t>
            </a:r>
            <a:r>
              <a:rPr lang="it-IT" baseline="30000" dirty="0"/>
              <a:t>2-</a:t>
            </a:r>
            <a:r>
              <a:rPr lang="it-IT" dirty="0"/>
              <a:t>, Fe</a:t>
            </a:r>
            <a:r>
              <a:rPr lang="it-IT" baseline="30000" dirty="0"/>
              <a:t>3+</a:t>
            </a:r>
            <a:r>
              <a:rPr lang="it-IT" dirty="0"/>
              <a:t>, O</a:t>
            </a:r>
            <a:r>
              <a:rPr lang="it-IT" baseline="30000" dirty="0"/>
              <a:t>2-</a:t>
            </a:r>
            <a:r>
              <a:rPr lang="it-IT" dirty="0"/>
              <a:t> </a:t>
            </a:r>
            <a:r>
              <a:rPr lang="it-IT" dirty="0" err="1"/>
              <a:t>ecc</a:t>
            </a:r>
            <a:r>
              <a:rPr lang="it-IT" dirty="0"/>
              <a:t>) hanno </a:t>
            </a:r>
            <a:r>
              <a:rPr lang="it-IT" dirty="0" err="1"/>
              <a:t>n.o</a:t>
            </a:r>
            <a:r>
              <a:rPr lang="it-IT" dirty="0"/>
              <a:t>. uguale alla carica dello ione</a:t>
            </a:r>
          </a:p>
        </p:txBody>
      </p:sp>
    </p:spTree>
    <p:extLst>
      <p:ext uri="{BB962C8B-B14F-4D97-AF65-F5344CB8AC3E}">
        <p14:creationId xmlns:p14="http://schemas.microsoft.com/office/powerpoint/2010/main" val="28087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38AAD58-4AC8-F327-3EDC-A2D3266E3CBC}"/>
              </a:ext>
            </a:extLst>
          </p:cNvPr>
          <p:cNvSpPr txBox="1"/>
          <p:nvPr/>
        </p:nvSpPr>
        <p:spPr>
          <a:xfrm>
            <a:off x="431540" y="332656"/>
            <a:ext cx="8280920" cy="2339102"/>
          </a:xfrm>
          <a:prstGeom prst="rect">
            <a:avLst/>
          </a:prstGeom>
          <a:noFill/>
        </p:spPr>
        <p:txBody>
          <a:bodyPr wrap="square">
            <a:spAutoFit/>
          </a:bodyPr>
          <a:lstStyle/>
          <a:p>
            <a:r>
              <a:rPr lang="it-IT" sz="2000" b="1" dirty="0">
                <a:solidFill>
                  <a:srgbClr val="C00000"/>
                </a:solidFill>
              </a:rPr>
              <a:t>Numero di ossidazione</a:t>
            </a:r>
          </a:p>
          <a:p>
            <a:endParaRPr lang="it-IT" dirty="0"/>
          </a:p>
          <a:p>
            <a:r>
              <a:rPr lang="it-IT" b="1" dirty="0"/>
              <a:t>Il termine numero di ossidazione, riferito ad un atomo legato ad altri uguali o diversi in un composto, indica il numero positivo, negativo o nullo delle cariche che l’atomo assume se le coppie di elettroni di legame vengono assegnate formalmente all’atomo più elettronegativo.</a:t>
            </a:r>
          </a:p>
          <a:p>
            <a:endParaRPr lang="it-IT" dirty="0"/>
          </a:p>
          <a:p>
            <a:r>
              <a:rPr lang="it-IT" dirty="0"/>
              <a:t>I seguenti sono esempi di reazioni senza processi di ossido-riduzione:</a:t>
            </a:r>
          </a:p>
        </p:txBody>
      </p:sp>
      <p:pic>
        <p:nvPicPr>
          <p:cNvPr id="6" name="Immagine 5">
            <a:extLst>
              <a:ext uri="{FF2B5EF4-FFF2-40B4-BE49-F238E27FC236}">
                <a16:creationId xmlns:a16="http://schemas.microsoft.com/office/drawing/2014/main" id="{92E71C71-8BF2-9493-2DCE-DCD1E42100F2}"/>
              </a:ext>
            </a:extLst>
          </p:cNvPr>
          <p:cNvPicPr>
            <a:picLocks noChangeAspect="1"/>
          </p:cNvPicPr>
          <p:nvPr/>
        </p:nvPicPr>
        <p:blipFill>
          <a:blip r:embed="rId2"/>
          <a:stretch>
            <a:fillRect/>
          </a:stretch>
        </p:blipFill>
        <p:spPr>
          <a:xfrm>
            <a:off x="611561" y="2924944"/>
            <a:ext cx="6336704" cy="964643"/>
          </a:xfrm>
          <a:prstGeom prst="rect">
            <a:avLst/>
          </a:prstGeom>
        </p:spPr>
      </p:pic>
      <p:sp>
        <p:nvSpPr>
          <p:cNvPr id="8" name="CasellaDiTesto 7">
            <a:extLst>
              <a:ext uri="{FF2B5EF4-FFF2-40B4-BE49-F238E27FC236}">
                <a16:creationId xmlns:a16="http://schemas.microsoft.com/office/drawing/2014/main" id="{90AD67CB-124F-D055-54C4-197AD49C2DCE}"/>
              </a:ext>
            </a:extLst>
          </p:cNvPr>
          <p:cNvSpPr txBox="1"/>
          <p:nvPr/>
        </p:nvSpPr>
        <p:spPr>
          <a:xfrm>
            <a:off x="395536" y="4030669"/>
            <a:ext cx="8136904" cy="1754326"/>
          </a:xfrm>
          <a:prstGeom prst="rect">
            <a:avLst/>
          </a:prstGeom>
          <a:noFill/>
        </p:spPr>
        <p:txBody>
          <a:bodyPr wrap="square">
            <a:spAutoFit/>
          </a:bodyPr>
          <a:lstStyle/>
          <a:p>
            <a:pPr marL="285750" indent="-285750">
              <a:buFont typeface="Wingdings" panose="05000000000000000000" pitchFamily="2" charset="2"/>
              <a:buChar char="Ø"/>
            </a:pPr>
            <a:r>
              <a:rPr lang="it-IT" dirty="0"/>
              <a:t>Nelle reazioni con variazione dei numeri di ossidazione (reazioni di ossido-riduzione o redox), oltre alla rottura e alla formazione di nuovi legami chimici, si ha uno spostamento di elettroni da un atomo ad un altro.</a:t>
            </a:r>
          </a:p>
          <a:p>
            <a:pPr marL="285750" indent="-285750">
              <a:buFont typeface="Wingdings" panose="05000000000000000000" pitchFamily="2" charset="2"/>
              <a:buChar char="Ø"/>
            </a:pPr>
            <a:endParaRPr lang="it-IT" dirty="0"/>
          </a:p>
          <a:p>
            <a:r>
              <a:rPr lang="it-IT" dirty="0"/>
              <a:t>Ad esempio, nella reazione:</a:t>
            </a:r>
          </a:p>
        </p:txBody>
      </p:sp>
      <p:pic>
        <p:nvPicPr>
          <p:cNvPr id="9" name="Immagine 8">
            <a:extLst>
              <a:ext uri="{FF2B5EF4-FFF2-40B4-BE49-F238E27FC236}">
                <a16:creationId xmlns:a16="http://schemas.microsoft.com/office/drawing/2014/main" id="{FCB93EA3-4A59-BFEC-84C3-9D10DC8D73BC}"/>
              </a:ext>
            </a:extLst>
          </p:cNvPr>
          <p:cNvPicPr>
            <a:picLocks noChangeAspect="1"/>
          </p:cNvPicPr>
          <p:nvPr/>
        </p:nvPicPr>
        <p:blipFill>
          <a:blip r:embed="rId3"/>
          <a:stretch>
            <a:fillRect/>
          </a:stretch>
        </p:blipFill>
        <p:spPr>
          <a:xfrm>
            <a:off x="2699792" y="5758914"/>
            <a:ext cx="4630402" cy="309841"/>
          </a:xfrm>
          <a:prstGeom prst="rect">
            <a:avLst/>
          </a:prstGeom>
        </p:spPr>
      </p:pic>
      <p:sp>
        <p:nvSpPr>
          <p:cNvPr id="11" name="CasellaDiTesto 10">
            <a:extLst>
              <a:ext uri="{FF2B5EF4-FFF2-40B4-BE49-F238E27FC236}">
                <a16:creationId xmlns:a16="http://schemas.microsoft.com/office/drawing/2014/main" id="{C356267B-0192-7850-E3AA-069853CB6DCB}"/>
              </a:ext>
            </a:extLst>
          </p:cNvPr>
          <p:cNvSpPr txBox="1"/>
          <p:nvPr/>
        </p:nvSpPr>
        <p:spPr>
          <a:xfrm>
            <a:off x="395536" y="6184424"/>
            <a:ext cx="7992888" cy="646331"/>
          </a:xfrm>
          <a:prstGeom prst="rect">
            <a:avLst/>
          </a:prstGeom>
          <a:noFill/>
        </p:spPr>
        <p:txBody>
          <a:bodyPr wrap="square">
            <a:spAutoFit/>
          </a:bodyPr>
          <a:lstStyle/>
          <a:p>
            <a:r>
              <a:rPr lang="it-IT" dirty="0"/>
              <a:t>il ferro si ossida cedendo elettroni, mentre l’idrogeno si riduce acquistando elettroni.</a:t>
            </a:r>
          </a:p>
        </p:txBody>
      </p:sp>
    </p:spTree>
    <p:extLst>
      <p:ext uri="{BB962C8B-B14F-4D97-AF65-F5344CB8AC3E}">
        <p14:creationId xmlns:p14="http://schemas.microsoft.com/office/powerpoint/2010/main" val="22523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342F04D-A2AD-941C-3C27-B104DD560481}"/>
              </a:ext>
            </a:extLst>
          </p:cNvPr>
          <p:cNvSpPr txBox="1"/>
          <p:nvPr/>
        </p:nvSpPr>
        <p:spPr>
          <a:xfrm>
            <a:off x="539552" y="332656"/>
            <a:ext cx="4572000" cy="461665"/>
          </a:xfrm>
          <a:prstGeom prst="rect">
            <a:avLst/>
          </a:prstGeom>
          <a:noFill/>
        </p:spPr>
        <p:txBody>
          <a:bodyPr wrap="square">
            <a:spAutoFit/>
          </a:bodyPr>
          <a:lstStyle/>
          <a:p>
            <a:r>
              <a:rPr lang="it-IT" sz="2400" b="1" dirty="0">
                <a:solidFill>
                  <a:srgbClr val="C00000"/>
                </a:solidFill>
              </a:rPr>
              <a:t>Ossidazione</a:t>
            </a:r>
          </a:p>
        </p:txBody>
      </p:sp>
      <p:sp>
        <p:nvSpPr>
          <p:cNvPr id="5" name="CasellaDiTesto 4">
            <a:extLst>
              <a:ext uri="{FF2B5EF4-FFF2-40B4-BE49-F238E27FC236}">
                <a16:creationId xmlns:a16="http://schemas.microsoft.com/office/drawing/2014/main" id="{9D09B2B0-D417-3946-B26E-D4DB95CDE72C}"/>
              </a:ext>
            </a:extLst>
          </p:cNvPr>
          <p:cNvSpPr txBox="1"/>
          <p:nvPr/>
        </p:nvSpPr>
        <p:spPr>
          <a:xfrm>
            <a:off x="323528" y="980728"/>
            <a:ext cx="8136904" cy="923330"/>
          </a:xfrm>
          <a:prstGeom prst="rect">
            <a:avLst/>
          </a:prstGeom>
          <a:noFill/>
        </p:spPr>
        <p:txBody>
          <a:bodyPr wrap="square">
            <a:spAutoFit/>
          </a:bodyPr>
          <a:lstStyle/>
          <a:p>
            <a:r>
              <a:rPr lang="it-IT" dirty="0"/>
              <a:t>L’ossidazione può essere definita come “perdita di elettroni”. Si consideri la seguente reazione, in cui la configurazione elettronica esterna dei reagenti e dei prodotti è rappresentata mediante punti.</a:t>
            </a:r>
          </a:p>
        </p:txBody>
      </p:sp>
      <p:pic>
        <p:nvPicPr>
          <p:cNvPr id="6" name="Immagine 5">
            <a:extLst>
              <a:ext uri="{FF2B5EF4-FFF2-40B4-BE49-F238E27FC236}">
                <a16:creationId xmlns:a16="http://schemas.microsoft.com/office/drawing/2014/main" id="{662AC8EA-25C7-D165-EDFE-F03670F54DD8}"/>
              </a:ext>
            </a:extLst>
          </p:cNvPr>
          <p:cNvPicPr>
            <a:picLocks noChangeAspect="1"/>
          </p:cNvPicPr>
          <p:nvPr/>
        </p:nvPicPr>
        <p:blipFill rotWithShape="1">
          <a:blip r:embed="rId2"/>
          <a:srcRect r="40286"/>
          <a:stretch/>
        </p:blipFill>
        <p:spPr>
          <a:xfrm>
            <a:off x="2526506" y="2353239"/>
            <a:ext cx="4395788" cy="648072"/>
          </a:xfrm>
          <a:prstGeom prst="rect">
            <a:avLst/>
          </a:prstGeom>
        </p:spPr>
      </p:pic>
      <p:sp>
        <p:nvSpPr>
          <p:cNvPr id="8" name="CasellaDiTesto 7">
            <a:extLst>
              <a:ext uri="{FF2B5EF4-FFF2-40B4-BE49-F238E27FC236}">
                <a16:creationId xmlns:a16="http://schemas.microsoft.com/office/drawing/2014/main" id="{28FA849D-4F8E-FE2D-E2DC-D92624AB1030}"/>
              </a:ext>
            </a:extLst>
          </p:cNvPr>
          <p:cNvSpPr txBox="1"/>
          <p:nvPr/>
        </p:nvSpPr>
        <p:spPr>
          <a:xfrm>
            <a:off x="806449" y="3450492"/>
            <a:ext cx="7653983" cy="1200329"/>
          </a:xfrm>
          <a:prstGeom prst="rect">
            <a:avLst/>
          </a:prstGeom>
          <a:noFill/>
        </p:spPr>
        <p:txBody>
          <a:bodyPr wrap="square">
            <a:spAutoFit/>
          </a:bodyPr>
          <a:lstStyle/>
          <a:p>
            <a:r>
              <a:rPr lang="it-IT" dirty="0"/>
              <a:t>L’atomo di sodio ha un elettrone nello strato più esterno. Quando il sodio perde questo elettrone, forma lo ione sodio con carica +1. La perdita dell’elettrone da parte del sodio è definita ossidazione, pertanto l’atomo di sodio si ossida. </a:t>
            </a:r>
          </a:p>
        </p:txBody>
      </p:sp>
      <p:sp>
        <p:nvSpPr>
          <p:cNvPr id="11" name="AutoShape 2">
            <a:extLst>
              <a:ext uri="{FF2B5EF4-FFF2-40B4-BE49-F238E27FC236}">
                <a16:creationId xmlns:a16="http://schemas.microsoft.com/office/drawing/2014/main" id="{59FF7D72-80AA-9BC4-663D-8804AC459F7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81677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F1AC40B-1648-4D24-61E5-3E1175192F94}"/>
              </a:ext>
            </a:extLst>
          </p:cNvPr>
          <p:cNvSpPr txBox="1"/>
          <p:nvPr/>
        </p:nvSpPr>
        <p:spPr>
          <a:xfrm>
            <a:off x="647564" y="404664"/>
            <a:ext cx="7848872" cy="3693319"/>
          </a:xfrm>
          <a:prstGeom prst="rect">
            <a:avLst/>
          </a:prstGeom>
          <a:noFill/>
        </p:spPr>
        <p:txBody>
          <a:bodyPr wrap="square">
            <a:spAutoFit/>
          </a:bodyPr>
          <a:lstStyle/>
          <a:p>
            <a:r>
              <a:rPr lang="it-IT" dirty="0"/>
              <a:t>Una seconda definizione di ossidazione è quella di un </a:t>
            </a:r>
            <a:r>
              <a:rPr lang="it-IT" b="1" dirty="0"/>
              <a:t>“aumento del numero di ossidazione</a:t>
            </a:r>
            <a:r>
              <a:rPr lang="it-IT" dirty="0"/>
              <a:t>”. Ad esempio, si consideri la seguente reazione:</a:t>
            </a:r>
          </a:p>
          <a:p>
            <a:endParaRPr lang="it-IT" dirty="0"/>
          </a:p>
          <a:p>
            <a:endParaRPr lang="it-IT" dirty="0"/>
          </a:p>
          <a:p>
            <a:endParaRPr lang="it-IT" dirty="0"/>
          </a:p>
          <a:p>
            <a:endParaRPr lang="it-IT" dirty="0"/>
          </a:p>
          <a:p>
            <a:endParaRPr lang="it-IT" dirty="0"/>
          </a:p>
          <a:p>
            <a:r>
              <a:rPr lang="it-IT" dirty="0"/>
              <a:t>Un elemento allo stato elementare ha numero di ossidazione zero. Il numero di ossidazione del sodio è zero nel sodio metallico e +1 nel cloruro di sodio. Analogamente, il cloro ha numero di ossidazione zero nella molecola di cloro e –1 nel cloruro di sodio. Pertanto, la reazione può anche essere scritta come segue:</a:t>
            </a:r>
          </a:p>
          <a:p>
            <a:endParaRPr lang="it-IT" dirty="0"/>
          </a:p>
        </p:txBody>
      </p:sp>
      <p:pic>
        <p:nvPicPr>
          <p:cNvPr id="5" name="Immagine 4">
            <a:extLst>
              <a:ext uri="{FF2B5EF4-FFF2-40B4-BE49-F238E27FC236}">
                <a16:creationId xmlns:a16="http://schemas.microsoft.com/office/drawing/2014/main" id="{D39370C8-28F1-7C57-80FE-652F094D3FCB}"/>
              </a:ext>
            </a:extLst>
          </p:cNvPr>
          <p:cNvPicPr>
            <a:picLocks noChangeAspect="1"/>
          </p:cNvPicPr>
          <p:nvPr/>
        </p:nvPicPr>
        <p:blipFill>
          <a:blip r:embed="rId2"/>
          <a:stretch>
            <a:fillRect/>
          </a:stretch>
        </p:blipFill>
        <p:spPr>
          <a:xfrm>
            <a:off x="2109002" y="1412776"/>
            <a:ext cx="4925995" cy="310923"/>
          </a:xfrm>
          <a:prstGeom prst="rect">
            <a:avLst/>
          </a:prstGeom>
        </p:spPr>
      </p:pic>
      <p:pic>
        <p:nvPicPr>
          <p:cNvPr id="6" name="Immagine 5">
            <a:extLst>
              <a:ext uri="{FF2B5EF4-FFF2-40B4-BE49-F238E27FC236}">
                <a16:creationId xmlns:a16="http://schemas.microsoft.com/office/drawing/2014/main" id="{3312E2FE-167C-80DF-50F1-BD753043BD8E}"/>
              </a:ext>
            </a:extLst>
          </p:cNvPr>
          <p:cNvPicPr>
            <a:picLocks noChangeAspect="1"/>
          </p:cNvPicPr>
          <p:nvPr/>
        </p:nvPicPr>
        <p:blipFill>
          <a:blip r:embed="rId3"/>
          <a:stretch>
            <a:fillRect/>
          </a:stretch>
        </p:blipFill>
        <p:spPr>
          <a:xfrm>
            <a:off x="2142538" y="3861048"/>
            <a:ext cx="3834728" cy="658830"/>
          </a:xfrm>
          <a:prstGeom prst="rect">
            <a:avLst/>
          </a:prstGeom>
        </p:spPr>
      </p:pic>
      <p:sp>
        <p:nvSpPr>
          <p:cNvPr id="8" name="CasellaDiTesto 7">
            <a:extLst>
              <a:ext uri="{FF2B5EF4-FFF2-40B4-BE49-F238E27FC236}">
                <a16:creationId xmlns:a16="http://schemas.microsoft.com/office/drawing/2014/main" id="{005EE268-C7FB-3060-A262-35003D62CA90}"/>
              </a:ext>
            </a:extLst>
          </p:cNvPr>
          <p:cNvSpPr txBox="1"/>
          <p:nvPr/>
        </p:nvSpPr>
        <p:spPr>
          <a:xfrm>
            <a:off x="622962" y="4796899"/>
            <a:ext cx="7621445" cy="1200329"/>
          </a:xfrm>
          <a:prstGeom prst="rect">
            <a:avLst/>
          </a:prstGeom>
          <a:noFill/>
        </p:spPr>
        <p:txBody>
          <a:bodyPr wrap="square">
            <a:spAutoFit/>
          </a:bodyPr>
          <a:lstStyle/>
          <a:p>
            <a:r>
              <a:rPr lang="it-IT" dirty="0"/>
              <a:t>dove i valori numerici riportati al di sopra dei simboli degli elementi indicano i loro corrispondenti numeri di ossidazione. Il numero di ossidazione del sodio è aumentato da 0 a +1, pertanto il sodio si è ossidato.</a:t>
            </a:r>
          </a:p>
        </p:txBody>
      </p:sp>
    </p:spTree>
    <p:extLst>
      <p:ext uri="{BB962C8B-B14F-4D97-AF65-F5344CB8AC3E}">
        <p14:creationId xmlns:p14="http://schemas.microsoft.com/office/powerpoint/2010/main" val="279459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217F23C-6138-8565-7523-CE3757ADDBA9}"/>
              </a:ext>
            </a:extLst>
          </p:cNvPr>
          <p:cNvSpPr txBox="1"/>
          <p:nvPr/>
        </p:nvSpPr>
        <p:spPr>
          <a:xfrm>
            <a:off x="683568" y="548680"/>
            <a:ext cx="7848872" cy="646331"/>
          </a:xfrm>
          <a:prstGeom prst="rect">
            <a:avLst/>
          </a:prstGeom>
          <a:noFill/>
        </p:spPr>
        <p:txBody>
          <a:bodyPr wrap="square">
            <a:spAutoFit/>
          </a:bodyPr>
          <a:lstStyle/>
          <a:p>
            <a:r>
              <a:rPr lang="it-IT" dirty="0"/>
              <a:t>Le nostre cellule “bruciano” glucosio producendo anidride carbonica, acqua ed energia:</a:t>
            </a:r>
          </a:p>
        </p:txBody>
      </p:sp>
      <p:pic>
        <p:nvPicPr>
          <p:cNvPr id="4" name="Immagine 3">
            <a:extLst>
              <a:ext uri="{FF2B5EF4-FFF2-40B4-BE49-F238E27FC236}">
                <a16:creationId xmlns:a16="http://schemas.microsoft.com/office/drawing/2014/main" id="{455DE191-1872-4E15-222C-A13B9EE0E0E2}"/>
              </a:ext>
            </a:extLst>
          </p:cNvPr>
          <p:cNvPicPr>
            <a:picLocks noChangeAspect="1"/>
          </p:cNvPicPr>
          <p:nvPr/>
        </p:nvPicPr>
        <p:blipFill>
          <a:blip r:embed="rId2"/>
          <a:stretch>
            <a:fillRect/>
          </a:stretch>
        </p:blipFill>
        <p:spPr>
          <a:xfrm>
            <a:off x="1187624" y="1772816"/>
            <a:ext cx="7130738" cy="1152128"/>
          </a:xfrm>
          <a:prstGeom prst="rect">
            <a:avLst/>
          </a:prstGeom>
        </p:spPr>
      </p:pic>
      <p:sp>
        <p:nvSpPr>
          <p:cNvPr id="6" name="CasellaDiTesto 5">
            <a:extLst>
              <a:ext uri="{FF2B5EF4-FFF2-40B4-BE49-F238E27FC236}">
                <a16:creationId xmlns:a16="http://schemas.microsoft.com/office/drawing/2014/main" id="{D69F9FEB-6F10-3C8D-5BC2-CDD40DAD53FF}"/>
              </a:ext>
            </a:extLst>
          </p:cNvPr>
          <p:cNvSpPr txBox="1"/>
          <p:nvPr/>
        </p:nvSpPr>
        <p:spPr>
          <a:xfrm>
            <a:off x="827584" y="3900816"/>
            <a:ext cx="7560840" cy="1200329"/>
          </a:xfrm>
          <a:prstGeom prst="rect">
            <a:avLst/>
          </a:prstGeom>
          <a:noFill/>
        </p:spPr>
        <p:txBody>
          <a:bodyPr wrap="square">
            <a:spAutoFit/>
          </a:bodyPr>
          <a:lstStyle/>
          <a:p>
            <a:r>
              <a:rPr lang="it-IT" dirty="0"/>
              <a:t>Il numero di ossidazione medio degli atomi di carbonio nel glucosio è zero, mentre il numero di ossidazione del carbonio nella CO</a:t>
            </a:r>
            <a:r>
              <a:rPr lang="it-IT" baseline="-25000" dirty="0"/>
              <a:t>2</a:t>
            </a:r>
            <a:r>
              <a:rPr lang="it-IT" dirty="0"/>
              <a:t> è +4. Il carbonio ha, quindi, subìto un aumento del suo numero di ossidazione, ovvero si è ossidato; ciò equivale a dire che il glucosio si è ossidato.</a:t>
            </a:r>
          </a:p>
        </p:txBody>
      </p:sp>
    </p:spTree>
    <p:extLst>
      <p:ext uri="{BB962C8B-B14F-4D97-AF65-F5344CB8AC3E}">
        <p14:creationId xmlns:p14="http://schemas.microsoft.com/office/powerpoint/2010/main" val="280492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4BCF0C-419E-4E1A-0855-6BD5A14972BC}"/>
              </a:ext>
            </a:extLst>
          </p:cNvPr>
          <p:cNvSpPr txBox="1"/>
          <p:nvPr/>
        </p:nvSpPr>
        <p:spPr>
          <a:xfrm>
            <a:off x="539552" y="476672"/>
            <a:ext cx="4572000" cy="461665"/>
          </a:xfrm>
          <a:prstGeom prst="rect">
            <a:avLst/>
          </a:prstGeom>
          <a:noFill/>
        </p:spPr>
        <p:txBody>
          <a:bodyPr wrap="square">
            <a:spAutoFit/>
          </a:bodyPr>
          <a:lstStyle/>
          <a:p>
            <a:r>
              <a:rPr lang="it-IT" sz="2400" b="1" dirty="0">
                <a:solidFill>
                  <a:srgbClr val="C00000"/>
                </a:solidFill>
              </a:rPr>
              <a:t>Riduzione</a:t>
            </a:r>
          </a:p>
        </p:txBody>
      </p:sp>
      <p:sp>
        <p:nvSpPr>
          <p:cNvPr id="5" name="CasellaDiTesto 4">
            <a:extLst>
              <a:ext uri="{FF2B5EF4-FFF2-40B4-BE49-F238E27FC236}">
                <a16:creationId xmlns:a16="http://schemas.microsoft.com/office/drawing/2014/main" id="{336AFC2F-02AA-8BC4-B6B8-427BB45748EB}"/>
              </a:ext>
            </a:extLst>
          </p:cNvPr>
          <p:cNvSpPr txBox="1"/>
          <p:nvPr/>
        </p:nvSpPr>
        <p:spPr>
          <a:xfrm>
            <a:off x="539552" y="997118"/>
            <a:ext cx="7704856" cy="3139321"/>
          </a:xfrm>
          <a:prstGeom prst="rect">
            <a:avLst/>
          </a:prstGeom>
          <a:noFill/>
        </p:spPr>
        <p:txBody>
          <a:bodyPr wrap="square">
            <a:spAutoFit/>
          </a:bodyPr>
          <a:lstStyle/>
          <a:p>
            <a:pPr marL="285750" indent="-285750">
              <a:buFont typeface="Wingdings" panose="05000000000000000000" pitchFamily="2" charset="2"/>
              <a:buChar char="Ø"/>
            </a:pPr>
            <a:r>
              <a:rPr lang="it-IT" dirty="0"/>
              <a:t>La riduzione è l’opposto dell’ossidazione. Infatti, la riduzione è definita come un acquisto di elettroni e, quindi, si riflette in una diminuzione del numero di ossidazione.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Una reazione di ossidazione non può mai avvenire senza una contemporanea reazione di riduzione. Se una sostanza si ossida, gli elettroni ceduti devono essere acquistati da un’altra sostanza, che si riduce, in quanto non possono esistere elettroni allo stato libero per lungo tempo.</a:t>
            </a:r>
          </a:p>
          <a:p>
            <a:endParaRPr lang="it-IT" dirty="0"/>
          </a:p>
          <a:p>
            <a:r>
              <a:rPr lang="it-IT" dirty="0"/>
              <a:t>Nella reazione del sodio con il cloro:</a:t>
            </a:r>
          </a:p>
        </p:txBody>
      </p:sp>
      <p:pic>
        <p:nvPicPr>
          <p:cNvPr id="6" name="Immagine 5">
            <a:extLst>
              <a:ext uri="{FF2B5EF4-FFF2-40B4-BE49-F238E27FC236}">
                <a16:creationId xmlns:a16="http://schemas.microsoft.com/office/drawing/2014/main" id="{52061022-A099-DF01-885B-28D34C2B9340}"/>
              </a:ext>
            </a:extLst>
          </p:cNvPr>
          <p:cNvPicPr>
            <a:picLocks noChangeAspect="1"/>
          </p:cNvPicPr>
          <p:nvPr/>
        </p:nvPicPr>
        <p:blipFill>
          <a:blip r:embed="rId2"/>
          <a:stretch>
            <a:fillRect/>
          </a:stretch>
        </p:blipFill>
        <p:spPr>
          <a:xfrm>
            <a:off x="2483768" y="4165232"/>
            <a:ext cx="3220307" cy="529924"/>
          </a:xfrm>
          <a:prstGeom prst="rect">
            <a:avLst/>
          </a:prstGeom>
        </p:spPr>
      </p:pic>
      <p:sp>
        <p:nvSpPr>
          <p:cNvPr id="8" name="CasellaDiTesto 7">
            <a:extLst>
              <a:ext uri="{FF2B5EF4-FFF2-40B4-BE49-F238E27FC236}">
                <a16:creationId xmlns:a16="http://schemas.microsoft.com/office/drawing/2014/main" id="{3AEE03D3-287D-D06C-AA00-B1777D4720BC}"/>
              </a:ext>
            </a:extLst>
          </p:cNvPr>
          <p:cNvSpPr txBox="1"/>
          <p:nvPr/>
        </p:nvSpPr>
        <p:spPr>
          <a:xfrm>
            <a:off x="539552" y="4808587"/>
            <a:ext cx="7704856" cy="1754326"/>
          </a:xfrm>
          <a:prstGeom prst="rect">
            <a:avLst/>
          </a:prstGeom>
          <a:noFill/>
        </p:spPr>
        <p:txBody>
          <a:bodyPr wrap="square">
            <a:spAutoFit/>
          </a:bodyPr>
          <a:lstStyle/>
          <a:p>
            <a:r>
              <a:rPr lang="it-IT" dirty="0"/>
              <a:t>il sodio aumenta il suo numero di ossidazione da zero a +1, quindi si ossida. Allo stesso tempo, il cloro, acquistando l’elettrone del sodio, diminuisce il suo numero di ossidazione da zero a –1, quindi si riduce. </a:t>
            </a:r>
          </a:p>
          <a:p>
            <a:r>
              <a:rPr lang="it-IT" dirty="0"/>
              <a:t>Il cloro ha sette elettroni nello strato più esterno; nella reazione esso acquista un elettrone per formare uno ione con carica –1. Questo acquisto di elettroni è definito riduzione.</a:t>
            </a:r>
          </a:p>
        </p:txBody>
      </p:sp>
    </p:spTree>
    <p:extLst>
      <p:ext uri="{BB962C8B-B14F-4D97-AF65-F5344CB8AC3E}">
        <p14:creationId xmlns:p14="http://schemas.microsoft.com/office/powerpoint/2010/main" val="316966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545F2BF-2519-3893-2309-B9D935C7F745}"/>
              </a:ext>
            </a:extLst>
          </p:cNvPr>
          <p:cNvSpPr txBox="1"/>
          <p:nvPr/>
        </p:nvSpPr>
        <p:spPr>
          <a:xfrm>
            <a:off x="683568" y="620688"/>
            <a:ext cx="7920880" cy="3693319"/>
          </a:xfrm>
          <a:prstGeom prst="rect">
            <a:avLst/>
          </a:prstGeom>
          <a:noFill/>
        </p:spPr>
        <p:txBody>
          <a:bodyPr wrap="square">
            <a:spAutoFit/>
          </a:bodyPr>
          <a:lstStyle/>
          <a:p>
            <a:r>
              <a:rPr lang="it-IT" dirty="0"/>
              <a:t>Nella reazione: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il glucosio si ossida in quanto il numero di ossidazione degli atomi di carbonio in esso contenuti passa da zero a +4. Allo stesso tempo, quello dell’ossigeno passa da zero a –2. Pertanto, l’ossigeno si riduce.</a:t>
            </a:r>
          </a:p>
        </p:txBody>
      </p:sp>
      <p:pic>
        <p:nvPicPr>
          <p:cNvPr id="4" name="Immagine 3">
            <a:extLst>
              <a:ext uri="{FF2B5EF4-FFF2-40B4-BE49-F238E27FC236}">
                <a16:creationId xmlns:a16="http://schemas.microsoft.com/office/drawing/2014/main" id="{4E75C6C7-2867-D000-DC91-9748791CDC7D}"/>
              </a:ext>
            </a:extLst>
          </p:cNvPr>
          <p:cNvPicPr>
            <a:picLocks noChangeAspect="1"/>
          </p:cNvPicPr>
          <p:nvPr/>
        </p:nvPicPr>
        <p:blipFill>
          <a:blip r:embed="rId2"/>
          <a:stretch>
            <a:fillRect/>
          </a:stretch>
        </p:blipFill>
        <p:spPr>
          <a:xfrm>
            <a:off x="755576" y="1628800"/>
            <a:ext cx="8043720" cy="721161"/>
          </a:xfrm>
          <a:prstGeom prst="rect">
            <a:avLst/>
          </a:prstGeom>
        </p:spPr>
      </p:pic>
    </p:spTree>
    <p:extLst>
      <p:ext uri="{BB962C8B-B14F-4D97-AF65-F5344CB8AC3E}">
        <p14:creationId xmlns:p14="http://schemas.microsoft.com/office/powerpoint/2010/main" val="3652499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9263" y="0"/>
            <a:ext cx="8243887" cy="6858000"/>
          </a:xfrm>
          <a:prstGeom prst="rect">
            <a:avLst/>
          </a:prstGeom>
          <a:noFill/>
          <a:ln>
            <a:noFill/>
          </a:ln>
        </p:spPr>
      </p:pic>
    </p:spTree>
    <p:extLst>
      <p:ext uri="{BB962C8B-B14F-4D97-AF65-F5344CB8AC3E}">
        <p14:creationId xmlns:p14="http://schemas.microsoft.com/office/powerpoint/2010/main" val="98105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6265E4-E902-24C8-D571-819815C1688E}"/>
              </a:ext>
            </a:extLst>
          </p:cNvPr>
          <p:cNvPicPr>
            <a:picLocks noChangeAspect="1"/>
          </p:cNvPicPr>
          <p:nvPr/>
        </p:nvPicPr>
        <p:blipFill>
          <a:blip r:embed="rId2"/>
          <a:stretch>
            <a:fillRect/>
          </a:stretch>
        </p:blipFill>
        <p:spPr>
          <a:xfrm>
            <a:off x="109341" y="692696"/>
            <a:ext cx="8925318" cy="3023878"/>
          </a:xfrm>
          <a:prstGeom prst="rect">
            <a:avLst/>
          </a:prstGeom>
        </p:spPr>
      </p:pic>
      <p:sp>
        <p:nvSpPr>
          <p:cNvPr id="3" name="CasellaDiTesto 2">
            <a:extLst>
              <a:ext uri="{FF2B5EF4-FFF2-40B4-BE49-F238E27FC236}">
                <a16:creationId xmlns:a16="http://schemas.microsoft.com/office/drawing/2014/main" id="{D30F700F-2423-7C1F-52D2-081A962D0714}"/>
              </a:ext>
            </a:extLst>
          </p:cNvPr>
          <p:cNvSpPr txBox="1"/>
          <p:nvPr/>
        </p:nvSpPr>
        <p:spPr>
          <a:xfrm>
            <a:off x="323528" y="3933056"/>
            <a:ext cx="8280920" cy="2031325"/>
          </a:xfrm>
          <a:prstGeom prst="rect">
            <a:avLst/>
          </a:prstGeom>
          <a:noFill/>
        </p:spPr>
        <p:txBody>
          <a:bodyPr wrap="square" rtlCol="0">
            <a:spAutoFit/>
          </a:bodyPr>
          <a:lstStyle/>
          <a:p>
            <a:pPr algn="ctr"/>
            <a:r>
              <a:rPr lang="it-IT" b="1" dirty="0"/>
              <a:t>Qualunque sia la reazione, la materia non si crea e non si distrugge, la massa dei prodotti è uguale alla ,massa dei reagenti. </a:t>
            </a:r>
          </a:p>
          <a:p>
            <a:pPr marL="285750" indent="-285750">
              <a:buFont typeface="Wingdings" panose="05000000000000000000" pitchFamily="2" charset="2"/>
              <a:buChar char="v"/>
            </a:pPr>
            <a:r>
              <a:rPr lang="it-IT" dirty="0"/>
              <a:t>nelle equazioni chimiche deve esserci lo stesso numero di atomi per ogni elemento (</a:t>
            </a:r>
            <a:r>
              <a:rPr lang="it-IT" b="1" dirty="0">
                <a:solidFill>
                  <a:srgbClr val="FF0000"/>
                </a:solidFill>
              </a:rPr>
              <a:t>Principio di conservazione della massa</a:t>
            </a:r>
            <a:r>
              <a:rPr lang="it-IT" dirty="0"/>
              <a:t>), anche se in composti differenti, in ambedue i membri dell’equazione.</a:t>
            </a:r>
          </a:p>
          <a:p>
            <a:pPr marL="285750" indent="-285750">
              <a:buFont typeface="Wingdings" panose="05000000000000000000" pitchFamily="2" charset="2"/>
              <a:buChar char="v"/>
            </a:pPr>
            <a:r>
              <a:rPr lang="it-IT" dirty="0"/>
              <a:t> se ci sono ioni anche le cariche le cariche devono essere bilanciate (</a:t>
            </a:r>
            <a:r>
              <a:rPr lang="it-IT" b="1" dirty="0">
                <a:solidFill>
                  <a:srgbClr val="FF0000"/>
                </a:solidFill>
              </a:rPr>
              <a:t>Principio di conservazione della carica</a:t>
            </a:r>
            <a:r>
              <a:rPr lang="it-IT" dirty="0"/>
              <a:t>)</a:t>
            </a:r>
          </a:p>
        </p:txBody>
      </p:sp>
    </p:spTree>
    <p:extLst>
      <p:ext uri="{BB962C8B-B14F-4D97-AF65-F5344CB8AC3E}">
        <p14:creationId xmlns:p14="http://schemas.microsoft.com/office/powerpoint/2010/main" val="303838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35D83C-8967-06CF-725B-268198CC99A9}"/>
              </a:ext>
            </a:extLst>
          </p:cNvPr>
          <p:cNvPicPr>
            <a:picLocks noChangeAspect="1"/>
          </p:cNvPicPr>
          <p:nvPr/>
        </p:nvPicPr>
        <p:blipFill>
          <a:blip r:embed="rId2"/>
          <a:stretch>
            <a:fillRect/>
          </a:stretch>
        </p:blipFill>
        <p:spPr>
          <a:xfrm>
            <a:off x="2555776" y="1412776"/>
            <a:ext cx="3888432" cy="4802653"/>
          </a:xfrm>
          <a:prstGeom prst="rect">
            <a:avLst/>
          </a:prstGeom>
          <a:ln>
            <a:solidFill>
              <a:schemeClr val="tx1"/>
            </a:solidFill>
          </a:ln>
        </p:spPr>
      </p:pic>
      <p:sp>
        <p:nvSpPr>
          <p:cNvPr id="5" name="CasellaDiTesto 4">
            <a:extLst>
              <a:ext uri="{FF2B5EF4-FFF2-40B4-BE49-F238E27FC236}">
                <a16:creationId xmlns:a16="http://schemas.microsoft.com/office/drawing/2014/main" id="{A2FD4524-A863-F0A9-9A8A-969C2B452B2E}"/>
              </a:ext>
            </a:extLst>
          </p:cNvPr>
          <p:cNvSpPr txBox="1"/>
          <p:nvPr/>
        </p:nvSpPr>
        <p:spPr>
          <a:xfrm>
            <a:off x="1259632" y="140256"/>
            <a:ext cx="7200800" cy="830997"/>
          </a:xfrm>
          <a:prstGeom prst="rect">
            <a:avLst/>
          </a:prstGeom>
          <a:noFill/>
        </p:spPr>
        <p:txBody>
          <a:bodyPr wrap="square">
            <a:spAutoFit/>
          </a:bodyPr>
          <a:lstStyle/>
          <a:p>
            <a:pPr algn="ctr"/>
            <a:r>
              <a:rPr lang="it-IT" sz="2400" b="1" u="none" strike="noStrike" baseline="0" dirty="0">
                <a:solidFill>
                  <a:srgbClr val="FF0000"/>
                </a:solidFill>
                <a:latin typeface="Calibri" panose="020F0502020204030204" pitchFamily="34" charset="0"/>
              </a:rPr>
              <a:t>Sommario terminologia delle reazioni di ossidoriduzione (redox)</a:t>
            </a:r>
            <a:endParaRPr lang="it-IT" sz="2400" b="1" dirty="0">
              <a:solidFill>
                <a:srgbClr val="FF0000"/>
              </a:solidFill>
            </a:endParaRPr>
          </a:p>
        </p:txBody>
      </p:sp>
    </p:spTree>
    <p:extLst>
      <p:ext uri="{BB962C8B-B14F-4D97-AF65-F5344CB8AC3E}">
        <p14:creationId xmlns:p14="http://schemas.microsoft.com/office/powerpoint/2010/main" val="328413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2465F8-6B4A-E1AA-2E1B-9729C2FCBE77}"/>
              </a:ext>
            </a:extLst>
          </p:cNvPr>
          <p:cNvSpPr txBox="1"/>
          <p:nvPr/>
        </p:nvSpPr>
        <p:spPr>
          <a:xfrm>
            <a:off x="647564" y="735955"/>
            <a:ext cx="7848872" cy="5386090"/>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a:t>
            </a:r>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Il numero di ossidazione di una sostanza allo stato elementare è zero</a:t>
            </a: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Il numero di ossidazione di uno ione monoatomico è pari alla sua carica</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La somma algebrica dei numeri di ossidazione di tutti gli elementi in una molecola neutra è uguale a zero</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In uno ione, la somma algebrica dei numeri di ossidazione di tutti gli elementi dello ione è uguale alla carica dello ione </a:t>
            </a:r>
          </a:p>
          <a:p>
            <a:endParaRPr lang="it-IT" sz="2000" dirty="0">
              <a:solidFill>
                <a:srgbClr val="FF0000"/>
              </a:solidFill>
              <a:latin typeface="Calibri" panose="020F0502020204030204" pitchFamily="34" charset="0"/>
            </a:endParaRPr>
          </a:p>
          <a:p>
            <a:r>
              <a:rPr lang="it-IT" sz="2000" dirty="0">
                <a:solidFill>
                  <a:srgbClr val="FF0000"/>
                </a:solidFill>
                <a:latin typeface="Calibri" panose="020F0502020204030204" pitchFamily="34" charset="0"/>
              </a:rPr>
              <a:t>				0				0</a:t>
            </a:r>
            <a:endParaRPr lang="it-IT" sz="2000" b="0" i="0" u="none" strike="noStrike" baseline="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H</a:t>
            </a:r>
            <a:r>
              <a:rPr lang="it-IT" sz="2400" b="0" i="0" u="none" strike="noStrike" baseline="-25000" dirty="0">
                <a:solidFill>
                  <a:srgbClr val="000000"/>
                </a:solidFill>
                <a:latin typeface="Calibri" panose="020F0502020204030204" pitchFamily="34" charset="0"/>
              </a:rPr>
              <a:t>2</a:t>
            </a:r>
            <a:r>
              <a:rPr lang="it-IT" sz="2400" b="0" i="0" u="none" strike="noStrike" baseline="0" dirty="0">
                <a:solidFill>
                  <a:srgbClr val="000000"/>
                </a:solidFill>
                <a:latin typeface="Calibri" panose="020F0502020204030204" pitchFamily="34" charset="0"/>
              </a:rPr>
              <a:t>                       Fe</a:t>
            </a:r>
          </a:p>
          <a:p>
            <a:endParaRPr lang="it-IT" sz="2400" b="0" i="0" u="none" strike="noStrike" baseline="0" dirty="0">
              <a:solidFill>
                <a:srgbClr val="000000"/>
              </a:solidFill>
              <a:latin typeface="Calibri" panose="020F0502020204030204" pitchFamily="34" charset="0"/>
            </a:endParaRPr>
          </a:p>
          <a:p>
            <a:r>
              <a:rPr lang="it-IT" sz="2400" dirty="0">
                <a:solidFill>
                  <a:srgbClr val="FF0000"/>
                </a:solidFill>
                <a:latin typeface="Calibri" panose="020F0502020204030204" pitchFamily="34" charset="0"/>
              </a:rPr>
              <a:t>				+1			-1				+2</a:t>
            </a:r>
            <a:endParaRPr lang="it-IT" sz="2400" b="0" i="0" u="none" strike="noStrike" baseline="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K</a:t>
            </a:r>
            <a:r>
              <a:rPr lang="it-IT" sz="2400" b="0" i="0" u="none" strike="noStrike" baseline="30000" dirty="0">
                <a:solidFill>
                  <a:srgbClr val="000000"/>
                </a:solidFill>
                <a:latin typeface="Calibri" panose="020F0502020204030204" pitchFamily="34" charset="0"/>
              </a:rPr>
              <a:t>+</a:t>
            </a:r>
            <a:r>
              <a:rPr lang="it-IT" sz="2400" b="0" i="0" u="none" strike="noStrike" baseline="0" dirty="0">
                <a:solidFill>
                  <a:srgbClr val="000000"/>
                </a:solidFill>
                <a:latin typeface="Calibri" panose="020F0502020204030204" pitchFamily="34" charset="0"/>
              </a:rPr>
              <a:t>			Br</a:t>
            </a:r>
            <a:r>
              <a:rPr lang="it-IT" sz="2400" b="0" i="0" u="none" strike="noStrike" baseline="30000" dirty="0">
                <a:solidFill>
                  <a:srgbClr val="000000"/>
                </a:solidFill>
                <a:latin typeface="Calibri" panose="020F0502020204030204" pitchFamily="34" charset="0"/>
              </a:rPr>
              <a:t>-	</a:t>
            </a:r>
            <a:r>
              <a:rPr lang="it-IT" sz="2400" b="0" i="0" u="none" strike="noStrike" baseline="0" dirty="0">
                <a:solidFill>
                  <a:srgbClr val="000000"/>
                </a:solidFill>
                <a:latin typeface="Calibri" panose="020F0502020204030204" pitchFamily="34" charset="0"/>
              </a:rPr>
              <a:t>			Fe</a:t>
            </a:r>
            <a:r>
              <a:rPr lang="it-IT" sz="2400" b="0" i="0" u="none" strike="noStrike" baseline="30000" dirty="0">
                <a:solidFill>
                  <a:srgbClr val="000000"/>
                </a:solidFill>
                <a:latin typeface="Calibri" panose="020F0502020204030204" pitchFamily="34" charset="0"/>
              </a:rPr>
              <a:t>2+</a:t>
            </a:r>
          </a:p>
        </p:txBody>
      </p:sp>
      <p:sp>
        <p:nvSpPr>
          <p:cNvPr id="3" name="CasellaDiTesto 2">
            <a:extLst>
              <a:ext uri="{FF2B5EF4-FFF2-40B4-BE49-F238E27FC236}">
                <a16:creationId xmlns:a16="http://schemas.microsoft.com/office/drawing/2014/main" id="{56C24E3F-1744-D6A7-6915-C2A5B3936B20}"/>
              </a:ext>
            </a:extLst>
          </p:cNvPr>
          <p:cNvSpPr txBox="1"/>
          <p:nvPr/>
        </p:nvSpPr>
        <p:spPr>
          <a:xfrm>
            <a:off x="395536" y="6165304"/>
            <a:ext cx="8100900" cy="646331"/>
          </a:xfrm>
          <a:prstGeom prst="rect">
            <a:avLst/>
          </a:prstGeom>
          <a:noFill/>
        </p:spPr>
        <p:txBody>
          <a:bodyPr wrap="square">
            <a:spAutoFit/>
          </a:bodyPr>
          <a:lstStyle/>
          <a:p>
            <a:r>
              <a:rPr lang="it-IT" dirty="0">
                <a:highlight>
                  <a:srgbClr val="FFFF00"/>
                </a:highlight>
              </a:rPr>
              <a:t>https://collezioni-universita.zanichelli.it/in-primo-piano/videoesercizi-di-chimica</a:t>
            </a:r>
          </a:p>
        </p:txBody>
      </p:sp>
    </p:spTree>
    <p:extLst>
      <p:ext uri="{BB962C8B-B14F-4D97-AF65-F5344CB8AC3E}">
        <p14:creationId xmlns:p14="http://schemas.microsoft.com/office/powerpoint/2010/main" val="74365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C8A937C-62AD-9D55-A2B5-85893BBB3186}"/>
              </a:ext>
            </a:extLst>
          </p:cNvPr>
          <p:cNvSpPr txBox="1"/>
          <p:nvPr/>
        </p:nvSpPr>
        <p:spPr>
          <a:xfrm>
            <a:off x="323528" y="548680"/>
            <a:ext cx="8424936" cy="5447645"/>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 </a:t>
            </a:r>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 </a:t>
            </a:r>
            <a:r>
              <a:rPr lang="it-IT" sz="2000" b="0" i="0" u="none" strike="noStrike" baseline="0" dirty="0">
                <a:solidFill>
                  <a:srgbClr val="000000"/>
                </a:solidFill>
                <a:latin typeface="Calibri" panose="020F0502020204030204" pitchFamily="34" charset="0"/>
              </a:rPr>
              <a:t>Nei loro composti, i metalli hanno numeri di ossidazione positivi che corrispondono alla carica del metallo nel composto. </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000000"/>
                </a:solidFill>
                <a:latin typeface="Calibri" panose="020F0502020204030204" pitchFamily="34" charset="0"/>
              </a:rPr>
              <a:t>I metalli alcalini (gruppo 1A) sempre +1; </a:t>
            </a:r>
          </a:p>
          <a:p>
            <a:r>
              <a:rPr lang="it-IT" sz="2000" b="0" i="0" u="none" strike="noStrike" baseline="0" dirty="0">
                <a:solidFill>
                  <a:srgbClr val="000000"/>
                </a:solidFill>
                <a:latin typeface="Calibri" panose="020F0502020204030204" pitchFamily="34" charset="0"/>
              </a:rPr>
              <a:t>I metalli alcalino terrosi (gruppo 2A) sempre +2. </a:t>
            </a:r>
          </a:p>
          <a:p>
            <a:endParaRPr lang="it-IT"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q"/>
            </a:pPr>
            <a:r>
              <a:rPr lang="it-IT" sz="2000" b="0" i="0" u="none" strike="noStrike" baseline="0" dirty="0">
                <a:solidFill>
                  <a:srgbClr val="000000"/>
                </a:solidFill>
                <a:latin typeface="Calibri" panose="020F0502020204030204" pitchFamily="34" charset="0"/>
              </a:rPr>
              <a:t>Il fluoro (F), che è l’elemento più elettronegativo della tavola periodica, ha sempre numero di ossidazione – 1 </a:t>
            </a:r>
          </a:p>
          <a:p>
            <a:pPr marL="342900" indent="-342900">
              <a:buFont typeface="Wingdings" panose="05000000000000000000" pitchFamily="2" charset="2"/>
              <a:buChar char="q"/>
            </a:pPr>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 </a:t>
            </a:r>
            <a:r>
              <a:rPr lang="it-IT" sz="2000" b="0" i="0" u="none" strike="noStrike" baseline="0" dirty="0">
                <a:solidFill>
                  <a:srgbClr val="000000"/>
                </a:solidFill>
                <a:latin typeface="Calibri" panose="020F0502020204030204" pitchFamily="34" charset="0"/>
              </a:rPr>
              <a:t>L’ossigeno ha numero di ossidazione -2 nella stragrande maggioranza dei composti. </a:t>
            </a:r>
          </a:p>
          <a:p>
            <a:r>
              <a:rPr lang="it-IT" sz="2000" b="0" i="0" u="none" strike="noStrike" baseline="0" dirty="0">
                <a:solidFill>
                  <a:srgbClr val="000000"/>
                </a:solidFill>
                <a:latin typeface="Calibri" panose="020F0502020204030204" pitchFamily="34" charset="0"/>
              </a:rPr>
              <a:t>Fanno eccezione: i perossidi (dove il numero di ossidazione è -1) e </a:t>
            </a:r>
          </a:p>
          <a:p>
            <a:r>
              <a:rPr lang="it-IT" sz="2000" b="0" i="0" u="none" strike="noStrike" baseline="0" dirty="0">
                <a:solidFill>
                  <a:srgbClr val="000000"/>
                </a:solidFill>
                <a:latin typeface="Calibri" panose="020F0502020204030204" pitchFamily="34" charset="0"/>
              </a:rPr>
              <a:t>i composti in cui O è combinato con F (es. OF</a:t>
            </a:r>
            <a:r>
              <a:rPr lang="it-IT" sz="1300" b="0" i="0" u="none" strike="noStrike" baseline="0" dirty="0">
                <a:solidFill>
                  <a:srgbClr val="000000"/>
                </a:solidFill>
                <a:latin typeface="Calibri" panose="020F0502020204030204" pitchFamily="34" charset="0"/>
              </a:rPr>
              <a:t>2 </a:t>
            </a:r>
            <a:r>
              <a:rPr lang="it-IT" sz="2000" b="0" i="0" u="none" strike="noStrike" baseline="0" dirty="0">
                <a:solidFill>
                  <a:srgbClr val="000000"/>
                </a:solidFill>
                <a:latin typeface="Calibri" panose="020F0502020204030204" pitchFamily="34" charset="0"/>
              </a:rPr>
              <a:t>dove vale +2, dato che F è -1) </a:t>
            </a:r>
          </a:p>
          <a:p>
            <a:r>
              <a:rPr lang="it-IT" sz="2000" dirty="0">
                <a:solidFill>
                  <a:srgbClr val="000000"/>
                </a:solidFill>
                <a:latin typeface="Calibri" panose="020F0502020204030204" pitchFamily="34" charset="0"/>
              </a:rPr>
              <a:t>		</a:t>
            </a:r>
            <a:r>
              <a:rPr lang="it-IT" sz="1600" dirty="0">
                <a:solidFill>
                  <a:srgbClr val="FF0000"/>
                </a:solidFill>
                <a:latin typeface="Calibri" panose="020F0502020204030204" pitchFamily="34" charset="0"/>
              </a:rPr>
              <a:t>+1 -1</a:t>
            </a:r>
          </a:p>
          <a:p>
            <a:r>
              <a:rPr lang="it-IT" sz="2000" b="0" i="0" u="none" strike="noStrike" baseline="0" dirty="0">
                <a:solidFill>
                  <a:srgbClr val="000000"/>
                </a:solidFill>
                <a:latin typeface="Calibri" panose="020F0502020204030204" pitchFamily="34" charset="0"/>
              </a:rPr>
              <a:t>		H</a:t>
            </a:r>
            <a:r>
              <a:rPr lang="it-IT" sz="2000" b="0" i="0" u="none" strike="noStrike" baseline="-25000" dirty="0">
                <a:solidFill>
                  <a:srgbClr val="000000"/>
                </a:solidFill>
                <a:latin typeface="Calibri" panose="020F0502020204030204" pitchFamily="34" charset="0"/>
              </a:rPr>
              <a:t>2</a:t>
            </a:r>
            <a:r>
              <a:rPr lang="it-IT" sz="2000" b="0" i="0" u="none" strike="noStrike" baseline="0" dirty="0">
                <a:solidFill>
                  <a:srgbClr val="000000"/>
                </a:solidFill>
                <a:latin typeface="Calibri" panose="020F0502020204030204" pitchFamily="34" charset="0"/>
              </a:rPr>
              <a:t>O</a:t>
            </a:r>
            <a:r>
              <a:rPr lang="it-IT" sz="2000" b="0" i="0" u="none" strike="noStrike" baseline="-25000" dirty="0">
                <a:solidFill>
                  <a:srgbClr val="000000"/>
                </a:solidFill>
                <a:latin typeface="Calibri" panose="020F0502020204030204" pitchFamily="34" charset="0"/>
              </a:rPr>
              <a:t>2</a:t>
            </a:r>
            <a:r>
              <a:rPr lang="it-IT" sz="2000" b="0" i="0" u="none" strike="noStrike" baseline="0" dirty="0">
                <a:solidFill>
                  <a:srgbClr val="000000"/>
                </a:solidFill>
                <a:latin typeface="Calibri" panose="020F0502020204030204" pitchFamily="34" charset="0"/>
              </a:rPr>
              <a:t> 		perossido di idrogeno </a:t>
            </a:r>
            <a:r>
              <a:rPr lang="it-IT" sz="1800" b="0" i="0" u="none" strike="noStrike" baseline="0" dirty="0">
                <a:solidFill>
                  <a:srgbClr val="000000"/>
                </a:solidFill>
                <a:latin typeface="Calibri" panose="020F0502020204030204" pitchFamily="34" charset="0"/>
              </a:rPr>
              <a:t>(acqua ossigenata)</a:t>
            </a:r>
            <a:r>
              <a:rPr lang="it-IT" sz="1100" b="0" i="0" u="none" strike="noStrike" baseline="0" dirty="0">
                <a:solidFill>
                  <a:srgbClr val="888888"/>
                </a:solidFill>
                <a:latin typeface="Calibri" panose="020F0502020204030204" pitchFamily="34" charset="0"/>
              </a:rPr>
              <a:t>3</a:t>
            </a:r>
            <a:endParaRPr lang="it-IT" dirty="0"/>
          </a:p>
        </p:txBody>
      </p:sp>
    </p:spTree>
    <p:extLst>
      <p:ext uri="{BB962C8B-B14F-4D97-AF65-F5344CB8AC3E}">
        <p14:creationId xmlns:p14="http://schemas.microsoft.com/office/powerpoint/2010/main" val="359359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82B5AA3-CE1C-6794-EF55-6BBF22E78542}"/>
              </a:ext>
            </a:extLst>
          </p:cNvPr>
          <p:cNvSpPr txBox="1"/>
          <p:nvPr/>
        </p:nvSpPr>
        <p:spPr>
          <a:xfrm>
            <a:off x="611560" y="548680"/>
            <a:ext cx="8136904" cy="4893647"/>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a:t>
            </a:r>
          </a:p>
          <a:p>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L’idrogeno ha numero di ossidazione +1 nella stragrande maggioranza dei composti. </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000000"/>
                </a:solidFill>
                <a:latin typeface="Calibri" panose="020F0502020204030204" pitchFamily="34" charset="0"/>
              </a:rPr>
              <a:t>Fanno eccezione gli idruri, composti tra metallo e idrogeno, dove vale -1</a:t>
            </a: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Alogeni (ad eccezione del fluoro) e non metalli (S, N, P) possono avere numeri di ossidazione positivi quando sono combinati con l’ossigeno (che è più elettronegativo). </a:t>
            </a:r>
          </a:p>
          <a:p>
            <a:endParaRPr lang="it-IT" sz="1800" b="0" i="0" u="none" strike="noStrike" baseline="0" dirty="0">
              <a:latin typeface="Calibri" panose="020F0502020204030204" pitchFamily="34" charset="0"/>
            </a:endParaRPr>
          </a:p>
          <a:p>
            <a:r>
              <a:rPr lang="it-IT" dirty="0">
                <a:solidFill>
                  <a:srgbClr val="FF0000"/>
                </a:solidFill>
                <a:latin typeface="Calibri" panose="020F0502020204030204" pitchFamily="34" charset="0"/>
              </a:rPr>
              <a:t>		      +1-1			    +2-1</a:t>
            </a:r>
            <a:r>
              <a:rPr lang="it-IT" dirty="0">
                <a:solidFill>
                  <a:srgbClr val="7E7E7E"/>
                </a:solidFill>
                <a:latin typeface="Calibri" panose="020F0502020204030204" pitchFamily="34" charset="0"/>
              </a:rPr>
              <a:t>=&gt; +2 + 2(-1) = 0</a:t>
            </a:r>
            <a:endParaRPr lang="it-IT" sz="1800" b="0" i="0" u="none" strike="noStrike" baseline="0" dirty="0">
              <a:solidFill>
                <a:srgbClr val="FF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KH                   CaH</a:t>
            </a:r>
            <a:r>
              <a:rPr lang="it-IT" sz="2400" b="0" i="0" u="none" strike="noStrike" baseline="-25000" dirty="0">
                <a:solidFill>
                  <a:srgbClr val="000000"/>
                </a:solidFill>
                <a:latin typeface="Calibri" panose="020F0502020204030204" pitchFamily="34" charset="0"/>
              </a:rPr>
              <a:t>2</a:t>
            </a:r>
          </a:p>
          <a:p>
            <a:endParaRPr lang="it-IT" sz="2400" b="0" i="0" u="none" strike="noStrike" baseline="-2500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a:t>
            </a:r>
            <a:r>
              <a:rPr lang="it-IT" sz="2400" b="1" i="0" u="none" strike="noStrike" baseline="0" dirty="0">
                <a:solidFill>
                  <a:srgbClr val="000000"/>
                </a:solidFill>
                <a:latin typeface="Calibri" panose="020F0502020204030204" pitchFamily="34" charset="0"/>
              </a:rPr>
              <a:t>Anidridi              Ossiacidi</a:t>
            </a:r>
            <a:r>
              <a:rPr lang="it-IT" sz="1100" b="0" i="0" u="none" strike="noStrike" baseline="0" dirty="0">
                <a:solidFill>
                  <a:srgbClr val="888888"/>
                </a:solidFill>
                <a:latin typeface="Calibri" panose="020F0502020204030204" pitchFamily="34" charset="0"/>
              </a:rPr>
              <a:t>4 </a:t>
            </a:r>
            <a:endParaRPr lang="it-IT" dirty="0"/>
          </a:p>
        </p:txBody>
      </p:sp>
    </p:spTree>
    <p:extLst>
      <p:ext uri="{BB962C8B-B14F-4D97-AF65-F5344CB8AC3E}">
        <p14:creationId xmlns:p14="http://schemas.microsoft.com/office/powerpoint/2010/main" val="4044139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C8C889-C23A-5FC0-A1DF-31F19B09EA0D}"/>
              </a:ext>
            </a:extLst>
          </p:cNvPr>
          <p:cNvPicPr>
            <a:picLocks noChangeAspect="1"/>
          </p:cNvPicPr>
          <p:nvPr/>
        </p:nvPicPr>
        <p:blipFill>
          <a:blip r:embed="rId2"/>
          <a:stretch>
            <a:fillRect/>
          </a:stretch>
        </p:blipFill>
        <p:spPr>
          <a:xfrm>
            <a:off x="271462" y="333375"/>
            <a:ext cx="8601075" cy="6191250"/>
          </a:xfrm>
          <a:prstGeom prst="rect">
            <a:avLst/>
          </a:prstGeom>
        </p:spPr>
      </p:pic>
    </p:spTree>
    <p:extLst>
      <p:ext uri="{BB962C8B-B14F-4D97-AF65-F5344CB8AC3E}">
        <p14:creationId xmlns:p14="http://schemas.microsoft.com/office/powerpoint/2010/main" val="153042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C2B755F-CD33-35E3-EB5F-7FC22A7A5B5F}"/>
              </a:ext>
            </a:extLst>
          </p:cNvPr>
          <p:cNvPicPr>
            <a:picLocks noChangeAspect="1"/>
          </p:cNvPicPr>
          <p:nvPr/>
        </p:nvPicPr>
        <p:blipFill>
          <a:blip r:embed="rId2"/>
          <a:stretch>
            <a:fillRect/>
          </a:stretch>
        </p:blipFill>
        <p:spPr>
          <a:xfrm>
            <a:off x="99519" y="19836"/>
            <a:ext cx="9044481" cy="6858000"/>
          </a:xfrm>
          <a:prstGeom prst="rect">
            <a:avLst/>
          </a:prstGeom>
        </p:spPr>
      </p:pic>
      <p:sp>
        <p:nvSpPr>
          <p:cNvPr id="2" name="CasellaDiTesto 1">
            <a:extLst>
              <a:ext uri="{FF2B5EF4-FFF2-40B4-BE49-F238E27FC236}">
                <a16:creationId xmlns:a16="http://schemas.microsoft.com/office/drawing/2014/main" id="{7910E879-37E4-0384-CA59-761C9E860697}"/>
              </a:ext>
            </a:extLst>
          </p:cNvPr>
          <p:cNvSpPr txBox="1"/>
          <p:nvPr/>
        </p:nvSpPr>
        <p:spPr>
          <a:xfrm>
            <a:off x="49759" y="3059668"/>
            <a:ext cx="2866057" cy="923330"/>
          </a:xfrm>
          <a:prstGeom prst="rect">
            <a:avLst/>
          </a:prstGeom>
          <a:noFill/>
        </p:spPr>
        <p:txBody>
          <a:bodyPr wrap="square" rtlCol="0">
            <a:spAutoFit/>
          </a:bodyPr>
          <a:lstStyle/>
          <a:p>
            <a:r>
              <a:rPr lang="it-IT" dirty="0"/>
              <a:t>IDENTIFICARE LE REAZIONI DI OSSIDO RIDUZIONE</a:t>
            </a:r>
          </a:p>
        </p:txBody>
      </p:sp>
      <p:sp>
        <p:nvSpPr>
          <p:cNvPr id="5" name="CasellaDiTesto 4">
            <a:extLst>
              <a:ext uri="{FF2B5EF4-FFF2-40B4-BE49-F238E27FC236}">
                <a16:creationId xmlns:a16="http://schemas.microsoft.com/office/drawing/2014/main" id="{FD3F27D3-FE2B-AE1A-F04D-A8DC05850494}"/>
              </a:ext>
            </a:extLst>
          </p:cNvPr>
          <p:cNvSpPr txBox="1"/>
          <p:nvPr/>
        </p:nvSpPr>
        <p:spPr>
          <a:xfrm>
            <a:off x="251520" y="4653136"/>
            <a:ext cx="2664296" cy="1477328"/>
          </a:xfrm>
          <a:prstGeom prst="rect">
            <a:avLst/>
          </a:prstGeom>
          <a:noFill/>
        </p:spPr>
        <p:txBody>
          <a:bodyPr wrap="square">
            <a:spAutoFit/>
          </a:bodyPr>
          <a:lstStyle/>
          <a:p>
            <a:r>
              <a:rPr lang="it-IT" dirty="0">
                <a:highlight>
                  <a:srgbClr val="FFFF00"/>
                </a:highlight>
              </a:rPr>
              <a:t>https://collezioni-universita.zanichelli.it/in-primo-piano/videoesercizi-di-chimica</a:t>
            </a:r>
          </a:p>
        </p:txBody>
      </p:sp>
    </p:spTree>
    <p:extLst>
      <p:ext uri="{BB962C8B-B14F-4D97-AF65-F5344CB8AC3E}">
        <p14:creationId xmlns:p14="http://schemas.microsoft.com/office/powerpoint/2010/main" val="3333307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1BA303-9D96-2708-1A5F-D7CFD370E849}"/>
              </a:ext>
            </a:extLst>
          </p:cNvPr>
          <p:cNvSpPr txBox="1"/>
          <p:nvPr/>
        </p:nvSpPr>
        <p:spPr>
          <a:xfrm>
            <a:off x="251520" y="332656"/>
            <a:ext cx="8892480" cy="6740307"/>
          </a:xfrm>
          <a:prstGeom prst="rect">
            <a:avLst/>
          </a:prstGeom>
          <a:noFill/>
        </p:spPr>
        <p:txBody>
          <a:bodyPr wrap="square">
            <a:spAutoFit/>
          </a:bodyPr>
          <a:lstStyle/>
          <a:p>
            <a:r>
              <a:rPr lang="it-IT" b="1" dirty="0"/>
              <a:t>CONCETTI CHIAVE</a:t>
            </a:r>
          </a:p>
          <a:p>
            <a:endParaRPr lang="it-IT" dirty="0"/>
          </a:p>
          <a:p>
            <a:r>
              <a:rPr lang="it-IT" dirty="0"/>
              <a:t>•Nella rappresentazione di una reazione, le sostanze di partenza, dette reagenti, subiscono una ridistribuzione degli atomi o degli ioni, trasformandosi in sostanze di diversa natura, dette prodotti, con rottura e formazione di legami chimici e con variazioni di energia.</a:t>
            </a:r>
          </a:p>
          <a:p>
            <a:endParaRPr lang="it-IT" dirty="0"/>
          </a:p>
          <a:p>
            <a:r>
              <a:rPr lang="it-IT" dirty="0"/>
              <a:t>•La </a:t>
            </a:r>
            <a:r>
              <a:rPr lang="it-IT" dirty="0">
                <a:solidFill>
                  <a:srgbClr val="FF0000"/>
                </a:solidFill>
              </a:rPr>
              <a:t>legge di azione di massa </a:t>
            </a:r>
            <a:r>
              <a:rPr lang="it-IT" dirty="0"/>
              <a:t>afferma che la velocità di una reazione è proporzionale alla concentrazione dei reagenti.</a:t>
            </a:r>
          </a:p>
          <a:p>
            <a:endParaRPr lang="it-IT" dirty="0"/>
          </a:p>
          <a:p>
            <a:r>
              <a:rPr lang="it-IT" dirty="0"/>
              <a:t>•Nelle </a:t>
            </a:r>
            <a:r>
              <a:rPr lang="it-IT" dirty="0">
                <a:solidFill>
                  <a:srgbClr val="FF0000"/>
                </a:solidFill>
              </a:rPr>
              <a:t>reazioni reversibili</a:t>
            </a:r>
            <a:r>
              <a:rPr lang="it-IT" dirty="0"/>
              <a:t>, le concentrazioni dei reagenti e dei prodotti variano nel tempo fino a raggiungere una situazione di equilibrio in cui restano costanti.</a:t>
            </a:r>
          </a:p>
          <a:p>
            <a:endParaRPr lang="it-IT" dirty="0"/>
          </a:p>
          <a:p>
            <a:r>
              <a:rPr lang="it-IT" dirty="0"/>
              <a:t>•Nelle </a:t>
            </a:r>
            <a:r>
              <a:rPr lang="it-IT" dirty="0">
                <a:solidFill>
                  <a:srgbClr val="FF0000"/>
                </a:solidFill>
              </a:rPr>
              <a:t>reazioni irreversibili</a:t>
            </a:r>
            <a:r>
              <a:rPr lang="it-IT" dirty="0"/>
              <a:t>, le concentrazioni dei reagenti diminuiscono nel tempo fino a diventare praticamente trascurabili.</a:t>
            </a:r>
          </a:p>
          <a:p>
            <a:endParaRPr lang="it-IT" dirty="0"/>
          </a:p>
          <a:p>
            <a:r>
              <a:rPr lang="it-IT" dirty="0"/>
              <a:t>•Un </a:t>
            </a:r>
            <a:r>
              <a:rPr lang="it-IT" dirty="0">
                <a:solidFill>
                  <a:srgbClr val="FF0000"/>
                </a:solidFill>
              </a:rPr>
              <a:t>equilibrio chimico </a:t>
            </a:r>
            <a:r>
              <a:rPr lang="it-IT" dirty="0"/>
              <a:t>si definisce come uno stato dinamico in cui la velocità della reazione diretta è uguale alla velocità della reazione inversa.</a:t>
            </a:r>
          </a:p>
          <a:p>
            <a:endParaRPr lang="it-IT" dirty="0"/>
          </a:p>
          <a:p>
            <a:r>
              <a:rPr lang="it-IT" dirty="0"/>
              <a:t>•</a:t>
            </a:r>
            <a:r>
              <a:rPr lang="it-IT" dirty="0">
                <a:solidFill>
                  <a:srgbClr val="FF0000"/>
                </a:solidFill>
              </a:rPr>
              <a:t>Il principio di Le </a:t>
            </a:r>
            <a:r>
              <a:rPr lang="it-IT" dirty="0" err="1">
                <a:solidFill>
                  <a:srgbClr val="FF0000"/>
                </a:solidFill>
              </a:rPr>
              <a:t>Châtelier</a:t>
            </a:r>
            <a:r>
              <a:rPr lang="it-IT" dirty="0">
                <a:solidFill>
                  <a:srgbClr val="FF0000"/>
                </a:solidFill>
              </a:rPr>
              <a:t> </a:t>
            </a:r>
            <a:r>
              <a:rPr lang="it-IT" dirty="0"/>
              <a:t>afferma che, quando si modifica una reazione chimica in condizione di equilibrio, l’equilibrio si sposterà nella direzione opposta alla causa che lo ha modificato.</a:t>
            </a:r>
          </a:p>
          <a:p>
            <a:endParaRPr lang="it-IT" dirty="0"/>
          </a:p>
          <a:p>
            <a:endParaRPr lang="it-IT" dirty="0"/>
          </a:p>
        </p:txBody>
      </p:sp>
    </p:spTree>
    <p:extLst>
      <p:ext uri="{BB962C8B-B14F-4D97-AF65-F5344CB8AC3E}">
        <p14:creationId xmlns:p14="http://schemas.microsoft.com/office/powerpoint/2010/main" val="3099944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C8B296-24A6-375D-FDB9-5C96032BE7B0}"/>
              </a:ext>
            </a:extLst>
          </p:cNvPr>
          <p:cNvSpPr txBox="1"/>
          <p:nvPr/>
        </p:nvSpPr>
        <p:spPr>
          <a:xfrm>
            <a:off x="323528" y="612844"/>
            <a:ext cx="8712968" cy="5632311"/>
          </a:xfrm>
          <a:prstGeom prst="rect">
            <a:avLst/>
          </a:prstGeom>
          <a:noFill/>
        </p:spPr>
        <p:txBody>
          <a:bodyPr wrap="square">
            <a:spAutoFit/>
          </a:bodyPr>
          <a:lstStyle/>
          <a:p>
            <a:r>
              <a:rPr lang="it-IT" dirty="0"/>
              <a:t>•Quando si modifica una reazione chimica, variando le concentrazioni dei reagenti o dei prodotti in condizioni di equilibrio, il sistema reagisce in modo da annullare le variazioni e ripristinare l’equilibrio.</a:t>
            </a:r>
          </a:p>
          <a:p>
            <a:endParaRPr lang="it-IT" dirty="0"/>
          </a:p>
          <a:p>
            <a:r>
              <a:rPr lang="it-IT" dirty="0"/>
              <a:t>•Una </a:t>
            </a:r>
            <a:r>
              <a:rPr lang="it-IT" dirty="0">
                <a:solidFill>
                  <a:srgbClr val="FF0000"/>
                </a:solidFill>
              </a:rPr>
              <a:t>variazione della temperatura </a:t>
            </a:r>
            <a:r>
              <a:rPr lang="it-IT" dirty="0"/>
              <a:t>modifica il valore della costante di equilibrio di una reazione: se si aumenta la temperatura il sistema tende ad andare nella direzione nella quale si ha assorbimento di energia, mentre se si diminuisce la temperatura il sistema tende ad andare nella direzione nella quale si ha emissione di energia.</a:t>
            </a:r>
          </a:p>
          <a:p>
            <a:endParaRPr lang="it-IT" dirty="0"/>
          </a:p>
          <a:p>
            <a:r>
              <a:rPr lang="it-IT" dirty="0"/>
              <a:t>•L’aggiunta di un </a:t>
            </a:r>
            <a:r>
              <a:rPr lang="it-IT" dirty="0">
                <a:solidFill>
                  <a:srgbClr val="FF0000"/>
                </a:solidFill>
              </a:rPr>
              <a:t>catalizzatore </a:t>
            </a:r>
            <a:r>
              <a:rPr lang="it-IT" dirty="0"/>
              <a:t>ad una reazione chimica aumenta sia la velocità della reazione diretta sia la velocità della reazione inversa poiché abbassa l’energia di attivazione (Ea), permettendo di raggiungere l’equilibrio più rapidamente senza modificare la costante di equilibrio.</a:t>
            </a:r>
          </a:p>
          <a:p>
            <a:endParaRPr lang="it-IT" dirty="0"/>
          </a:p>
          <a:p>
            <a:r>
              <a:rPr lang="it-IT" dirty="0"/>
              <a:t>•Le reazioni chimiche possono avvenire senza variazione dei numeri di ossidazione (reazioni acido-base e reazioni di spostamento) o con variazione dei numeri di ossidazione (reazioni di ossido-riduzione). Nelle reazioni redox, oltre alla rottura e alla formazione di nuovi legami chimici, si ha uno spostamento di elettroni da un atomo ad un altro.</a:t>
            </a:r>
          </a:p>
        </p:txBody>
      </p:sp>
    </p:spTree>
    <p:extLst>
      <p:ext uri="{BB962C8B-B14F-4D97-AF65-F5344CB8AC3E}">
        <p14:creationId xmlns:p14="http://schemas.microsoft.com/office/powerpoint/2010/main" val="112184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21BE29F-EC35-CA69-FED1-DA013283DBBB}"/>
              </a:ext>
            </a:extLst>
          </p:cNvPr>
          <p:cNvPicPr>
            <a:picLocks noChangeAspect="1"/>
          </p:cNvPicPr>
          <p:nvPr/>
        </p:nvPicPr>
        <p:blipFill>
          <a:blip r:embed="rId2"/>
          <a:stretch>
            <a:fillRect/>
          </a:stretch>
        </p:blipFill>
        <p:spPr>
          <a:xfrm>
            <a:off x="395536" y="404664"/>
            <a:ext cx="5589431" cy="2107660"/>
          </a:xfrm>
          <a:prstGeom prst="rect">
            <a:avLst/>
          </a:prstGeom>
        </p:spPr>
      </p:pic>
      <p:pic>
        <p:nvPicPr>
          <p:cNvPr id="5" name="Immagine 4">
            <a:extLst>
              <a:ext uri="{FF2B5EF4-FFF2-40B4-BE49-F238E27FC236}">
                <a16:creationId xmlns:a16="http://schemas.microsoft.com/office/drawing/2014/main" id="{15DA34F8-5131-7BF7-4FF7-EF0B60E15A9D}"/>
              </a:ext>
            </a:extLst>
          </p:cNvPr>
          <p:cNvPicPr>
            <a:picLocks noChangeAspect="1"/>
          </p:cNvPicPr>
          <p:nvPr/>
        </p:nvPicPr>
        <p:blipFill>
          <a:blip r:embed="rId3"/>
          <a:stretch>
            <a:fillRect/>
          </a:stretch>
        </p:blipFill>
        <p:spPr>
          <a:xfrm>
            <a:off x="384223" y="3408218"/>
            <a:ext cx="5512158" cy="1828800"/>
          </a:xfrm>
          <a:prstGeom prst="rect">
            <a:avLst/>
          </a:prstGeom>
        </p:spPr>
      </p:pic>
      <p:pic>
        <p:nvPicPr>
          <p:cNvPr id="7" name="Immagine 6">
            <a:extLst>
              <a:ext uri="{FF2B5EF4-FFF2-40B4-BE49-F238E27FC236}">
                <a16:creationId xmlns:a16="http://schemas.microsoft.com/office/drawing/2014/main" id="{12FFB726-AC25-5692-FCEE-B6A3AB5766ED}"/>
              </a:ext>
            </a:extLst>
          </p:cNvPr>
          <p:cNvPicPr>
            <a:picLocks noChangeAspect="1"/>
          </p:cNvPicPr>
          <p:nvPr/>
        </p:nvPicPr>
        <p:blipFill>
          <a:blip r:embed="rId4"/>
          <a:stretch>
            <a:fillRect/>
          </a:stretch>
        </p:blipFill>
        <p:spPr>
          <a:xfrm>
            <a:off x="683568" y="5085184"/>
            <a:ext cx="5666704" cy="1491574"/>
          </a:xfrm>
          <a:prstGeom prst="rect">
            <a:avLst/>
          </a:prstGeom>
        </p:spPr>
      </p:pic>
      <p:pic>
        <p:nvPicPr>
          <p:cNvPr id="9" name="Immagine 8">
            <a:extLst>
              <a:ext uri="{FF2B5EF4-FFF2-40B4-BE49-F238E27FC236}">
                <a16:creationId xmlns:a16="http://schemas.microsoft.com/office/drawing/2014/main" id="{35E35ACD-2C92-5896-7E2C-BC1D54B56E02}"/>
              </a:ext>
            </a:extLst>
          </p:cNvPr>
          <p:cNvPicPr>
            <a:picLocks noChangeAspect="1"/>
          </p:cNvPicPr>
          <p:nvPr/>
        </p:nvPicPr>
        <p:blipFill>
          <a:blip r:embed="rId5"/>
          <a:stretch>
            <a:fillRect/>
          </a:stretch>
        </p:blipFill>
        <p:spPr>
          <a:xfrm>
            <a:off x="5896381" y="3785930"/>
            <a:ext cx="3179665" cy="1332806"/>
          </a:xfrm>
          <a:prstGeom prst="rect">
            <a:avLst/>
          </a:prstGeom>
        </p:spPr>
      </p:pic>
    </p:spTree>
    <p:extLst>
      <p:ext uri="{BB962C8B-B14F-4D97-AF65-F5344CB8AC3E}">
        <p14:creationId xmlns:p14="http://schemas.microsoft.com/office/powerpoint/2010/main" val="332981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0896DCC-2CA5-ADFB-6D2A-BF8B83E15840}"/>
              </a:ext>
            </a:extLst>
          </p:cNvPr>
          <p:cNvPicPr>
            <a:picLocks noChangeAspect="1"/>
          </p:cNvPicPr>
          <p:nvPr/>
        </p:nvPicPr>
        <p:blipFill>
          <a:blip r:embed="rId2"/>
          <a:stretch>
            <a:fillRect/>
          </a:stretch>
        </p:blipFill>
        <p:spPr>
          <a:xfrm>
            <a:off x="191627" y="188640"/>
            <a:ext cx="4236358" cy="2170163"/>
          </a:xfrm>
          <a:prstGeom prst="rect">
            <a:avLst/>
          </a:prstGeom>
        </p:spPr>
      </p:pic>
      <p:pic>
        <p:nvPicPr>
          <p:cNvPr id="5" name="Immagine 4">
            <a:extLst>
              <a:ext uri="{FF2B5EF4-FFF2-40B4-BE49-F238E27FC236}">
                <a16:creationId xmlns:a16="http://schemas.microsoft.com/office/drawing/2014/main" id="{9318E68D-7257-FE27-5AEB-DCBA78F46F08}"/>
              </a:ext>
            </a:extLst>
          </p:cNvPr>
          <p:cNvPicPr>
            <a:picLocks noChangeAspect="1"/>
          </p:cNvPicPr>
          <p:nvPr/>
        </p:nvPicPr>
        <p:blipFill>
          <a:blip r:embed="rId3"/>
          <a:stretch>
            <a:fillRect/>
          </a:stretch>
        </p:blipFill>
        <p:spPr>
          <a:xfrm>
            <a:off x="4379821" y="1533742"/>
            <a:ext cx="4572552" cy="1039474"/>
          </a:xfrm>
          <a:prstGeom prst="rect">
            <a:avLst/>
          </a:prstGeom>
        </p:spPr>
      </p:pic>
      <p:pic>
        <p:nvPicPr>
          <p:cNvPr id="7" name="Immagine 6">
            <a:extLst>
              <a:ext uri="{FF2B5EF4-FFF2-40B4-BE49-F238E27FC236}">
                <a16:creationId xmlns:a16="http://schemas.microsoft.com/office/drawing/2014/main" id="{F1DC4F50-23C4-A94E-1E97-74E64CCC53CC}"/>
              </a:ext>
            </a:extLst>
          </p:cNvPr>
          <p:cNvPicPr>
            <a:picLocks noChangeAspect="1"/>
          </p:cNvPicPr>
          <p:nvPr/>
        </p:nvPicPr>
        <p:blipFill>
          <a:blip r:embed="rId4"/>
          <a:stretch>
            <a:fillRect/>
          </a:stretch>
        </p:blipFill>
        <p:spPr>
          <a:xfrm>
            <a:off x="5740108" y="404717"/>
            <a:ext cx="1828800" cy="869004"/>
          </a:xfrm>
          <a:prstGeom prst="rect">
            <a:avLst/>
          </a:prstGeom>
        </p:spPr>
      </p:pic>
      <p:pic>
        <p:nvPicPr>
          <p:cNvPr id="9" name="Immagine 8">
            <a:extLst>
              <a:ext uri="{FF2B5EF4-FFF2-40B4-BE49-F238E27FC236}">
                <a16:creationId xmlns:a16="http://schemas.microsoft.com/office/drawing/2014/main" id="{FDF43CE2-051A-3E54-D213-EC34043CB6B0}"/>
              </a:ext>
            </a:extLst>
          </p:cNvPr>
          <p:cNvPicPr>
            <a:picLocks noChangeAspect="1"/>
          </p:cNvPicPr>
          <p:nvPr/>
        </p:nvPicPr>
        <p:blipFill>
          <a:blip r:embed="rId5"/>
          <a:stretch>
            <a:fillRect/>
          </a:stretch>
        </p:blipFill>
        <p:spPr>
          <a:xfrm>
            <a:off x="1920508" y="2606053"/>
            <a:ext cx="7031865" cy="778213"/>
          </a:xfrm>
          <a:prstGeom prst="rect">
            <a:avLst/>
          </a:prstGeom>
        </p:spPr>
      </p:pic>
      <p:sp>
        <p:nvSpPr>
          <p:cNvPr id="11" name="CasellaDiTesto 10">
            <a:extLst>
              <a:ext uri="{FF2B5EF4-FFF2-40B4-BE49-F238E27FC236}">
                <a16:creationId xmlns:a16="http://schemas.microsoft.com/office/drawing/2014/main" id="{2B385A34-7E63-E787-EFF0-95AF11EE6048}"/>
              </a:ext>
            </a:extLst>
          </p:cNvPr>
          <p:cNvSpPr txBox="1"/>
          <p:nvPr/>
        </p:nvSpPr>
        <p:spPr>
          <a:xfrm>
            <a:off x="213727" y="3417103"/>
            <a:ext cx="4572000" cy="3139321"/>
          </a:xfrm>
          <a:prstGeom prst="rect">
            <a:avLst/>
          </a:prstGeom>
          <a:noFill/>
        </p:spPr>
        <p:txBody>
          <a:bodyPr wrap="square">
            <a:spAutoFit/>
          </a:bodyPr>
          <a:lstStyle/>
          <a:p>
            <a:r>
              <a:rPr lang="it-IT" dirty="0"/>
              <a:t>L’acqua e l’acqua ossigenata sono un altro esempio di composti binari formati dagli stessi elementi: idrogeno e ossigeno. Anche in questo caso, i rapporti di combinazione (</a:t>
            </a:r>
            <a:r>
              <a:rPr lang="it-IT" dirty="0" err="1"/>
              <a:t>mO</a:t>
            </a:r>
            <a:r>
              <a:rPr lang="it-IT" dirty="0"/>
              <a:t>/</a:t>
            </a:r>
            <a:r>
              <a:rPr lang="it-IT" dirty="0" err="1"/>
              <a:t>mH</a:t>
            </a:r>
            <a:r>
              <a:rPr lang="it-IT" dirty="0"/>
              <a:t>) sono uno il doppio dell’altro (7,9 per l’acqua e 15,8 per l’acqua ossigenata) e infatti nell’acqua ossigenata gli atomi di ossigeno che si combinano con lo stesso numero di atomi di idrogeno sono il doppio.</a:t>
            </a:r>
          </a:p>
        </p:txBody>
      </p:sp>
    </p:spTree>
    <p:extLst>
      <p:ext uri="{BB962C8B-B14F-4D97-AF65-F5344CB8AC3E}">
        <p14:creationId xmlns:p14="http://schemas.microsoft.com/office/powerpoint/2010/main" val="194591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8C59652-29BE-4BDA-0532-7CCB6C00CC2C}"/>
              </a:ext>
            </a:extLst>
          </p:cNvPr>
          <p:cNvSpPr txBox="1"/>
          <p:nvPr/>
        </p:nvSpPr>
        <p:spPr>
          <a:xfrm>
            <a:off x="323528" y="548680"/>
            <a:ext cx="8424936" cy="1846659"/>
          </a:xfrm>
          <a:prstGeom prst="rect">
            <a:avLst/>
          </a:prstGeom>
          <a:noFill/>
        </p:spPr>
        <p:txBody>
          <a:bodyPr wrap="square">
            <a:spAutoFit/>
          </a:bodyPr>
          <a:lstStyle/>
          <a:p>
            <a:r>
              <a:rPr lang="it-IT" sz="2400" b="1" dirty="0">
                <a:solidFill>
                  <a:srgbClr val="FF0000"/>
                </a:solidFill>
              </a:rPr>
              <a:t>Bilanciamento delle equazioni chimiche</a:t>
            </a:r>
          </a:p>
          <a:p>
            <a:endParaRPr lang="it-IT" dirty="0"/>
          </a:p>
          <a:p>
            <a:r>
              <a:rPr lang="it-IT" dirty="0"/>
              <a:t>Un’equazione chimica è bilanciata quando il numero degli atomi di ciascun elemento è uguale da entrambi i lati dell’equazione. L’equazione chimica (5.1) non è bilanciata, cioè il numero di atomi di idrogeno e di ossigeno presenti ai due lati dell’equazione non è uguale.</a:t>
            </a:r>
          </a:p>
        </p:txBody>
      </p:sp>
      <p:pic>
        <p:nvPicPr>
          <p:cNvPr id="4" name="Immagine 3">
            <a:extLst>
              <a:ext uri="{FF2B5EF4-FFF2-40B4-BE49-F238E27FC236}">
                <a16:creationId xmlns:a16="http://schemas.microsoft.com/office/drawing/2014/main" id="{3FCF096C-4AC5-EC39-3BC9-5DBBE9073F4F}"/>
              </a:ext>
            </a:extLst>
          </p:cNvPr>
          <p:cNvPicPr>
            <a:picLocks noChangeAspect="1"/>
          </p:cNvPicPr>
          <p:nvPr/>
        </p:nvPicPr>
        <p:blipFill>
          <a:blip r:embed="rId2"/>
          <a:stretch>
            <a:fillRect/>
          </a:stretch>
        </p:blipFill>
        <p:spPr>
          <a:xfrm>
            <a:off x="899592" y="2636912"/>
            <a:ext cx="6252695" cy="360040"/>
          </a:xfrm>
          <a:prstGeom prst="rect">
            <a:avLst/>
          </a:prstGeom>
        </p:spPr>
      </p:pic>
      <p:sp>
        <p:nvSpPr>
          <p:cNvPr id="6" name="CasellaDiTesto 5">
            <a:extLst>
              <a:ext uri="{FF2B5EF4-FFF2-40B4-BE49-F238E27FC236}">
                <a16:creationId xmlns:a16="http://schemas.microsoft.com/office/drawing/2014/main" id="{54CF2E9B-B925-AABE-E9DB-D019653764D7}"/>
              </a:ext>
            </a:extLst>
          </p:cNvPr>
          <p:cNvSpPr txBox="1"/>
          <p:nvPr/>
        </p:nvSpPr>
        <p:spPr>
          <a:xfrm>
            <a:off x="395536" y="3068960"/>
            <a:ext cx="8280920" cy="2862322"/>
          </a:xfrm>
          <a:prstGeom prst="rect">
            <a:avLst/>
          </a:prstGeom>
          <a:noFill/>
        </p:spPr>
        <p:txBody>
          <a:bodyPr wrap="square">
            <a:spAutoFit/>
          </a:bodyPr>
          <a:lstStyle/>
          <a:p>
            <a:r>
              <a:rPr lang="it-IT" dirty="0"/>
              <a:t>Per bilanciare un’equazione chimica, si utilizzano dei coefficienti numerici che vengono posti davanti alle formule dei composti che partecipano alla reazione. Questi coefficienti indicano quanti atomi o molecole occorrono per quella reazione chimica.</a:t>
            </a:r>
          </a:p>
          <a:p>
            <a:endParaRPr lang="it-IT" dirty="0"/>
          </a:p>
          <a:p>
            <a:r>
              <a:rPr lang="it-IT" dirty="0"/>
              <a:t>Nella reazione H</a:t>
            </a:r>
            <a:r>
              <a:rPr lang="it-IT" baseline="-25000" dirty="0"/>
              <a:t>2</a:t>
            </a:r>
            <a:r>
              <a:rPr lang="it-IT" dirty="0"/>
              <a:t>O → H</a:t>
            </a:r>
            <a:r>
              <a:rPr lang="it-IT" baseline="-25000" dirty="0"/>
              <a:t>2</a:t>
            </a:r>
            <a:r>
              <a:rPr lang="it-IT" dirty="0"/>
              <a:t> + O</a:t>
            </a:r>
            <a:r>
              <a:rPr lang="it-IT" baseline="-25000" dirty="0"/>
              <a:t>2</a:t>
            </a:r>
            <a:r>
              <a:rPr lang="it-IT" dirty="0"/>
              <a:t>, vi sono due atomi di idrogeno ad entrambi i lati dell’equazione, ma a sinistra vi è un atomo di ossigeno e a destra due. Per avere quindi due atomi di ossigeno a sinistra dell’equazione (cioè per bilanciare i due atomi di ossigeno a destra), si pone 2 davanti alla formula dell’acqua:</a:t>
            </a:r>
          </a:p>
        </p:txBody>
      </p:sp>
      <p:pic>
        <p:nvPicPr>
          <p:cNvPr id="7" name="Immagine 6">
            <a:extLst>
              <a:ext uri="{FF2B5EF4-FFF2-40B4-BE49-F238E27FC236}">
                <a16:creationId xmlns:a16="http://schemas.microsoft.com/office/drawing/2014/main" id="{64E1E095-8447-1DFB-7607-8475FE2803DB}"/>
              </a:ext>
            </a:extLst>
          </p:cNvPr>
          <p:cNvPicPr>
            <a:picLocks noChangeAspect="1"/>
          </p:cNvPicPr>
          <p:nvPr/>
        </p:nvPicPr>
        <p:blipFill>
          <a:blip r:embed="rId3"/>
          <a:stretch>
            <a:fillRect/>
          </a:stretch>
        </p:blipFill>
        <p:spPr>
          <a:xfrm>
            <a:off x="1763688" y="6003290"/>
            <a:ext cx="6145797" cy="486945"/>
          </a:xfrm>
          <a:prstGeom prst="rect">
            <a:avLst/>
          </a:prstGeom>
        </p:spPr>
      </p:pic>
      <p:sp>
        <p:nvSpPr>
          <p:cNvPr id="5" name="CasellaDiTesto 4">
            <a:extLst>
              <a:ext uri="{FF2B5EF4-FFF2-40B4-BE49-F238E27FC236}">
                <a16:creationId xmlns:a16="http://schemas.microsoft.com/office/drawing/2014/main" id="{0B636AF0-2DD1-4122-DE04-ADA4C90B6C96}"/>
              </a:ext>
            </a:extLst>
          </p:cNvPr>
          <p:cNvSpPr txBox="1"/>
          <p:nvPr/>
        </p:nvSpPr>
        <p:spPr>
          <a:xfrm>
            <a:off x="611560" y="15007"/>
            <a:ext cx="8208912" cy="646331"/>
          </a:xfrm>
          <a:prstGeom prst="rect">
            <a:avLst/>
          </a:prstGeom>
          <a:noFill/>
        </p:spPr>
        <p:txBody>
          <a:bodyPr wrap="square">
            <a:spAutoFit/>
          </a:bodyPr>
          <a:lstStyle/>
          <a:p>
            <a:r>
              <a:rPr lang="it-IT" dirty="0">
                <a:highlight>
                  <a:srgbClr val="FFFF00"/>
                </a:highlight>
              </a:rPr>
              <a:t>https://collezioni-universita.zanichelli.it/in-primo-piano/videoesercizi-di-chimica</a:t>
            </a:r>
          </a:p>
        </p:txBody>
      </p:sp>
    </p:spTree>
    <p:extLst>
      <p:ext uri="{BB962C8B-B14F-4D97-AF65-F5344CB8AC3E}">
        <p14:creationId xmlns:p14="http://schemas.microsoft.com/office/powerpoint/2010/main" val="337422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4F1368A-0643-D9FB-180F-CB90614B2955}"/>
              </a:ext>
            </a:extLst>
          </p:cNvPr>
          <p:cNvSpPr txBox="1"/>
          <p:nvPr/>
        </p:nvSpPr>
        <p:spPr>
          <a:xfrm>
            <a:off x="743438" y="908720"/>
            <a:ext cx="7848872" cy="1200329"/>
          </a:xfrm>
          <a:prstGeom prst="rect">
            <a:avLst/>
          </a:prstGeom>
          <a:noFill/>
        </p:spPr>
        <p:txBody>
          <a:bodyPr wrap="square">
            <a:spAutoFit/>
          </a:bodyPr>
          <a:lstStyle/>
          <a:p>
            <a:r>
              <a:rPr lang="it-IT" dirty="0"/>
              <a:t>Ora però vi sono quattro atomi di idrogeno a sinistra dell’equazione e due a destra. Per bilanciare gli atomi di idrogeno a destra dell’equazione si pone 2 davanti alla formula dell’idrogeno. L’equazione bilanciata è:</a:t>
            </a:r>
          </a:p>
        </p:txBody>
      </p:sp>
      <p:pic>
        <p:nvPicPr>
          <p:cNvPr id="4" name="Immagine 3">
            <a:extLst>
              <a:ext uri="{FF2B5EF4-FFF2-40B4-BE49-F238E27FC236}">
                <a16:creationId xmlns:a16="http://schemas.microsoft.com/office/drawing/2014/main" id="{4C62130F-A0C9-7818-A0D5-6677B4032693}"/>
              </a:ext>
            </a:extLst>
          </p:cNvPr>
          <p:cNvPicPr>
            <a:picLocks noChangeAspect="1"/>
          </p:cNvPicPr>
          <p:nvPr/>
        </p:nvPicPr>
        <p:blipFill>
          <a:blip r:embed="rId2"/>
          <a:stretch>
            <a:fillRect/>
          </a:stretch>
        </p:blipFill>
        <p:spPr>
          <a:xfrm>
            <a:off x="1115616" y="3116211"/>
            <a:ext cx="7104517" cy="625577"/>
          </a:xfrm>
          <a:prstGeom prst="rect">
            <a:avLst/>
          </a:prstGeom>
        </p:spPr>
      </p:pic>
    </p:spTree>
    <p:extLst>
      <p:ext uri="{BB962C8B-B14F-4D97-AF65-F5344CB8AC3E}">
        <p14:creationId xmlns:p14="http://schemas.microsoft.com/office/powerpoint/2010/main" val="343343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A9C7983-766A-0739-713B-BBA507229DA6}"/>
              </a:ext>
            </a:extLst>
          </p:cNvPr>
          <p:cNvSpPr txBox="1"/>
          <p:nvPr/>
        </p:nvSpPr>
        <p:spPr>
          <a:xfrm>
            <a:off x="539552" y="143053"/>
            <a:ext cx="7128792" cy="523220"/>
          </a:xfrm>
          <a:prstGeom prst="rect">
            <a:avLst/>
          </a:prstGeom>
          <a:noFill/>
        </p:spPr>
        <p:txBody>
          <a:bodyPr wrap="square">
            <a:spAutoFit/>
          </a:bodyPr>
          <a:lstStyle/>
          <a:p>
            <a:pPr algn="just"/>
            <a:r>
              <a:rPr lang="it-IT" sz="2800" b="1" dirty="0">
                <a:solidFill>
                  <a:srgbClr val="FF0000"/>
                </a:solidFill>
              </a:rPr>
              <a:t>REAZIONI DI EQUILIBRIO</a:t>
            </a:r>
          </a:p>
        </p:txBody>
      </p:sp>
      <p:sp>
        <p:nvSpPr>
          <p:cNvPr id="5" name="CasellaDiTesto 4">
            <a:extLst>
              <a:ext uri="{FF2B5EF4-FFF2-40B4-BE49-F238E27FC236}">
                <a16:creationId xmlns:a16="http://schemas.microsoft.com/office/drawing/2014/main" id="{09055EA1-7CC9-EDA2-D06A-30675AFA8213}"/>
              </a:ext>
            </a:extLst>
          </p:cNvPr>
          <p:cNvSpPr txBox="1"/>
          <p:nvPr/>
        </p:nvSpPr>
        <p:spPr>
          <a:xfrm>
            <a:off x="503548" y="830512"/>
            <a:ext cx="8136904" cy="2585323"/>
          </a:xfrm>
          <a:prstGeom prst="rect">
            <a:avLst/>
          </a:prstGeom>
          <a:noFill/>
        </p:spPr>
        <p:txBody>
          <a:bodyPr wrap="square">
            <a:spAutoFit/>
          </a:bodyPr>
          <a:lstStyle/>
          <a:p>
            <a:pPr algn="ctr"/>
            <a:r>
              <a:rPr lang="it-IT" dirty="0"/>
              <a:t>In alcune reazioni chimiche accade che i prodotti della reazione reagiscono tra loro per riformare i reagenti: </a:t>
            </a:r>
          </a:p>
          <a:p>
            <a:pPr algn="ctr"/>
            <a:r>
              <a:rPr lang="it-IT" dirty="0">
                <a:solidFill>
                  <a:srgbClr val="FF0000"/>
                </a:solidFill>
              </a:rPr>
              <a:t>queste reazioni sono definite reazioni reversibili</a:t>
            </a:r>
            <a:r>
              <a:rPr lang="it-IT" dirty="0"/>
              <a:t>. </a:t>
            </a:r>
          </a:p>
          <a:p>
            <a:pPr marL="285750" indent="-285750">
              <a:buFont typeface="Wingdings" panose="05000000000000000000" pitchFamily="2" charset="2"/>
              <a:buChar char="Ø"/>
            </a:pPr>
            <a:r>
              <a:rPr lang="it-IT" dirty="0"/>
              <a:t>Esse sono rappresentate da una doppia freccia ⇌ che sta ad indicare che la reazione può procedere in entrambe le direzioni. Si consideri la reazione tra idrogeno e azoto. Ad una certa temperatura e in presenza di un catalizzatore, si forma ammoniaca, NH</a:t>
            </a:r>
            <a:r>
              <a:rPr lang="it-IT" baseline="-25000" dirty="0"/>
              <a:t>3</a:t>
            </a:r>
            <a:r>
              <a:rPr lang="it-IT" dirty="0"/>
              <a:t>. Man mano che si forma, essa si decompone di nuovo in N</a:t>
            </a:r>
            <a:r>
              <a:rPr lang="it-IT" baseline="-25000" dirty="0"/>
              <a:t>2</a:t>
            </a:r>
            <a:r>
              <a:rPr lang="it-IT" dirty="0"/>
              <a:t> e H</a:t>
            </a:r>
            <a:r>
              <a:rPr lang="it-IT" baseline="-25000" dirty="0"/>
              <a:t>2 </a:t>
            </a:r>
            <a:r>
              <a:rPr lang="it-IT" dirty="0"/>
              <a:t>secondo la reazione:</a:t>
            </a:r>
          </a:p>
          <a:p>
            <a:endParaRPr lang="it-IT" dirty="0"/>
          </a:p>
        </p:txBody>
      </p:sp>
      <p:pic>
        <p:nvPicPr>
          <p:cNvPr id="8" name="Immagine 7">
            <a:extLst>
              <a:ext uri="{FF2B5EF4-FFF2-40B4-BE49-F238E27FC236}">
                <a16:creationId xmlns:a16="http://schemas.microsoft.com/office/drawing/2014/main" id="{9E795C6D-4745-1690-BA51-A9C36BEA9C3B}"/>
              </a:ext>
            </a:extLst>
          </p:cNvPr>
          <p:cNvPicPr>
            <a:picLocks noChangeAspect="1"/>
          </p:cNvPicPr>
          <p:nvPr/>
        </p:nvPicPr>
        <p:blipFill>
          <a:blip r:embed="rId2"/>
          <a:stretch>
            <a:fillRect/>
          </a:stretch>
        </p:blipFill>
        <p:spPr>
          <a:xfrm>
            <a:off x="2259347" y="3415835"/>
            <a:ext cx="4769321" cy="424989"/>
          </a:xfrm>
          <a:prstGeom prst="rect">
            <a:avLst/>
          </a:prstGeom>
        </p:spPr>
      </p:pic>
      <p:sp>
        <p:nvSpPr>
          <p:cNvPr id="10" name="CasellaDiTesto 9">
            <a:extLst>
              <a:ext uri="{FF2B5EF4-FFF2-40B4-BE49-F238E27FC236}">
                <a16:creationId xmlns:a16="http://schemas.microsoft.com/office/drawing/2014/main" id="{F4279636-B7F1-F526-02D9-F0F04663435D}"/>
              </a:ext>
            </a:extLst>
          </p:cNvPr>
          <p:cNvSpPr txBox="1"/>
          <p:nvPr/>
        </p:nvSpPr>
        <p:spPr>
          <a:xfrm>
            <a:off x="553138" y="4282290"/>
            <a:ext cx="8267334" cy="2308324"/>
          </a:xfrm>
          <a:prstGeom prst="rect">
            <a:avLst/>
          </a:prstGeom>
          <a:noFill/>
        </p:spPr>
        <p:txBody>
          <a:bodyPr wrap="square">
            <a:spAutoFit/>
          </a:bodyPr>
          <a:lstStyle/>
          <a:p>
            <a:pPr marL="285750" indent="-285750">
              <a:buFont typeface="Wingdings" panose="05000000000000000000" pitchFamily="2" charset="2"/>
              <a:buChar char="Ø"/>
            </a:pPr>
            <a:r>
              <a:rPr lang="it-IT" dirty="0"/>
              <a:t>Quando la velocità di formazione dell’ammoniaca diventa uguale alla sua velocità di decomposizione, si raggiunge l’equilibrio. </a:t>
            </a:r>
          </a:p>
          <a:p>
            <a:pPr marL="285750" indent="-285750">
              <a:buFont typeface="Wingdings" panose="05000000000000000000" pitchFamily="2" charset="2"/>
              <a:buChar char="Ø"/>
            </a:pPr>
            <a:r>
              <a:rPr lang="it-IT" dirty="0"/>
              <a:t>Questo non significa che la reazione si arresta, ma che la velocità della reazione diretta e quella della reazione inversa sono uguali e rimangono costanti. </a:t>
            </a:r>
          </a:p>
          <a:p>
            <a:pPr algn="ctr"/>
            <a:r>
              <a:rPr lang="it-IT" b="1" dirty="0">
                <a:solidFill>
                  <a:srgbClr val="FF0000"/>
                </a:solidFill>
              </a:rPr>
              <a:t>Un equilibrio chimico si definisce come uno stato dinamico in cui la velocità della reazione diretta è uguale alla velocità della reazione inversa.</a:t>
            </a:r>
          </a:p>
        </p:txBody>
      </p:sp>
    </p:spTree>
    <p:extLst>
      <p:ext uri="{BB962C8B-B14F-4D97-AF65-F5344CB8AC3E}">
        <p14:creationId xmlns:p14="http://schemas.microsoft.com/office/powerpoint/2010/main" val="217820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EB32576-12A1-D9A1-2D87-9AE160488414}"/>
              </a:ext>
            </a:extLst>
          </p:cNvPr>
          <p:cNvSpPr txBox="1"/>
          <p:nvPr/>
        </p:nvSpPr>
        <p:spPr>
          <a:xfrm>
            <a:off x="467544" y="332656"/>
            <a:ext cx="8208912" cy="707886"/>
          </a:xfrm>
          <a:prstGeom prst="rect">
            <a:avLst/>
          </a:prstGeom>
          <a:noFill/>
        </p:spPr>
        <p:txBody>
          <a:bodyPr wrap="square">
            <a:spAutoFit/>
          </a:bodyPr>
          <a:lstStyle/>
          <a:p>
            <a:r>
              <a:rPr lang="it-IT" sz="2000" dirty="0"/>
              <a:t>Due esempi di reazioni di equilibrio che avvengono nel nostro organismo sono:</a:t>
            </a:r>
          </a:p>
        </p:txBody>
      </p:sp>
      <p:pic>
        <p:nvPicPr>
          <p:cNvPr id="4" name="Immagine 3">
            <a:extLst>
              <a:ext uri="{FF2B5EF4-FFF2-40B4-BE49-F238E27FC236}">
                <a16:creationId xmlns:a16="http://schemas.microsoft.com/office/drawing/2014/main" id="{D63B89BA-CD59-7A6B-6791-A061276C10A5}"/>
              </a:ext>
            </a:extLst>
          </p:cNvPr>
          <p:cNvPicPr>
            <a:picLocks noChangeAspect="1"/>
          </p:cNvPicPr>
          <p:nvPr/>
        </p:nvPicPr>
        <p:blipFill>
          <a:blip r:embed="rId2"/>
          <a:stretch>
            <a:fillRect/>
          </a:stretch>
        </p:blipFill>
        <p:spPr>
          <a:xfrm>
            <a:off x="971600" y="2312005"/>
            <a:ext cx="7800867" cy="360040"/>
          </a:xfrm>
          <a:prstGeom prst="rect">
            <a:avLst/>
          </a:prstGeom>
        </p:spPr>
      </p:pic>
      <p:pic>
        <p:nvPicPr>
          <p:cNvPr id="5" name="Immagine 4">
            <a:extLst>
              <a:ext uri="{FF2B5EF4-FFF2-40B4-BE49-F238E27FC236}">
                <a16:creationId xmlns:a16="http://schemas.microsoft.com/office/drawing/2014/main" id="{63BFEF10-1C7B-0EB3-46C8-A9543D114C0D}"/>
              </a:ext>
            </a:extLst>
          </p:cNvPr>
          <p:cNvPicPr>
            <a:picLocks noChangeAspect="1"/>
          </p:cNvPicPr>
          <p:nvPr/>
        </p:nvPicPr>
        <p:blipFill>
          <a:blip r:embed="rId3"/>
          <a:stretch>
            <a:fillRect/>
          </a:stretch>
        </p:blipFill>
        <p:spPr>
          <a:xfrm>
            <a:off x="1403648" y="4005064"/>
            <a:ext cx="6552728" cy="490134"/>
          </a:xfrm>
          <a:prstGeom prst="rect">
            <a:avLst/>
          </a:prstGeom>
        </p:spPr>
      </p:pic>
    </p:spTree>
    <p:extLst>
      <p:ext uri="{BB962C8B-B14F-4D97-AF65-F5344CB8AC3E}">
        <p14:creationId xmlns:p14="http://schemas.microsoft.com/office/powerpoint/2010/main" val="3738232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TM03090434[[fn=Legno]]</Template>
  <TotalTime>0</TotalTime>
  <Words>3114</Words>
  <Application>Microsoft Office PowerPoint</Application>
  <PresentationFormat>Presentazione su schermo (4:3)</PresentationFormat>
  <Paragraphs>205</Paragraphs>
  <Slides>37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37</vt:i4>
      </vt:variant>
    </vt:vector>
  </HeadingPairs>
  <TitlesOfParts>
    <vt:vector size="42" baseType="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47</cp:revision>
  <dcterms:created xsi:type="dcterms:W3CDTF">2022-04-12T10:31:21Z</dcterms:created>
  <dcterms:modified xsi:type="dcterms:W3CDTF">2024-07-01T10:07:14Z</dcterms:modified>
</cp:coreProperties>
</file>