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322" r:id="rId3"/>
    <p:sldId id="257" r:id="rId4"/>
    <p:sldId id="321" r:id="rId5"/>
    <p:sldId id="259" r:id="rId6"/>
    <p:sldId id="261" r:id="rId7"/>
    <p:sldId id="262" r:id="rId8"/>
    <p:sldId id="263" r:id="rId9"/>
    <p:sldId id="264" r:id="rId10"/>
    <p:sldId id="319" r:id="rId11"/>
    <p:sldId id="265" r:id="rId12"/>
    <p:sldId id="266" r:id="rId13"/>
    <p:sldId id="323" r:id="rId14"/>
    <p:sldId id="267" r:id="rId15"/>
    <p:sldId id="268" r:id="rId16"/>
    <p:sldId id="269" r:id="rId17"/>
    <p:sldId id="270"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996600"/>
    <a:srgbClr val="F478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0" autoAdjust="0"/>
    <p:restoredTop sz="94683" autoAdjust="0"/>
  </p:normalViewPr>
  <p:slideViewPr>
    <p:cSldViewPr>
      <p:cViewPr>
        <p:scale>
          <a:sx n="82" d="100"/>
          <a:sy n="82" d="100"/>
        </p:scale>
        <p:origin x="-516"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F483D9-8982-42C6-B46D-8EB1E8296804}" type="datetimeFigureOut">
              <a:rPr lang="it-IT" smtClean="0"/>
              <a:t>26/10/2017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Cap.9</a:t>
            </a: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FCC8EC-512F-450B-94CD-6D76CA130419}" type="slidenum">
              <a:rPr lang="it-IT" smtClean="0"/>
              <a:t>‹N›</a:t>
            </a:fld>
            <a:endParaRPr lang="it-IT"/>
          </a:p>
        </p:txBody>
      </p:sp>
    </p:spTree>
    <p:extLst>
      <p:ext uri="{BB962C8B-B14F-4D97-AF65-F5344CB8AC3E}">
        <p14:creationId xmlns:p14="http://schemas.microsoft.com/office/powerpoint/2010/main" val="301046009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1FA21-8F32-4DA7-83C7-38E92FAA3C16}" type="datetimeFigureOut">
              <a:rPr lang="it-IT" smtClean="0"/>
              <a:t>26/10/2017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Cap.9</a:t>
            </a: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C43156-6B33-456F-A9BB-D39D538113F4}" type="slidenum">
              <a:rPr lang="it-IT" smtClean="0"/>
              <a:t>‹N›</a:t>
            </a:fld>
            <a:endParaRPr lang="it-IT"/>
          </a:p>
        </p:txBody>
      </p:sp>
    </p:spTree>
    <p:extLst>
      <p:ext uri="{BB962C8B-B14F-4D97-AF65-F5344CB8AC3E}">
        <p14:creationId xmlns:p14="http://schemas.microsoft.com/office/powerpoint/2010/main" val="393350830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piè di pagina 3"/>
          <p:cNvSpPr>
            <a:spLocks noGrp="1"/>
          </p:cNvSpPr>
          <p:nvPr>
            <p:ph type="ftr" sz="quarter" idx="10"/>
          </p:nvPr>
        </p:nvSpPr>
        <p:spPr/>
        <p:txBody>
          <a:bodyPr/>
          <a:lstStyle/>
          <a:p>
            <a:r>
              <a:rPr lang="it-IT" smtClean="0"/>
              <a:t>Cap.9</a:t>
            </a:r>
            <a:endParaRPr lang="it-IT"/>
          </a:p>
        </p:txBody>
      </p:sp>
      <p:sp>
        <p:nvSpPr>
          <p:cNvPr id="5" name="Segnaposto numero diapositiva 4"/>
          <p:cNvSpPr>
            <a:spLocks noGrp="1"/>
          </p:cNvSpPr>
          <p:nvPr>
            <p:ph type="sldNum" sz="quarter" idx="11"/>
          </p:nvPr>
        </p:nvSpPr>
        <p:spPr/>
        <p:txBody>
          <a:bodyPr/>
          <a:lstStyle/>
          <a:p>
            <a:fld id="{45C43156-6B33-456F-A9BB-D39D538113F4}" type="slidenum">
              <a:rPr lang="it-IT" smtClean="0"/>
              <a:t>1</a:t>
            </a:fld>
            <a:endParaRPr lang="it-IT"/>
          </a:p>
        </p:txBody>
      </p:sp>
    </p:spTree>
    <p:extLst>
      <p:ext uri="{BB962C8B-B14F-4D97-AF65-F5344CB8AC3E}">
        <p14:creationId xmlns:p14="http://schemas.microsoft.com/office/powerpoint/2010/main" val="1415840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5C43156-6B33-456F-A9BB-D39D538113F4}" type="slidenum">
              <a:rPr lang="it-IT" smtClean="0"/>
              <a:t>3</a:t>
            </a:fld>
            <a:endParaRPr lang="it-IT"/>
          </a:p>
        </p:txBody>
      </p:sp>
      <p:sp>
        <p:nvSpPr>
          <p:cNvPr id="5" name="Segnaposto piè di pagina 4"/>
          <p:cNvSpPr>
            <a:spLocks noGrp="1"/>
          </p:cNvSpPr>
          <p:nvPr>
            <p:ph type="ftr" sz="quarter" idx="11"/>
          </p:nvPr>
        </p:nvSpPr>
        <p:spPr/>
        <p:txBody>
          <a:bodyPr/>
          <a:lstStyle/>
          <a:p>
            <a:r>
              <a:rPr lang="it-IT" smtClean="0"/>
              <a:t>Cap.9</a:t>
            </a:r>
            <a:endParaRPr lang="it-IT"/>
          </a:p>
        </p:txBody>
      </p:sp>
    </p:spTree>
    <p:extLst>
      <p:ext uri="{BB962C8B-B14F-4D97-AF65-F5344CB8AC3E}">
        <p14:creationId xmlns:p14="http://schemas.microsoft.com/office/powerpoint/2010/main" val="2765333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10"/>
          </p:nvPr>
        </p:nvSpPr>
        <p:spPr/>
        <p:txBody>
          <a:bodyPr/>
          <a:lstStyle/>
          <a:p>
            <a:r>
              <a:rPr lang="it-IT" smtClean="0"/>
              <a:t>Cap.9</a:t>
            </a:r>
            <a:endParaRPr lang="it-IT"/>
          </a:p>
        </p:txBody>
      </p:sp>
      <p:sp>
        <p:nvSpPr>
          <p:cNvPr id="5" name="Segnaposto numero diapositiva 4"/>
          <p:cNvSpPr>
            <a:spLocks noGrp="1"/>
          </p:cNvSpPr>
          <p:nvPr>
            <p:ph type="sldNum" sz="quarter" idx="11"/>
          </p:nvPr>
        </p:nvSpPr>
        <p:spPr/>
        <p:txBody>
          <a:bodyPr/>
          <a:lstStyle/>
          <a:p>
            <a:fld id="{45C43156-6B33-456F-A9BB-D39D538113F4}" type="slidenum">
              <a:rPr lang="it-IT" smtClean="0"/>
              <a:t>11</a:t>
            </a:fld>
            <a:endParaRPr lang="it-IT"/>
          </a:p>
        </p:txBody>
      </p:sp>
    </p:spTree>
    <p:extLst>
      <p:ext uri="{BB962C8B-B14F-4D97-AF65-F5344CB8AC3E}">
        <p14:creationId xmlns:p14="http://schemas.microsoft.com/office/powerpoint/2010/main" val="1297371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1E21081-5D54-42FD-A4B6-10CDA21A9DA4}" type="datetime1">
              <a:rPr lang="it-IT" smtClean="0"/>
              <a:t>26/10/2017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032550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7A015AB-1E05-4932-83BE-DB29029C14C9}" type="datetime1">
              <a:rPr lang="it-IT" smtClean="0"/>
              <a:t>26/10/2017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362055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E7A5BF8-CA75-4541-BDB0-96705BD311DB}" type="datetime1">
              <a:rPr lang="it-IT" smtClean="0"/>
              <a:t>26/10/2017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846954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1C71EB-BC72-4D54-9CA8-2B367C2155E6}" type="datetime1">
              <a:rPr lang="it-IT" smtClean="0"/>
              <a:t>26/10/2017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555843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13D651A-4669-4986-85C7-95070E09382B}" type="datetime1">
              <a:rPr lang="it-IT" smtClean="0"/>
              <a:t>26/10/2017</a:t>
            </a:fld>
            <a:endParaRPr lang="it-IT"/>
          </a:p>
        </p:txBody>
      </p:sp>
      <p:sp>
        <p:nvSpPr>
          <p:cNvPr id="5" name="Segnaposto piè di pagina 4"/>
          <p:cNvSpPr>
            <a:spLocks noGrp="1"/>
          </p:cNvSpPr>
          <p:nvPr>
            <p:ph type="ftr" sz="quarter" idx="11"/>
          </p:nvPr>
        </p:nvSpPr>
        <p:spPr/>
        <p:txBody>
          <a:bodyPr/>
          <a:lstStyle/>
          <a:p>
            <a:r>
              <a:rPr lang="it-IT" smtClean="0"/>
              <a:t>Cap. 9</a:t>
            </a:r>
            <a:endParaRPr lang="it-IT"/>
          </a:p>
        </p:txBody>
      </p:sp>
      <p:sp>
        <p:nvSpPr>
          <p:cNvPr id="6" name="Segnaposto numero diapositiva 5"/>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4218778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38A7C8A-7EC3-476C-999A-0F4EE12C8013}" type="datetime1">
              <a:rPr lang="it-IT" smtClean="0"/>
              <a:t>26/10/2017</a:t>
            </a:fld>
            <a:endParaRPr lang="it-IT"/>
          </a:p>
        </p:txBody>
      </p:sp>
      <p:sp>
        <p:nvSpPr>
          <p:cNvPr id="6" name="Segnaposto piè di pagina 5"/>
          <p:cNvSpPr>
            <a:spLocks noGrp="1"/>
          </p:cNvSpPr>
          <p:nvPr>
            <p:ph type="ftr" sz="quarter" idx="11"/>
          </p:nvPr>
        </p:nvSpPr>
        <p:spPr/>
        <p:txBody>
          <a:bodyPr/>
          <a:lstStyle/>
          <a:p>
            <a:r>
              <a:rPr lang="it-IT" smtClean="0"/>
              <a:t>Cap. 9</a:t>
            </a:r>
            <a:endParaRPr lang="it-IT"/>
          </a:p>
        </p:txBody>
      </p:sp>
      <p:sp>
        <p:nvSpPr>
          <p:cNvPr id="7" name="Segnaposto numero diapositiva 6"/>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825799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ED0DDBA-42D0-41F8-84E7-9F05C890100F}" type="datetime1">
              <a:rPr lang="it-IT" smtClean="0"/>
              <a:t>26/10/2017</a:t>
            </a:fld>
            <a:endParaRPr lang="it-IT"/>
          </a:p>
        </p:txBody>
      </p:sp>
      <p:sp>
        <p:nvSpPr>
          <p:cNvPr id="8" name="Segnaposto piè di pagina 7"/>
          <p:cNvSpPr>
            <a:spLocks noGrp="1"/>
          </p:cNvSpPr>
          <p:nvPr>
            <p:ph type="ftr" sz="quarter" idx="11"/>
          </p:nvPr>
        </p:nvSpPr>
        <p:spPr/>
        <p:txBody>
          <a:bodyPr/>
          <a:lstStyle/>
          <a:p>
            <a:r>
              <a:rPr lang="it-IT" smtClean="0"/>
              <a:t>Cap. 9</a:t>
            </a:r>
            <a:endParaRPr lang="it-IT"/>
          </a:p>
        </p:txBody>
      </p:sp>
      <p:sp>
        <p:nvSpPr>
          <p:cNvPr id="9" name="Segnaposto numero diapositiva 8"/>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4160517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B5AFDA6-F2D3-424C-B87C-960F7746E94A}" type="datetime1">
              <a:rPr lang="it-IT" smtClean="0"/>
              <a:t>26/10/2017</a:t>
            </a:fld>
            <a:endParaRPr lang="it-IT"/>
          </a:p>
        </p:txBody>
      </p:sp>
      <p:sp>
        <p:nvSpPr>
          <p:cNvPr id="4" name="Segnaposto piè di pagina 3"/>
          <p:cNvSpPr>
            <a:spLocks noGrp="1"/>
          </p:cNvSpPr>
          <p:nvPr>
            <p:ph type="ftr" sz="quarter" idx="11"/>
          </p:nvPr>
        </p:nvSpPr>
        <p:spPr/>
        <p:txBody>
          <a:bodyPr/>
          <a:lstStyle/>
          <a:p>
            <a:r>
              <a:rPr lang="it-IT" smtClean="0"/>
              <a:t>Cap. 9</a:t>
            </a:r>
            <a:endParaRPr lang="it-IT"/>
          </a:p>
        </p:txBody>
      </p:sp>
      <p:sp>
        <p:nvSpPr>
          <p:cNvPr id="5" name="Segnaposto numero diapositiva 4"/>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2662853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72526F9-3641-4A08-ACAC-461C64594C42}" type="datetime1">
              <a:rPr lang="it-IT" smtClean="0"/>
              <a:t>26/10/2017</a:t>
            </a:fld>
            <a:endParaRPr lang="it-IT"/>
          </a:p>
        </p:txBody>
      </p:sp>
      <p:sp>
        <p:nvSpPr>
          <p:cNvPr id="3" name="Segnaposto piè di pagina 2"/>
          <p:cNvSpPr>
            <a:spLocks noGrp="1"/>
          </p:cNvSpPr>
          <p:nvPr>
            <p:ph type="ftr" sz="quarter" idx="11"/>
          </p:nvPr>
        </p:nvSpPr>
        <p:spPr/>
        <p:txBody>
          <a:bodyPr/>
          <a:lstStyle/>
          <a:p>
            <a:r>
              <a:rPr lang="it-IT" smtClean="0"/>
              <a:t>Cap. 9</a:t>
            </a:r>
            <a:endParaRPr lang="it-IT"/>
          </a:p>
        </p:txBody>
      </p:sp>
      <p:sp>
        <p:nvSpPr>
          <p:cNvPr id="4" name="Segnaposto numero diapositiva 3"/>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1810632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67619FD-595A-4ECA-9808-8FF84D79F561}" type="datetime1">
              <a:rPr lang="it-IT" smtClean="0"/>
              <a:t>26/10/2017</a:t>
            </a:fld>
            <a:endParaRPr lang="it-IT"/>
          </a:p>
        </p:txBody>
      </p:sp>
      <p:sp>
        <p:nvSpPr>
          <p:cNvPr id="6" name="Segnaposto piè di pagina 5"/>
          <p:cNvSpPr>
            <a:spLocks noGrp="1"/>
          </p:cNvSpPr>
          <p:nvPr>
            <p:ph type="ftr" sz="quarter" idx="11"/>
          </p:nvPr>
        </p:nvSpPr>
        <p:spPr/>
        <p:txBody>
          <a:bodyPr/>
          <a:lstStyle/>
          <a:p>
            <a:r>
              <a:rPr lang="it-IT" smtClean="0"/>
              <a:t>Cap. 9</a:t>
            </a:r>
            <a:endParaRPr lang="it-IT"/>
          </a:p>
        </p:txBody>
      </p:sp>
      <p:sp>
        <p:nvSpPr>
          <p:cNvPr id="7" name="Segnaposto numero diapositiva 6"/>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2373117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35C9555-D64C-4E5D-B4CD-ABAFC03A6B04}" type="datetime1">
              <a:rPr lang="it-IT" smtClean="0"/>
              <a:t>26/10/2017</a:t>
            </a:fld>
            <a:endParaRPr lang="it-IT"/>
          </a:p>
        </p:txBody>
      </p:sp>
      <p:sp>
        <p:nvSpPr>
          <p:cNvPr id="6" name="Segnaposto piè di pagina 5"/>
          <p:cNvSpPr>
            <a:spLocks noGrp="1"/>
          </p:cNvSpPr>
          <p:nvPr>
            <p:ph type="ftr" sz="quarter" idx="11"/>
          </p:nvPr>
        </p:nvSpPr>
        <p:spPr/>
        <p:txBody>
          <a:bodyPr/>
          <a:lstStyle/>
          <a:p>
            <a:r>
              <a:rPr lang="it-IT" smtClean="0"/>
              <a:t>Cap. 9</a:t>
            </a:r>
            <a:endParaRPr lang="it-IT"/>
          </a:p>
        </p:txBody>
      </p:sp>
      <p:sp>
        <p:nvSpPr>
          <p:cNvPr id="7" name="Segnaposto numero diapositiva 6"/>
          <p:cNvSpPr>
            <a:spLocks noGrp="1"/>
          </p:cNvSpPr>
          <p:nvPr>
            <p:ph type="sldNum" sz="quarter" idx="12"/>
          </p:nvPr>
        </p:nvSpPr>
        <p:spPr/>
        <p:txBody>
          <a:bodyPr/>
          <a:lstStyle/>
          <a:p>
            <a:fld id="{BC3C0B49-5C0B-45EB-8B9B-E565C2B68F35}" type="slidenum">
              <a:rPr lang="it-IT" smtClean="0"/>
              <a:t>‹N›</a:t>
            </a:fld>
            <a:endParaRPr lang="it-IT"/>
          </a:p>
        </p:txBody>
      </p:sp>
    </p:spTree>
    <p:extLst>
      <p:ext uri="{BB962C8B-B14F-4D97-AF65-F5344CB8AC3E}">
        <p14:creationId xmlns:p14="http://schemas.microsoft.com/office/powerpoint/2010/main" val="4021025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071338-AAB1-4731-8703-96239434DEE1}" type="datetime1">
              <a:rPr lang="it-IT" smtClean="0"/>
              <a:t>26/10/2017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Cap. 9</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C0B49-5C0B-45EB-8B9B-E565C2B68F35}" type="slidenum">
              <a:rPr lang="it-IT" smtClean="0"/>
              <a:t>‹N›</a:t>
            </a:fld>
            <a:endParaRPr lang="it-IT"/>
          </a:p>
        </p:txBody>
      </p:sp>
    </p:spTree>
    <p:extLst>
      <p:ext uri="{BB962C8B-B14F-4D97-AF65-F5344CB8AC3E}">
        <p14:creationId xmlns:p14="http://schemas.microsoft.com/office/powerpoint/2010/main" val="2558830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21804" y="1052736"/>
            <a:ext cx="7772400" cy="3312368"/>
          </a:xfrm>
        </p:spPr>
        <p:txBody>
          <a:bodyPr>
            <a:noAutofit/>
          </a:bodyPr>
          <a:lstStyle/>
          <a:p>
            <a:r>
              <a:rPr lang="it-IT" sz="6000" b="1" dirty="0">
                <a:latin typeface="Bradley Hand ITC" panose="03070402050302030203" pitchFamily="66" charset="0"/>
                <a:ea typeface="Batang" panose="02030600000101010101" pitchFamily="18" charset="-127"/>
              </a:rPr>
              <a:t>	</a:t>
            </a:r>
            <a:r>
              <a:rPr lang="it-IT" sz="6000" b="1" dirty="0" smtClean="0">
                <a:latin typeface="Bradley Hand ITC" panose="03070402050302030203" pitchFamily="66" charset="0"/>
                <a:ea typeface="Batang" panose="02030600000101010101" pitchFamily="18" charset="-127"/>
              </a:rPr>
              <a:t>Politiche sociali</a:t>
            </a:r>
            <a:r>
              <a:rPr lang="it-IT" sz="6000" b="1" dirty="0">
                <a:latin typeface="Bradley Hand ITC" panose="03070402050302030203" pitchFamily="66" charset="0"/>
                <a:ea typeface="Batang" panose="02030600000101010101" pitchFamily="18" charset="-127"/>
              </a:rPr>
              <a:t> </a:t>
            </a:r>
            <a:r>
              <a:rPr lang="it-IT" sz="6000" b="1" dirty="0" smtClean="0">
                <a:latin typeface="Bradley Hand ITC" panose="03070402050302030203" pitchFamily="66" charset="0"/>
                <a:ea typeface="Batang" panose="02030600000101010101" pitchFamily="18" charset="-127"/>
              </a:rPr>
              <a:t>e mondo globale</a:t>
            </a:r>
            <a:endParaRPr lang="it-IT" sz="6000" b="1" dirty="0">
              <a:latin typeface="Bradley Hand ITC" panose="03070402050302030203" pitchFamily="66" charset="0"/>
              <a:ea typeface="Batang" panose="02030600000101010101" pitchFamily="18" charset="-127"/>
            </a:endParaRPr>
          </a:p>
        </p:txBody>
      </p:sp>
      <p:pic>
        <p:nvPicPr>
          <p:cNvPr id="1026" name="Picture 2" descr="C:\Users\GDGiulianova\Desktop\globalizzazione-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3789040"/>
            <a:ext cx="2232248" cy="1995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947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p:spPr>
        <p:txBody>
          <a:bodyPr/>
          <a:lstStyle/>
          <a:p>
            <a:pPr marL="0" indent="0" algn="just">
              <a:buNone/>
            </a:pPr>
            <a:r>
              <a:rPr lang="it-IT" dirty="0"/>
              <a:t>Le politiche forniscono protezione sociale ai cittadini rispetto ai panieri codificati di rischi e bisogni che riflettono le caratteristiche di una data società: </a:t>
            </a:r>
            <a:r>
              <a:rPr lang="it-IT" dirty="0" smtClean="0"/>
              <a:t>per esempio </a:t>
            </a:r>
            <a:r>
              <a:rPr lang="it-IT" dirty="0"/>
              <a:t>la sua struttura demografica, forme di organizzazione economica, dinamiche politiche e le sue tradizioni ideologiche e culturali.</a:t>
            </a:r>
          </a:p>
          <a:p>
            <a:pPr algn="just"/>
            <a:endParaRPr lang="it-IT" dirty="0"/>
          </a:p>
        </p:txBody>
      </p:sp>
      <p:sp>
        <p:nvSpPr>
          <p:cNvPr id="4" name="Segnaposto piè di pagina 3"/>
          <p:cNvSpPr>
            <a:spLocks noGrp="1"/>
          </p:cNvSpPr>
          <p:nvPr>
            <p:ph type="ftr" sz="quarter" idx="11"/>
          </p:nvPr>
        </p:nvSpPr>
        <p:spPr/>
        <p:txBody>
          <a:bodyPr/>
          <a:lstStyle/>
          <a:p>
            <a:r>
              <a:rPr lang="it-IT" smtClean="0"/>
              <a:t>Cap. 9</a:t>
            </a:r>
            <a:endParaRPr lang="it-IT"/>
          </a:p>
        </p:txBody>
      </p:sp>
    </p:spTree>
    <p:extLst>
      <p:ext uri="{BB962C8B-B14F-4D97-AF65-F5344CB8AC3E}">
        <p14:creationId xmlns:p14="http://schemas.microsoft.com/office/powerpoint/2010/main" val="3310600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724636"/>
          </a:xfrm>
        </p:spPr>
        <p:txBody>
          <a:bodyPr>
            <a:noAutofit/>
          </a:bodyPr>
          <a:lstStyle/>
          <a:p>
            <a:pPr marL="0" indent="0" algn="just">
              <a:buNone/>
            </a:pPr>
            <a:r>
              <a:rPr lang="it-IT" sz="2400" dirty="0"/>
              <a:t>Il quadrilatero costituito da stato, famiglia, mercato del lavoro e mondo associativo è a volte denominato il diamante del welfare. Il sistema di relazioni formali e informali tra le quattro punte </a:t>
            </a:r>
            <a:r>
              <a:rPr lang="it-IT" sz="2400" dirty="0" smtClean="0"/>
              <a:t>del </a:t>
            </a:r>
            <a:r>
              <a:rPr lang="it-IT" sz="2400" dirty="0"/>
              <a:t>diamante è a sua volta denominato regime di welfare </a:t>
            </a:r>
            <a:r>
              <a:rPr lang="it-IT" sz="2400" dirty="0" smtClean="0"/>
              <a:t>o </a:t>
            </a:r>
            <a:r>
              <a:rPr lang="it-IT" sz="2400" dirty="0"/>
              <a:t>welfare mix, </a:t>
            </a:r>
            <a:r>
              <a:rPr lang="it-IT" sz="2400" dirty="0" smtClean="0"/>
              <a:t>anche se </a:t>
            </a:r>
            <a:r>
              <a:rPr lang="it-IT" sz="2400" dirty="0"/>
              <a:t>lo stato </a:t>
            </a:r>
            <a:r>
              <a:rPr lang="it-IT" sz="2400" dirty="0" smtClean="0"/>
              <a:t>ha </a:t>
            </a:r>
            <a:r>
              <a:rPr lang="it-IT" sz="2400" dirty="0"/>
              <a:t>un ruolo preminente come regolatore </a:t>
            </a:r>
            <a:r>
              <a:rPr lang="it-IT" sz="2400" dirty="0" smtClean="0"/>
              <a:t>sovrano. I </a:t>
            </a:r>
            <a:r>
              <a:rPr lang="it-IT" sz="2400" dirty="0"/>
              <a:t>paesi dell’area OCSE e le condizioni di vita dei cittadini trovano in tali politiche un’ancora che le rende più stabili, prevedibili e sicure. Le più importanti sono: </a:t>
            </a:r>
          </a:p>
          <a:p>
            <a:pPr algn="just"/>
            <a:r>
              <a:rPr lang="it-IT" sz="2400" dirty="0"/>
              <a:t>le politiche pensionistiche </a:t>
            </a:r>
            <a:r>
              <a:rPr lang="it-IT" sz="2400" dirty="0" smtClean="0"/>
              <a:t>x il </a:t>
            </a:r>
            <a:r>
              <a:rPr lang="it-IT" sz="2400" dirty="0"/>
              <a:t>rischio della vecchiaia, la perdita della capacità lavorativa, e dunque di sicurezza economica, che caratterizza l’età anziana. </a:t>
            </a:r>
            <a:r>
              <a:rPr lang="it-IT" sz="2400" dirty="0" smtClean="0"/>
              <a:t>Coprano </a:t>
            </a:r>
            <a:r>
              <a:rPr lang="it-IT" sz="2400" dirty="0"/>
              <a:t>anche il rischio di invalidità e morte in presenza di familiari </a:t>
            </a:r>
            <a:r>
              <a:rPr lang="it-IT" sz="2400" dirty="0" smtClean="0"/>
              <a:t>superstiti</a:t>
            </a:r>
            <a:r>
              <a:rPr lang="it-IT" sz="2400" dirty="0"/>
              <a:t>;</a:t>
            </a:r>
          </a:p>
          <a:p>
            <a:pPr algn="just"/>
            <a:r>
              <a:rPr lang="it-IT" sz="2400" dirty="0"/>
              <a:t>le politiche sanitarie, coprano il rischio di malattia e i bisogni sanitari ad esso connessi;</a:t>
            </a:r>
          </a:p>
          <a:p>
            <a:pPr marL="0" indent="0" algn="just">
              <a:buNone/>
            </a:pPr>
            <a:endParaRPr lang="it-IT" sz="2400" dirty="0"/>
          </a:p>
        </p:txBody>
      </p:sp>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76536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85000" lnSpcReduction="20000"/>
          </a:bodyPr>
          <a:lstStyle/>
          <a:p>
            <a:pPr algn="just"/>
            <a:r>
              <a:rPr lang="it-IT" sz="3300" dirty="0"/>
              <a:t>le politiche del lavoro rispondono al rischio di restare senza </a:t>
            </a:r>
            <a:r>
              <a:rPr lang="it-IT" sz="3300" dirty="0" smtClean="0"/>
              <a:t>lavoro, </a:t>
            </a:r>
            <a:r>
              <a:rPr lang="it-IT" sz="3300" dirty="0"/>
              <a:t>mirano anche a regolare il mercato del lavoro e promuovere l’incontro tra domanda ed offerta, in modo da tentare di prevenire la disoccupazione;</a:t>
            </a:r>
          </a:p>
          <a:p>
            <a:pPr algn="just"/>
            <a:r>
              <a:rPr lang="it-IT" sz="3300" dirty="0"/>
              <a:t>le politiche di assistenza sociale vanno dalla perdita di autosufficienza personale, alla povertà economica, dalla difficoltà di accesso all’abitazione, ai carichi familiari, ossia le persone deboli (minori, portatori di handicap, ecc.) all’interno dell’unità domestica.</a:t>
            </a:r>
          </a:p>
          <a:p>
            <a:pPr marL="0" indent="0" algn="just">
              <a:buNone/>
            </a:pPr>
            <a:r>
              <a:rPr lang="it-IT" sz="3300" dirty="0"/>
              <a:t>Nel dibattito politico e accademico, l’insieme delle politiche sociali è spesso denotato con l’espressione di stato del benessere o welfare state. Nel dibattito italiano più recente è molto utilizzata anche l’espressione di stato sociale.</a:t>
            </a:r>
          </a:p>
          <a:p>
            <a:pPr marL="0" indent="0">
              <a:buNone/>
            </a:pPr>
            <a:endParaRPr lang="it-IT"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49394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tecnoapply\Desktop\image_thumb[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1" y="836712"/>
            <a:ext cx="6408712"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4912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404664"/>
            <a:ext cx="8229600" cy="5616624"/>
          </a:xfrm>
        </p:spPr>
        <p:txBody>
          <a:bodyPr>
            <a:normAutofit fontScale="92500" lnSpcReduction="20000"/>
          </a:bodyPr>
          <a:lstStyle/>
          <a:p>
            <a:pPr marL="0" indent="0" algn="just">
              <a:buNone/>
            </a:pPr>
            <a:r>
              <a:rPr lang="it-IT" sz="3000" dirty="0"/>
              <a:t>Questo insieme va collocato sullo sfondo di un processo di trasformazioni economiche, </a:t>
            </a:r>
            <a:r>
              <a:rPr lang="it-IT" sz="3000" dirty="0" smtClean="0"/>
              <a:t>sociali </a:t>
            </a:r>
            <a:r>
              <a:rPr lang="it-IT" sz="3000" dirty="0"/>
              <a:t>e politico-istituzionali che le scienze sociali hanno definito “processo di modernizzazione”, processo che ha interessato le società europee a partire </a:t>
            </a:r>
            <a:r>
              <a:rPr lang="it-IT" sz="3000" dirty="0" smtClean="0"/>
              <a:t>dal </a:t>
            </a:r>
            <a:r>
              <a:rPr lang="it-IT" sz="3000" dirty="0"/>
              <a:t>XIX secolo, trasformando la loro struttura produttiva e occupazionale (industrializzazione), i loro modelli di organizzazione sociali (urbanizzazione, passaggio dalla famiglia estesa alla nucleare, alfabetizzazione tramite la scuola di massa, miglioramento del tenore di vita), i loro sistemi politici e amministrativi (democratizzazione, burocratizzazione, ecc.). Dunque, il welfare state nasce in corrispondenza alla nuova configurazione di rischi e bisogni originati dalle dinamiche di modernizzazione.</a:t>
            </a:r>
          </a:p>
          <a:p>
            <a:pPr marL="0" indent="0">
              <a:buNone/>
            </a:pPr>
            <a:endParaRPr lang="it-IT" sz="2600" dirty="0" smtClean="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86835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332657"/>
            <a:ext cx="8229600" cy="5868652"/>
          </a:xfrm>
        </p:spPr>
        <p:txBody>
          <a:bodyPr>
            <a:normAutofit fontScale="92500"/>
          </a:bodyPr>
          <a:lstStyle/>
          <a:p>
            <a:pPr marL="0" indent="0" algn="just">
              <a:buNone/>
            </a:pPr>
            <a:r>
              <a:rPr lang="it-IT" dirty="0"/>
              <a:t>Tramite queste politiche lo stato fornisce protezione contro rischi e bisogni secondo tre modalità </a:t>
            </a:r>
            <a:r>
              <a:rPr lang="it-IT" dirty="0" err="1"/>
              <a:t>idealtipiche</a:t>
            </a:r>
            <a:r>
              <a:rPr lang="it-IT" dirty="0"/>
              <a:t> che vanno sotto il nome di ASSISTENZA, ASSICURAZIONE e SICUREZZA SOCIALE</a:t>
            </a:r>
            <a:r>
              <a:rPr lang="it-IT" dirty="0" smtClean="0"/>
              <a:t>, corrispondenti </a:t>
            </a:r>
            <a:r>
              <a:rPr lang="it-IT" dirty="0"/>
              <a:t>a 3</a:t>
            </a:r>
            <a:r>
              <a:rPr lang="it-IT" dirty="0" smtClean="0"/>
              <a:t> </a:t>
            </a:r>
            <a:r>
              <a:rPr lang="it-IT" dirty="0"/>
              <a:t>diversi corsi di azione </a:t>
            </a:r>
            <a:r>
              <a:rPr lang="it-IT" dirty="0" smtClean="0"/>
              <a:t>nel sociale, caratterizzati </a:t>
            </a:r>
            <a:r>
              <a:rPr lang="it-IT" dirty="0"/>
              <a:t>da norme e logiche proprie per </a:t>
            </a:r>
            <a:r>
              <a:rPr lang="it-IT" dirty="0" smtClean="0"/>
              <a:t>l’accesso </a:t>
            </a:r>
            <a:r>
              <a:rPr lang="it-IT" dirty="0"/>
              <a:t>alla protezione pubblica, la natura delle prestazioni e le fonti di </a:t>
            </a:r>
            <a:r>
              <a:rPr lang="it-IT" dirty="0" smtClean="0"/>
              <a:t>finanziamento. </a:t>
            </a:r>
          </a:p>
          <a:p>
            <a:pPr marL="0" indent="0" algn="just">
              <a:buNone/>
            </a:pPr>
            <a:r>
              <a:rPr lang="it-IT" dirty="0" smtClean="0"/>
              <a:t>Il </a:t>
            </a:r>
            <a:r>
              <a:rPr lang="it-IT" dirty="0"/>
              <a:t>terzo elemento </a:t>
            </a:r>
            <a:r>
              <a:rPr lang="it-IT" dirty="0" smtClean="0"/>
              <a:t>focalizza </a:t>
            </a:r>
            <a:r>
              <a:rPr lang="it-IT" dirty="0"/>
              <a:t>l’attenzione su un elemento istituzionale importante: i diritti sociali </a:t>
            </a:r>
            <a:r>
              <a:rPr lang="it-IT" dirty="0" smtClean="0"/>
              <a:t>(e i </a:t>
            </a:r>
            <a:r>
              <a:rPr lang="it-IT" dirty="0"/>
              <a:t>corrispettivi doveri di contribuzione finanziaria).</a:t>
            </a:r>
          </a:p>
          <a:p>
            <a:pPr marL="0" indent="0" algn="ctr">
              <a:buNone/>
            </a:pPr>
            <a:endParaRPr lang="it-IT" dirty="0"/>
          </a:p>
        </p:txBody>
      </p:sp>
      <p:sp>
        <p:nvSpPr>
          <p:cNvPr id="14" name="CasellaDiTesto 13"/>
          <p:cNvSpPr txBox="1"/>
          <p:nvPr/>
        </p:nvSpPr>
        <p:spPr>
          <a:xfrm>
            <a:off x="5817145" y="4647381"/>
            <a:ext cx="1152128" cy="369332"/>
          </a:xfrm>
          <a:prstGeom prst="rect">
            <a:avLst/>
          </a:prstGeom>
          <a:noFill/>
        </p:spPr>
        <p:txBody>
          <a:bodyPr wrap="square" rtlCol="0">
            <a:spAutoFit/>
          </a:bodyPr>
          <a:lstStyle/>
          <a:p>
            <a:pPr algn="ctr"/>
            <a:r>
              <a:rPr lang="it-IT" dirty="0" smtClean="0"/>
              <a:t>)</a:t>
            </a:r>
            <a:endParaRPr lang="it-IT" dirty="0"/>
          </a:p>
        </p:txBody>
      </p:sp>
      <p:pic>
        <p:nvPicPr>
          <p:cNvPr id="11" name="Immagin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82209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78396"/>
            <a:ext cx="8229600" cy="6480720"/>
          </a:xfrm>
        </p:spPr>
        <p:txBody>
          <a:bodyPr>
            <a:noAutofit/>
          </a:bodyPr>
          <a:lstStyle/>
          <a:p>
            <a:pPr marL="0" indent="0" algn="just">
              <a:buNone/>
            </a:pPr>
            <a:r>
              <a:rPr lang="it-IT" sz="2600" dirty="0" smtClean="0"/>
              <a:t>&lt;&lt;</a:t>
            </a:r>
            <a:r>
              <a:rPr lang="it-IT" sz="2600" dirty="0"/>
              <a:t>Lo sviluppo del welfare state […] ha implicato una trasformazione fondamentale dello stato stesso, della sua struttura, delle sue funzioni e della sua legittimità. In una tradizione weberiana, la crescita del welfare state può essere intesa come graduale apparizione di un nuovo tipo di potere composto di “</a:t>
            </a:r>
            <a:r>
              <a:rPr lang="it-IT" sz="2600" dirty="0" err="1"/>
              <a:t>elites</a:t>
            </a:r>
            <a:r>
              <a:rPr lang="it-IT" sz="2600" dirty="0"/>
              <a:t> distributrici”, “burocrazie di servizio” e “</a:t>
            </a:r>
            <a:r>
              <a:rPr lang="it-IT" sz="2600" dirty="0" smtClean="0"/>
              <a:t>clientele </a:t>
            </a:r>
            <a:r>
              <a:rPr lang="it-IT" sz="2600" dirty="0"/>
              <a:t>sociali”. Con la trasformazione dello stato cambiano anche le basi della sua legittimità e le sue funzioni. Gli obiettivi della solidità e sicurezza verso l’esterno, libertà economica all’interno e uguaglianza rispetto alla legge sono progressivamente sostituiti da una nuova ragion d’essere: l’erogazione garantita di servizi sociali e trasferimenti in denaro secondo criteri standardizzati e procedure routinizzate, non limitate all’assistenza d’emergenza</a:t>
            </a:r>
            <a:r>
              <a:rPr lang="it-IT" sz="2600" dirty="0" smtClean="0"/>
              <a:t>&gt;&gt; (</a:t>
            </a:r>
            <a:r>
              <a:rPr lang="it-IT" sz="2600" dirty="0" err="1" smtClean="0"/>
              <a:t>Florà</a:t>
            </a:r>
            <a:r>
              <a:rPr lang="it-IT" sz="2600" dirty="0" smtClean="0"/>
              <a:t>).</a:t>
            </a:r>
            <a:endParaRPr lang="it-IT" sz="2600" dirty="0"/>
          </a:p>
          <a:p>
            <a:pPr marL="0" indent="0" algn="just">
              <a:buNone/>
            </a:pPr>
            <a:endParaRPr lang="it-IT" sz="2400"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7308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Autofit/>
          </a:bodyPr>
          <a:lstStyle/>
          <a:p>
            <a:pPr marL="0" indent="0" algn="just">
              <a:buNone/>
            </a:pPr>
            <a:r>
              <a:rPr lang="it-IT" sz="2800" dirty="0"/>
              <a:t>La letteratura storico-comparata sulle politiche sociali ha individuato sin dagli anni Cinquanta tre diversi modelli o modalità tipiche  di intervento pubblico a fini di protezione sociale: l’assistenza; l’assicurazione sociale e il principio dell’obbligatorietà.</a:t>
            </a:r>
          </a:p>
          <a:p>
            <a:pPr marL="0" indent="0" algn="just">
              <a:buNone/>
            </a:pPr>
            <a:r>
              <a:rPr lang="it-IT" sz="2800" dirty="0"/>
              <a:t>L’assistenza comprende tutti </a:t>
            </a:r>
            <a:r>
              <a:rPr lang="it-IT" sz="2800" dirty="0" smtClean="0"/>
              <a:t>gli </a:t>
            </a:r>
            <a:r>
              <a:rPr lang="it-IT" sz="2800" dirty="0"/>
              <a:t>interventi </a:t>
            </a:r>
            <a:r>
              <a:rPr lang="it-IT" sz="2800" dirty="0" smtClean="0"/>
              <a:t>volti </a:t>
            </a:r>
            <a:r>
              <a:rPr lang="it-IT" sz="2800" dirty="0"/>
              <a:t>a rispondere in modo mirato a specifici bisogni individuali o a categorie specifiche di bisognosi. Già in Inghilterra nel XVII secolo si </a:t>
            </a:r>
            <a:r>
              <a:rPr lang="it-IT" sz="2800" dirty="0" smtClean="0"/>
              <a:t>rinvengono </a:t>
            </a:r>
            <a:r>
              <a:rPr lang="it-IT" sz="2800" dirty="0"/>
              <a:t>interventi di questo tipo: leggi sui poveri per farli internare in </a:t>
            </a:r>
            <a:r>
              <a:rPr lang="it-IT" sz="2800" dirty="0" smtClean="0"/>
              <a:t>work </a:t>
            </a:r>
            <a:r>
              <a:rPr lang="it-IT" sz="2800" dirty="0" err="1" smtClean="0"/>
              <a:t>houses</a:t>
            </a:r>
            <a:r>
              <a:rPr lang="it-IT" sz="2800" dirty="0" smtClean="0"/>
              <a:t>, case di lavoro simili alle prigioni</a:t>
            </a:r>
            <a:r>
              <a:rPr lang="it-IT" sz="2800" dirty="0"/>
              <a:t>.</a:t>
            </a:r>
          </a:p>
          <a:p>
            <a:endParaRPr lang="it-IT" sz="2000"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03422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lstStyle/>
          <a:p>
            <a:endParaRPr lang="it-IT" dirty="0"/>
          </a:p>
        </p:txBody>
      </p:sp>
      <p:sp>
        <p:nvSpPr>
          <p:cNvPr id="4" name="Segnaposto piè di pagina 3"/>
          <p:cNvSpPr>
            <a:spLocks noGrp="1"/>
          </p:cNvSpPr>
          <p:nvPr>
            <p:ph type="ftr" sz="quarter" idx="11"/>
          </p:nvPr>
        </p:nvSpPr>
        <p:spPr/>
        <p:txBody>
          <a:bodyPr/>
          <a:lstStyle/>
          <a:p>
            <a:r>
              <a:rPr lang="it-IT" smtClean="0"/>
              <a:t>Cap. 9</a:t>
            </a:r>
            <a:endParaRPr lang="it-IT"/>
          </a:p>
        </p:txBody>
      </p:sp>
      <p:pic>
        <p:nvPicPr>
          <p:cNvPr id="2050" name="Picture 2" descr="C:\Users\tecnoapply\Desktop\La globalizzazione  2^ mapp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186" y="0"/>
            <a:ext cx="865362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804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192688"/>
          </a:xfrm>
        </p:spPr>
        <p:txBody>
          <a:bodyPr>
            <a:noAutofit/>
          </a:bodyPr>
          <a:lstStyle/>
          <a:p>
            <a:pPr marL="0" indent="0" algn="just">
              <a:buNone/>
            </a:pPr>
            <a:r>
              <a:rPr lang="it-IT" dirty="0"/>
              <a:t>Nel presente corso si presentano alcuni  fondamentali strumenti </a:t>
            </a:r>
            <a:r>
              <a:rPr lang="it-IT" dirty="0" smtClean="0"/>
              <a:t>analitici </a:t>
            </a:r>
            <a:r>
              <a:rPr lang="it-IT" dirty="0"/>
              <a:t>per lo studio delle politiche sociali e del welfare state, al fine di ricostruire l’evoluzione e le dinamiche di funzionamento delle 4 principali politiche sociali; pensioni, lavoro, sanità e assistenza. </a:t>
            </a:r>
            <a:endParaRPr lang="it-IT" dirty="0" smtClean="0"/>
          </a:p>
          <a:p>
            <a:pPr marL="0" indent="0" algn="just">
              <a:buNone/>
            </a:pPr>
            <a:r>
              <a:rPr lang="it-IT" dirty="0" smtClean="0"/>
              <a:t>Si suggeriscono </a:t>
            </a:r>
            <a:r>
              <a:rPr lang="it-IT" dirty="0"/>
              <a:t>alcune chiavi </a:t>
            </a:r>
            <a:r>
              <a:rPr lang="it-IT" dirty="0" smtClean="0"/>
              <a:t>interpretative </a:t>
            </a:r>
            <a:r>
              <a:rPr lang="it-IT" dirty="0"/>
              <a:t>per spiegare i percorsi di sviluppo di queste 4 politiche, e più in generale, del welfare state italiano, </a:t>
            </a:r>
            <a:r>
              <a:rPr lang="it-IT" dirty="0" smtClean="0"/>
              <a:t>e dei </a:t>
            </a:r>
            <a:r>
              <a:rPr lang="it-IT" dirty="0"/>
              <a:t>percorsi seguiti da altri paesi europei, nonché fornire una base di dati e documentazione </a:t>
            </a:r>
            <a:r>
              <a:rPr lang="it-IT" dirty="0" smtClean="0"/>
              <a:t>x </a:t>
            </a:r>
            <a:r>
              <a:rPr lang="it-IT" dirty="0"/>
              <a:t>approfondimenti di studio.</a:t>
            </a:r>
          </a:p>
        </p:txBody>
      </p:sp>
      <p:pic>
        <p:nvPicPr>
          <p:cNvPr id="2" name="Immagin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85076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lstStyle/>
          <a:p>
            <a:endParaRPr lang="it-IT" dirty="0"/>
          </a:p>
        </p:txBody>
      </p:sp>
      <p:pic>
        <p:nvPicPr>
          <p:cNvPr id="1026" name="Picture 2" descr="C:\Users\tecnoapply\Desktop\riconoscimento-politiche-social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696"/>
            <a:ext cx="9144000" cy="5159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54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260649"/>
            <a:ext cx="8229600" cy="6597352"/>
          </a:xfrm>
        </p:spPr>
        <p:txBody>
          <a:bodyPr>
            <a:noAutofit/>
          </a:bodyPr>
          <a:lstStyle/>
          <a:p>
            <a:pPr marL="0" indent="0" algn="just">
              <a:buNone/>
            </a:pPr>
            <a:r>
              <a:rPr lang="it-IT" sz="2800" dirty="0"/>
              <a:t>Alcune norme, standard e regole sulla distribuzione di alcune risorse e </a:t>
            </a:r>
            <a:r>
              <a:rPr lang="it-IT" sz="2800" dirty="0" smtClean="0"/>
              <a:t>opportunità </a:t>
            </a:r>
            <a:r>
              <a:rPr lang="it-IT" sz="2800" dirty="0"/>
              <a:t>considerate particolarmente rilevanti per le condizioni di vita meritano di essere garantite dall’autorità dello Stato.</a:t>
            </a:r>
          </a:p>
          <a:p>
            <a:pPr marL="0" indent="0" algn="just">
              <a:buNone/>
            </a:pPr>
            <a:r>
              <a:rPr lang="it-IT" sz="2800" dirty="0"/>
              <a:t>Nelle democrazie contemporanee queste sono incorporate nella nozione di cittadinanza sociale. Essere cittadini vuol dire, infatti, godere non solo di diritti civili e politici, ma anche di specifici diritti sociali, che si configurano come diritti-spettanze: essi danno titolo a ottenere risorse (per es. l’accesso a un servizio) che sorreggono le condizioni di vita. La cittadinanza sociale contribuisce così alla concreta realizzazione dei grandi ideali normativi della tradizione occidentale moderna: libertà, uguaglianza, solidarietà, sicurezza.</a:t>
            </a:r>
          </a:p>
          <a:p>
            <a:pPr algn="just"/>
            <a:endParaRPr lang="it-IT" sz="2800"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11213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404664"/>
            <a:ext cx="8229600" cy="4853136"/>
          </a:xfrm>
        </p:spPr>
        <p:txBody>
          <a:bodyPr>
            <a:noAutofit/>
          </a:bodyPr>
          <a:lstStyle/>
          <a:p>
            <a:pPr marL="0" indent="0" algn="just">
              <a:buNone/>
            </a:pPr>
            <a:r>
              <a:rPr lang="it-IT" sz="2400" dirty="0"/>
              <a:t>Le politiche sociali sono, inoltre, corsi di azione per organizzare </a:t>
            </a:r>
            <a:r>
              <a:rPr lang="it-IT" sz="2400" dirty="0" smtClean="0"/>
              <a:t>produzione </a:t>
            </a:r>
            <a:r>
              <a:rPr lang="it-IT" sz="2400" dirty="0"/>
              <a:t>e distribuzione di queste risorse ed opportunità attraverso gli schemi previdenziali, i servizi sanitari, ecc. Sanità e </a:t>
            </a:r>
            <a:r>
              <a:rPr lang="it-IT" sz="2400" dirty="0" smtClean="0"/>
              <a:t>assistenza </a:t>
            </a:r>
            <a:r>
              <a:rPr lang="it-IT" sz="2400" dirty="0"/>
              <a:t>sono due </a:t>
            </a:r>
            <a:r>
              <a:rPr lang="it-IT" sz="2400" dirty="0" smtClean="0"/>
              <a:t>comparti </a:t>
            </a:r>
            <a:r>
              <a:rPr lang="it-IT" sz="2400" dirty="0"/>
              <a:t>importantissimi non solo per i servizi erogati ai cittadini, ma anche p</a:t>
            </a:r>
            <a:r>
              <a:rPr lang="it-IT" sz="2400" dirty="0" smtClean="0"/>
              <a:t>er </a:t>
            </a:r>
            <a:r>
              <a:rPr lang="it-IT" sz="2400" dirty="0"/>
              <a:t>il numero di dipendenti pubblici coinvolti nel processo di </a:t>
            </a:r>
            <a:r>
              <a:rPr lang="it-IT" sz="2400" dirty="0" smtClean="0"/>
              <a:t>erogazione. Gli </a:t>
            </a:r>
            <a:r>
              <a:rPr lang="it-IT" sz="2400" dirty="0"/>
              <a:t>enti pubblici e i funzionari statali non sono naturalmente gli unici attori delle politiche sociali poiché </a:t>
            </a:r>
            <a:r>
              <a:rPr lang="it-IT" sz="2400" dirty="0" smtClean="0"/>
              <a:t>vi interagiscono </a:t>
            </a:r>
            <a:r>
              <a:rPr lang="it-IT" sz="2400" dirty="0"/>
              <a:t>attori pubblici e non. Lo Stato può inoltre, incidere sulla distribuzione di risorse e opportunità e, dunque, sulle condizioni di vita dei cittadini </a:t>
            </a:r>
            <a:r>
              <a:rPr lang="it-IT" sz="2400" dirty="0" smtClean="0"/>
              <a:t>attraverso </a:t>
            </a:r>
            <a:r>
              <a:rPr lang="it-IT" sz="2400" dirty="0"/>
              <a:t>le erogazioni dirette, ma anche </a:t>
            </a:r>
            <a:r>
              <a:rPr lang="it-IT" sz="2400" dirty="0" smtClean="0"/>
              <a:t>indirette, </a:t>
            </a:r>
            <a:r>
              <a:rPr lang="it-IT" sz="2400" dirty="0"/>
              <a:t>disciplinando l’operato di soggetti non pubblici (pensiamo al diritto di </a:t>
            </a:r>
            <a:r>
              <a:rPr lang="it-IT" sz="2400" dirty="0" smtClean="0"/>
              <a:t>famiglia </a:t>
            </a:r>
            <a:r>
              <a:rPr lang="it-IT" sz="2400" dirty="0"/>
              <a:t>o </a:t>
            </a:r>
            <a:r>
              <a:rPr lang="it-IT" sz="2400" dirty="0" smtClean="0"/>
              <a:t>a quello al </a:t>
            </a:r>
            <a:r>
              <a:rPr lang="it-IT" sz="2400" dirty="0"/>
              <a:t>lavoro). Soprattutto in Europa l’apparato statale svolge un ruolo di primo piano come fornitore diretto </a:t>
            </a:r>
            <a:r>
              <a:rPr lang="it-IT" sz="2400" dirty="0" smtClean="0"/>
              <a:t>di servizi </a:t>
            </a:r>
            <a:r>
              <a:rPr lang="it-IT" sz="2400" dirty="0"/>
              <a:t>e </a:t>
            </a:r>
            <a:r>
              <a:rPr lang="it-IT" sz="2400" dirty="0" smtClean="0"/>
              <a:t>prestazioni, spendendo più </a:t>
            </a:r>
            <a:r>
              <a:rPr lang="it-IT" sz="2400" dirty="0"/>
              <a:t>di </a:t>
            </a:r>
            <a:r>
              <a:rPr lang="it-IT" sz="2400" dirty="0" smtClean="0"/>
              <a:t>1/4 del PIL.</a:t>
            </a:r>
            <a:endParaRPr lang="it-IT" sz="2400" dirty="0"/>
          </a:p>
          <a:p>
            <a:pPr marL="0" indent="0" algn="just">
              <a:buNone/>
            </a:pPr>
            <a:endParaRPr lang="it-IT" sz="2400"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5352" y="5751512"/>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85896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rmAutofit fontScale="92500" lnSpcReduction="10000"/>
          </a:bodyPr>
          <a:lstStyle/>
          <a:p>
            <a:pPr algn="just"/>
            <a:r>
              <a:rPr lang="it-IT" dirty="0"/>
              <a:t>La nozione di </a:t>
            </a:r>
            <a:r>
              <a:rPr lang="it-IT" b="1" dirty="0" smtClean="0"/>
              <a:t>bisogno</a:t>
            </a:r>
            <a:r>
              <a:rPr lang="it-IT" dirty="0" smtClean="0"/>
              <a:t> connota una carenza, la mancanza di qualcosa, importante </a:t>
            </a:r>
            <a:r>
              <a:rPr lang="it-IT" dirty="0"/>
              <a:t>e al tempo stesso un oggetto, un bene mancante oppure necessario per sopperire o rimediare alla mancanza: un bisogno sanitario nasce ad esempio a causa di </a:t>
            </a:r>
            <a:r>
              <a:rPr lang="it-IT" dirty="0" smtClean="0"/>
              <a:t>qualche </a:t>
            </a:r>
            <a:r>
              <a:rPr lang="it-IT" dirty="0"/>
              <a:t>deficit di salute (la carenza), che crea l’esigenza di qualche forma di assistenza medica (un bene necessario per rispondere alla carenza);</a:t>
            </a:r>
          </a:p>
          <a:p>
            <a:pPr algn="just"/>
            <a:r>
              <a:rPr lang="it-IT" dirty="0"/>
              <a:t>L</a:t>
            </a:r>
            <a:r>
              <a:rPr lang="it-IT" dirty="0" smtClean="0"/>
              <a:t>a </a:t>
            </a:r>
            <a:r>
              <a:rPr lang="it-IT" dirty="0"/>
              <a:t>nozione di</a:t>
            </a:r>
            <a:r>
              <a:rPr lang="it-IT" b="1" dirty="0"/>
              <a:t> </a:t>
            </a:r>
            <a:r>
              <a:rPr lang="it-IT" b="1" dirty="0" smtClean="0"/>
              <a:t>rischio</a:t>
            </a:r>
            <a:r>
              <a:rPr lang="it-IT" dirty="0" smtClean="0"/>
              <a:t> </a:t>
            </a:r>
            <a:r>
              <a:rPr lang="it-IT" dirty="0"/>
              <a:t>invece </a:t>
            </a:r>
            <a:r>
              <a:rPr lang="it-IT" dirty="0" smtClean="0"/>
              <a:t>è l’esposizione a </a:t>
            </a:r>
            <a:r>
              <a:rPr lang="it-IT" dirty="0"/>
              <a:t>determinate eventualità che possono accadere (x es. </a:t>
            </a:r>
            <a:r>
              <a:rPr lang="it-IT" dirty="0" smtClean="0"/>
              <a:t>la malattia</a:t>
            </a:r>
            <a:r>
              <a:rPr lang="it-IT" dirty="0"/>
              <a:t>) e che, quando si verificano, </a:t>
            </a:r>
            <a:r>
              <a:rPr lang="it-IT" dirty="0" smtClean="0"/>
              <a:t>hanno </a:t>
            </a:r>
            <a:r>
              <a:rPr lang="it-IT" dirty="0"/>
              <a:t>effetti negativi e generano dunque dei </a:t>
            </a:r>
            <a:r>
              <a:rPr lang="it-IT" dirty="0" smtClean="0"/>
              <a:t>bisogni. </a:t>
            </a:r>
            <a:endParaRPr lang="it-IT"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53701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lnSpcReduction="10000"/>
          </a:bodyPr>
          <a:lstStyle/>
          <a:p>
            <a:pPr marL="0" indent="0" algn="just">
              <a:buNone/>
            </a:pPr>
            <a:r>
              <a:rPr lang="it-IT" dirty="0"/>
              <a:t>A entrambi si può far fronte </a:t>
            </a:r>
            <a:r>
              <a:rPr lang="it-IT" dirty="0" smtClean="0"/>
              <a:t>ricorrendo </a:t>
            </a:r>
            <a:r>
              <a:rPr lang="it-IT" dirty="0"/>
              <a:t>a risorse e opportunità connesse alla sfera del mercato (in particolare il mercato del lavoro, dal quale si attingono redditi), alla sfera della famiglia (comprese le reti parentali e amicali) e quella delle cosiddette associazioni intermedie, cioè non solo le comunità informali  (vicinato o quartiere), ma anche gruppi organizzati come le associazioni di categoria e soprattutto i soggetti del terzo settore, ossia le associazioni di volontariato che operano senza fini di lucro (non profit </a:t>
            </a:r>
            <a:r>
              <a:rPr lang="it-IT" dirty="0" err="1"/>
              <a:t>organizations</a:t>
            </a:r>
            <a:r>
              <a:rPr lang="it-IT" dirty="0"/>
              <a:t>).</a:t>
            </a:r>
          </a:p>
          <a:p>
            <a:pPr marL="0" indent="0" algn="just">
              <a:buNone/>
            </a:pPr>
            <a:endParaRPr lang="it-IT" sz="2800" dirty="0"/>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7752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1585" y="404665"/>
            <a:ext cx="8229600" cy="5796644"/>
          </a:xfrm>
        </p:spPr>
        <p:txBody>
          <a:bodyPr>
            <a:noAutofit/>
          </a:bodyPr>
          <a:lstStyle/>
          <a:p>
            <a:pPr marL="0" indent="0" algn="just">
              <a:buNone/>
            </a:pPr>
            <a:r>
              <a:rPr lang="it-IT" sz="2800" dirty="0"/>
              <a:t>Le condizioni di vita degli individui </a:t>
            </a:r>
            <a:r>
              <a:rPr lang="it-IT" sz="2800" dirty="0" smtClean="0"/>
              <a:t>(cioè il </a:t>
            </a:r>
            <a:r>
              <a:rPr lang="it-IT" sz="2800" dirty="0"/>
              <a:t>loro benessere, nel senso più lato) dipendono in larga misura proprio dal posto che essi occupano all’interno delle reti familiari, lavorative e associative, dalle modalità di organizzazione e funzionamento di queste reti e dai loro reciproci rapporti. </a:t>
            </a:r>
            <a:endParaRPr lang="it-IT" sz="2800" dirty="0" smtClean="0"/>
          </a:p>
          <a:p>
            <a:pPr marL="0" indent="0" algn="just">
              <a:buNone/>
            </a:pPr>
            <a:r>
              <a:rPr lang="it-IT" sz="2800" dirty="0" smtClean="0"/>
              <a:t>Nel </a:t>
            </a:r>
            <a:r>
              <a:rPr lang="it-IT" sz="2800" dirty="0"/>
              <a:t>corso del tempo però lo Stato ha assunto un ruolo sempre più rilevante nel garantire la tutela dei principali rischi e bisogni, andando a creare un paniere di bisogni e di rischi meritevoli di ricevere una garanzia di tutela da parte dello stato, data la loro rilevanza per le condizioni di vita. </a:t>
            </a:r>
            <a:endParaRPr lang="it-IT" sz="2800" dirty="0" smtClean="0"/>
          </a:p>
          <a:p>
            <a:pPr marL="0" indent="0" algn="just">
              <a:buNone/>
            </a:pPr>
            <a:endParaRPr lang="it-IT" sz="2800" dirty="0"/>
          </a:p>
          <a:p>
            <a:pPr marL="0" indent="0" algn="just">
              <a:buNone/>
            </a:pPr>
            <a:endParaRPr lang="it-IT" sz="2800" dirty="0" smtClean="0"/>
          </a:p>
          <a:p>
            <a:pPr marL="0" indent="0" algn="just">
              <a:buNone/>
            </a:pPr>
            <a:endParaRPr lang="it-IT" sz="2800" dirty="0"/>
          </a:p>
          <a:p>
            <a:pPr marL="0" indent="0" algn="just">
              <a:buNone/>
            </a:pPr>
            <a:endParaRPr lang="it-IT" sz="2800" dirty="0"/>
          </a:p>
        </p:txBody>
      </p:sp>
      <p:pic>
        <p:nvPicPr>
          <p:cNvPr id="6" name="Immagin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5733256"/>
            <a:ext cx="1047010" cy="9361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1088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TotalTime>
  <Words>1414</Words>
  <Application>Microsoft Office PowerPoint</Application>
  <PresentationFormat>Presentazione su schermo (4:3)</PresentationFormat>
  <Paragraphs>35</Paragraphs>
  <Slides>17</Slides>
  <Notes>3</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 Politiche sociali e mondo globale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Globalizzazione economica e sociale</dc:title>
  <dc:creator>GDGiulianova</dc:creator>
  <cp:lastModifiedBy>tecnoapply</cp:lastModifiedBy>
  <cp:revision>84</cp:revision>
  <dcterms:created xsi:type="dcterms:W3CDTF">2016-12-05T13:33:02Z</dcterms:created>
  <dcterms:modified xsi:type="dcterms:W3CDTF">2017-10-26T10:03:11Z</dcterms:modified>
</cp:coreProperties>
</file>