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4" r:id="rId1"/>
  </p:sldMasterIdLst>
  <p:sldIdLst>
    <p:sldId id="291" r:id="rId2"/>
    <p:sldId id="256" r:id="rId3"/>
    <p:sldId id="351" r:id="rId4"/>
    <p:sldId id="365" r:id="rId5"/>
    <p:sldId id="370" r:id="rId6"/>
    <p:sldId id="372" r:id="rId7"/>
    <p:sldId id="338" r:id="rId8"/>
    <p:sldId id="366" r:id="rId9"/>
    <p:sldId id="367" r:id="rId10"/>
    <p:sldId id="368" r:id="rId11"/>
    <p:sldId id="371" r:id="rId12"/>
    <p:sldId id="361" r:id="rId13"/>
    <p:sldId id="345" r:id="rId14"/>
    <p:sldId id="346" r:id="rId15"/>
    <p:sldId id="373" r:id="rId16"/>
    <p:sldId id="374" r:id="rId1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1A2F"/>
    <a:srgbClr val="4E0224"/>
    <a:srgbClr val="026A1D"/>
    <a:srgbClr val="996633"/>
    <a:srgbClr val="CCCCFF"/>
    <a:srgbClr val="FFFFCC"/>
    <a:srgbClr val="FFFF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3" autoAdjust="0"/>
    <p:restoredTop sz="94660" autoAdjust="0"/>
  </p:normalViewPr>
  <p:slideViewPr>
    <p:cSldViewPr snapToGrid="0">
      <p:cViewPr>
        <p:scale>
          <a:sx n="76" d="100"/>
          <a:sy n="76" d="100"/>
        </p:scale>
        <p:origin x="-296" y="2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20.10.2021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3762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20.10.2021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2299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20.10.2021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8518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20.10.2021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8088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20.10.2021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5258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20.10.2021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1771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20.10.2021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9387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20.10.2021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3694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20.10.2021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1703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20.10.2021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4414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20.10.2021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6098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9000">
              <a:srgbClr val="00B050"/>
            </a:gs>
            <a:gs pos="59000">
              <a:schemeClr val="bg2">
                <a:tint val="98000"/>
                <a:satMod val="130000"/>
                <a:shade val="90000"/>
                <a:lumMod val="103000"/>
              </a:schemeClr>
            </a:gs>
            <a:gs pos="100000">
              <a:schemeClr val="bg2">
                <a:shade val="63000"/>
                <a:satMod val="12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09286-EFB0-477D-9484-A61E470075DE}" type="datetimeFigureOut">
              <a:rPr lang="de-DE" smtClean="0"/>
              <a:t>20.10.2021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1273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260060"/>
            <a:ext cx="9144000" cy="3249904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4900" b="1" dirty="0" smtClean="0"/>
              <a:t/>
            </a:r>
            <a:br>
              <a:rPr lang="en-US" sz="4900" b="1" dirty="0" smtClean="0"/>
            </a:br>
            <a:r>
              <a:rPr lang="en-US" sz="4900" b="1" dirty="0" smtClean="0"/>
              <a:t/>
            </a:r>
            <a:br>
              <a:rPr lang="en-US" sz="4900" b="1" dirty="0" smtClean="0"/>
            </a:br>
            <a:r>
              <a:rPr lang="en-US" sz="4900" b="1" dirty="0"/>
              <a:t/>
            </a:r>
            <a:br>
              <a:rPr lang="en-US" sz="4900" b="1" dirty="0"/>
            </a:br>
            <a:r>
              <a:rPr lang="en-US" sz="4900" b="1" dirty="0" smtClean="0"/>
              <a:t/>
            </a:r>
            <a:br>
              <a:rPr lang="en-US" sz="4900" b="1" dirty="0" smtClean="0"/>
            </a:br>
            <a:r>
              <a:rPr lang="en-US" sz="4900" b="1" dirty="0"/>
              <a:t/>
            </a:r>
            <a:br>
              <a:rPr lang="en-US" sz="4900" b="1" dirty="0"/>
            </a:br>
            <a:r>
              <a:rPr lang="it-IT" sz="4900" dirty="0">
                <a:solidFill>
                  <a:srgbClr val="FF0000"/>
                </a:solidFill>
              </a:rPr>
              <a:t>Il trattamento dei lavoratori dipendenti di società erogatrici di servizi in regime di libera </a:t>
            </a:r>
            <a:r>
              <a:rPr lang="it-IT" sz="4900" dirty="0" smtClean="0">
                <a:solidFill>
                  <a:srgbClr val="FF0000"/>
                </a:solidFill>
              </a:rPr>
              <a:t>circolazione</a:t>
            </a:r>
            <a:br>
              <a:rPr lang="it-IT" sz="4900" dirty="0" smtClean="0">
                <a:solidFill>
                  <a:srgbClr val="FF0000"/>
                </a:solidFill>
              </a:rPr>
            </a:br>
            <a:r>
              <a:rPr lang="it-IT" sz="4900" dirty="0" smtClean="0">
                <a:solidFill>
                  <a:srgbClr val="FF0000"/>
                </a:solidFill>
              </a:rPr>
              <a:t>(</a:t>
            </a:r>
            <a:r>
              <a:rPr lang="it-IT" sz="4900" i="1" dirty="0" smtClean="0">
                <a:solidFill>
                  <a:srgbClr val="FF0000"/>
                </a:solidFill>
              </a:rPr>
              <a:t>dumping </a:t>
            </a:r>
            <a:r>
              <a:rPr lang="it-IT" sz="4900" dirty="0">
                <a:solidFill>
                  <a:srgbClr val="FF0000"/>
                </a:solidFill>
              </a:rPr>
              <a:t>sociale nell’UE?)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4160938"/>
            <a:ext cx="9144000" cy="147646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it-IT" sz="3600" dirty="0" smtClean="0">
                <a:solidFill>
                  <a:srgbClr val="FF0000"/>
                </a:solidFill>
                <a:latin typeface="Bauhaus 93" panose="04030905020B02020C02" pitchFamily="82" charset="0"/>
              </a:rPr>
              <a:t>Lezione n. </a:t>
            </a:r>
            <a:r>
              <a:rPr lang="it-IT" sz="3600" dirty="0">
                <a:solidFill>
                  <a:srgbClr val="FF0000"/>
                </a:solidFill>
                <a:latin typeface="Bauhaus 93" panose="04030905020B02020C02" pitchFamily="82" charset="0"/>
              </a:rPr>
              <a:t>9</a:t>
            </a:r>
            <a:endParaRPr lang="it-IT" sz="3600" dirty="0" smtClean="0">
              <a:solidFill>
                <a:srgbClr val="FF0000"/>
              </a:solidFill>
              <a:latin typeface="Bauhaus 93" panose="04030905020B02020C02" pitchFamily="82" charset="0"/>
            </a:endParaRPr>
          </a:p>
          <a:p>
            <a:r>
              <a:rPr lang="it-IT" sz="3600" dirty="0">
                <a:solidFill>
                  <a:schemeClr val="accent4">
                    <a:lumMod val="75000"/>
                  </a:schemeClr>
                </a:solidFill>
                <a:latin typeface="Bauhaus 93" panose="04030905020B02020C02" pitchFamily="82" charset="0"/>
              </a:rPr>
              <a:t/>
            </a:r>
            <a:br>
              <a:rPr lang="it-IT" sz="3600" dirty="0">
                <a:solidFill>
                  <a:schemeClr val="accent4">
                    <a:lumMod val="75000"/>
                  </a:schemeClr>
                </a:solidFill>
                <a:latin typeface="Bauhaus 93" panose="04030905020B02020C02" pitchFamily="82" charset="0"/>
              </a:rPr>
            </a:br>
            <a:endParaRPr lang="it-IT" sz="3600" dirty="0">
              <a:solidFill>
                <a:schemeClr val="accent4">
                  <a:lumMod val="75000"/>
                </a:schemeClr>
              </a:solidFill>
              <a:latin typeface="Bauhaus 93" panose="04030905020B02020C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3429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489" y="365125"/>
            <a:ext cx="11539471" cy="1002281"/>
          </a:xfrm>
        </p:spPr>
        <p:txBody>
          <a:bodyPr>
            <a:normAutofit/>
          </a:bodyPr>
          <a:lstStyle/>
          <a:p>
            <a:pPr algn="ctr"/>
            <a:r>
              <a:rPr lang="de-DE" b="1" dirty="0" err="1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Esito</a:t>
            </a:r>
            <a:r>
              <a:rPr lang="de-DE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 di </a:t>
            </a:r>
            <a:r>
              <a:rPr lang="de-DE" b="1" dirty="0" err="1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Tre</a:t>
            </a:r>
            <a:endParaRPr lang="de-DE" b="1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54" y="1690688"/>
            <a:ext cx="11067140" cy="493536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it-IT" dirty="0" smtClean="0">
                <a:latin typeface="Baskerville Old Face" panose="02020602080505020303" pitchFamily="18" charset="0"/>
              </a:rPr>
              <a:t>Il fatto che </a:t>
            </a:r>
            <a:r>
              <a:rPr lang="it-IT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un’organizzazione sindacale</a:t>
            </a:r>
            <a:r>
              <a:rPr lang="it-IT" dirty="0" smtClean="0">
                <a:latin typeface="Baskerville Old Face" panose="02020602080505020303" pitchFamily="18" charset="0"/>
              </a:rPr>
              <a:t>,</a:t>
            </a:r>
            <a:endParaRPr lang="it-IT" dirty="0"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it-IT" dirty="0">
                <a:latin typeface="Baskerville Old Face" panose="02020602080505020303" pitchFamily="18" charset="0"/>
              </a:rPr>
              <a:t>mediante un'azione collettiva sotto forma di blocco dei </a:t>
            </a:r>
            <a:r>
              <a:rPr lang="it-IT" dirty="0" smtClean="0">
                <a:latin typeface="Baskerville Old Face" panose="02020602080505020303" pitchFamily="18" charset="0"/>
              </a:rPr>
              <a:t>cantieri, </a:t>
            </a:r>
            <a:r>
              <a:rPr lang="it-IT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tenti </a:t>
            </a:r>
            <a:r>
              <a:rPr lang="it-IT" dirty="0">
                <a:solidFill>
                  <a:srgbClr val="FF0000"/>
                </a:solidFill>
                <a:latin typeface="Baskerville Old Face" panose="02020602080505020303" pitchFamily="18" charset="0"/>
              </a:rPr>
              <a:t>di costringere un </a:t>
            </a:r>
            <a:r>
              <a:rPr lang="it-IT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prestatore di </a:t>
            </a:r>
            <a:r>
              <a:rPr lang="it-IT" dirty="0">
                <a:solidFill>
                  <a:srgbClr val="FF0000"/>
                </a:solidFill>
                <a:latin typeface="Baskerville Old Face" panose="02020602080505020303" pitchFamily="18" charset="0"/>
              </a:rPr>
              <a:t>servizi stabilito in un altro Stato membr</a:t>
            </a:r>
            <a:r>
              <a:rPr lang="it-IT" dirty="0">
                <a:latin typeface="Baskerville Old Face" panose="02020602080505020303" pitchFamily="18" charset="0"/>
              </a:rPr>
              <a:t>o ad </a:t>
            </a:r>
            <a:r>
              <a:rPr lang="it-IT" dirty="0">
                <a:solidFill>
                  <a:srgbClr val="FF0000"/>
                </a:solidFill>
                <a:latin typeface="Baskerville Old Face" panose="02020602080505020303" pitchFamily="18" charset="0"/>
              </a:rPr>
              <a:t>avviare con essa </a:t>
            </a:r>
            <a:r>
              <a:rPr lang="it-IT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una trattativa </a:t>
            </a:r>
            <a:r>
              <a:rPr lang="it-IT" dirty="0">
                <a:solidFill>
                  <a:srgbClr val="FF0000"/>
                </a:solidFill>
                <a:latin typeface="Baskerville Old Face" panose="02020602080505020303" pitchFamily="18" charset="0"/>
              </a:rPr>
              <a:t>sulle retribuzioni </a:t>
            </a:r>
            <a:r>
              <a:rPr lang="it-IT" dirty="0">
                <a:latin typeface="Baskerville Old Face" panose="02020602080505020303" pitchFamily="18" charset="0"/>
              </a:rPr>
              <a:t>da pagare ai lavoratori distaccati, nonché </a:t>
            </a:r>
            <a:r>
              <a:rPr lang="it-IT" dirty="0" smtClean="0">
                <a:latin typeface="Baskerville Old Face" panose="02020602080505020303" pitchFamily="18" charset="0"/>
              </a:rPr>
              <a:t>a </a:t>
            </a:r>
            <a:r>
              <a:rPr lang="it-IT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sottoscrivere </a:t>
            </a:r>
            <a:r>
              <a:rPr lang="it-IT" dirty="0">
                <a:solidFill>
                  <a:srgbClr val="FF0000"/>
                </a:solidFill>
                <a:latin typeface="Baskerville Old Face" panose="02020602080505020303" pitchFamily="18" charset="0"/>
              </a:rPr>
              <a:t>un contratto </a:t>
            </a:r>
            <a:r>
              <a:rPr lang="it-IT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collettivo </a:t>
            </a:r>
            <a:r>
              <a:rPr lang="it-IT" dirty="0" smtClean="0">
                <a:latin typeface="Baskerville Old Face" panose="02020602080505020303" pitchFamily="18" charset="0"/>
              </a:rPr>
              <a:t>(…) è un ostacolo alla libera circolazione dei servizi </a:t>
            </a:r>
            <a:r>
              <a:rPr lang="it-IT" i="1" dirty="0" smtClean="0">
                <a:latin typeface="Baskerville Old Face" panose="02020602080505020303" pitchFamily="18" charset="0"/>
              </a:rPr>
              <a:t>ex </a:t>
            </a:r>
            <a:r>
              <a:rPr lang="it-IT" dirty="0" smtClean="0">
                <a:latin typeface="Baskerville Old Face" panose="02020602080505020303" pitchFamily="18" charset="0"/>
              </a:rPr>
              <a:t>art. 56 TFUE.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it-IT" dirty="0"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it-IT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>
                <a:latin typeface="Baskerville Old Face" panose="02020602080505020303" pitchFamily="18" charset="0"/>
              </a:rPr>
              <a:t>Causa C-341/05 </a:t>
            </a:r>
            <a:r>
              <a:rPr lang="en-US" sz="3200" i="1" dirty="0">
                <a:latin typeface="Baskerville Old Face" panose="02020602080505020303" pitchFamily="18" charset="0"/>
              </a:rPr>
              <a:t>Laval</a:t>
            </a:r>
            <a:endParaRPr lang="en-US" sz="3200" dirty="0">
              <a:latin typeface="Baskerville Old Face" panose="02020602080505020303" pitchFamily="18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endParaRPr lang="en-US" sz="3200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585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489" y="365125"/>
            <a:ext cx="11539471" cy="1002281"/>
          </a:xfrm>
        </p:spPr>
        <p:txBody>
          <a:bodyPr>
            <a:normAutofit/>
          </a:bodyPr>
          <a:lstStyle/>
          <a:p>
            <a:pPr algn="ctr"/>
            <a:r>
              <a:rPr lang="de-DE" b="1" dirty="0" err="1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Esito</a:t>
            </a:r>
            <a:r>
              <a:rPr lang="de-DE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 di Quattro</a:t>
            </a:r>
            <a:endParaRPr lang="de-DE" b="1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54" y="1690688"/>
            <a:ext cx="11067140" cy="493536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it-IT" b="1" dirty="0" smtClean="0">
                <a:latin typeface="Baskerville Old Face" panose="02020602080505020303" pitchFamily="18" charset="0"/>
              </a:rPr>
              <a:t>(La direttiva 96/71/CE), interpretata alla luce dell’art. 56 TFUE, </a:t>
            </a:r>
            <a:r>
              <a:rPr lang="it-IT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osta a </a:t>
            </a:r>
            <a:r>
              <a:rPr lang="it-IT" dirty="0" smtClean="0">
                <a:latin typeface="Baskerville Old Face" panose="02020602080505020303" pitchFamily="18" charset="0"/>
              </a:rPr>
              <a:t>un a </a:t>
            </a:r>
            <a:r>
              <a:rPr lang="it-IT" dirty="0">
                <a:solidFill>
                  <a:srgbClr val="C00000"/>
                </a:solidFill>
                <a:latin typeface="Baskerville Old Face" panose="02020602080505020303" pitchFamily="18" charset="0"/>
              </a:rPr>
              <a:t>provvedimento legislativo</a:t>
            </a:r>
            <a:r>
              <a:rPr lang="it-IT" dirty="0">
                <a:latin typeface="Baskerville Old Face" panose="02020602080505020303" pitchFamily="18" charset="0"/>
              </a:rPr>
              <a:t>, emanato da un’autorità di uno Stato membro, che </a:t>
            </a:r>
            <a:r>
              <a:rPr lang="it-IT" dirty="0">
                <a:solidFill>
                  <a:srgbClr val="C00000"/>
                </a:solidFill>
                <a:latin typeface="Baskerville Old Face" panose="02020602080505020303" pitchFamily="18" charset="0"/>
              </a:rPr>
              <a:t>imponga</a:t>
            </a:r>
            <a:r>
              <a:rPr lang="it-IT" dirty="0">
                <a:latin typeface="Baskerville Old Face" panose="02020602080505020303" pitchFamily="18" charset="0"/>
              </a:rPr>
              <a:t> agli enti pubblici aggiudicatori di attribuire gli appalti relativi a lavori edili </a:t>
            </a:r>
            <a:r>
              <a:rPr lang="it-IT" dirty="0">
                <a:solidFill>
                  <a:srgbClr val="C00000"/>
                </a:solidFill>
                <a:latin typeface="Baskerville Old Face" panose="02020602080505020303" pitchFamily="18" charset="0"/>
              </a:rPr>
              <a:t>esclusivamente alle imprese </a:t>
            </a:r>
            <a:r>
              <a:rPr lang="it-IT" dirty="0">
                <a:latin typeface="Baskerville Old Face" panose="02020602080505020303" pitchFamily="18" charset="0"/>
              </a:rPr>
              <a:t>che, all’atto della presentazione delle offerte, </a:t>
            </a:r>
            <a:r>
              <a:rPr lang="it-IT" dirty="0">
                <a:solidFill>
                  <a:srgbClr val="C00000"/>
                </a:solidFill>
                <a:latin typeface="Baskerville Old Face" panose="02020602080505020303" pitchFamily="18" charset="0"/>
              </a:rPr>
              <a:t>si impegnino per iscritto a corrispondere ai propri dipendenti</a:t>
            </a:r>
            <a:r>
              <a:rPr lang="it-IT" dirty="0">
                <a:latin typeface="Baskerville Old Face" panose="02020602080505020303" pitchFamily="18" charset="0"/>
              </a:rPr>
              <a:t>, impiegati per l’esecuzione dei lavori oggetto di appalto, </a:t>
            </a:r>
            <a:r>
              <a:rPr lang="it-IT" dirty="0">
                <a:solidFill>
                  <a:srgbClr val="C00000"/>
                </a:solidFill>
                <a:latin typeface="Baskerville Old Face" panose="02020602080505020303" pitchFamily="18" charset="0"/>
              </a:rPr>
              <a:t>una retribuzione non inferiore a quella minima prevista dal contratto collettivo vigente nel luogo dell’esecuzione dei lavori in questione.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it-IT" dirty="0" smtClean="0">
                <a:latin typeface="Baskerville Old Face" panose="02020602080505020303" pitchFamily="18" charset="0"/>
              </a:rPr>
              <a:t>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dirty="0" smtClean="0">
                <a:latin typeface="Baskerville Old Face" panose="02020602080505020303" pitchFamily="18" charset="0"/>
              </a:rPr>
              <a:t>Causa C-346/06 </a:t>
            </a:r>
            <a:r>
              <a:rPr lang="en-US" sz="3200" i="1" dirty="0" err="1" smtClean="0">
                <a:latin typeface="Baskerville Old Face" panose="02020602080505020303" pitchFamily="18" charset="0"/>
              </a:rPr>
              <a:t>R</a:t>
            </a:r>
            <a:r>
              <a:rPr lang="en-US" sz="3200" i="1" dirty="0" err="1" smtClean="0">
                <a:latin typeface="Calibri"/>
                <a:cs typeface="Calibri"/>
              </a:rPr>
              <a:t>üffert</a:t>
            </a:r>
            <a:endParaRPr lang="en-US" sz="3200" dirty="0">
              <a:latin typeface="Baskerville Old Face" panose="02020602080505020303" pitchFamily="18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endParaRPr lang="en-US" sz="3200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58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83669" y="1266738"/>
            <a:ext cx="10071279" cy="2608977"/>
          </a:xfrm>
          <a:noFill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/>
            </a:r>
            <a:br>
              <a:rPr lang="en-US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</a:br>
            <a:r>
              <a:rPr lang="en-US" sz="40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QUESTIONI GIURIDICHE</a:t>
            </a:r>
            <a:br>
              <a:rPr lang="en-US" sz="40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</a:br>
            <a:endParaRPr lang="en-US" b="1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950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489" y="365125"/>
            <a:ext cx="11539471" cy="1325563"/>
          </a:xfrm>
        </p:spPr>
        <p:txBody>
          <a:bodyPr>
            <a:normAutofit/>
          </a:bodyPr>
          <a:lstStyle/>
          <a:p>
            <a:pPr algn="ctr"/>
            <a:r>
              <a:rPr lang="de-DE" b="1" dirty="0" err="1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Inquadramento</a:t>
            </a:r>
            <a:r>
              <a:rPr lang="de-DE" b="1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 </a:t>
            </a:r>
            <a:r>
              <a:rPr lang="de-DE" b="1" dirty="0" err="1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nel</a:t>
            </a:r>
            <a:r>
              <a:rPr lang="de-DE" b="1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 TFUE</a:t>
            </a:r>
            <a:endParaRPr lang="de-DE" b="1" dirty="0">
              <a:solidFill>
                <a:srgbClr val="C0000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54" y="1690688"/>
            <a:ext cx="11067140" cy="493536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endParaRPr lang="en-US" sz="3200" dirty="0" smtClean="0">
              <a:latin typeface="Baskerville Old Face" panose="02020602080505020303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3200" dirty="0" err="1" smtClean="0">
                <a:latin typeface="Baskerville Old Face" panose="02020602080505020303" pitchFamily="18" charset="0"/>
              </a:rPr>
              <a:t>Libertà</a:t>
            </a:r>
            <a:r>
              <a:rPr lang="en-US" sz="3200" dirty="0" smtClean="0">
                <a:latin typeface="Baskerville Old Face" panose="02020602080505020303" pitchFamily="18" charset="0"/>
              </a:rPr>
              <a:t> di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stabilimento</a:t>
            </a:r>
            <a:endParaRPr lang="en-US" sz="3200" dirty="0" smtClean="0">
              <a:latin typeface="Baskerville Old Face" panose="02020602080505020303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3200" dirty="0" err="1" smtClean="0">
                <a:latin typeface="Baskerville Old Face" panose="02020602080505020303" pitchFamily="18" charset="0"/>
              </a:rPr>
              <a:t>Libera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prestazione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dei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servizi</a:t>
            </a:r>
            <a:endParaRPr lang="en-US" sz="3200" dirty="0" smtClean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629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6043" y="457403"/>
            <a:ext cx="11539471" cy="1325563"/>
          </a:xfrm>
        </p:spPr>
        <p:txBody>
          <a:bodyPr>
            <a:normAutofit/>
          </a:bodyPr>
          <a:lstStyle/>
          <a:p>
            <a:pPr algn="ctr"/>
            <a:r>
              <a:rPr lang="de-DE" b="1" dirty="0" err="1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L‘applicazione</a:t>
            </a:r>
            <a:r>
              <a:rPr lang="de-DE" b="1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 del </a:t>
            </a:r>
            <a:r>
              <a:rPr lang="de-DE" b="1" dirty="0" err="1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diritto</a:t>
            </a:r>
            <a:r>
              <a:rPr lang="de-DE" b="1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 </a:t>
            </a:r>
            <a:r>
              <a:rPr lang="de-DE" b="1" dirty="0" err="1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dello</a:t>
            </a:r>
            <a:r>
              <a:rPr lang="de-DE" b="1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 </a:t>
            </a:r>
            <a:r>
              <a:rPr lang="de-DE" b="1" dirty="0" err="1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Stato</a:t>
            </a:r>
            <a:r>
              <a:rPr lang="de-DE" b="1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 </a:t>
            </a:r>
            <a:r>
              <a:rPr lang="de-DE" b="1" dirty="0" err="1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ospite</a:t>
            </a:r>
            <a:r>
              <a:rPr lang="de-DE" b="1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/>
            </a:r>
            <a:br>
              <a:rPr lang="de-DE" b="1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</a:br>
            <a:r>
              <a:rPr lang="de-DE" b="1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è </a:t>
            </a:r>
            <a:r>
              <a:rPr lang="de-DE" b="1" dirty="0" err="1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consentita</a:t>
            </a:r>
            <a:r>
              <a:rPr lang="de-DE" b="1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?</a:t>
            </a:r>
            <a:endParaRPr lang="de-DE" b="1" dirty="0">
              <a:solidFill>
                <a:srgbClr val="C0000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54" y="2325312"/>
            <a:ext cx="11067140" cy="413421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sz="3200" dirty="0" err="1" smtClean="0">
                <a:latin typeface="Baskerville Old Face" panose="02020602080505020303" pitchFamily="18" charset="0"/>
              </a:rPr>
              <a:t>L’applicazione</a:t>
            </a:r>
            <a:r>
              <a:rPr lang="en-US" sz="3200" dirty="0" smtClean="0">
                <a:latin typeface="Baskerville Old Face" panose="02020602080505020303" pitchFamily="18" charset="0"/>
              </a:rPr>
              <a:t> del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diritto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dello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Stato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ospite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costituisce</a:t>
            </a:r>
            <a:r>
              <a:rPr lang="en-US" sz="3200" dirty="0" smtClean="0">
                <a:latin typeface="Baskerville Old Face" panose="02020602080505020303" pitchFamily="18" charset="0"/>
              </a:rPr>
              <a:t> un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ostacolo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alla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libertà</a:t>
            </a:r>
            <a:r>
              <a:rPr lang="en-US" sz="3200" dirty="0" smtClean="0">
                <a:latin typeface="Baskerville Old Face" panose="02020602080505020303" pitchFamily="18" charset="0"/>
              </a:rPr>
              <a:t> di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stabilimento</a:t>
            </a:r>
            <a:r>
              <a:rPr lang="en-US" sz="3200" dirty="0" smtClean="0">
                <a:latin typeface="Baskerville Old Face" panose="02020602080505020303" pitchFamily="18" charset="0"/>
              </a:rPr>
              <a:t>/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libera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circolazione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dei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servizi</a:t>
            </a:r>
            <a:endParaRPr lang="en-US" sz="3200" dirty="0" smtClean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89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9933" y="679508"/>
            <a:ext cx="11539471" cy="1258349"/>
          </a:xfrm>
        </p:spPr>
        <p:txBody>
          <a:bodyPr>
            <a:normAutofit fontScale="90000"/>
          </a:bodyPr>
          <a:lstStyle/>
          <a:p>
            <a:pPr algn="ctr"/>
            <a:r>
              <a:rPr lang="de-DE" sz="3200" b="1" dirty="0" err="1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Libertà</a:t>
            </a:r>
            <a:r>
              <a:rPr lang="de-DE" sz="3200" b="1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 </a:t>
            </a:r>
            <a:r>
              <a:rPr lang="de-DE" sz="3200" b="1" dirty="0" err="1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fondamentali</a:t>
            </a:r>
            <a:r>
              <a:rPr lang="de-DE" sz="3200" b="1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 del </a:t>
            </a:r>
            <a:r>
              <a:rPr lang="de-DE" sz="3200" b="1" dirty="0" err="1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trattato</a:t>
            </a:r>
            <a:r>
              <a:rPr lang="de-DE" sz="3200" b="1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/>
            </a:r>
            <a:br>
              <a:rPr lang="de-DE" sz="3200" b="1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</a:br>
            <a:r>
              <a:rPr lang="de-DE" sz="3200" b="1" dirty="0" err="1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contro</a:t>
            </a:r>
            <a:r>
              <a:rPr lang="de-DE" sz="3200" b="1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/>
            </a:r>
            <a:br>
              <a:rPr lang="de-DE" sz="3200" b="1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</a:br>
            <a:r>
              <a:rPr lang="de-DE" sz="3200" b="1" dirty="0" err="1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diritti</a:t>
            </a:r>
            <a:r>
              <a:rPr lang="de-DE" sz="3200" b="1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 </a:t>
            </a:r>
            <a:r>
              <a:rPr lang="de-DE" sz="3200" b="1" dirty="0" err="1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sociali</a:t>
            </a:r>
            <a:endParaRPr lang="de-DE" sz="3200" b="1" dirty="0">
              <a:solidFill>
                <a:srgbClr val="C0000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54" y="2239861"/>
            <a:ext cx="11067140" cy="432033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sz="3200" dirty="0" err="1" smtClean="0">
                <a:latin typeface="Baskerville Old Face" panose="02020602080505020303" pitchFamily="18" charset="0"/>
              </a:rPr>
              <a:t>Bilanciamento</a:t>
            </a:r>
            <a:endParaRPr lang="en-US" sz="3200" dirty="0" smtClean="0"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dirty="0" smtClean="0">
                <a:latin typeface="Baskerville Old Face" panose="02020602080505020303" pitchFamily="18" charset="0"/>
              </a:rPr>
              <a:t>(s)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Bilanciamento</a:t>
            </a:r>
            <a:r>
              <a:rPr lang="en-US" sz="3200" dirty="0" smtClean="0">
                <a:latin typeface="Baskerville Old Face" panose="02020602080505020303" pitchFamily="18" charset="0"/>
              </a:rPr>
              <a:t> a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sfavore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dei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diritti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sociali</a:t>
            </a:r>
            <a:r>
              <a:rPr lang="en-US" sz="3200" dirty="0" smtClean="0">
                <a:latin typeface="Baskerville Old Face" panose="02020602080505020303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65685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9933" y="256068"/>
            <a:ext cx="11539471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de-DE" sz="3200" b="1" dirty="0" err="1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Direttiva</a:t>
            </a:r>
            <a:r>
              <a:rPr lang="de-DE" sz="3200" b="1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 96/71/CE</a:t>
            </a:r>
            <a:br>
              <a:rPr lang="de-DE" sz="3200" b="1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</a:br>
            <a:r>
              <a:rPr lang="de-DE" sz="3200" b="1" dirty="0" err="1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relativa</a:t>
            </a:r>
            <a:r>
              <a:rPr lang="de-DE" sz="3200" b="1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 al </a:t>
            </a:r>
            <a:r>
              <a:rPr lang="de-DE" sz="3200" b="1" dirty="0" err="1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distacco</a:t>
            </a:r>
            <a:r>
              <a:rPr lang="de-DE" sz="3200" b="1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 </a:t>
            </a:r>
            <a:r>
              <a:rPr lang="de-DE" sz="3200" b="1" dirty="0" err="1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dei</a:t>
            </a:r>
            <a:r>
              <a:rPr lang="de-DE" sz="3200" b="1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 </a:t>
            </a:r>
            <a:r>
              <a:rPr lang="de-DE" sz="3200" b="1" dirty="0" err="1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lavoratori</a:t>
            </a:r>
            <a:r>
              <a:rPr lang="de-DE" sz="3200" b="1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 </a:t>
            </a:r>
            <a:r>
              <a:rPr lang="de-DE" sz="3200" b="1" dirty="0" err="1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nell‘ambito</a:t>
            </a:r>
            <a:r>
              <a:rPr lang="de-DE" sz="3200" b="1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 di </a:t>
            </a:r>
            <a:r>
              <a:rPr lang="de-DE" sz="3200" b="1" dirty="0" err="1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una</a:t>
            </a:r>
            <a:r>
              <a:rPr lang="de-DE" sz="3200" b="1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 </a:t>
            </a:r>
            <a:r>
              <a:rPr lang="de-DE" sz="3200" b="1" dirty="0" err="1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prestazione</a:t>
            </a:r>
            <a:r>
              <a:rPr lang="de-DE" sz="3200" b="1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 di </a:t>
            </a:r>
            <a:r>
              <a:rPr lang="de-DE" sz="3200" b="1" dirty="0" err="1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servizi</a:t>
            </a:r>
            <a:endParaRPr lang="de-DE" sz="3200" b="1" dirty="0">
              <a:solidFill>
                <a:srgbClr val="C0000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54" y="2239860"/>
            <a:ext cx="11067140" cy="4446165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sz="3200" dirty="0" smtClean="0">
                <a:latin typeface="Baskerville Old Face" panose="02020602080505020303" pitchFamily="18" charset="0"/>
              </a:rPr>
              <a:t>Art. 3.1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600" dirty="0" err="1" smtClean="0">
                <a:latin typeface="Baskerville Old Face" panose="02020602080505020303" pitchFamily="18" charset="0"/>
              </a:rPr>
              <a:t>Gli</a:t>
            </a:r>
            <a:r>
              <a:rPr lang="en-US" sz="2600" dirty="0" smtClean="0">
                <a:latin typeface="Baskerville Old Face" panose="02020602080505020303" pitchFamily="18" charset="0"/>
              </a:rPr>
              <a:t> </a:t>
            </a:r>
            <a:r>
              <a:rPr lang="en-US" sz="2600" dirty="0" err="1" smtClean="0">
                <a:latin typeface="Baskerville Old Face" panose="02020602080505020303" pitchFamily="18" charset="0"/>
              </a:rPr>
              <a:t>Stati</a:t>
            </a:r>
            <a:r>
              <a:rPr lang="en-US" sz="2600" dirty="0" smtClean="0">
                <a:latin typeface="Baskerville Old Face" panose="02020602080505020303" pitchFamily="18" charset="0"/>
              </a:rPr>
              <a:t> </a:t>
            </a:r>
            <a:r>
              <a:rPr lang="en-US" sz="2600" dirty="0" err="1" smtClean="0">
                <a:latin typeface="Baskerville Old Face" panose="02020602080505020303" pitchFamily="18" charset="0"/>
              </a:rPr>
              <a:t>membri</a:t>
            </a:r>
            <a:r>
              <a:rPr lang="en-US" sz="2600" dirty="0" smtClean="0">
                <a:latin typeface="Baskerville Old Face" panose="02020602080505020303" pitchFamily="18" charset="0"/>
              </a:rPr>
              <a:t> </a:t>
            </a:r>
            <a:r>
              <a:rPr lang="en-US" sz="2600" dirty="0" err="1" smtClean="0">
                <a:latin typeface="Baskerville Old Face" panose="02020602080505020303" pitchFamily="18" charset="0"/>
              </a:rPr>
              <a:t>provvedono</a:t>
            </a:r>
            <a:r>
              <a:rPr lang="en-US" sz="2600" dirty="0" smtClean="0">
                <a:latin typeface="Baskerville Old Face" panose="02020602080505020303" pitchFamily="18" charset="0"/>
              </a:rPr>
              <a:t> </a:t>
            </a:r>
            <a:r>
              <a:rPr lang="en-US" sz="2600" dirty="0" err="1" smtClean="0">
                <a:latin typeface="Baskerville Old Face" panose="02020602080505020303" pitchFamily="18" charset="0"/>
              </a:rPr>
              <a:t>affinché</a:t>
            </a:r>
            <a:r>
              <a:rPr lang="en-US" sz="2600" dirty="0" smtClean="0">
                <a:latin typeface="Baskerville Old Face" panose="02020602080505020303" pitchFamily="18" charset="0"/>
              </a:rPr>
              <a:t>, </a:t>
            </a:r>
            <a:r>
              <a:rPr lang="en-US" sz="2600" u="sng" dirty="0" err="1" smtClean="0">
                <a:latin typeface="Baskerville Old Face" panose="02020602080505020303" pitchFamily="18" charset="0"/>
              </a:rPr>
              <a:t>qualunque</a:t>
            </a:r>
            <a:r>
              <a:rPr lang="en-US" sz="2600" u="sng" dirty="0" smtClean="0">
                <a:latin typeface="Baskerville Old Face" panose="02020602080505020303" pitchFamily="18" charset="0"/>
              </a:rPr>
              <a:t> </a:t>
            </a:r>
            <a:r>
              <a:rPr lang="en-US" sz="2600" u="sng" dirty="0" err="1" smtClean="0">
                <a:latin typeface="Baskerville Old Face" panose="02020602080505020303" pitchFamily="18" charset="0"/>
              </a:rPr>
              <a:t>sia</a:t>
            </a:r>
            <a:r>
              <a:rPr lang="en-US" sz="2600" u="sng" dirty="0" smtClean="0">
                <a:latin typeface="Baskerville Old Face" panose="02020602080505020303" pitchFamily="18" charset="0"/>
              </a:rPr>
              <a:t> la </a:t>
            </a:r>
            <a:r>
              <a:rPr lang="en-US" sz="2600" u="sng" dirty="0" err="1" smtClean="0">
                <a:latin typeface="Baskerville Old Face" panose="02020602080505020303" pitchFamily="18" charset="0"/>
              </a:rPr>
              <a:t>legislazione</a:t>
            </a:r>
            <a:r>
              <a:rPr lang="en-US" sz="2600" u="sng" dirty="0" smtClean="0">
                <a:latin typeface="Baskerville Old Face" panose="02020602080505020303" pitchFamily="18" charset="0"/>
              </a:rPr>
              <a:t> </a:t>
            </a:r>
            <a:r>
              <a:rPr lang="en-US" sz="2600" u="sng" dirty="0" err="1" smtClean="0">
                <a:latin typeface="Baskerville Old Face" panose="02020602080505020303" pitchFamily="18" charset="0"/>
              </a:rPr>
              <a:t>applicata</a:t>
            </a:r>
            <a:r>
              <a:rPr lang="en-US" sz="2600" dirty="0" smtClean="0">
                <a:latin typeface="Baskerville Old Face" panose="02020602080505020303" pitchFamily="18" charset="0"/>
              </a:rPr>
              <a:t>, le </a:t>
            </a:r>
            <a:r>
              <a:rPr lang="en-US" sz="2600" dirty="0" err="1" smtClean="0">
                <a:latin typeface="Baskerville Old Face" panose="02020602080505020303" pitchFamily="18" charset="0"/>
              </a:rPr>
              <a:t>imprese</a:t>
            </a:r>
            <a:r>
              <a:rPr lang="en-US" sz="2600" dirty="0" smtClean="0">
                <a:latin typeface="Baskerville Old Face" panose="02020602080505020303" pitchFamily="18" charset="0"/>
              </a:rPr>
              <a:t> </a:t>
            </a:r>
            <a:r>
              <a:rPr lang="en-US" sz="2600" dirty="0" err="1" smtClean="0">
                <a:latin typeface="Baskerville Old Face" panose="02020602080505020303" pitchFamily="18" charset="0"/>
              </a:rPr>
              <a:t>garantiscano</a:t>
            </a:r>
            <a:r>
              <a:rPr lang="en-US" sz="2600" dirty="0" smtClean="0">
                <a:latin typeface="Baskerville Old Face" panose="02020602080505020303" pitchFamily="18" charset="0"/>
              </a:rPr>
              <a:t> </a:t>
            </a:r>
            <a:r>
              <a:rPr lang="en-US" sz="2600" dirty="0" err="1" smtClean="0">
                <a:latin typeface="Baskerville Old Face" panose="02020602080505020303" pitchFamily="18" charset="0"/>
              </a:rPr>
              <a:t>ai</a:t>
            </a:r>
            <a:r>
              <a:rPr lang="en-US" sz="2600" dirty="0" smtClean="0">
                <a:latin typeface="Baskerville Old Face" panose="02020602080505020303" pitchFamily="18" charset="0"/>
              </a:rPr>
              <a:t> </a:t>
            </a:r>
            <a:r>
              <a:rPr lang="en-US" sz="2600" dirty="0" err="1" smtClean="0">
                <a:latin typeface="Baskerville Old Face" panose="02020602080505020303" pitchFamily="18" charset="0"/>
              </a:rPr>
              <a:t>lavoratori</a:t>
            </a:r>
            <a:r>
              <a:rPr lang="en-US" sz="2600" dirty="0" smtClean="0">
                <a:latin typeface="Baskerville Old Face" panose="02020602080505020303" pitchFamily="18" charset="0"/>
              </a:rPr>
              <a:t> </a:t>
            </a:r>
            <a:r>
              <a:rPr lang="en-US" sz="2600" dirty="0" err="1" smtClean="0">
                <a:latin typeface="Baskerville Old Face" panose="02020602080505020303" pitchFamily="18" charset="0"/>
              </a:rPr>
              <a:t>distaccati</a:t>
            </a:r>
            <a:r>
              <a:rPr lang="en-US" sz="2600" dirty="0" smtClean="0">
                <a:latin typeface="Baskerville Old Face" panose="02020602080505020303" pitchFamily="18" charset="0"/>
              </a:rPr>
              <a:t> </a:t>
            </a:r>
            <a:r>
              <a:rPr lang="en-US" sz="2600" dirty="0" err="1" smtClean="0">
                <a:latin typeface="Baskerville Old Face" panose="02020602080505020303" pitchFamily="18" charset="0"/>
              </a:rPr>
              <a:t>nel</a:t>
            </a:r>
            <a:r>
              <a:rPr lang="en-US" sz="2600" dirty="0" smtClean="0">
                <a:latin typeface="Baskerville Old Face" panose="02020602080505020303" pitchFamily="18" charset="0"/>
              </a:rPr>
              <a:t> </a:t>
            </a:r>
            <a:r>
              <a:rPr lang="en-US" sz="2600" dirty="0" err="1" smtClean="0">
                <a:latin typeface="Baskerville Old Face" panose="02020602080505020303" pitchFamily="18" charset="0"/>
              </a:rPr>
              <a:t>loro</a:t>
            </a:r>
            <a:r>
              <a:rPr lang="en-US" sz="2600" dirty="0" smtClean="0">
                <a:latin typeface="Baskerville Old Face" panose="02020602080505020303" pitchFamily="18" charset="0"/>
              </a:rPr>
              <a:t> </a:t>
            </a:r>
            <a:r>
              <a:rPr lang="en-US" sz="2600" dirty="0" err="1" smtClean="0">
                <a:latin typeface="Baskerville Old Face" panose="02020602080505020303" pitchFamily="18" charset="0"/>
              </a:rPr>
              <a:t>territorio</a:t>
            </a:r>
            <a:r>
              <a:rPr lang="en-US" sz="2600" dirty="0" smtClean="0">
                <a:latin typeface="Baskerville Old Face" panose="02020602080505020303" pitchFamily="18" charset="0"/>
              </a:rPr>
              <a:t> </a:t>
            </a:r>
            <a:r>
              <a:rPr lang="en-US" sz="2600" b="1" dirty="0" smtClean="0">
                <a:latin typeface="Baskerville Old Face" panose="02020602080505020303" pitchFamily="18" charset="0"/>
              </a:rPr>
              <a:t>le </a:t>
            </a:r>
            <a:r>
              <a:rPr lang="en-US" sz="2600" b="1" dirty="0" err="1" smtClean="0">
                <a:latin typeface="Baskerville Old Face" panose="02020602080505020303" pitchFamily="18" charset="0"/>
              </a:rPr>
              <a:t>condizioni</a:t>
            </a:r>
            <a:r>
              <a:rPr lang="en-US" sz="2600" b="1" dirty="0" smtClean="0">
                <a:latin typeface="Baskerville Old Face" panose="02020602080505020303" pitchFamily="18" charset="0"/>
              </a:rPr>
              <a:t> di </a:t>
            </a:r>
            <a:r>
              <a:rPr lang="en-US" sz="2600" b="1" dirty="0" err="1" smtClean="0">
                <a:latin typeface="Baskerville Old Face" panose="02020602080505020303" pitchFamily="18" charset="0"/>
              </a:rPr>
              <a:t>lavoro</a:t>
            </a:r>
            <a:r>
              <a:rPr lang="en-US" sz="2600" b="1" dirty="0" smtClean="0">
                <a:latin typeface="Baskerville Old Face" panose="02020602080505020303" pitchFamily="18" charset="0"/>
              </a:rPr>
              <a:t> e di </a:t>
            </a:r>
            <a:r>
              <a:rPr lang="en-US" sz="2600" b="1" dirty="0" err="1" smtClean="0">
                <a:latin typeface="Baskerville Old Face" panose="02020602080505020303" pitchFamily="18" charset="0"/>
              </a:rPr>
              <a:t>occupazione</a:t>
            </a:r>
            <a:r>
              <a:rPr lang="en-US" sz="2600" b="1" dirty="0" smtClean="0">
                <a:latin typeface="Baskerville Old Face" panose="02020602080505020303" pitchFamily="18" charset="0"/>
              </a:rPr>
              <a:t> </a:t>
            </a:r>
            <a:r>
              <a:rPr lang="en-US" sz="2600" b="1" dirty="0" err="1" smtClean="0">
                <a:latin typeface="Baskerville Old Face" panose="02020602080505020303" pitchFamily="18" charset="0"/>
              </a:rPr>
              <a:t>che</a:t>
            </a:r>
            <a:r>
              <a:rPr lang="en-US" sz="2600" b="1" dirty="0" smtClean="0">
                <a:latin typeface="Baskerville Old Face" panose="02020602080505020303" pitchFamily="18" charset="0"/>
              </a:rPr>
              <a:t>, </a:t>
            </a:r>
            <a:r>
              <a:rPr lang="en-US" sz="2600" b="1" dirty="0" err="1" smtClean="0">
                <a:latin typeface="Baskerville Old Face" panose="02020602080505020303" pitchFamily="18" charset="0"/>
              </a:rPr>
              <a:t>nello</a:t>
            </a:r>
            <a:r>
              <a:rPr lang="en-US" sz="2600" b="1" dirty="0" smtClean="0">
                <a:latin typeface="Baskerville Old Face" panose="02020602080505020303" pitchFamily="18" charset="0"/>
              </a:rPr>
              <a:t> </a:t>
            </a:r>
            <a:r>
              <a:rPr lang="en-US" sz="2600" b="1" dirty="0" err="1" smtClean="0">
                <a:latin typeface="Baskerville Old Face" panose="02020602080505020303" pitchFamily="18" charset="0"/>
              </a:rPr>
              <a:t>Stato</a:t>
            </a:r>
            <a:r>
              <a:rPr lang="en-US" sz="2600" b="1" dirty="0" smtClean="0">
                <a:latin typeface="Baskerville Old Face" panose="02020602080505020303" pitchFamily="18" charset="0"/>
              </a:rPr>
              <a:t> </a:t>
            </a:r>
            <a:r>
              <a:rPr lang="en-US" sz="2600" b="1" dirty="0" err="1" smtClean="0">
                <a:latin typeface="Baskerville Old Face" panose="02020602080505020303" pitchFamily="18" charset="0"/>
              </a:rPr>
              <a:t>membro</a:t>
            </a:r>
            <a:r>
              <a:rPr lang="en-US" sz="2600" b="1" dirty="0" smtClean="0">
                <a:latin typeface="Baskerville Old Face" panose="02020602080505020303" pitchFamily="18" charset="0"/>
              </a:rPr>
              <a:t> in cui è </a:t>
            </a:r>
            <a:r>
              <a:rPr lang="en-US" sz="2600" b="1" dirty="0" err="1" smtClean="0">
                <a:latin typeface="Baskerville Old Face" panose="02020602080505020303" pitchFamily="18" charset="0"/>
              </a:rPr>
              <a:t>fornita</a:t>
            </a:r>
            <a:r>
              <a:rPr lang="en-US" sz="2600" b="1" dirty="0" smtClean="0">
                <a:latin typeface="Baskerville Old Face" panose="02020602080505020303" pitchFamily="18" charset="0"/>
              </a:rPr>
              <a:t> la </a:t>
            </a:r>
            <a:r>
              <a:rPr lang="en-US" sz="2600" b="1" dirty="0" err="1" smtClean="0">
                <a:latin typeface="Baskerville Old Face" panose="02020602080505020303" pitchFamily="18" charset="0"/>
              </a:rPr>
              <a:t>prestazione</a:t>
            </a:r>
            <a:r>
              <a:rPr lang="en-US" sz="2600" b="1" dirty="0" smtClean="0">
                <a:latin typeface="Baskerville Old Face" panose="02020602080505020303" pitchFamily="18" charset="0"/>
              </a:rPr>
              <a:t> di </a:t>
            </a:r>
            <a:r>
              <a:rPr lang="en-US" sz="2600" b="1" dirty="0" err="1" smtClean="0">
                <a:latin typeface="Baskerville Old Face" panose="02020602080505020303" pitchFamily="18" charset="0"/>
              </a:rPr>
              <a:t>lavoro</a:t>
            </a:r>
            <a:r>
              <a:rPr lang="en-US" sz="2600" b="1" dirty="0" smtClean="0">
                <a:latin typeface="Baskerville Old Face" panose="02020602080505020303" pitchFamily="18" charset="0"/>
              </a:rPr>
              <a:t>, </a:t>
            </a:r>
            <a:r>
              <a:rPr lang="en-US" sz="2600" b="1" dirty="0" err="1" smtClean="0">
                <a:latin typeface="Baskerville Old Face" panose="02020602080505020303" pitchFamily="18" charset="0"/>
              </a:rPr>
              <a:t>sono</a:t>
            </a:r>
            <a:r>
              <a:rPr lang="en-US" sz="2600" b="1" dirty="0" smtClean="0">
                <a:latin typeface="Baskerville Old Face" panose="02020602080505020303" pitchFamily="18" charset="0"/>
              </a:rPr>
              <a:t> </a:t>
            </a:r>
            <a:r>
              <a:rPr lang="en-US" sz="2600" b="1" dirty="0" err="1" smtClean="0">
                <a:latin typeface="Baskerville Old Face" panose="02020602080505020303" pitchFamily="18" charset="0"/>
              </a:rPr>
              <a:t>fissate</a:t>
            </a:r>
            <a:r>
              <a:rPr lang="en-US" sz="2600" b="1" dirty="0" smtClean="0">
                <a:latin typeface="Baskerville Old Face" panose="02020602080505020303" pitchFamily="18" charset="0"/>
              </a:rPr>
              <a:t> da </a:t>
            </a:r>
            <a:r>
              <a:rPr lang="en-US" sz="2600" b="1" dirty="0" err="1" smtClean="0">
                <a:latin typeface="Baskerville Old Face" panose="02020602080505020303" pitchFamily="18" charset="0"/>
              </a:rPr>
              <a:t>leggi</a:t>
            </a:r>
            <a:r>
              <a:rPr lang="en-US" sz="2600" b="1" dirty="0" smtClean="0">
                <a:latin typeface="Baskerville Old Face" panose="02020602080505020303" pitchFamily="18" charset="0"/>
              </a:rPr>
              <a:t> </a:t>
            </a:r>
            <a:r>
              <a:rPr lang="en-US" sz="2600" b="1" dirty="0" err="1" smtClean="0">
                <a:latin typeface="Baskerville Old Face" panose="02020602080505020303" pitchFamily="18" charset="0"/>
              </a:rPr>
              <a:t>nazionali</a:t>
            </a:r>
            <a:r>
              <a:rPr lang="en-US" sz="2600" b="1" dirty="0" smtClean="0">
                <a:latin typeface="Baskerville Old Face" panose="02020602080505020303" pitchFamily="18" charset="0"/>
              </a:rPr>
              <a:t> o da </a:t>
            </a:r>
            <a:r>
              <a:rPr lang="en-US" sz="2600" b="1" dirty="0" err="1" smtClean="0">
                <a:latin typeface="Baskerville Old Face" panose="02020602080505020303" pitchFamily="18" charset="0"/>
              </a:rPr>
              <a:t>contratti</a:t>
            </a:r>
            <a:r>
              <a:rPr lang="en-US" sz="2600" b="1" dirty="0" smtClean="0">
                <a:latin typeface="Baskerville Old Face" panose="02020602080505020303" pitchFamily="18" charset="0"/>
              </a:rPr>
              <a:t> </a:t>
            </a:r>
            <a:r>
              <a:rPr lang="en-US" sz="2600" b="1" dirty="0" err="1" smtClean="0">
                <a:latin typeface="Baskerville Old Face" panose="02020602080505020303" pitchFamily="18" charset="0"/>
              </a:rPr>
              <a:t>collettivi</a:t>
            </a:r>
            <a:r>
              <a:rPr lang="en-US" sz="2600" b="1" dirty="0" smtClean="0">
                <a:latin typeface="Baskerville Old Face" panose="02020602080505020303" pitchFamily="18" charset="0"/>
              </a:rPr>
              <a:t>,</a:t>
            </a:r>
            <a:r>
              <a:rPr lang="en-US" sz="2600" dirty="0" smtClean="0">
                <a:latin typeface="Baskerville Old Face" panose="02020602080505020303" pitchFamily="18" charset="0"/>
              </a:rPr>
              <a:t> </a:t>
            </a:r>
            <a:r>
              <a:rPr lang="en-US" sz="2600" dirty="0" err="1" smtClean="0">
                <a:latin typeface="Baskerville Old Face" panose="02020602080505020303" pitchFamily="18" charset="0"/>
              </a:rPr>
              <a:t>su</a:t>
            </a:r>
            <a:endParaRPr lang="en-US" sz="2600" dirty="0" smtClean="0">
              <a:latin typeface="Baskerville Old Face" panose="02020602080505020303" pitchFamily="18" charset="0"/>
            </a:endParaRP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en-US" sz="2600" dirty="0" err="1" smtClean="0">
                <a:latin typeface="Baskerville Old Face" panose="02020602080505020303" pitchFamily="18" charset="0"/>
              </a:rPr>
              <a:t>Periodi</a:t>
            </a:r>
            <a:r>
              <a:rPr lang="en-US" sz="2600" dirty="0" smtClean="0">
                <a:latin typeface="Baskerville Old Face" panose="02020602080505020303" pitchFamily="18" charset="0"/>
              </a:rPr>
              <a:t> </a:t>
            </a:r>
            <a:r>
              <a:rPr lang="en-US" sz="2600" dirty="0" err="1" smtClean="0">
                <a:latin typeface="Baskerville Old Face" panose="02020602080505020303" pitchFamily="18" charset="0"/>
              </a:rPr>
              <a:t>massimi</a:t>
            </a:r>
            <a:r>
              <a:rPr lang="en-US" sz="2600" dirty="0" smtClean="0">
                <a:latin typeface="Baskerville Old Face" panose="02020602080505020303" pitchFamily="18" charset="0"/>
              </a:rPr>
              <a:t> di </a:t>
            </a:r>
            <a:r>
              <a:rPr lang="en-US" sz="2600" dirty="0" err="1" smtClean="0">
                <a:latin typeface="Baskerville Old Face" panose="02020602080505020303" pitchFamily="18" charset="0"/>
              </a:rPr>
              <a:t>lavoro</a:t>
            </a:r>
            <a:r>
              <a:rPr lang="en-US" sz="2600" dirty="0" smtClean="0">
                <a:latin typeface="Baskerville Old Face" panose="02020602080505020303" pitchFamily="18" charset="0"/>
              </a:rPr>
              <a:t> e </a:t>
            </a:r>
            <a:r>
              <a:rPr lang="en-US" sz="2600" dirty="0" err="1" smtClean="0">
                <a:latin typeface="Baskerville Old Face" panose="02020602080505020303" pitchFamily="18" charset="0"/>
              </a:rPr>
              <a:t>minimi</a:t>
            </a:r>
            <a:r>
              <a:rPr lang="en-US" sz="2600" dirty="0" smtClean="0">
                <a:latin typeface="Baskerville Old Face" panose="02020602080505020303" pitchFamily="18" charset="0"/>
              </a:rPr>
              <a:t> di </a:t>
            </a:r>
            <a:r>
              <a:rPr lang="en-US" sz="2600" dirty="0" err="1" smtClean="0">
                <a:latin typeface="Baskerville Old Face" panose="02020602080505020303" pitchFamily="18" charset="0"/>
              </a:rPr>
              <a:t>riposo</a:t>
            </a:r>
            <a:endParaRPr lang="en-US" sz="2600" dirty="0" smtClean="0">
              <a:latin typeface="Baskerville Old Face" panose="02020602080505020303" pitchFamily="18" charset="0"/>
            </a:endParaRP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en-US" sz="2600" dirty="0" err="1" smtClean="0">
                <a:latin typeface="Baskerville Old Face" panose="02020602080505020303" pitchFamily="18" charset="0"/>
              </a:rPr>
              <a:t>Durata</a:t>
            </a:r>
            <a:r>
              <a:rPr lang="en-US" sz="2600" dirty="0" smtClean="0">
                <a:latin typeface="Baskerville Old Face" panose="02020602080505020303" pitchFamily="18" charset="0"/>
              </a:rPr>
              <a:t> minima </a:t>
            </a:r>
            <a:r>
              <a:rPr lang="en-US" sz="2600" dirty="0" err="1" smtClean="0">
                <a:latin typeface="Baskerville Old Face" panose="02020602080505020303" pitchFamily="18" charset="0"/>
              </a:rPr>
              <a:t>ferie</a:t>
            </a:r>
            <a:r>
              <a:rPr lang="en-US" sz="2600" dirty="0" smtClean="0">
                <a:latin typeface="Baskerville Old Face" panose="02020602080505020303" pitchFamily="18" charset="0"/>
              </a:rPr>
              <a:t> </a:t>
            </a:r>
            <a:r>
              <a:rPr lang="en-US" sz="2600" dirty="0" err="1" smtClean="0">
                <a:latin typeface="Baskerville Old Face" panose="02020602080505020303" pitchFamily="18" charset="0"/>
              </a:rPr>
              <a:t>annuali</a:t>
            </a:r>
            <a:r>
              <a:rPr lang="en-US" sz="2600" dirty="0" smtClean="0">
                <a:latin typeface="Baskerville Old Face" panose="02020602080505020303" pitchFamily="18" charset="0"/>
              </a:rPr>
              <a:t> </a:t>
            </a:r>
            <a:r>
              <a:rPr lang="en-US" sz="2600" dirty="0" err="1" smtClean="0">
                <a:latin typeface="Baskerville Old Face" panose="02020602080505020303" pitchFamily="18" charset="0"/>
              </a:rPr>
              <a:t>retribuite</a:t>
            </a:r>
            <a:endParaRPr lang="en-US" sz="2600" dirty="0" smtClean="0">
              <a:latin typeface="Baskerville Old Face" panose="02020602080505020303" pitchFamily="18" charset="0"/>
            </a:endParaRP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en-US" sz="2600" dirty="0" err="1" smtClean="0">
                <a:latin typeface="Baskerville Old Face" panose="02020602080505020303" pitchFamily="18" charset="0"/>
              </a:rPr>
              <a:t>Tariffe</a:t>
            </a:r>
            <a:r>
              <a:rPr lang="en-US" sz="2600" dirty="0" smtClean="0">
                <a:latin typeface="Baskerville Old Face" panose="02020602080505020303" pitchFamily="18" charset="0"/>
              </a:rPr>
              <a:t> </a:t>
            </a:r>
            <a:r>
              <a:rPr lang="en-US" sz="2600" dirty="0" err="1" smtClean="0">
                <a:latin typeface="Baskerville Old Face" panose="02020602080505020303" pitchFamily="18" charset="0"/>
              </a:rPr>
              <a:t>minime</a:t>
            </a:r>
            <a:r>
              <a:rPr lang="en-US" sz="2600" dirty="0" smtClean="0">
                <a:latin typeface="Baskerville Old Face" panose="02020602080505020303" pitchFamily="18" charset="0"/>
              </a:rPr>
              <a:t> </a:t>
            </a:r>
            <a:r>
              <a:rPr lang="en-US" sz="2600" dirty="0" err="1" smtClean="0">
                <a:latin typeface="Baskerville Old Face" panose="02020602080505020303" pitchFamily="18" charset="0"/>
              </a:rPr>
              <a:t>salariali</a:t>
            </a:r>
            <a:endParaRPr lang="en-US" sz="2600" dirty="0" smtClean="0">
              <a:latin typeface="Baskerville Old Face" panose="02020602080505020303" pitchFamily="18" charset="0"/>
            </a:endParaRP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en-US" sz="2600" dirty="0" err="1" smtClean="0">
                <a:latin typeface="Baskerville Old Face" panose="02020602080505020303" pitchFamily="18" charset="0"/>
              </a:rPr>
              <a:t>Sicurezza</a:t>
            </a:r>
            <a:r>
              <a:rPr lang="en-US" sz="2600" dirty="0" smtClean="0">
                <a:latin typeface="Baskerville Old Face" panose="02020602080505020303" pitchFamily="18" charset="0"/>
              </a:rPr>
              <a:t>, salute e </a:t>
            </a:r>
            <a:r>
              <a:rPr lang="en-US" sz="2600" dirty="0" err="1" smtClean="0">
                <a:latin typeface="Baskerville Old Face" panose="02020602080505020303" pitchFamily="18" charset="0"/>
              </a:rPr>
              <a:t>igiene</a:t>
            </a:r>
            <a:endParaRPr lang="en-US" sz="2600" dirty="0" smtClean="0">
              <a:latin typeface="Baskerville Old Face" panose="02020602080505020303" pitchFamily="18" charset="0"/>
            </a:endParaRP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en-US" sz="2600" dirty="0" err="1" smtClean="0">
                <a:latin typeface="Baskerville Old Face" panose="02020602080505020303" pitchFamily="18" charset="0"/>
              </a:rPr>
              <a:t>Tutela</a:t>
            </a:r>
            <a:r>
              <a:rPr lang="en-US" sz="2600" dirty="0" smtClean="0">
                <a:latin typeface="Baskerville Old Face" panose="02020602080505020303" pitchFamily="18" charset="0"/>
              </a:rPr>
              <a:t> </a:t>
            </a:r>
            <a:r>
              <a:rPr lang="en-US" sz="2600" dirty="0" err="1" smtClean="0">
                <a:latin typeface="Baskerville Old Face" panose="02020602080505020303" pitchFamily="18" charset="0"/>
              </a:rPr>
              <a:t>condizioni</a:t>
            </a:r>
            <a:r>
              <a:rPr lang="en-US" sz="2600" dirty="0" smtClean="0">
                <a:latin typeface="Baskerville Old Face" panose="02020602080505020303" pitchFamily="18" charset="0"/>
              </a:rPr>
              <a:t> </a:t>
            </a:r>
            <a:r>
              <a:rPr lang="en-US" sz="2600" dirty="0" err="1" smtClean="0">
                <a:latin typeface="Baskerville Old Face" panose="02020602080505020303" pitchFamily="18" charset="0"/>
              </a:rPr>
              <a:t>lavoro</a:t>
            </a:r>
            <a:r>
              <a:rPr lang="en-US" sz="2600" dirty="0" smtClean="0">
                <a:latin typeface="Baskerville Old Face" panose="02020602080505020303" pitchFamily="18" charset="0"/>
              </a:rPr>
              <a:t>, </a:t>
            </a:r>
            <a:r>
              <a:rPr lang="en-US" sz="2600" dirty="0" err="1" smtClean="0">
                <a:latin typeface="Baskerville Old Face" panose="02020602080505020303" pitchFamily="18" charset="0"/>
              </a:rPr>
              <a:t>maternità</a:t>
            </a:r>
            <a:r>
              <a:rPr lang="en-US" sz="2600" dirty="0" smtClean="0">
                <a:latin typeface="Baskerville Old Face" panose="02020602080505020303" pitchFamily="18" charset="0"/>
              </a:rPr>
              <a:t> </a:t>
            </a:r>
            <a:r>
              <a:rPr lang="en-US" sz="2600" dirty="0" err="1" smtClean="0">
                <a:latin typeface="Baskerville Old Face" panose="02020602080505020303" pitchFamily="18" charset="0"/>
              </a:rPr>
              <a:t>etc</a:t>
            </a:r>
            <a:endParaRPr lang="en-US" sz="2600" dirty="0" smtClean="0">
              <a:latin typeface="Baskerville Old Face" panose="02020602080505020303" pitchFamily="18" charset="0"/>
            </a:endParaRP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en-US" sz="2600" dirty="0" err="1" smtClean="0">
                <a:latin typeface="Baskerville Old Face" panose="02020602080505020303" pitchFamily="18" charset="0"/>
              </a:rPr>
              <a:t>Parità</a:t>
            </a:r>
            <a:r>
              <a:rPr lang="en-US" sz="2600" dirty="0" smtClean="0">
                <a:latin typeface="Baskerville Old Face" panose="02020602080505020303" pitchFamily="18" charset="0"/>
              </a:rPr>
              <a:t> di </a:t>
            </a:r>
            <a:r>
              <a:rPr lang="en-US" sz="2600" dirty="0" err="1" smtClean="0">
                <a:latin typeface="Baskerville Old Face" panose="02020602080505020303" pitchFamily="18" charset="0"/>
              </a:rPr>
              <a:t>trattamento</a:t>
            </a:r>
            <a:r>
              <a:rPr lang="en-US" sz="2600" dirty="0" smtClean="0">
                <a:latin typeface="Baskerville Old Face" panose="02020602080505020303" pitchFamily="18" charset="0"/>
              </a:rPr>
              <a:t> </a:t>
            </a:r>
            <a:r>
              <a:rPr lang="en-US" sz="2600" dirty="0" err="1" smtClean="0">
                <a:latin typeface="Baskerville Old Face" panose="02020602080505020303" pitchFamily="18" charset="0"/>
              </a:rPr>
              <a:t>uomo</a:t>
            </a:r>
            <a:r>
              <a:rPr lang="en-US" sz="2600" dirty="0" smtClean="0">
                <a:latin typeface="Baskerville Old Face" panose="02020602080505020303" pitchFamily="18" charset="0"/>
              </a:rPr>
              <a:t>/donna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en-US" sz="2600" dirty="0" err="1" smtClean="0">
                <a:latin typeface="Baskerville Old Face" panose="02020602080505020303" pitchFamily="18" charset="0"/>
              </a:rPr>
              <a:t>etc</a:t>
            </a:r>
            <a:endParaRPr lang="en-US" sz="2600" dirty="0" smtClean="0">
              <a:latin typeface="Baskerville Old Face" panose="02020602080505020303" pitchFamily="18" charset="0"/>
            </a:endParaRPr>
          </a:p>
          <a:p>
            <a:pPr algn="just">
              <a:lnSpc>
                <a:spcPct val="100000"/>
              </a:lnSpc>
              <a:buFontTx/>
              <a:buChar char="-"/>
            </a:pPr>
            <a:endParaRPr lang="en-US" sz="2600" dirty="0" smtClean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793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83669" y="1266738"/>
            <a:ext cx="10071279" cy="2608977"/>
          </a:xfrm>
          <a:noFill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/>
            </a:r>
            <a:br>
              <a:rPr lang="en-US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</a:br>
            <a:r>
              <a:rPr lang="en-US" sz="4000" b="1" dirty="0" err="1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Esempi</a:t>
            </a:r>
            <a:endParaRPr lang="en-US" b="1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9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489" y="365125"/>
            <a:ext cx="11539471" cy="1287506"/>
          </a:xfrm>
        </p:spPr>
        <p:txBody>
          <a:bodyPr>
            <a:normAutofit/>
          </a:bodyPr>
          <a:lstStyle/>
          <a:p>
            <a:pPr algn="ctr"/>
            <a:r>
              <a:rPr lang="de-DE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Uno</a:t>
            </a:r>
            <a:endParaRPr lang="de-DE" b="1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54" y="1400961"/>
            <a:ext cx="11067140" cy="5225087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dirty="0" err="1" smtClean="0">
                <a:latin typeface="Baskerville Old Face" panose="02020602080505020303" pitchFamily="18" charset="0"/>
              </a:rPr>
              <a:t>Un’impresa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portoghese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stipula</a:t>
            </a:r>
            <a:r>
              <a:rPr lang="en-US" dirty="0" smtClean="0">
                <a:latin typeface="Baskerville Old Face" panose="02020602080505020303" pitchFamily="18" charset="0"/>
              </a:rPr>
              <a:t> un </a:t>
            </a:r>
            <a:r>
              <a:rPr lang="en-US" dirty="0" err="1" smtClean="0">
                <a:latin typeface="Baskerville Old Face" panose="02020602080505020303" pitchFamily="18" charset="0"/>
              </a:rPr>
              <a:t>contratto</a:t>
            </a:r>
            <a:r>
              <a:rPr lang="en-US" dirty="0" smtClean="0">
                <a:latin typeface="Baskerville Old Face" panose="02020602080505020303" pitchFamily="18" charset="0"/>
              </a:rPr>
              <a:t> di </a:t>
            </a:r>
            <a:r>
              <a:rPr lang="en-US" dirty="0" err="1" smtClean="0">
                <a:latin typeface="Baskerville Old Face" panose="02020602080505020303" pitchFamily="18" charset="0"/>
              </a:rPr>
              <a:t>subappalto</a:t>
            </a:r>
            <a:r>
              <a:rPr lang="en-US" dirty="0" smtClean="0">
                <a:latin typeface="Baskerville Old Face" panose="02020602080505020303" pitchFamily="18" charset="0"/>
              </a:rPr>
              <a:t> con </a:t>
            </a:r>
            <a:r>
              <a:rPr lang="en-US" dirty="0" err="1" smtClean="0">
                <a:latin typeface="Baskerville Old Face" panose="02020602080505020303" pitchFamily="18" charset="0"/>
              </a:rPr>
              <a:t>un’impresa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francese</a:t>
            </a:r>
            <a:r>
              <a:rPr lang="en-US" dirty="0" smtClean="0">
                <a:latin typeface="Baskerville Old Face" panose="02020602080505020303" pitchFamily="18" charset="0"/>
              </a:rPr>
              <a:t> per </a:t>
            </a:r>
            <a:r>
              <a:rPr lang="en-US" dirty="0" err="1" smtClean="0">
                <a:latin typeface="Baskerville Old Face" panose="02020602080505020303" pitchFamily="18" charset="0"/>
              </a:rPr>
              <a:t>eseguire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lavori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ferroviari</a:t>
            </a:r>
            <a:r>
              <a:rPr lang="en-US" dirty="0" smtClean="0">
                <a:latin typeface="Baskerville Old Face" panose="02020602080505020303" pitchFamily="18" charset="0"/>
              </a:rPr>
              <a:t> in </a:t>
            </a:r>
            <a:r>
              <a:rPr lang="en-US" dirty="0" err="1" smtClean="0">
                <a:latin typeface="Baskerville Old Face" panose="02020602080505020303" pitchFamily="18" charset="0"/>
              </a:rPr>
              <a:t>Francia</a:t>
            </a:r>
            <a:r>
              <a:rPr lang="en-US" dirty="0" smtClean="0">
                <a:latin typeface="Baskerville Old Face" panose="02020602080505020303" pitchFamily="18" charset="0"/>
              </a:rPr>
              <a:t>. </a:t>
            </a:r>
            <a:r>
              <a:rPr lang="en-US" b="1" dirty="0" err="1" smtClean="0">
                <a:latin typeface="Baskerville Old Face" panose="02020602080505020303" pitchFamily="18" charset="0"/>
              </a:rPr>
              <a:t>Tali</a:t>
            </a:r>
            <a:r>
              <a:rPr lang="en-US" b="1" dirty="0" smtClean="0">
                <a:latin typeface="Baskerville Old Face" panose="02020602080505020303" pitchFamily="18" charset="0"/>
              </a:rPr>
              <a:t> </a:t>
            </a:r>
            <a:r>
              <a:rPr lang="en-US" b="1" dirty="0" err="1" smtClean="0">
                <a:latin typeface="Baskerville Old Face" panose="02020602080505020303" pitchFamily="18" charset="0"/>
              </a:rPr>
              <a:t>lavori</a:t>
            </a:r>
            <a:r>
              <a:rPr lang="en-US" b="1" dirty="0" smtClean="0">
                <a:latin typeface="Baskerville Old Face" panose="02020602080505020303" pitchFamily="18" charset="0"/>
              </a:rPr>
              <a:t> </a:t>
            </a:r>
            <a:r>
              <a:rPr lang="en-US" b="1" dirty="0" err="1" smtClean="0">
                <a:latin typeface="Baskerville Old Face" panose="02020602080505020303" pitchFamily="18" charset="0"/>
              </a:rPr>
              <a:t>sono</a:t>
            </a:r>
            <a:r>
              <a:rPr lang="en-US" b="1" dirty="0" smtClean="0">
                <a:latin typeface="Baskerville Old Face" panose="02020602080505020303" pitchFamily="18" charset="0"/>
              </a:rPr>
              <a:t> </a:t>
            </a:r>
            <a:r>
              <a:rPr lang="en-US" b="1" dirty="0" err="1" smtClean="0">
                <a:latin typeface="Baskerville Old Face" panose="02020602080505020303" pitchFamily="18" charset="0"/>
              </a:rPr>
              <a:t>svolti</a:t>
            </a:r>
            <a:r>
              <a:rPr lang="en-US" b="1" dirty="0" smtClean="0">
                <a:latin typeface="Baskerville Old Face" panose="02020602080505020303" pitchFamily="18" charset="0"/>
              </a:rPr>
              <a:t> </a:t>
            </a:r>
            <a:r>
              <a:rPr lang="en-US" b="1" dirty="0" err="1" smtClean="0">
                <a:latin typeface="Baskerville Old Face" panose="02020602080505020303" pitchFamily="18" charset="0"/>
              </a:rPr>
              <a:t>dai</a:t>
            </a:r>
            <a:r>
              <a:rPr lang="en-US" b="1" dirty="0" smtClean="0">
                <a:latin typeface="Baskerville Old Face" panose="02020602080505020303" pitchFamily="18" charset="0"/>
              </a:rPr>
              <a:t> </a:t>
            </a:r>
            <a:r>
              <a:rPr lang="en-US" b="1" dirty="0" err="1" smtClean="0">
                <a:latin typeface="Baskerville Old Face" panose="02020602080505020303" pitchFamily="18" charset="0"/>
              </a:rPr>
              <a:t>dipendenti</a:t>
            </a:r>
            <a:r>
              <a:rPr lang="en-US" b="1" dirty="0" smtClean="0">
                <a:latin typeface="Baskerville Old Face" panose="02020602080505020303" pitchFamily="18" charset="0"/>
              </a:rPr>
              <a:t> </a:t>
            </a:r>
            <a:r>
              <a:rPr lang="en-US" b="1" dirty="0" err="1" smtClean="0">
                <a:latin typeface="Baskerville Old Face" panose="02020602080505020303" pitchFamily="18" charset="0"/>
              </a:rPr>
              <a:t>dell’impresa</a:t>
            </a:r>
            <a:r>
              <a:rPr lang="en-US" b="1" dirty="0" smtClean="0">
                <a:latin typeface="Baskerville Old Face" panose="02020602080505020303" pitchFamily="18" charset="0"/>
              </a:rPr>
              <a:t>, di </a:t>
            </a:r>
            <a:r>
              <a:rPr lang="en-US" b="1" dirty="0" err="1" smtClean="0">
                <a:latin typeface="Baskerville Old Face" panose="02020602080505020303" pitchFamily="18" charset="0"/>
              </a:rPr>
              <a:t>nazionalità</a:t>
            </a:r>
            <a:r>
              <a:rPr lang="en-US" b="1" dirty="0" smtClean="0">
                <a:latin typeface="Baskerville Old Face" panose="02020602080505020303" pitchFamily="18" charset="0"/>
              </a:rPr>
              <a:t> </a:t>
            </a:r>
            <a:r>
              <a:rPr lang="en-US" b="1" dirty="0" err="1" smtClean="0">
                <a:latin typeface="Baskerville Old Face" panose="02020602080505020303" pitchFamily="18" charset="0"/>
              </a:rPr>
              <a:t>portoghese</a:t>
            </a:r>
            <a:r>
              <a:rPr lang="en-US" b="1" dirty="0" smtClean="0">
                <a:latin typeface="Baskerville Old Face" panose="02020602080505020303" pitchFamily="18" charset="0"/>
              </a:rPr>
              <a:t>, </a:t>
            </a:r>
            <a:r>
              <a:rPr lang="en-US" b="1" dirty="0" err="1" smtClean="0">
                <a:latin typeface="Baskerville Old Face" panose="02020602080505020303" pitchFamily="18" charset="0"/>
              </a:rPr>
              <a:t>fatti</a:t>
            </a:r>
            <a:r>
              <a:rPr lang="en-US" b="1" dirty="0" smtClean="0">
                <a:latin typeface="Baskerville Old Face" panose="02020602080505020303" pitchFamily="18" charset="0"/>
              </a:rPr>
              <a:t> venire </a:t>
            </a:r>
            <a:r>
              <a:rPr lang="en-US" b="1" dirty="0" err="1" smtClean="0">
                <a:latin typeface="Baskerville Old Face" panose="02020602080505020303" pitchFamily="18" charset="0"/>
              </a:rPr>
              <a:t>allo</a:t>
            </a:r>
            <a:r>
              <a:rPr lang="en-US" b="1" dirty="0" smtClean="0">
                <a:latin typeface="Baskerville Old Face" panose="02020602080505020303" pitchFamily="18" charset="0"/>
              </a:rPr>
              <a:t> </a:t>
            </a:r>
            <a:r>
              <a:rPr lang="en-US" b="1" dirty="0" err="1" smtClean="0">
                <a:latin typeface="Baskerville Old Face" panose="02020602080505020303" pitchFamily="18" charset="0"/>
              </a:rPr>
              <a:t>scopo</a:t>
            </a:r>
            <a:r>
              <a:rPr lang="en-US" b="1" dirty="0" smtClean="0">
                <a:latin typeface="Baskerville Old Face" panose="02020602080505020303" pitchFamily="18" charset="0"/>
              </a:rPr>
              <a:t> in </a:t>
            </a:r>
            <a:r>
              <a:rPr lang="en-US" b="1" dirty="0" err="1" smtClean="0">
                <a:latin typeface="Baskerville Old Face" panose="02020602080505020303" pitchFamily="18" charset="0"/>
              </a:rPr>
              <a:t>Francia</a:t>
            </a:r>
            <a:r>
              <a:rPr lang="en-US" b="1" dirty="0" smtClean="0">
                <a:latin typeface="Baskerville Old Face" panose="02020602080505020303" pitchFamily="18" charset="0"/>
              </a:rPr>
              <a:t> dal </a:t>
            </a:r>
            <a:r>
              <a:rPr lang="en-US" b="1" dirty="0" err="1" smtClean="0">
                <a:latin typeface="Baskerville Old Face" panose="02020602080505020303" pitchFamily="18" charset="0"/>
              </a:rPr>
              <a:t>Portogallo</a:t>
            </a:r>
            <a:r>
              <a:rPr lang="en-US" b="1" dirty="0" smtClean="0">
                <a:latin typeface="Baskerville Old Face" panose="02020602080505020303" pitchFamily="18" charset="0"/>
              </a:rPr>
              <a:t>.</a:t>
            </a:r>
            <a:endParaRPr lang="en-US" b="1" u="sng" dirty="0" smtClean="0"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US" u="sng" dirty="0">
              <a:latin typeface="Baskerville Old Face" panose="02020602080505020303" pitchFamily="18" charset="0"/>
              <a:cs typeface="Calibri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it-IT" dirty="0" smtClean="0">
                <a:latin typeface="Baskerville Old Face" panose="02020602080505020303" pitchFamily="18" charset="0"/>
                <a:cs typeface="Calibri"/>
              </a:rPr>
              <a:t>L’Office </a:t>
            </a:r>
            <a:r>
              <a:rPr lang="it-IT" dirty="0" err="1">
                <a:latin typeface="Baskerville Old Face" panose="02020602080505020303" pitchFamily="18" charset="0"/>
                <a:cs typeface="Calibri"/>
              </a:rPr>
              <a:t>national</a:t>
            </a:r>
            <a:r>
              <a:rPr lang="it-IT" dirty="0">
                <a:latin typeface="Baskerville Old Face" panose="02020602080505020303" pitchFamily="18" charset="0"/>
                <a:cs typeface="Calibri"/>
              </a:rPr>
              <a:t> d'</a:t>
            </a:r>
            <a:r>
              <a:rPr lang="it-IT" dirty="0" err="1">
                <a:latin typeface="Baskerville Old Face" panose="02020602080505020303" pitchFamily="18" charset="0"/>
                <a:cs typeface="Calibri"/>
              </a:rPr>
              <a:t>immigration</a:t>
            </a:r>
            <a:r>
              <a:rPr lang="it-IT" dirty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it-IT" dirty="0" smtClean="0">
                <a:latin typeface="Baskerville Old Face" panose="02020602080505020303" pitchFamily="18" charset="0"/>
                <a:cs typeface="Calibri"/>
              </a:rPr>
              <a:t>notifica all’impresa portoghese un </a:t>
            </a:r>
            <a:r>
              <a:rPr lang="it-IT" dirty="0">
                <a:latin typeface="Baskerville Old Face" panose="02020602080505020303" pitchFamily="18" charset="0"/>
                <a:cs typeface="Calibri"/>
              </a:rPr>
              <a:t>provvedimento col quale le chiedeva di versare un contributo speciale, </a:t>
            </a:r>
            <a:r>
              <a:rPr lang="it-IT" dirty="0" smtClean="0">
                <a:latin typeface="Baskerville Old Face" panose="02020602080505020303" pitchFamily="18" charset="0"/>
                <a:cs typeface="Calibri"/>
              </a:rPr>
              <a:t>dovuto dal </a:t>
            </a:r>
            <a:r>
              <a:rPr lang="it-IT" dirty="0">
                <a:latin typeface="Baskerville Old Face" panose="02020602080505020303" pitchFamily="18" charset="0"/>
                <a:cs typeface="Calibri"/>
              </a:rPr>
              <a:t>datore di lavoro che abbia occupato lavoratori stranieri senza osservare </a:t>
            </a:r>
            <a:r>
              <a:rPr lang="it-IT" dirty="0" smtClean="0">
                <a:latin typeface="Baskerville Old Face" panose="02020602080505020303" pitchFamily="18" charset="0"/>
                <a:cs typeface="Calibri"/>
              </a:rPr>
              <a:t>le norme </a:t>
            </a:r>
            <a:r>
              <a:rPr lang="it-IT" dirty="0">
                <a:latin typeface="Baskerville Old Face" panose="02020602080505020303" pitchFamily="18" charset="0"/>
                <a:cs typeface="Calibri"/>
              </a:rPr>
              <a:t>del codice del </a:t>
            </a:r>
            <a:r>
              <a:rPr lang="it-IT" dirty="0" smtClean="0">
                <a:latin typeface="Baskerville Old Face" panose="02020602080505020303" pitchFamily="18" charset="0"/>
                <a:cs typeface="Calibri"/>
              </a:rPr>
              <a:t>lavoro (=lavoratori stranieri possono lavorare in Francia solo attraverso l’ONM).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it-IT" sz="3200" b="1" dirty="0" smtClean="0">
                <a:solidFill>
                  <a:srgbClr val="FF0000"/>
                </a:solidFill>
                <a:latin typeface="Bradley Hand ITC" panose="03070402050302030203" pitchFamily="66" charset="0"/>
                <a:cs typeface="Calibri"/>
              </a:rPr>
              <a:t>L’impresa portoghese chiede l’annullamento del provvedimento per contrasto con TFUE</a:t>
            </a:r>
            <a:endParaRPr lang="it-IT" sz="3200" b="1" dirty="0">
              <a:solidFill>
                <a:srgbClr val="FF0000"/>
              </a:solidFill>
              <a:latin typeface="Bradley Hand ITC" panose="03070402050302030203" pitchFamily="66" charset="0"/>
              <a:cs typeface="Calibri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n-US" sz="3200" u="sng" dirty="0">
              <a:latin typeface="Baskerville Old Face" panose="02020602080505020303" pitchFamily="18" charset="0"/>
              <a:cs typeface="Calibri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n-US" sz="3200" dirty="0" smtClean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074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489" y="365125"/>
            <a:ext cx="11539471" cy="1287506"/>
          </a:xfrm>
        </p:spPr>
        <p:txBody>
          <a:bodyPr>
            <a:normAutofit/>
          </a:bodyPr>
          <a:lstStyle/>
          <a:p>
            <a:pPr algn="ctr"/>
            <a:r>
              <a:rPr lang="de-DE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Due</a:t>
            </a:r>
            <a:endParaRPr lang="de-DE" b="1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54" y="1400961"/>
            <a:ext cx="11067140" cy="5225087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dirty="0" smtClean="0">
                <a:latin typeface="Baskerville Old Face" panose="02020602080505020303" pitchFamily="18" charset="0"/>
              </a:rPr>
              <a:t>Una </a:t>
            </a:r>
            <a:r>
              <a:rPr lang="en-US" dirty="0" err="1" smtClean="0">
                <a:latin typeface="Baskerville Old Face" panose="02020602080505020303" pitchFamily="18" charset="0"/>
              </a:rPr>
              <a:t>società</a:t>
            </a:r>
            <a:r>
              <a:rPr lang="en-US" dirty="0" smtClean="0">
                <a:latin typeface="Baskerville Old Face" panose="02020602080505020303" pitchFamily="18" charset="0"/>
              </a:rPr>
              <a:t> di </a:t>
            </a:r>
            <a:r>
              <a:rPr lang="en-US" dirty="0" err="1" smtClean="0">
                <a:latin typeface="Baskerville Old Face" panose="02020602080505020303" pitchFamily="18" charset="0"/>
              </a:rPr>
              <a:t>navigazione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marittima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finlandese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finalizza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il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cambio</a:t>
            </a:r>
            <a:r>
              <a:rPr lang="en-US" dirty="0" smtClean="0">
                <a:latin typeface="Baskerville Old Face" panose="02020602080505020303" pitchFamily="18" charset="0"/>
              </a:rPr>
              <a:t> di </a:t>
            </a:r>
            <a:r>
              <a:rPr lang="en-US" dirty="0" err="1" smtClean="0">
                <a:latin typeface="Baskerville Old Face" panose="02020602080505020303" pitchFamily="18" charset="0"/>
              </a:rPr>
              <a:t>bandiera</a:t>
            </a:r>
            <a:r>
              <a:rPr lang="en-US" dirty="0" smtClean="0">
                <a:latin typeface="Baskerville Old Face" panose="02020602080505020303" pitchFamily="18" charset="0"/>
              </a:rPr>
              <a:t> di </a:t>
            </a:r>
            <a:r>
              <a:rPr lang="en-US" dirty="0" err="1" smtClean="0">
                <a:latin typeface="Baskerville Old Face" panose="02020602080505020303" pitchFamily="18" charset="0"/>
              </a:rPr>
              <a:t>una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propria</a:t>
            </a:r>
            <a:r>
              <a:rPr lang="en-US" dirty="0" smtClean="0">
                <a:latin typeface="Baskerville Old Face" panose="02020602080505020303" pitchFamily="18" charset="0"/>
              </a:rPr>
              <a:t> nave </a:t>
            </a:r>
            <a:r>
              <a:rPr lang="en-US" dirty="0" err="1" smtClean="0">
                <a:latin typeface="Baskerville Old Face" panose="02020602080505020303" pitchFamily="18" charset="0"/>
              </a:rPr>
              <a:t>impiegata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sul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tragitto</a:t>
            </a:r>
            <a:r>
              <a:rPr lang="en-US" dirty="0" smtClean="0">
                <a:latin typeface="Baskerville Old Face" panose="02020602080505020303" pitchFamily="18" charset="0"/>
              </a:rPr>
              <a:t> Helsinki/Tallinn/Helsinki, </a:t>
            </a:r>
            <a:r>
              <a:rPr lang="en-US" dirty="0" err="1" smtClean="0">
                <a:latin typeface="Baskerville Old Face" panose="02020602080505020303" pitchFamily="18" charset="0"/>
              </a:rPr>
              <a:t>facendola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diventare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estone</a:t>
            </a:r>
            <a:r>
              <a:rPr lang="en-US" dirty="0" smtClean="0">
                <a:latin typeface="Baskerville Old Face" panose="02020602080505020303" pitchFamily="18" charset="0"/>
              </a:rPr>
              <a:t>, </a:t>
            </a:r>
            <a:r>
              <a:rPr lang="en-US" b="1" dirty="0" smtClean="0">
                <a:latin typeface="Baskerville Old Face" panose="02020602080505020303" pitchFamily="18" charset="0"/>
              </a:rPr>
              <a:t>e </a:t>
            </a:r>
            <a:r>
              <a:rPr lang="en-US" b="1" dirty="0" err="1" smtClean="0">
                <a:latin typeface="Baskerville Old Face" panose="02020602080505020303" pitchFamily="18" charset="0"/>
              </a:rPr>
              <a:t>comincia</a:t>
            </a:r>
            <a:r>
              <a:rPr lang="en-US" b="1" dirty="0" smtClean="0">
                <a:latin typeface="Baskerville Old Face" panose="02020602080505020303" pitchFamily="18" charset="0"/>
              </a:rPr>
              <a:t> ad </a:t>
            </a:r>
            <a:r>
              <a:rPr lang="en-US" b="1" dirty="0" err="1" smtClean="0">
                <a:latin typeface="Baskerville Old Face" panose="02020602080505020303" pitchFamily="18" charset="0"/>
              </a:rPr>
              <a:t>applicare</a:t>
            </a:r>
            <a:r>
              <a:rPr lang="en-US" b="1" dirty="0" smtClean="0">
                <a:latin typeface="Baskerville Old Face" panose="02020602080505020303" pitchFamily="18" charset="0"/>
              </a:rPr>
              <a:t> </a:t>
            </a:r>
            <a:r>
              <a:rPr lang="en-US" b="1" dirty="0" err="1" smtClean="0">
                <a:latin typeface="Baskerville Old Face" panose="02020602080505020303" pitchFamily="18" charset="0"/>
              </a:rPr>
              <a:t>ai</a:t>
            </a:r>
            <a:r>
              <a:rPr lang="en-US" b="1" dirty="0" smtClean="0">
                <a:latin typeface="Baskerville Old Face" panose="02020602080505020303" pitchFamily="18" charset="0"/>
              </a:rPr>
              <a:t> </a:t>
            </a:r>
            <a:r>
              <a:rPr lang="en-US" b="1" dirty="0" err="1" smtClean="0">
                <a:latin typeface="Baskerville Old Face" panose="02020602080505020303" pitchFamily="18" charset="0"/>
              </a:rPr>
              <a:t>dipendenti</a:t>
            </a:r>
            <a:r>
              <a:rPr lang="en-US" b="1" dirty="0" smtClean="0">
                <a:latin typeface="Baskerville Old Face" panose="02020602080505020303" pitchFamily="18" charset="0"/>
              </a:rPr>
              <a:t> (</a:t>
            </a:r>
            <a:r>
              <a:rPr lang="en-US" b="1" dirty="0" err="1" smtClean="0">
                <a:latin typeface="Baskerville Old Face" panose="02020602080505020303" pitchFamily="18" charset="0"/>
              </a:rPr>
              <a:t>finlandesi</a:t>
            </a:r>
            <a:r>
              <a:rPr lang="en-US" b="1" dirty="0" smtClean="0">
                <a:latin typeface="Baskerville Old Face" panose="02020602080505020303" pitchFamily="18" charset="0"/>
              </a:rPr>
              <a:t>) </a:t>
            </a:r>
            <a:r>
              <a:rPr lang="en-US" b="1" dirty="0" err="1" smtClean="0">
                <a:latin typeface="Baskerville Old Face" panose="02020602080505020303" pitchFamily="18" charset="0"/>
              </a:rPr>
              <a:t>il</a:t>
            </a:r>
            <a:r>
              <a:rPr lang="en-US" b="1" dirty="0" smtClean="0">
                <a:latin typeface="Baskerville Old Face" panose="02020602080505020303" pitchFamily="18" charset="0"/>
              </a:rPr>
              <a:t> </a:t>
            </a:r>
            <a:r>
              <a:rPr lang="en-US" b="1" dirty="0" err="1" smtClean="0">
                <a:latin typeface="Baskerville Old Face" panose="02020602080505020303" pitchFamily="18" charset="0"/>
              </a:rPr>
              <a:t>contratto</a:t>
            </a:r>
            <a:r>
              <a:rPr lang="en-US" b="1" dirty="0" smtClean="0">
                <a:latin typeface="Baskerville Old Face" panose="02020602080505020303" pitchFamily="18" charset="0"/>
              </a:rPr>
              <a:t> </a:t>
            </a:r>
            <a:r>
              <a:rPr lang="en-US" b="1" dirty="0" err="1" smtClean="0">
                <a:latin typeface="Baskerville Old Face" panose="02020602080505020303" pitchFamily="18" charset="0"/>
              </a:rPr>
              <a:t>collettivo</a:t>
            </a:r>
            <a:r>
              <a:rPr lang="en-US" b="1" dirty="0" smtClean="0">
                <a:latin typeface="Baskerville Old Face" panose="02020602080505020303" pitchFamily="18" charset="0"/>
              </a:rPr>
              <a:t> di </a:t>
            </a:r>
            <a:r>
              <a:rPr lang="en-US" b="1" dirty="0" err="1" smtClean="0">
                <a:latin typeface="Baskerville Old Face" panose="02020602080505020303" pitchFamily="18" charset="0"/>
              </a:rPr>
              <a:t>lavoro</a:t>
            </a:r>
            <a:r>
              <a:rPr lang="en-US" b="1" dirty="0" smtClean="0">
                <a:latin typeface="Baskerville Old Face" panose="02020602080505020303" pitchFamily="18" charset="0"/>
              </a:rPr>
              <a:t> </a:t>
            </a:r>
            <a:r>
              <a:rPr lang="en-US" b="1" dirty="0" err="1" smtClean="0">
                <a:latin typeface="Baskerville Old Face" panose="02020602080505020303" pitchFamily="18" charset="0"/>
              </a:rPr>
              <a:t>dell’Estonia</a:t>
            </a:r>
            <a:r>
              <a:rPr lang="en-US" b="1" dirty="0" smtClean="0">
                <a:latin typeface="Baskerville Old Face" panose="02020602080505020303" pitchFamily="18" charset="0"/>
              </a:rPr>
              <a:t>, </a:t>
            </a:r>
            <a:r>
              <a:rPr lang="en-US" b="1" dirty="0" err="1" smtClean="0">
                <a:latin typeface="Baskerville Old Face" panose="02020602080505020303" pitchFamily="18" charset="0"/>
              </a:rPr>
              <a:t>ivi</a:t>
            </a:r>
            <a:r>
              <a:rPr lang="en-US" b="1" dirty="0" smtClean="0">
                <a:latin typeface="Baskerville Old Face" panose="02020602080505020303" pitchFamily="18" charset="0"/>
              </a:rPr>
              <a:t> </a:t>
            </a:r>
            <a:r>
              <a:rPr lang="en-US" b="1" dirty="0" err="1" smtClean="0">
                <a:latin typeface="Baskerville Old Face" panose="02020602080505020303" pitchFamily="18" charset="0"/>
              </a:rPr>
              <a:t>comprese</a:t>
            </a:r>
            <a:r>
              <a:rPr lang="en-US" b="1" dirty="0" smtClean="0">
                <a:latin typeface="Baskerville Old Face" panose="02020602080505020303" pitchFamily="18" charset="0"/>
              </a:rPr>
              <a:t> le </a:t>
            </a:r>
            <a:r>
              <a:rPr lang="en-US" b="1" dirty="0" err="1" smtClean="0">
                <a:latin typeface="Baskerville Old Face" panose="02020602080505020303" pitchFamily="18" charset="0"/>
              </a:rPr>
              <a:t>disposizioni</a:t>
            </a:r>
            <a:r>
              <a:rPr lang="en-US" b="1" dirty="0" smtClean="0">
                <a:latin typeface="Baskerville Old Face" panose="02020602080505020303" pitchFamily="18" charset="0"/>
              </a:rPr>
              <a:t> </a:t>
            </a:r>
            <a:r>
              <a:rPr lang="en-US" b="1" dirty="0" err="1" smtClean="0">
                <a:latin typeface="Baskerville Old Face" panose="02020602080505020303" pitchFamily="18" charset="0"/>
              </a:rPr>
              <a:t>sulle</a:t>
            </a:r>
            <a:r>
              <a:rPr lang="en-US" b="1" dirty="0" smtClean="0">
                <a:latin typeface="Baskerville Old Face" panose="02020602080505020303" pitchFamily="18" charset="0"/>
              </a:rPr>
              <a:t> </a:t>
            </a:r>
            <a:r>
              <a:rPr lang="en-US" b="1" dirty="0" err="1" smtClean="0">
                <a:latin typeface="Baskerville Old Face" panose="02020602080505020303" pitchFamily="18" charset="0"/>
              </a:rPr>
              <a:t>retribuzioni</a:t>
            </a:r>
            <a:r>
              <a:rPr lang="en-US" b="1" dirty="0" smtClean="0">
                <a:latin typeface="Baskerville Old Face" panose="02020602080505020303" pitchFamily="18" charset="0"/>
              </a:rPr>
              <a:t>, le </a:t>
            </a:r>
            <a:r>
              <a:rPr lang="en-US" b="1" dirty="0" err="1" smtClean="0">
                <a:latin typeface="Baskerville Old Face" panose="02020602080505020303" pitchFamily="18" charset="0"/>
              </a:rPr>
              <a:t>quali</a:t>
            </a:r>
            <a:r>
              <a:rPr lang="en-US" b="1" dirty="0" smtClean="0">
                <a:latin typeface="Baskerville Old Face" panose="02020602080505020303" pitchFamily="18" charset="0"/>
              </a:rPr>
              <a:t> </a:t>
            </a:r>
            <a:r>
              <a:rPr lang="en-US" b="1" dirty="0" err="1" smtClean="0">
                <a:latin typeface="Baskerville Old Face" panose="02020602080505020303" pitchFamily="18" charset="0"/>
              </a:rPr>
              <a:t>sono</a:t>
            </a:r>
            <a:r>
              <a:rPr lang="en-US" b="1" dirty="0" smtClean="0">
                <a:latin typeface="Baskerville Old Face" panose="02020602080505020303" pitchFamily="18" charset="0"/>
              </a:rPr>
              <a:t> </a:t>
            </a:r>
            <a:r>
              <a:rPr lang="en-US" b="1" dirty="0" err="1" smtClean="0">
                <a:latin typeface="Baskerville Old Face" panose="02020602080505020303" pitchFamily="18" charset="0"/>
              </a:rPr>
              <a:t>più</a:t>
            </a:r>
            <a:r>
              <a:rPr lang="en-US" b="1" dirty="0" smtClean="0">
                <a:latin typeface="Baskerville Old Face" panose="02020602080505020303" pitchFamily="18" charset="0"/>
              </a:rPr>
              <a:t> </a:t>
            </a:r>
            <a:r>
              <a:rPr lang="en-US" b="1" dirty="0" err="1" smtClean="0">
                <a:latin typeface="Baskerville Old Face" panose="02020602080505020303" pitchFamily="18" charset="0"/>
              </a:rPr>
              <a:t>basse</a:t>
            </a:r>
            <a:r>
              <a:rPr lang="en-US" b="1" dirty="0" smtClean="0">
                <a:latin typeface="Baskerville Old Face" panose="02020602080505020303" pitchFamily="18" charset="0"/>
              </a:rPr>
              <a:t> </a:t>
            </a:r>
            <a:r>
              <a:rPr lang="en-US" b="1" dirty="0" err="1" smtClean="0">
                <a:latin typeface="Baskerville Old Face" panose="02020602080505020303" pitchFamily="18" charset="0"/>
              </a:rPr>
              <a:t>che</a:t>
            </a:r>
            <a:r>
              <a:rPr lang="en-US" b="1" dirty="0" smtClean="0">
                <a:latin typeface="Baskerville Old Face" panose="02020602080505020303" pitchFamily="18" charset="0"/>
              </a:rPr>
              <a:t> in </a:t>
            </a:r>
            <a:r>
              <a:rPr lang="en-US" b="1" dirty="0" err="1" smtClean="0">
                <a:latin typeface="Baskerville Old Face" panose="02020602080505020303" pitchFamily="18" charset="0"/>
              </a:rPr>
              <a:t>Finlandia</a:t>
            </a:r>
            <a:r>
              <a:rPr lang="en-US" dirty="0" smtClean="0">
                <a:latin typeface="Baskerville Old Face" panose="02020602080505020303" pitchFamily="18" charset="0"/>
              </a:rPr>
              <a:t>. </a:t>
            </a:r>
            <a:r>
              <a:rPr lang="en-US" dirty="0" err="1" smtClean="0">
                <a:latin typeface="Baskerville Old Face" panose="02020602080505020303" pitchFamily="18" charset="0"/>
              </a:rPr>
              <a:t>Fino</a:t>
            </a:r>
            <a:r>
              <a:rPr lang="en-US" dirty="0" smtClean="0">
                <a:latin typeface="Baskerville Old Face" panose="02020602080505020303" pitchFamily="18" charset="0"/>
              </a:rPr>
              <a:t> ad </a:t>
            </a:r>
            <a:r>
              <a:rPr lang="en-US" dirty="0" err="1" smtClean="0">
                <a:latin typeface="Baskerville Old Face" panose="02020602080505020303" pitchFamily="18" charset="0"/>
              </a:rPr>
              <a:t>allora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all’equipaggio</a:t>
            </a:r>
            <a:r>
              <a:rPr lang="en-US" dirty="0" smtClean="0">
                <a:latin typeface="Baskerville Old Face" panose="02020602080505020303" pitchFamily="18" charset="0"/>
              </a:rPr>
              <a:t> era </a:t>
            </a:r>
            <a:r>
              <a:rPr lang="en-US" dirty="0" err="1" smtClean="0">
                <a:latin typeface="Baskerville Old Face" panose="02020602080505020303" pitchFamily="18" charset="0"/>
              </a:rPr>
              <a:t>stato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applicato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il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contratto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collettivo</a:t>
            </a:r>
            <a:r>
              <a:rPr lang="en-US" dirty="0" smtClean="0">
                <a:latin typeface="Baskerville Old Face" panose="02020602080505020303" pitchFamily="18" charset="0"/>
              </a:rPr>
              <a:t> (e </a:t>
            </a:r>
            <a:r>
              <a:rPr lang="en-US" dirty="0" err="1" smtClean="0">
                <a:latin typeface="Baskerville Old Face" panose="02020602080505020303" pitchFamily="18" charset="0"/>
              </a:rPr>
              <a:t>retribuzioni</a:t>
            </a:r>
            <a:r>
              <a:rPr lang="en-US" dirty="0" smtClean="0">
                <a:latin typeface="Baskerville Old Face" panose="02020602080505020303" pitchFamily="18" charset="0"/>
              </a:rPr>
              <a:t>) </a:t>
            </a:r>
            <a:r>
              <a:rPr lang="en-US" dirty="0" err="1" smtClean="0">
                <a:latin typeface="Baskerville Old Face" panose="02020602080505020303" pitchFamily="18" charset="0"/>
              </a:rPr>
              <a:t>finlandesi</a:t>
            </a:r>
            <a:r>
              <a:rPr lang="en-US" dirty="0" smtClean="0">
                <a:latin typeface="Baskerville Old Face" panose="02020602080505020303" pitchFamily="18" charset="0"/>
              </a:rPr>
              <a:t>. La nave </a:t>
            </a:r>
            <a:r>
              <a:rPr lang="en-US" dirty="0" err="1" smtClean="0">
                <a:latin typeface="Baskerville Old Face" panose="02020602080505020303" pitchFamily="18" charset="0"/>
              </a:rPr>
              <a:t>lavorava</a:t>
            </a:r>
            <a:r>
              <a:rPr lang="en-US" dirty="0" smtClean="0">
                <a:latin typeface="Baskerville Old Face" panose="02020602080505020303" pitchFamily="18" charset="0"/>
              </a:rPr>
              <a:t> in </a:t>
            </a:r>
            <a:r>
              <a:rPr lang="en-US" dirty="0" err="1" smtClean="0">
                <a:latin typeface="Baskerville Old Face" panose="02020602080505020303" pitchFamily="18" charset="0"/>
              </a:rPr>
              <a:t>perdita</a:t>
            </a:r>
            <a:r>
              <a:rPr lang="en-US" dirty="0" smtClean="0">
                <a:latin typeface="Baskerville Old Face" panose="02020602080505020303" pitchFamily="18" charset="0"/>
              </a:rPr>
              <a:t>, a causa </a:t>
            </a:r>
            <a:r>
              <a:rPr lang="en-US" dirty="0" err="1" smtClean="0">
                <a:latin typeface="Baskerville Old Face" panose="02020602080505020303" pitchFamily="18" charset="0"/>
              </a:rPr>
              <a:t>della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concorrenza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sulla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medesima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tratta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delle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navi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estoni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che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praticavano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ai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marittimi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salari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inferiori</a:t>
            </a:r>
            <a:r>
              <a:rPr lang="en-US" b="1" dirty="0" smtClean="0">
                <a:latin typeface="Baskerville Old Face" panose="02020602080505020303" pitchFamily="18" charset="0"/>
              </a:rPr>
              <a:t>.</a:t>
            </a:r>
            <a:endParaRPr lang="en-US" b="1" u="sng" dirty="0" smtClean="0"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US" u="sng" dirty="0">
              <a:latin typeface="Baskerville Old Face" panose="02020602080505020303" pitchFamily="18" charset="0"/>
              <a:cs typeface="Calibri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it-IT" dirty="0" smtClean="0">
                <a:latin typeface="Baskerville Old Face" panose="02020602080505020303" pitchFamily="18" charset="0"/>
                <a:cs typeface="Calibri"/>
              </a:rPr>
              <a:t>Il sindacato finlandese chiede alla società-figlia estone, armatrice della nave, nonostante il cambio di bandiera, di continuare ad applicare all’equipaggio il contratto finlandese, minacciando allo scopo uno sciopero.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it-IT" sz="3200" b="1" dirty="0" smtClean="0">
                <a:solidFill>
                  <a:srgbClr val="FF0000"/>
                </a:solidFill>
                <a:latin typeface="Bradley Hand ITC" panose="03070402050302030203" pitchFamily="66" charset="0"/>
                <a:cs typeface="Calibri"/>
              </a:rPr>
              <a:t>La società-figlia estone  chiede di far accertare la contrarietà dell’azione sindacale  all’art. 49 TFUE, e a farle ingiungere  di non ostacolare  i suoi diritti ai sensi del TFUE</a:t>
            </a:r>
            <a:endParaRPr lang="it-IT" sz="3200" b="1" dirty="0">
              <a:solidFill>
                <a:srgbClr val="FF0000"/>
              </a:solidFill>
              <a:latin typeface="Bradley Hand ITC" panose="03070402050302030203" pitchFamily="66" charset="0"/>
              <a:cs typeface="Calibri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n-US" sz="3200" u="sng" dirty="0">
              <a:latin typeface="Baskerville Old Face" panose="02020602080505020303" pitchFamily="18" charset="0"/>
              <a:cs typeface="Calibri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n-US" sz="3200" dirty="0" smtClean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049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489" y="365125"/>
            <a:ext cx="11539471" cy="1287506"/>
          </a:xfrm>
        </p:spPr>
        <p:txBody>
          <a:bodyPr>
            <a:normAutofit/>
          </a:bodyPr>
          <a:lstStyle/>
          <a:p>
            <a:pPr algn="ctr"/>
            <a:r>
              <a:rPr lang="de-DE" b="1" dirty="0" err="1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Tre</a:t>
            </a:r>
            <a:endParaRPr lang="de-DE" b="1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54" y="1400961"/>
            <a:ext cx="11067140" cy="4664279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dirty="0" smtClean="0">
                <a:latin typeface="Baskerville Old Face" panose="02020602080505020303" pitchFamily="18" charset="0"/>
              </a:rPr>
              <a:t>Una </a:t>
            </a:r>
            <a:r>
              <a:rPr lang="it-IT" dirty="0">
                <a:latin typeface="Baskerville Old Face" panose="02020602080505020303" pitchFamily="18" charset="0"/>
              </a:rPr>
              <a:t>società di diritto svedese controllata al </a:t>
            </a:r>
            <a:r>
              <a:rPr lang="it-IT" dirty="0" smtClean="0">
                <a:latin typeface="Baskerville Old Face" panose="02020602080505020303" pitchFamily="18" charset="0"/>
              </a:rPr>
              <a:t>100%</a:t>
            </a:r>
            <a:r>
              <a:rPr lang="en-US" dirty="0" smtClean="0">
                <a:latin typeface="Baskerville Old Face" panose="02020602080505020303" pitchFamily="18" charset="0"/>
              </a:rPr>
              <a:t> da </a:t>
            </a:r>
            <a:r>
              <a:rPr lang="en-US" dirty="0" err="1" smtClean="0">
                <a:latin typeface="Baskerville Old Face" panose="02020602080505020303" pitchFamily="18" charset="0"/>
              </a:rPr>
              <a:t>una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società</a:t>
            </a:r>
            <a:r>
              <a:rPr lang="en-US" dirty="0" smtClean="0">
                <a:latin typeface="Baskerville Old Face" panose="02020602080505020303" pitchFamily="18" charset="0"/>
              </a:rPr>
              <a:t> di </a:t>
            </a:r>
            <a:r>
              <a:rPr lang="en-US" dirty="0" err="1" smtClean="0">
                <a:latin typeface="Baskerville Old Face" panose="02020602080505020303" pitchFamily="18" charset="0"/>
              </a:rPr>
              <a:t>diritto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lettone</a:t>
            </a:r>
            <a:r>
              <a:rPr lang="en-US" dirty="0" smtClean="0">
                <a:latin typeface="Baskerville Old Face" panose="02020602080505020303" pitchFamily="18" charset="0"/>
              </a:rPr>
              <a:t> con </a:t>
            </a:r>
            <a:r>
              <a:rPr lang="en-US" dirty="0" err="1" smtClean="0">
                <a:latin typeface="Baskerville Old Face" panose="02020602080505020303" pitchFamily="18" charset="0"/>
              </a:rPr>
              <a:t>sede</a:t>
            </a:r>
            <a:r>
              <a:rPr lang="en-US" dirty="0" smtClean="0">
                <a:latin typeface="Baskerville Old Face" panose="02020602080505020303" pitchFamily="18" charset="0"/>
              </a:rPr>
              <a:t> a Riga, </a:t>
            </a:r>
            <a:r>
              <a:rPr lang="en-US" dirty="0" err="1" smtClean="0">
                <a:latin typeface="Baskerville Old Face" panose="02020602080505020303" pitchFamily="18" charset="0"/>
              </a:rPr>
              <a:t>Lettonia</a:t>
            </a:r>
            <a:r>
              <a:rPr lang="en-US" dirty="0" smtClean="0">
                <a:latin typeface="Baskerville Old Face" panose="02020602080505020303" pitchFamily="18" charset="0"/>
              </a:rPr>
              <a:t>, è </a:t>
            </a:r>
            <a:r>
              <a:rPr lang="en-US" dirty="0" err="1" smtClean="0">
                <a:latin typeface="Baskerville Old Face" panose="02020602080505020303" pitchFamily="18" charset="0"/>
              </a:rPr>
              <a:t>incaricata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dei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lavori</a:t>
            </a:r>
            <a:r>
              <a:rPr lang="en-US" dirty="0" smtClean="0">
                <a:latin typeface="Baskerville Old Face" panose="02020602080505020303" pitchFamily="18" charset="0"/>
              </a:rPr>
              <a:t> per la </a:t>
            </a:r>
            <a:r>
              <a:rPr lang="en-US" dirty="0" err="1" smtClean="0">
                <a:latin typeface="Baskerville Old Face" panose="02020602080505020303" pitchFamily="18" charset="0"/>
              </a:rPr>
              <a:t>costruzione</a:t>
            </a:r>
            <a:r>
              <a:rPr lang="en-US" dirty="0" smtClean="0">
                <a:latin typeface="Baskerville Old Face" panose="02020602080505020303" pitchFamily="18" charset="0"/>
              </a:rPr>
              <a:t> di un </a:t>
            </a:r>
            <a:r>
              <a:rPr lang="en-US" dirty="0" err="1" smtClean="0">
                <a:latin typeface="Baskerville Old Face" panose="02020602080505020303" pitchFamily="18" charset="0"/>
              </a:rPr>
              <a:t>edificio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scolastico</a:t>
            </a:r>
            <a:r>
              <a:rPr lang="en-US" dirty="0" smtClean="0">
                <a:latin typeface="Baskerville Old Face" panose="02020602080505020303" pitchFamily="18" charset="0"/>
              </a:rPr>
              <a:t> a </a:t>
            </a:r>
            <a:r>
              <a:rPr lang="en-US" dirty="0" err="1" smtClean="0">
                <a:latin typeface="Baskerville Old Face" panose="02020602080505020303" pitchFamily="18" charset="0"/>
              </a:rPr>
              <a:t>Vaxholm</a:t>
            </a:r>
            <a:r>
              <a:rPr lang="en-US" dirty="0" smtClean="0">
                <a:latin typeface="Baskerville Old Face" panose="02020602080505020303" pitchFamily="18" charset="0"/>
              </a:rPr>
              <a:t>, </a:t>
            </a:r>
            <a:r>
              <a:rPr lang="en-US" dirty="0" err="1" smtClean="0">
                <a:latin typeface="Baskerville Old Face" panose="02020602080505020303" pitchFamily="18" charset="0"/>
              </a:rPr>
              <a:t>Svezia</a:t>
            </a:r>
            <a:r>
              <a:rPr lang="en-US" dirty="0" smtClean="0">
                <a:latin typeface="Baskerville Old Face" panose="02020602080505020303" pitchFamily="18" charset="0"/>
              </a:rPr>
              <a:t>. </a:t>
            </a:r>
            <a:r>
              <a:rPr lang="en-US" b="1" dirty="0" smtClean="0">
                <a:latin typeface="Baskerville Old Face" panose="02020602080505020303" pitchFamily="18" charset="0"/>
              </a:rPr>
              <a:t>Vi </a:t>
            </a:r>
            <a:r>
              <a:rPr lang="en-US" b="1" dirty="0" err="1" smtClean="0">
                <a:latin typeface="Baskerville Old Face" panose="02020602080505020303" pitchFamily="18" charset="0"/>
              </a:rPr>
              <a:t>impiega</a:t>
            </a:r>
            <a:r>
              <a:rPr lang="en-US" b="1" dirty="0" smtClean="0">
                <a:latin typeface="Baskerville Old Face" panose="02020602080505020303" pitchFamily="18" charset="0"/>
              </a:rPr>
              <a:t> </a:t>
            </a:r>
            <a:r>
              <a:rPr lang="en-US" b="1" dirty="0" err="1" smtClean="0">
                <a:latin typeface="Baskerville Old Face" panose="02020602080505020303" pitchFamily="18" charset="0"/>
              </a:rPr>
              <a:t>dipendenti</a:t>
            </a:r>
            <a:r>
              <a:rPr lang="en-US" b="1" dirty="0" smtClean="0">
                <a:latin typeface="Baskerville Old Face" panose="02020602080505020303" pitchFamily="18" charset="0"/>
              </a:rPr>
              <a:t> </a:t>
            </a:r>
            <a:r>
              <a:rPr lang="en-US" b="1" dirty="0" err="1" smtClean="0">
                <a:latin typeface="Baskerville Old Face" panose="02020602080505020303" pitchFamily="18" charset="0"/>
              </a:rPr>
              <a:t>lettoni</a:t>
            </a:r>
            <a:r>
              <a:rPr lang="en-US" b="1" dirty="0" smtClean="0">
                <a:latin typeface="Baskerville Old Face" panose="02020602080505020303" pitchFamily="18" charset="0"/>
              </a:rPr>
              <a:t>, </a:t>
            </a:r>
            <a:r>
              <a:rPr lang="en-US" b="1" dirty="0" err="1" smtClean="0">
                <a:latin typeface="Baskerville Old Face" panose="02020602080505020303" pitchFamily="18" charset="0"/>
              </a:rPr>
              <a:t>che</a:t>
            </a:r>
            <a:r>
              <a:rPr lang="en-US" b="1" dirty="0" smtClean="0">
                <a:latin typeface="Baskerville Old Face" panose="02020602080505020303" pitchFamily="18" charset="0"/>
              </a:rPr>
              <a:t> </a:t>
            </a:r>
            <a:r>
              <a:rPr lang="en-US" b="1" dirty="0" err="1" smtClean="0">
                <a:latin typeface="Baskerville Old Face" panose="02020602080505020303" pitchFamily="18" charset="0"/>
              </a:rPr>
              <a:t>sono</a:t>
            </a:r>
            <a:r>
              <a:rPr lang="en-US" b="1" dirty="0" smtClean="0">
                <a:latin typeface="Baskerville Old Face" panose="02020602080505020303" pitchFamily="18" charset="0"/>
              </a:rPr>
              <a:t> </a:t>
            </a:r>
            <a:r>
              <a:rPr lang="en-US" b="1" dirty="0" err="1" smtClean="0">
                <a:latin typeface="Baskerville Old Face" panose="02020602080505020303" pitchFamily="18" charset="0"/>
              </a:rPr>
              <a:t>membri</a:t>
            </a:r>
            <a:r>
              <a:rPr lang="en-US" b="1" dirty="0" smtClean="0">
                <a:latin typeface="Baskerville Old Face" panose="02020602080505020303" pitchFamily="18" charset="0"/>
              </a:rPr>
              <a:t> del </a:t>
            </a:r>
            <a:r>
              <a:rPr lang="en-US" b="1" dirty="0" err="1" smtClean="0">
                <a:latin typeface="Baskerville Old Face" panose="02020602080505020303" pitchFamily="18" charset="0"/>
              </a:rPr>
              <a:t>sindacato</a:t>
            </a:r>
            <a:r>
              <a:rPr lang="en-US" b="1" dirty="0" smtClean="0">
                <a:latin typeface="Baskerville Old Face" panose="02020602080505020303" pitchFamily="18" charset="0"/>
              </a:rPr>
              <a:t> </a:t>
            </a:r>
            <a:r>
              <a:rPr lang="en-US" b="1" dirty="0" err="1" smtClean="0">
                <a:latin typeface="Baskerville Old Face" panose="02020602080505020303" pitchFamily="18" charset="0"/>
              </a:rPr>
              <a:t>dei</a:t>
            </a:r>
            <a:r>
              <a:rPr lang="en-US" b="1" dirty="0" smtClean="0">
                <a:latin typeface="Baskerville Old Face" panose="02020602080505020303" pitchFamily="18" charset="0"/>
              </a:rPr>
              <a:t> </a:t>
            </a:r>
            <a:r>
              <a:rPr lang="en-US" b="1" dirty="0" err="1" smtClean="0">
                <a:latin typeface="Baskerville Old Face" panose="02020602080505020303" pitchFamily="18" charset="0"/>
              </a:rPr>
              <a:t>lavoratori</a:t>
            </a:r>
            <a:r>
              <a:rPr lang="en-US" b="1" dirty="0" smtClean="0">
                <a:latin typeface="Baskerville Old Face" panose="02020602080505020303" pitchFamily="18" charset="0"/>
              </a:rPr>
              <a:t> </a:t>
            </a:r>
            <a:r>
              <a:rPr lang="en-US" b="1" dirty="0" err="1" smtClean="0">
                <a:latin typeface="Baskerville Old Face" panose="02020602080505020303" pitchFamily="18" charset="0"/>
              </a:rPr>
              <a:t>edili</a:t>
            </a:r>
            <a:r>
              <a:rPr lang="en-US" b="1" dirty="0" smtClean="0">
                <a:latin typeface="Baskerville Old Face" panose="02020602080505020303" pitchFamily="18" charset="0"/>
              </a:rPr>
              <a:t> in </a:t>
            </a:r>
            <a:r>
              <a:rPr lang="en-US" b="1" dirty="0" err="1" smtClean="0">
                <a:latin typeface="Baskerville Old Face" panose="02020602080505020303" pitchFamily="18" charset="0"/>
              </a:rPr>
              <a:t>Lettonia</a:t>
            </a:r>
            <a:r>
              <a:rPr lang="en-US" b="1" dirty="0" smtClean="0">
                <a:latin typeface="Baskerville Old Face" panose="02020602080505020303" pitchFamily="18" charset="0"/>
              </a:rPr>
              <a:t>. </a:t>
            </a:r>
            <a:r>
              <a:rPr lang="it-IT" dirty="0">
                <a:latin typeface="Baskerville Old Face" panose="02020602080505020303" pitchFamily="18" charset="0"/>
              </a:rPr>
              <a:t>La </a:t>
            </a:r>
            <a:r>
              <a:rPr lang="it-IT" dirty="0" smtClean="0">
                <a:latin typeface="Baskerville Old Face" panose="02020602080505020303" pitchFamily="18" charset="0"/>
              </a:rPr>
              <a:t>società madre lettone aveva </a:t>
            </a:r>
            <a:r>
              <a:rPr lang="it-IT" dirty="0">
                <a:latin typeface="Baskerville Old Face" panose="02020602080505020303" pitchFamily="18" charset="0"/>
              </a:rPr>
              <a:t>firmato, in </a:t>
            </a:r>
            <a:r>
              <a:rPr lang="it-IT" dirty="0" smtClean="0">
                <a:latin typeface="Baskerville Old Face" panose="02020602080505020303" pitchFamily="18" charset="0"/>
              </a:rPr>
              <a:t>Lettonia, contratti </a:t>
            </a:r>
            <a:r>
              <a:rPr lang="it-IT" dirty="0">
                <a:latin typeface="Baskerville Old Face" panose="02020602080505020303" pitchFamily="18" charset="0"/>
              </a:rPr>
              <a:t>collettivi con </a:t>
            </a:r>
            <a:r>
              <a:rPr lang="it-IT" dirty="0" smtClean="0">
                <a:latin typeface="Baskerville Old Face" panose="02020602080505020303" pitchFamily="18" charset="0"/>
              </a:rPr>
              <a:t>tale sindacato.</a:t>
            </a:r>
            <a:endParaRPr lang="en-US" u="sng" dirty="0" smtClean="0"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US" u="sng" dirty="0">
              <a:latin typeface="Baskerville Old Face" panose="02020602080505020303" pitchFamily="18" charset="0"/>
              <a:cs typeface="Calibri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it-IT" dirty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it-IT" sz="3100" u="sng" dirty="0" smtClean="0">
                <a:latin typeface="Baskerville Old Face" panose="02020602080505020303" pitchFamily="18" charset="0"/>
                <a:cs typeface="Calibri"/>
              </a:rPr>
              <a:t>Un sindacato edile svedese chiede la sottoscrizione da parte della società madre lettone del </a:t>
            </a:r>
            <a:r>
              <a:rPr lang="it-IT" sz="3100" u="sng" dirty="0">
                <a:latin typeface="Baskerville Old Face" panose="02020602080505020303" pitchFamily="18" charset="0"/>
                <a:cs typeface="Calibri"/>
              </a:rPr>
              <a:t>contratto collettivo dell'edilizia per il cantiere di </a:t>
            </a:r>
            <a:r>
              <a:rPr lang="it-IT" sz="3100" u="sng" dirty="0" err="1">
                <a:latin typeface="Baskerville Old Face" panose="02020602080505020303" pitchFamily="18" charset="0"/>
                <a:cs typeface="Calibri"/>
              </a:rPr>
              <a:t>Vaxholm</a:t>
            </a:r>
            <a:r>
              <a:rPr lang="it-IT" sz="3100" u="sng" dirty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it-IT" sz="3100" dirty="0">
                <a:latin typeface="Baskerville Old Face" panose="02020602080505020303" pitchFamily="18" charset="0"/>
                <a:cs typeface="Calibri"/>
              </a:rPr>
              <a:t>e, </a:t>
            </a:r>
            <a:r>
              <a:rPr lang="it-IT" sz="3100" dirty="0" smtClean="0">
                <a:latin typeface="Baskerville Old Face" panose="02020602080505020303" pitchFamily="18" charset="0"/>
                <a:cs typeface="Calibri"/>
              </a:rPr>
              <a:t>in particolare, </a:t>
            </a:r>
            <a:r>
              <a:rPr lang="it-IT" sz="3100" dirty="0">
                <a:latin typeface="Baskerville Old Face" panose="02020602080505020303" pitchFamily="18" charset="0"/>
                <a:cs typeface="Calibri"/>
              </a:rPr>
              <a:t>la </a:t>
            </a:r>
            <a:r>
              <a:rPr lang="it-IT" sz="3100" dirty="0" smtClean="0">
                <a:latin typeface="Baskerville Old Face" panose="02020602080505020303" pitchFamily="18" charset="0"/>
                <a:cs typeface="Calibri"/>
              </a:rPr>
              <a:t>garanzia che </a:t>
            </a:r>
            <a:r>
              <a:rPr lang="it-IT" sz="3100" dirty="0">
                <a:latin typeface="Baskerville Old Face" panose="02020602080505020303" pitchFamily="18" charset="0"/>
                <a:cs typeface="Calibri"/>
              </a:rPr>
              <a:t>i lavoratori distaccati avrebbero percepito una retribuzione oraria di SEK </a:t>
            </a:r>
            <a:r>
              <a:rPr lang="it-IT" sz="3100" dirty="0" smtClean="0">
                <a:latin typeface="Baskerville Old Face" panose="02020602080505020303" pitchFamily="18" charset="0"/>
                <a:cs typeface="Calibri"/>
              </a:rPr>
              <a:t>145 (circa </a:t>
            </a:r>
            <a:r>
              <a:rPr lang="it-IT" sz="3100" dirty="0">
                <a:latin typeface="Baskerville Old Face" panose="02020602080505020303" pitchFamily="18" charset="0"/>
                <a:cs typeface="Calibri"/>
              </a:rPr>
              <a:t>EUR 16</a:t>
            </a:r>
            <a:r>
              <a:rPr lang="it-IT" sz="3100" dirty="0" smtClean="0">
                <a:latin typeface="Baskerville Old Face" panose="02020602080505020303" pitchFamily="18" charset="0"/>
                <a:cs typeface="Calibri"/>
              </a:rPr>
              <a:t>), basata </a:t>
            </a:r>
            <a:r>
              <a:rPr lang="it-IT" sz="3100" dirty="0">
                <a:latin typeface="Baskerville Old Face" panose="02020602080505020303" pitchFamily="18" charset="0"/>
                <a:cs typeface="Calibri"/>
              </a:rPr>
              <a:t>su statistiche retributive </a:t>
            </a:r>
            <a:r>
              <a:rPr lang="it-IT" sz="3100" dirty="0" smtClean="0">
                <a:latin typeface="Baskerville Old Face" panose="02020602080505020303" pitchFamily="18" charset="0"/>
                <a:cs typeface="Calibri"/>
              </a:rPr>
              <a:t>della regione </a:t>
            </a:r>
            <a:r>
              <a:rPr lang="it-IT" sz="3100" dirty="0">
                <a:latin typeface="Baskerville Old Face" panose="02020602080505020303" pitchFamily="18" charset="0"/>
                <a:cs typeface="Calibri"/>
              </a:rPr>
              <a:t>di Stoccolma (Svezia) per il primo trimestre dell'anno </a:t>
            </a:r>
            <a:r>
              <a:rPr lang="it-IT" sz="3100" dirty="0" smtClean="0">
                <a:latin typeface="Baskerville Old Face" panose="02020602080505020303" pitchFamily="18" charset="0"/>
                <a:cs typeface="Calibri"/>
              </a:rPr>
              <a:t>2004, minacciando scioperi in caso contrario.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3100" dirty="0" smtClean="0">
                <a:latin typeface="Calibri"/>
                <a:cs typeface="Calibri"/>
              </a:rPr>
              <a:t>→ Blocchi nel cantiere di </a:t>
            </a:r>
            <a:r>
              <a:rPr lang="it-IT" sz="3100" dirty="0" err="1" smtClean="0">
                <a:latin typeface="Calibri"/>
                <a:cs typeface="Calibri"/>
              </a:rPr>
              <a:t>Vaxholm</a:t>
            </a:r>
            <a:r>
              <a:rPr lang="it-IT" sz="3100" dirty="0" smtClean="0">
                <a:latin typeface="Calibri"/>
                <a:cs typeface="Calibri"/>
              </a:rPr>
              <a:t> e in tutti gli altri cantieri svedesi della </a:t>
            </a:r>
            <a:r>
              <a:rPr lang="it-IT" sz="3100" dirty="0">
                <a:latin typeface="Calibri"/>
                <a:cs typeface="Calibri"/>
              </a:rPr>
              <a:t>società </a:t>
            </a:r>
            <a:r>
              <a:rPr lang="it-IT" sz="3100" dirty="0" smtClean="0">
                <a:latin typeface="Calibri"/>
                <a:cs typeface="Calibri"/>
              </a:rPr>
              <a:t>lettone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3100" dirty="0" smtClean="0">
                <a:latin typeface="Calibri"/>
                <a:cs typeface="Calibri"/>
              </a:rPr>
              <a:t>→ </a:t>
            </a:r>
            <a:r>
              <a:rPr lang="it-IT" sz="3100" dirty="0">
                <a:latin typeface="Calibri"/>
                <a:cs typeface="Calibri"/>
              </a:rPr>
              <a:t>tale impresa non è più stata in condizione di svolgere le proprie attività </a:t>
            </a:r>
            <a:r>
              <a:rPr lang="it-IT" sz="3100" dirty="0" smtClean="0">
                <a:latin typeface="Calibri"/>
                <a:cs typeface="Calibri"/>
              </a:rPr>
              <a:t>in Svezia.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3100" dirty="0" smtClean="0">
                <a:latin typeface="Calibri"/>
                <a:cs typeface="Calibri"/>
              </a:rPr>
              <a:t>→  Nel </a:t>
            </a:r>
            <a:r>
              <a:rPr lang="it-IT" sz="3100" dirty="0">
                <a:latin typeface="Calibri"/>
                <a:cs typeface="Calibri"/>
              </a:rPr>
              <a:t>febbraio 2005 il comune di </a:t>
            </a:r>
            <a:r>
              <a:rPr lang="it-IT" sz="3100" dirty="0" err="1">
                <a:latin typeface="Calibri"/>
                <a:cs typeface="Calibri"/>
              </a:rPr>
              <a:t>Vaxholm</a:t>
            </a:r>
            <a:r>
              <a:rPr lang="it-IT" sz="3100" dirty="0">
                <a:latin typeface="Calibri"/>
                <a:cs typeface="Calibri"/>
              </a:rPr>
              <a:t> ha </a:t>
            </a:r>
            <a:r>
              <a:rPr lang="it-IT" sz="3100" dirty="0" smtClean="0">
                <a:latin typeface="Calibri"/>
                <a:cs typeface="Calibri"/>
              </a:rPr>
              <a:t>chiesto la </a:t>
            </a:r>
            <a:r>
              <a:rPr lang="it-IT" sz="3100" dirty="0">
                <a:latin typeface="Calibri"/>
                <a:cs typeface="Calibri"/>
              </a:rPr>
              <a:t>risoluzione del contratto che lo vincolava alla </a:t>
            </a:r>
            <a:r>
              <a:rPr lang="it-IT" sz="3100" dirty="0" smtClean="0">
                <a:latin typeface="Calibri"/>
                <a:cs typeface="Calibri"/>
              </a:rPr>
              <a:t>società-figlia </a:t>
            </a:r>
            <a:r>
              <a:rPr lang="it-IT" sz="3100" dirty="0">
                <a:latin typeface="Calibri"/>
                <a:cs typeface="Calibri"/>
              </a:rPr>
              <a:t>e, in data 24 marzo </a:t>
            </a:r>
            <a:r>
              <a:rPr lang="it-IT" sz="3100" dirty="0" smtClean="0">
                <a:latin typeface="Calibri"/>
                <a:cs typeface="Calibri"/>
              </a:rPr>
              <a:t>2005, quest'ultima </a:t>
            </a:r>
            <a:r>
              <a:rPr lang="it-IT" sz="3100" dirty="0">
                <a:latin typeface="Calibri"/>
                <a:cs typeface="Calibri"/>
              </a:rPr>
              <a:t>è stata dichiarata fallita. </a:t>
            </a:r>
            <a:endParaRPr lang="it-IT" sz="3100" dirty="0" smtClean="0">
              <a:latin typeface="Calibri"/>
              <a:cs typeface="Calibri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it-IT" dirty="0">
              <a:latin typeface="Calibri"/>
              <a:cs typeface="Calibri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it-IT" dirty="0" smtClean="0">
              <a:latin typeface="Baskerville Old Face" panose="02020602080505020303" pitchFamily="18" charset="0"/>
              <a:cs typeface="Calibri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it-IT" sz="4600" b="1" dirty="0" smtClean="0">
                <a:solidFill>
                  <a:srgbClr val="FF0000"/>
                </a:solidFill>
                <a:latin typeface="Bradley Hand ITC" panose="03070402050302030203" pitchFamily="66" charset="0"/>
                <a:cs typeface="Calibri"/>
              </a:rPr>
              <a:t>La società lettone chiede ai sindacati svedesi (…)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it-IT" sz="4600" b="1" dirty="0" smtClean="0">
                <a:solidFill>
                  <a:srgbClr val="FF0000"/>
                </a:solidFill>
                <a:latin typeface="Bradley Hand ITC" panose="03070402050302030203" pitchFamily="66" charset="0"/>
                <a:cs typeface="Calibri"/>
              </a:rPr>
              <a:t> il risarcimento del danno</a:t>
            </a:r>
            <a:endParaRPr lang="en-US" sz="4600" dirty="0" smtClean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89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489" y="365125"/>
            <a:ext cx="11539471" cy="1002281"/>
          </a:xfrm>
        </p:spPr>
        <p:txBody>
          <a:bodyPr>
            <a:normAutofit/>
          </a:bodyPr>
          <a:lstStyle/>
          <a:p>
            <a:pPr algn="ctr"/>
            <a:r>
              <a:rPr lang="de-DE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Quattro</a:t>
            </a:r>
            <a:endParaRPr lang="de-DE" b="1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54" y="1400961"/>
            <a:ext cx="11067140" cy="4664279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it-IT" dirty="0" smtClean="0">
                <a:latin typeface="Baskerville Old Face" panose="02020602080505020303" pitchFamily="18" charset="0"/>
              </a:rPr>
              <a:t>Il Land </a:t>
            </a:r>
            <a:r>
              <a:rPr lang="it-IT" dirty="0" err="1">
                <a:latin typeface="Baskerville Old Face" panose="02020602080505020303" pitchFamily="18" charset="0"/>
              </a:rPr>
              <a:t>Niedersachsen</a:t>
            </a:r>
            <a:r>
              <a:rPr lang="it-IT" dirty="0">
                <a:latin typeface="Baskerville Old Face" panose="02020602080505020303" pitchFamily="18" charset="0"/>
              </a:rPr>
              <a:t>, in seguito a pubblica gara, </a:t>
            </a:r>
            <a:r>
              <a:rPr lang="it-IT" dirty="0" smtClean="0">
                <a:latin typeface="Baskerville Old Face" panose="02020602080505020303" pitchFamily="18" charset="0"/>
              </a:rPr>
              <a:t>assegna a società tedesca </a:t>
            </a:r>
            <a:r>
              <a:rPr lang="it-IT" dirty="0">
                <a:latin typeface="Baskerville Old Face" panose="02020602080505020303" pitchFamily="18" charset="0"/>
              </a:rPr>
              <a:t>un appalto relativo a lavori strutturali di edilizia nella costruzione dell’istituto penitenziario di Göttingen-</a:t>
            </a:r>
            <a:r>
              <a:rPr lang="it-IT" dirty="0" err="1">
                <a:latin typeface="Baskerville Old Face" panose="02020602080505020303" pitchFamily="18" charset="0"/>
              </a:rPr>
              <a:t>Rosdorf</a:t>
            </a:r>
            <a:r>
              <a:rPr lang="it-IT" dirty="0">
                <a:latin typeface="Baskerville Old Face" panose="02020602080505020303" pitchFamily="18" charset="0"/>
              </a:rPr>
              <a:t>. </a:t>
            </a:r>
            <a:r>
              <a:rPr lang="it-IT" dirty="0" smtClean="0">
                <a:latin typeface="Baskerville Old Face" panose="02020602080505020303" pitchFamily="18" charset="0"/>
              </a:rPr>
              <a:t>Nel </a:t>
            </a:r>
            <a:r>
              <a:rPr lang="it-IT" dirty="0">
                <a:latin typeface="Baskerville Old Face" panose="02020602080505020303" pitchFamily="18" charset="0"/>
              </a:rPr>
              <a:t>contratto figurava l’impegno a rispettare i contratti collettivi e, più specificamente, </a:t>
            </a:r>
            <a:r>
              <a:rPr lang="it-IT" u="sng" dirty="0">
                <a:latin typeface="Baskerville Old Face" panose="02020602080505020303" pitchFamily="18" charset="0"/>
              </a:rPr>
              <a:t>quello di corrispondere ai lavoratori impiegati nel cantiere almeno il salario minimo vigente nel luogo dell’esecuzione in base al contratto </a:t>
            </a:r>
            <a:r>
              <a:rPr lang="it-IT" u="sng" dirty="0" smtClean="0">
                <a:latin typeface="Baskerville Old Face" panose="02020602080505020303" pitchFamily="18" charset="0"/>
              </a:rPr>
              <a:t>collettivo.</a:t>
            </a:r>
            <a:r>
              <a:rPr lang="it-IT" dirty="0">
                <a:latin typeface="Baskerville Old Face" panose="02020602080505020303" pitchFamily="18" charset="0"/>
              </a:rPr>
              <a:t> </a:t>
            </a:r>
            <a:r>
              <a:rPr lang="it-IT" dirty="0" smtClean="0">
                <a:latin typeface="Baskerville Old Face" panose="02020602080505020303" pitchFamily="18" charset="0"/>
              </a:rPr>
              <a:t>La società tedesca </a:t>
            </a:r>
            <a:r>
              <a:rPr lang="it-IT" u="sng" dirty="0" smtClean="0">
                <a:latin typeface="Baskerville Old Face" panose="02020602080505020303" pitchFamily="18" charset="0"/>
              </a:rPr>
              <a:t>affida i </a:t>
            </a:r>
            <a:r>
              <a:rPr lang="it-IT" u="sng" dirty="0">
                <a:latin typeface="Baskerville Old Face" panose="02020602080505020303" pitchFamily="18" charset="0"/>
              </a:rPr>
              <a:t>lavori in subappalto ad un’impresa stabilita in </a:t>
            </a:r>
            <a:r>
              <a:rPr lang="it-IT" u="sng" dirty="0" smtClean="0">
                <a:latin typeface="Baskerville Old Face" panose="02020602080505020303" pitchFamily="18" charset="0"/>
              </a:rPr>
              <a:t>Polonia</a:t>
            </a:r>
            <a:r>
              <a:rPr lang="it-IT" dirty="0" smtClean="0">
                <a:latin typeface="Baskerville Old Face" panose="02020602080505020303" pitchFamily="18" charset="0"/>
              </a:rPr>
              <a:t>, che corrisponde ai lavoratori impiegati nel cantiere un salario inferiore. 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it-IT" u="sng" dirty="0" smtClean="0">
              <a:latin typeface="Calibri"/>
              <a:cs typeface="Calibri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it-IT" dirty="0" smtClean="0">
                <a:latin typeface="Baskerville Old Face" panose="02020602080505020303" pitchFamily="18" charset="0"/>
              </a:rPr>
              <a:t>Il </a:t>
            </a:r>
            <a:r>
              <a:rPr lang="it-IT" dirty="0">
                <a:latin typeface="Baskerville Old Face" panose="02020602080505020303" pitchFamily="18" charset="0"/>
              </a:rPr>
              <a:t>Land </a:t>
            </a:r>
            <a:r>
              <a:rPr lang="it-IT" dirty="0" err="1" smtClean="0">
                <a:latin typeface="Baskerville Old Face" panose="02020602080505020303" pitchFamily="18" charset="0"/>
              </a:rPr>
              <a:t>Niedersachsen</a:t>
            </a:r>
            <a:r>
              <a:rPr lang="it-IT" dirty="0" smtClean="0">
                <a:latin typeface="Baskerville Old Face" panose="02020602080505020303" pitchFamily="18" charset="0"/>
              </a:rPr>
              <a:t> risolve il contratto con la società tedesca adducendo il mancato rispetto della clausola su salario minimo + penale.</a:t>
            </a:r>
            <a:endParaRPr lang="it-IT" u="sng" dirty="0">
              <a:latin typeface="Calibri"/>
              <a:cs typeface="Calibri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it-IT" dirty="0" smtClean="0">
              <a:latin typeface="Baskerville Old Face" panose="02020602080505020303" pitchFamily="18" charset="0"/>
              <a:cs typeface="Calibri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it-IT" sz="4600" b="1" dirty="0" smtClean="0">
                <a:solidFill>
                  <a:srgbClr val="FF0000"/>
                </a:solidFill>
                <a:latin typeface="Bradley Hand ITC" panose="03070402050302030203" pitchFamily="66" charset="0"/>
                <a:cs typeface="Calibri"/>
              </a:rPr>
              <a:t>La società tedesca contesta in giudizio la risoluzione del contratto, chiedendo il pagamento</a:t>
            </a:r>
            <a:endParaRPr lang="en-US" sz="4600" dirty="0" smtClean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290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489" y="365125"/>
            <a:ext cx="11539471" cy="1002281"/>
          </a:xfrm>
        </p:spPr>
        <p:txBody>
          <a:bodyPr>
            <a:normAutofit/>
          </a:bodyPr>
          <a:lstStyle/>
          <a:p>
            <a:pPr algn="ctr"/>
            <a:r>
              <a:rPr lang="de-DE" b="1" dirty="0" err="1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ricapitolando</a:t>
            </a:r>
            <a:endParaRPr lang="de-DE" b="1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54" y="1690688"/>
            <a:ext cx="11067140" cy="493536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sz="3200" dirty="0" smtClean="0">
                <a:latin typeface="Baskerville Old Face" panose="02020602080505020303" pitchFamily="18" charset="0"/>
              </a:rPr>
              <a:t>Una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società</a:t>
            </a:r>
            <a:r>
              <a:rPr lang="en-US" sz="3200" dirty="0" smtClean="0">
                <a:latin typeface="Baskerville Old Face" panose="02020602080505020303" pitchFamily="18" charset="0"/>
              </a:rPr>
              <a:t> con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sede</a:t>
            </a:r>
            <a:r>
              <a:rPr lang="en-US" sz="3200" dirty="0" smtClean="0">
                <a:latin typeface="Baskerville Old Face" panose="02020602080505020303" pitchFamily="18" charset="0"/>
              </a:rPr>
              <a:t> in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uno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Stato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membro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si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aggiudica</a:t>
            </a:r>
            <a:r>
              <a:rPr lang="en-US" sz="3200" dirty="0" smtClean="0">
                <a:latin typeface="Baskerville Old Face" panose="02020602080505020303" pitchFamily="18" charset="0"/>
              </a:rPr>
              <a:t> un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contratto</a:t>
            </a:r>
            <a:r>
              <a:rPr lang="en-US" sz="3200" dirty="0" smtClean="0">
                <a:latin typeface="Baskerville Old Face" panose="02020602080505020303" pitchFamily="18" charset="0"/>
              </a:rPr>
              <a:t> per la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prestazione</a:t>
            </a:r>
            <a:r>
              <a:rPr lang="en-US" sz="3200" dirty="0" smtClean="0">
                <a:latin typeface="Baskerville Old Face" panose="02020602080505020303" pitchFamily="18" charset="0"/>
              </a:rPr>
              <a:t> di un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servizio</a:t>
            </a:r>
            <a:r>
              <a:rPr lang="en-US" sz="3200" dirty="0" smtClean="0">
                <a:latin typeface="Baskerville Old Face" panose="02020602080505020303" pitchFamily="18" charset="0"/>
              </a:rPr>
              <a:t> in un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altro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Stato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membro</a:t>
            </a:r>
            <a:r>
              <a:rPr lang="en-US" sz="3200" dirty="0" smtClean="0">
                <a:latin typeface="Baskerville Old Face" panose="02020602080505020303" pitchFamily="18" charset="0"/>
              </a:rPr>
              <a:t>, e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allo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scopo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si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avvale</a:t>
            </a:r>
            <a:r>
              <a:rPr lang="en-US" sz="3200" dirty="0" smtClean="0">
                <a:latin typeface="Baskerville Old Face" panose="02020602080505020303" pitchFamily="18" charset="0"/>
              </a:rPr>
              <a:t> di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propri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dipendenti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che</a:t>
            </a:r>
            <a:r>
              <a:rPr lang="en-US" sz="3200" dirty="0" smtClean="0">
                <a:latin typeface="Baskerville Old Face" panose="02020602080505020303" pitchFamily="18" charset="0"/>
              </a:rPr>
              <a:t> per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svolgere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il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servizio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trascorrono</a:t>
            </a:r>
            <a:r>
              <a:rPr lang="en-US" sz="3200" dirty="0" smtClean="0">
                <a:latin typeface="Baskerville Old Face" panose="02020602080505020303" pitchFamily="18" charset="0"/>
              </a:rPr>
              <a:t> la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totalità</a:t>
            </a:r>
            <a:r>
              <a:rPr lang="en-US" sz="3200" dirty="0" smtClean="0">
                <a:latin typeface="Baskerville Old Face" panose="02020602080505020303" pitchFamily="18" charset="0"/>
              </a:rPr>
              <a:t>/la gran parte del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proprio</a:t>
            </a:r>
            <a:r>
              <a:rPr lang="en-US" sz="3200" dirty="0" smtClean="0">
                <a:latin typeface="Baskerville Old Face" panose="02020602080505020303" pitchFamily="18" charset="0"/>
              </a:rPr>
              <a:t> tempo di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lavoro</a:t>
            </a:r>
            <a:r>
              <a:rPr lang="en-US" sz="3200" dirty="0" smtClean="0">
                <a:latin typeface="Baskerville Old Face" panose="02020602080505020303" pitchFamily="18" charset="0"/>
              </a:rPr>
              <a:t> in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quello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Stato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membro</a:t>
            </a:r>
            <a:endParaRPr lang="en-US" sz="3200" dirty="0" smtClean="0"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Uno:</a:t>
            </a:r>
            <a:r>
              <a:rPr lang="en-US" sz="3200" dirty="0" smtClean="0">
                <a:solidFill>
                  <a:srgbClr val="361A2F"/>
                </a:solidFill>
                <a:latin typeface="Baskerville Old Face" panose="02020602080505020303" pitchFamily="18" charset="0"/>
              </a:rPr>
              <a:t> lo </a:t>
            </a:r>
            <a:r>
              <a:rPr lang="en-US" sz="3200" dirty="0" err="1" smtClean="0">
                <a:solidFill>
                  <a:srgbClr val="361A2F"/>
                </a:solidFill>
                <a:latin typeface="Baskerville Old Face" panose="02020602080505020303" pitchFamily="18" charset="0"/>
              </a:rPr>
              <a:t>Stato</a:t>
            </a:r>
            <a:r>
              <a:rPr lang="en-US" sz="3200" dirty="0" smtClean="0">
                <a:solidFill>
                  <a:srgbClr val="361A2F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solidFill>
                  <a:srgbClr val="361A2F"/>
                </a:solidFill>
                <a:latin typeface="Baskerville Old Face" panose="02020602080505020303" pitchFamily="18" charset="0"/>
              </a:rPr>
              <a:t>ospite</a:t>
            </a:r>
            <a:r>
              <a:rPr lang="en-US" sz="3200" dirty="0" smtClean="0">
                <a:solidFill>
                  <a:srgbClr val="361A2F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solidFill>
                  <a:srgbClr val="361A2F"/>
                </a:solidFill>
                <a:latin typeface="Baskerville Old Face" panose="02020602080505020303" pitchFamily="18" charset="0"/>
              </a:rPr>
              <a:t>inquadra</a:t>
            </a:r>
            <a:r>
              <a:rPr lang="en-US" sz="3200" dirty="0" smtClean="0">
                <a:solidFill>
                  <a:srgbClr val="361A2F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solidFill>
                  <a:srgbClr val="361A2F"/>
                </a:solidFill>
                <a:latin typeface="Baskerville Old Face" panose="02020602080505020303" pitchFamily="18" charset="0"/>
              </a:rPr>
              <a:t>i</a:t>
            </a:r>
            <a:r>
              <a:rPr lang="en-US" sz="3200" dirty="0" smtClean="0">
                <a:solidFill>
                  <a:srgbClr val="361A2F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solidFill>
                  <a:srgbClr val="361A2F"/>
                </a:solidFill>
                <a:latin typeface="Baskerville Old Face" panose="02020602080505020303" pitchFamily="18" charset="0"/>
              </a:rPr>
              <a:t>dipendenti</a:t>
            </a:r>
            <a:r>
              <a:rPr lang="en-US" sz="3200" dirty="0" smtClean="0">
                <a:solidFill>
                  <a:srgbClr val="361A2F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solidFill>
                  <a:srgbClr val="361A2F"/>
                </a:solidFill>
                <a:latin typeface="Baskerville Old Face" panose="02020602080505020303" pitchFamily="18" charset="0"/>
              </a:rPr>
              <a:t>nelle</a:t>
            </a:r>
            <a:r>
              <a:rPr lang="en-US" sz="3200" dirty="0" smtClean="0">
                <a:solidFill>
                  <a:srgbClr val="361A2F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solidFill>
                  <a:srgbClr val="361A2F"/>
                </a:solidFill>
                <a:latin typeface="Baskerville Old Face" panose="02020602080505020303" pitchFamily="18" charset="0"/>
              </a:rPr>
              <a:t>norme</a:t>
            </a:r>
            <a:r>
              <a:rPr lang="en-US" sz="3200" dirty="0" smtClean="0">
                <a:solidFill>
                  <a:srgbClr val="361A2F"/>
                </a:solidFill>
                <a:latin typeface="Baskerville Old Face" panose="02020602080505020303" pitchFamily="18" charset="0"/>
              </a:rPr>
              <a:t> sui </a:t>
            </a:r>
            <a:r>
              <a:rPr lang="en-US" sz="3200" dirty="0" err="1" smtClean="0">
                <a:solidFill>
                  <a:srgbClr val="361A2F"/>
                </a:solidFill>
                <a:latin typeface="Baskerville Old Face" panose="02020602080505020303" pitchFamily="18" charset="0"/>
              </a:rPr>
              <a:t>lavoratori</a:t>
            </a:r>
            <a:endParaRPr lang="en-US" sz="3200" dirty="0" smtClean="0">
              <a:solidFill>
                <a:srgbClr val="361A2F"/>
              </a:solidFill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Due/Quattro</a:t>
            </a:r>
            <a:r>
              <a:rPr lang="en-US" sz="3200" dirty="0" smtClean="0">
                <a:solidFill>
                  <a:srgbClr val="361A2F"/>
                </a:solidFill>
                <a:latin typeface="Baskerville Old Face" panose="02020602080505020303" pitchFamily="18" charset="0"/>
              </a:rPr>
              <a:t> Si </a:t>
            </a:r>
            <a:r>
              <a:rPr lang="en-US" sz="3200" dirty="0" err="1" smtClean="0">
                <a:solidFill>
                  <a:srgbClr val="361A2F"/>
                </a:solidFill>
                <a:latin typeface="Baskerville Old Face" panose="02020602080505020303" pitchFamily="18" charset="0"/>
              </a:rPr>
              <a:t>cerca</a:t>
            </a:r>
            <a:r>
              <a:rPr lang="en-US" sz="3200" dirty="0" smtClean="0">
                <a:solidFill>
                  <a:srgbClr val="361A2F"/>
                </a:solidFill>
                <a:latin typeface="Baskerville Old Face" panose="02020602080505020303" pitchFamily="18" charset="0"/>
              </a:rPr>
              <a:t> di </a:t>
            </a:r>
            <a:r>
              <a:rPr lang="en-US" sz="3200" dirty="0" err="1" smtClean="0">
                <a:solidFill>
                  <a:srgbClr val="361A2F"/>
                </a:solidFill>
                <a:latin typeface="Baskerville Old Face" panose="02020602080505020303" pitchFamily="18" charset="0"/>
              </a:rPr>
              <a:t>applicare</a:t>
            </a:r>
            <a:r>
              <a:rPr lang="en-US" sz="3200" dirty="0" smtClean="0">
                <a:solidFill>
                  <a:srgbClr val="361A2F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solidFill>
                  <a:srgbClr val="361A2F"/>
                </a:solidFill>
                <a:latin typeface="Baskerville Old Face" panose="02020602080505020303" pitchFamily="18" charset="0"/>
              </a:rPr>
              <a:t>ai</a:t>
            </a:r>
            <a:r>
              <a:rPr lang="en-US" sz="3200" dirty="0" smtClean="0">
                <a:solidFill>
                  <a:srgbClr val="361A2F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solidFill>
                  <a:srgbClr val="361A2F"/>
                </a:solidFill>
                <a:latin typeface="Baskerville Old Face" panose="02020602080505020303" pitchFamily="18" charset="0"/>
              </a:rPr>
              <a:t>dipendenti</a:t>
            </a:r>
            <a:r>
              <a:rPr lang="en-US" sz="3200" dirty="0" smtClean="0">
                <a:solidFill>
                  <a:srgbClr val="361A2F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solidFill>
                  <a:srgbClr val="361A2F"/>
                </a:solidFill>
                <a:latin typeface="Baskerville Old Face" panose="02020602080505020303" pitchFamily="18" charset="0"/>
              </a:rPr>
              <a:t>della</a:t>
            </a:r>
            <a:r>
              <a:rPr lang="en-US" sz="3200" dirty="0" smtClean="0">
                <a:solidFill>
                  <a:srgbClr val="361A2F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solidFill>
                  <a:srgbClr val="361A2F"/>
                </a:solidFill>
                <a:latin typeface="Baskerville Old Face" panose="02020602080505020303" pitchFamily="18" charset="0"/>
              </a:rPr>
              <a:t>società</a:t>
            </a:r>
            <a:r>
              <a:rPr lang="en-US" sz="3200" dirty="0" smtClean="0">
                <a:solidFill>
                  <a:srgbClr val="361A2F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solidFill>
                  <a:srgbClr val="361A2F"/>
                </a:solidFill>
                <a:latin typeface="Baskerville Old Face" panose="02020602080505020303" pitchFamily="18" charset="0"/>
              </a:rPr>
              <a:t>il</a:t>
            </a:r>
            <a:r>
              <a:rPr lang="en-US" sz="3200" dirty="0" smtClean="0">
                <a:solidFill>
                  <a:srgbClr val="361A2F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solidFill>
                  <a:srgbClr val="361A2F"/>
                </a:solidFill>
                <a:latin typeface="Baskerville Old Face" panose="02020602080505020303" pitchFamily="18" charset="0"/>
              </a:rPr>
              <a:t>diritto</a:t>
            </a:r>
            <a:r>
              <a:rPr lang="en-US" sz="3200" dirty="0" smtClean="0">
                <a:solidFill>
                  <a:srgbClr val="361A2F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solidFill>
                  <a:srgbClr val="361A2F"/>
                </a:solidFill>
                <a:latin typeface="Baskerville Old Face" panose="02020602080505020303" pitchFamily="18" charset="0"/>
              </a:rPr>
              <a:t>dello</a:t>
            </a:r>
            <a:r>
              <a:rPr lang="en-US" sz="3200" dirty="0" smtClean="0">
                <a:solidFill>
                  <a:srgbClr val="361A2F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solidFill>
                  <a:srgbClr val="361A2F"/>
                </a:solidFill>
                <a:latin typeface="Baskerville Old Face" panose="02020602080505020303" pitchFamily="18" charset="0"/>
              </a:rPr>
              <a:t>Stato</a:t>
            </a:r>
            <a:r>
              <a:rPr lang="en-US" sz="3200" dirty="0" smtClean="0">
                <a:solidFill>
                  <a:srgbClr val="361A2F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solidFill>
                  <a:srgbClr val="361A2F"/>
                </a:solidFill>
                <a:latin typeface="Baskerville Old Face" panose="02020602080505020303" pitchFamily="18" charset="0"/>
              </a:rPr>
              <a:t>ospite</a:t>
            </a:r>
            <a:r>
              <a:rPr lang="en-US" sz="3200" dirty="0" smtClean="0">
                <a:solidFill>
                  <a:srgbClr val="361A2F"/>
                </a:solidFill>
                <a:latin typeface="Baskerville Old Face" panose="02020602080505020303" pitchFamily="18" charset="0"/>
              </a:rPr>
              <a:t>, </a:t>
            </a:r>
            <a:r>
              <a:rPr lang="en-US" sz="3200" dirty="0" err="1" smtClean="0">
                <a:solidFill>
                  <a:srgbClr val="361A2F"/>
                </a:solidFill>
                <a:latin typeface="Baskerville Old Face" panose="02020602080505020303" pitchFamily="18" charset="0"/>
              </a:rPr>
              <a:t>che</a:t>
            </a:r>
            <a:r>
              <a:rPr lang="en-US" sz="3200" dirty="0" smtClean="0">
                <a:solidFill>
                  <a:srgbClr val="361A2F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solidFill>
                  <a:srgbClr val="361A2F"/>
                </a:solidFill>
                <a:latin typeface="Baskerville Old Face" panose="02020602080505020303" pitchFamily="18" charset="0"/>
              </a:rPr>
              <a:t>prevede</a:t>
            </a:r>
            <a:r>
              <a:rPr lang="en-US" sz="3200" dirty="0" smtClean="0">
                <a:solidFill>
                  <a:srgbClr val="361A2F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solidFill>
                  <a:srgbClr val="361A2F"/>
                </a:solidFill>
                <a:latin typeface="Baskerville Old Face" panose="02020602080505020303" pitchFamily="18" charset="0"/>
              </a:rPr>
              <a:t>maggiori</a:t>
            </a:r>
            <a:r>
              <a:rPr lang="en-US" sz="3200" dirty="0" smtClean="0">
                <a:solidFill>
                  <a:srgbClr val="361A2F"/>
                </a:solidFill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solidFill>
                  <a:srgbClr val="361A2F"/>
                </a:solidFill>
                <a:latin typeface="Baskerville Old Face" panose="02020602080505020303" pitchFamily="18" charset="0"/>
              </a:rPr>
              <a:t>tutele</a:t>
            </a:r>
            <a:r>
              <a:rPr lang="en-US" sz="3200" dirty="0" smtClean="0">
                <a:solidFill>
                  <a:srgbClr val="361A2F"/>
                </a:solidFill>
                <a:latin typeface="Baskerville Old Face" panose="02020602080505020303" pitchFamily="18" charset="0"/>
              </a:rPr>
              <a:t> per </a:t>
            </a:r>
            <a:r>
              <a:rPr lang="en-US" sz="3200" dirty="0" err="1" smtClean="0">
                <a:solidFill>
                  <a:srgbClr val="361A2F"/>
                </a:solidFill>
                <a:latin typeface="Baskerville Old Face" panose="02020602080505020303" pitchFamily="18" charset="0"/>
              </a:rPr>
              <a:t>lavoratori</a:t>
            </a:r>
            <a:endParaRPr lang="en-US" sz="3200" dirty="0" smtClean="0">
              <a:solidFill>
                <a:srgbClr val="FF0000"/>
              </a:solidFill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n-US" sz="3200" u="sng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7972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489" y="365125"/>
            <a:ext cx="11539471" cy="1002281"/>
          </a:xfrm>
        </p:spPr>
        <p:txBody>
          <a:bodyPr>
            <a:normAutofit/>
          </a:bodyPr>
          <a:lstStyle/>
          <a:p>
            <a:pPr algn="ctr"/>
            <a:r>
              <a:rPr lang="de-DE" b="1" dirty="0" err="1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Esito</a:t>
            </a:r>
            <a:r>
              <a:rPr lang="de-DE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 di Uno</a:t>
            </a:r>
            <a:endParaRPr lang="de-DE" b="1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54" y="1690688"/>
            <a:ext cx="11067140" cy="493536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it-IT" b="1" dirty="0">
                <a:latin typeface="Baskerville Old Face" panose="02020602080505020303" pitchFamily="18" charset="0"/>
              </a:rPr>
              <a:t>Gli </a:t>
            </a:r>
            <a:r>
              <a:rPr lang="it-IT" b="1" dirty="0" smtClean="0">
                <a:latin typeface="Baskerville Old Face" panose="02020602080505020303" pitchFamily="18" charset="0"/>
              </a:rPr>
              <a:t>artt. 56 e 57 TFUE </a:t>
            </a:r>
            <a:r>
              <a:rPr lang="it-IT" dirty="0" smtClean="0">
                <a:latin typeface="Baskerville Old Face" panose="02020602080505020303" pitchFamily="18" charset="0"/>
              </a:rPr>
              <a:t>[59 </a:t>
            </a:r>
            <a:r>
              <a:rPr lang="it-IT" dirty="0">
                <a:latin typeface="Baskerville Old Face" panose="02020602080505020303" pitchFamily="18" charset="0"/>
              </a:rPr>
              <a:t>e 60 del trattato </a:t>
            </a:r>
            <a:r>
              <a:rPr lang="it-IT" dirty="0" smtClean="0">
                <a:latin typeface="Baskerville Old Face" panose="02020602080505020303" pitchFamily="18" charset="0"/>
              </a:rPr>
              <a:t>CEE] [e </a:t>
            </a:r>
            <a:r>
              <a:rPr lang="it-IT" dirty="0">
                <a:latin typeface="Baskerville Old Face" panose="02020602080505020303" pitchFamily="18" charset="0"/>
              </a:rPr>
              <a:t>gli artt. 215 e 216 dell'Atto d'adesione </a:t>
            </a:r>
            <a:r>
              <a:rPr lang="it-IT" dirty="0" smtClean="0">
                <a:latin typeface="Baskerville Old Face" panose="02020602080505020303" pitchFamily="18" charset="0"/>
              </a:rPr>
              <a:t>del regno </a:t>
            </a:r>
            <a:r>
              <a:rPr lang="it-IT" dirty="0">
                <a:latin typeface="Baskerville Old Face" panose="02020602080505020303" pitchFamily="18" charset="0"/>
              </a:rPr>
              <a:t>di Spagna e della Repubblica </a:t>
            </a:r>
            <a:r>
              <a:rPr lang="it-IT" dirty="0" smtClean="0">
                <a:latin typeface="Baskerville Old Face" panose="02020602080505020303" pitchFamily="18" charset="0"/>
              </a:rPr>
              <a:t>portoghese] </a:t>
            </a:r>
            <a:r>
              <a:rPr lang="it-IT" dirty="0">
                <a:latin typeface="Baskerville Old Face" panose="02020602080505020303" pitchFamily="18" charset="0"/>
              </a:rPr>
              <a:t>devono essere interpretati nel </a:t>
            </a:r>
            <a:r>
              <a:rPr lang="it-IT" dirty="0" smtClean="0">
                <a:latin typeface="Baskerville Old Face" panose="02020602080505020303" pitchFamily="18" charset="0"/>
              </a:rPr>
              <a:t>senso che </a:t>
            </a:r>
            <a:r>
              <a:rPr lang="it-IT" b="1" dirty="0">
                <a:latin typeface="Baskerville Old Face" panose="02020602080505020303" pitchFamily="18" charset="0"/>
              </a:rPr>
              <a:t>un'impresa stabilita in Portogallo che fornisca prestazioni di servizi nel </a:t>
            </a:r>
            <a:r>
              <a:rPr lang="it-IT" b="1" dirty="0" smtClean="0">
                <a:latin typeface="Baskerville Old Face" panose="02020602080505020303" pitchFamily="18" charset="0"/>
              </a:rPr>
              <a:t>settore edile </a:t>
            </a:r>
            <a:r>
              <a:rPr lang="it-IT" b="1" dirty="0">
                <a:latin typeface="Baskerville Old Face" panose="02020602080505020303" pitchFamily="18" charset="0"/>
              </a:rPr>
              <a:t>e dei lavori pubblici in un altro Stato membro può trasferirsi col proprio personale fatto venire dal Portogallo per la durata dei lavori di cui trattasi.</a:t>
            </a:r>
            <a:r>
              <a:rPr lang="it-IT" dirty="0">
                <a:latin typeface="Baskerville Old Face" panose="02020602080505020303" pitchFamily="18" charset="0"/>
              </a:rPr>
              <a:t> In tal </a:t>
            </a:r>
            <a:r>
              <a:rPr lang="it-IT" dirty="0" smtClean="0">
                <a:latin typeface="Baskerville Old Face" panose="02020602080505020303" pitchFamily="18" charset="0"/>
              </a:rPr>
              <a:t>caso le </a:t>
            </a:r>
            <a:r>
              <a:rPr lang="it-IT" dirty="0">
                <a:latin typeface="Baskerville Old Face" panose="02020602080505020303" pitchFamily="18" charset="0"/>
              </a:rPr>
              <a:t>autorità dello Stato membro nel cui territorio i lavori devono essere </a:t>
            </a:r>
            <a:r>
              <a:rPr lang="it-IT" dirty="0" smtClean="0">
                <a:latin typeface="Baskerville Old Face" panose="02020602080505020303" pitchFamily="18" charset="0"/>
              </a:rPr>
              <a:t>effettuati </a:t>
            </a:r>
            <a:r>
              <a:rPr lang="it-IT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non </a:t>
            </a:r>
            <a:r>
              <a:rPr lang="it-IT" dirty="0">
                <a:solidFill>
                  <a:srgbClr val="FF0000"/>
                </a:solidFill>
                <a:latin typeface="Baskerville Old Face" panose="02020602080505020303" pitchFamily="18" charset="0"/>
              </a:rPr>
              <a:t>possono imporre al prestatore di servizi condizioni che riguardino </a:t>
            </a:r>
            <a:r>
              <a:rPr lang="it-IT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l'assunzione di </a:t>
            </a:r>
            <a:r>
              <a:rPr lang="it-IT" dirty="0">
                <a:solidFill>
                  <a:srgbClr val="FF0000"/>
                </a:solidFill>
                <a:latin typeface="Baskerville Old Face" panose="02020602080505020303" pitchFamily="18" charset="0"/>
              </a:rPr>
              <a:t>manodopera in loco o l'ottenimento di un permesso di lavoro per il </a:t>
            </a:r>
            <a:r>
              <a:rPr lang="it-IT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personale portoghese</a:t>
            </a:r>
            <a:r>
              <a:rPr lang="it-IT" dirty="0">
                <a:solidFill>
                  <a:srgbClr val="FF0000"/>
                </a:solidFill>
                <a:latin typeface="Baskerville Old Face" panose="02020602080505020303" pitchFamily="18" charset="0"/>
              </a:rPr>
              <a:t>.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200" dirty="0" smtClean="0">
                <a:latin typeface="Baskerville Old Face" panose="02020602080505020303" pitchFamily="18" charset="0"/>
              </a:rPr>
              <a:t>Causa C-113/89 </a:t>
            </a:r>
            <a:r>
              <a:rPr lang="en-US" sz="3200" i="1" dirty="0" smtClean="0">
                <a:latin typeface="Baskerville Old Face" panose="02020602080505020303" pitchFamily="18" charset="0"/>
              </a:rPr>
              <a:t>Rush Portuguesa</a:t>
            </a:r>
            <a:endParaRPr lang="en-US" sz="3200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89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489" y="247679"/>
            <a:ext cx="11539471" cy="1002281"/>
          </a:xfrm>
        </p:spPr>
        <p:txBody>
          <a:bodyPr>
            <a:normAutofit/>
          </a:bodyPr>
          <a:lstStyle/>
          <a:p>
            <a:pPr algn="ctr"/>
            <a:r>
              <a:rPr lang="de-DE" b="1" dirty="0" err="1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Esito</a:t>
            </a:r>
            <a:r>
              <a:rPr lang="de-DE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 di Due</a:t>
            </a:r>
            <a:endParaRPr lang="de-DE" b="1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54" y="1384183"/>
            <a:ext cx="11067140" cy="5241865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it-IT" sz="5100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Azioni </a:t>
            </a:r>
            <a:r>
              <a:rPr lang="it-IT" sz="51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collettive </a:t>
            </a:r>
            <a:r>
              <a:rPr lang="it-IT" sz="5100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finalizzate </a:t>
            </a:r>
            <a:r>
              <a:rPr lang="it-IT" sz="51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a indurre</a:t>
            </a:r>
            <a:r>
              <a:rPr lang="it-IT" sz="5100" dirty="0">
                <a:latin typeface="Baskerville Old Face" panose="02020602080505020303" pitchFamily="18" charset="0"/>
              </a:rPr>
              <a:t> un’impresa privata stabilita in un certo Stato membro </a:t>
            </a:r>
            <a:r>
              <a:rPr lang="it-IT" sz="51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a sottoscrivere un contratto collettivo di lavoro con un sindacato avente sede nello stesso Stato</a:t>
            </a:r>
            <a:r>
              <a:rPr lang="it-IT" sz="5100" dirty="0">
                <a:latin typeface="Baskerville Old Face" panose="02020602080505020303" pitchFamily="18" charset="0"/>
              </a:rPr>
              <a:t> e ad </a:t>
            </a:r>
            <a:r>
              <a:rPr lang="it-IT" sz="51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applicare le clausole previste da tale contratto ai dipendenti</a:t>
            </a:r>
            <a:r>
              <a:rPr lang="it-IT" sz="5100" b="1" dirty="0">
                <a:latin typeface="Baskerville Old Face" panose="02020602080505020303" pitchFamily="18" charset="0"/>
              </a:rPr>
              <a:t> </a:t>
            </a:r>
            <a:r>
              <a:rPr lang="it-IT" sz="5100" dirty="0">
                <a:latin typeface="Baskerville Old Face" panose="02020602080505020303" pitchFamily="18" charset="0"/>
              </a:rPr>
              <a:t>di una società controllata da tale impresa e stabilita in un altro Stato membro, costituiscono restrizioni ai sensi </a:t>
            </a:r>
            <a:r>
              <a:rPr lang="it-IT" sz="5100" dirty="0" smtClean="0">
                <a:latin typeface="Baskerville Old Face" panose="02020602080505020303" pitchFamily="18" charset="0"/>
              </a:rPr>
              <a:t>dell’art. 49 TFUE, </a:t>
            </a:r>
            <a:r>
              <a:rPr lang="it-IT" sz="5100" dirty="0" err="1" smtClean="0">
                <a:latin typeface="Baskerville Old Face" panose="02020602080505020303" pitchFamily="18" charset="0"/>
              </a:rPr>
              <a:t>cioé</a:t>
            </a:r>
            <a:r>
              <a:rPr lang="it-IT" sz="5100" dirty="0" smtClean="0">
                <a:latin typeface="Baskerville Old Face" panose="02020602080505020303" pitchFamily="18" charset="0"/>
              </a:rPr>
              <a:t> </a:t>
            </a:r>
            <a:r>
              <a:rPr lang="it-IT" sz="5100" dirty="0" smtClean="0">
                <a:latin typeface="Baskerville Old Face" panose="02020602080505020303" pitchFamily="18" charset="0"/>
              </a:rPr>
              <a:t>costituiscono un </a:t>
            </a:r>
            <a:r>
              <a:rPr lang="it-IT" sz="5100" u="sng" dirty="0" smtClean="0">
                <a:latin typeface="Baskerville Old Face" panose="02020602080505020303" pitchFamily="18" charset="0"/>
              </a:rPr>
              <a:t>ostacolo alla libertà di stabilimento </a:t>
            </a:r>
            <a:r>
              <a:rPr lang="it-IT" sz="5100" i="1" u="sng" dirty="0" smtClean="0">
                <a:latin typeface="Baskerville Old Face" panose="02020602080505020303" pitchFamily="18" charset="0"/>
              </a:rPr>
              <a:t>ex </a:t>
            </a:r>
            <a:r>
              <a:rPr lang="it-IT" sz="5100" u="sng" dirty="0" smtClean="0">
                <a:latin typeface="Baskerville Old Face" panose="02020602080505020303" pitchFamily="18" charset="0"/>
              </a:rPr>
              <a:t>art</a:t>
            </a:r>
            <a:r>
              <a:rPr lang="it-IT" sz="5100" u="sng" dirty="0">
                <a:latin typeface="Baskerville Old Face" panose="02020602080505020303" pitchFamily="18" charset="0"/>
              </a:rPr>
              <a:t>. 49 </a:t>
            </a:r>
            <a:r>
              <a:rPr lang="it-IT" sz="5100" u="sng" dirty="0" smtClean="0">
                <a:latin typeface="Baskerville Old Face" panose="02020602080505020303" pitchFamily="18" charset="0"/>
              </a:rPr>
              <a:t>TFUE.</a:t>
            </a:r>
            <a:endParaRPr lang="it-IT" sz="5100" u="sng" dirty="0"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it-IT" sz="5100" dirty="0"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it-IT" sz="5100" dirty="0">
                <a:latin typeface="Baskerville Old Face" panose="02020602080505020303" pitchFamily="18" charset="0"/>
              </a:rPr>
              <a:t>Tali restrizioni possono, </a:t>
            </a:r>
            <a:r>
              <a:rPr lang="it-IT" sz="5100" u="sng" dirty="0">
                <a:latin typeface="Baskerville Old Face" panose="02020602080505020303" pitchFamily="18" charset="0"/>
              </a:rPr>
              <a:t>in linea di principio, essere giustificate da una ragione imperativa di interesse generale come la tutela dei lavoratori</a:t>
            </a:r>
            <a:r>
              <a:rPr lang="it-IT" sz="5100" dirty="0">
                <a:latin typeface="Baskerville Old Face" panose="02020602080505020303" pitchFamily="18" charset="0"/>
              </a:rPr>
              <a:t>, purché sia accertato che le stesse sono idonee a garantire la realizzazione del legittimo obiettivo perseguito e non vanno al di là di ciò che è necessario per conseguire tale </a:t>
            </a:r>
            <a:r>
              <a:rPr lang="it-IT" sz="5100" dirty="0" smtClean="0">
                <a:latin typeface="Baskerville Old Face" panose="02020602080505020303" pitchFamily="18" charset="0"/>
              </a:rPr>
              <a:t>obiettivo </a:t>
            </a:r>
            <a:r>
              <a:rPr lang="it-IT" sz="5100" u="sng" dirty="0" smtClean="0">
                <a:latin typeface="Baskerville Old Face" panose="02020602080505020303" pitchFamily="18" charset="0"/>
              </a:rPr>
              <a:t>(necessità e proporzionalità).</a:t>
            </a:r>
          </a:p>
          <a:p>
            <a:pPr marL="0" indent="0" algn="ctr">
              <a:lnSpc>
                <a:spcPct val="100000"/>
              </a:lnSpc>
              <a:buNone/>
            </a:pPr>
            <a:endParaRPr lang="en-US" sz="3200" dirty="0" smtClean="0">
              <a:latin typeface="Baskerville Old Face" panose="02020602080505020303" pitchFamily="18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endParaRPr lang="en-US" sz="3200" dirty="0">
              <a:latin typeface="Baskerville Old Face" panose="02020602080505020303" pitchFamily="18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5100" dirty="0" smtClean="0">
                <a:latin typeface="Baskerville Old Face" panose="02020602080505020303" pitchFamily="18" charset="0"/>
              </a:rPr>
              <a:t>Causa C-438/05 </a:t>
            </a:r>
            <a:r>
              <a:rPr lang="en-US" sz="5100" i="1" dirty="0" smtClean="0">
                <a:latin typeface="Baskerville Old Face" panose="02020602080505020303" pitchFamily="18" charset="0"/>
              </a:rPr>
              <a:t>Viking</a:t>
            </a:r>
            <a:endParaRPr lang="en-US" sz="5100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467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diacente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Cravatta nera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6848</TotalTime>
  <Words>1269</Words>
  <Application>Microsoft Office PowerPoint</Application>
  <PresentationFormat>Personalizzato</PresentationFormat>
  <Paragraphs>74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7" baseType="lpstr">
      <vt:lpstr>Office Theme</vt:lpstr>
      <vt:lpstr>     Il trattamento dei lavoratori dipendenti di società erogatrici di servizi in regime di libera circolazione (dumping sociale nell’UE?)</vt:lpstr>
      <vt:lpstr> Esempi</vt:lpstr>
      <vt:lpstr>Uno</vt:lpstr>
      <vt:lpstr>Due</vt:lpstr>
      <vt:lpstr>Tre</vt:lpstr>
      <vt:lpstr>Quattro</vt:lpstr>
      <vt:lpstr>ricapitolando</vt:lpstr>
      <vt:lpstr>Esito di Uno</vt:lpstr>
      <vt:lpstr>Esito di Due</vt:lpstr>
      <vt:lpstr>Esito di Tre</vt:lpstr>
      <vt:lpstr>Esito di Quattro</vt:lpstr>
      <vt:lpstr> QUESTIONI GIURIDICHE </vt:lpstr>
      <vt:lpstr>Inquadramento nel TFUE</vt:lpstr>
      <vt:lpstr>L‘applicazione del diritto dello Stato ospite è consentita?</vt:lpstr>
      <vt:lpstr>Libertà fondamentali del trattato contro diritti sociali</vt:lpstr>
      <vt:lpstr>Direttiva 96/71/CE relativa al distacco dei lavoratori nell‘ambito di una prestazione di servizi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nationalen und internationalen Wirkungen der Verwerfung einer AGB-Klausel im Verbandsklageverfahren</dc:title>
  <dc:creator>Licia-Maria</dc:creator>
  <cp:lastModifiedBy>Emanuela Pistoia</cp:lastModifiedBy>
  <cp:revision>315</cp:revision>
  <dcterms:created xsi:type="dcterms:W3CDTF">2015-06-03T12:37:49Z</dcterms:created>
  <dcterms:modified xsi:type="dcterms:W3CDTF">2021-10-21T12:15:19Z</dcterms:modified>
</cp:coreProperties>
</file>