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87" r:id="rId4"/>
    <p:sldId id="310" r:id="rId5"/>
    <p:sldId id="289" r:id="rId6"/>
    <p:sldId id="311" r:id="rId7"/>
    <p:sldId id="304" r:id="rId8"/>
    <p:sldId id="299" r:id="rId9"/>
    <p:sldId id="305" r:id="rId10"/>
    <p:sldId id="306" r:id="rId11"/>
    <p:sldId id="307" r:id="rId12"/>
    <p:sldId id="308" r:id="rId13"/>
    <p:sldId id="290" r:id="rId14"/>
    <p:sldId id="309" r:id="rId15"/>
    <p:sldId id="297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9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06/12/2021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60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06/12/2021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055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06/12/2021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45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06/12/2021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55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06/12/2021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14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06/12/2021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74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06/12/2021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79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06/12/2021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72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06/12/2021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864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06/12/2021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3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62A16-4B85-42F5-B7B4-655323A8E06C}" type="datetimeFigureOut">
              <a:rPr lang="it-IT" smtClean="0"/>
              <a:t>06/12/2021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1459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2A16-4B85-42F5-B7B4-655323A8E06C}" type="datetimeFigureOut">
              <a:rPr lang="it-IT" smtClean="0"/>
              <a:t>06/12/2021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D6218-6627-40D4-8457-0B3D8840289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7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it-IT" cap="small" dirty="0">
                <a:solidFill>
                  <a:schemeClr val="accent4">
                    <a:lumMod val="75000"/>
                  </a:schemeClr>
                </a:solidFill>
              </a:rPr>
              <a:t>POLITICA AGRICOLA COMUNE</a:t>
            </a:r>
            <a:endParaRPr lang="it-IT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200800" cy="1752600"/>
          </a:xfrm>
        </p:spPr>
        <p:txBody>
          <a:bodyPr/>
          <a:lstStyle/>
          <a:p>
            <a:endParaRPr lang="it-IT" dirty="0">
              <a:solidFill>
                <a:srgbClr val="FF0000"/>
              </a:solidFill>
            </a:endParaRPr>
          </a:p>
          <a:p>
            <a:r>
              <a:rPr lang="it-IT" dirty="0">
                <a:solidFill>
                  <a:srgbClr val="FF0000"/>
                </a:solidFill>
              </a:rPr>
              <a:t>Corso di Diritto del mercato unico</a:t>
            </a:r>
          </a:p>
        </p:txBody>
      </p:sp>
    </p:spTree>
    <p:extLst>
      <p:ext uri="{BB962C8B-B14F-4D97-AF65-F5344CB8AC3E}">
        <p14:creationId xmlns:p14="http://schemas.microsoft.com/office/powerpoint/2010/main" val="152099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Quadro giuridico nel TFUE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Art. 40</a:t>
            </a:r>
          </a:p>
          <a:p>
            <a:pPr>
              <a:buFontTx/>
              <a:buChar char="-"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Può riguardare singoli prodotti</a:t>
            </a:r>
          </a:p>
          <a:p>
            <a:pPr>
              <a:buFontTx/>
              <a:buChar char="-"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Può avere varie </a:t>
            </a: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forme</a:t>
            </a:r>
          </a:p>
          <a:p>
            <a:pPr>
              <a:buFontTx/>
              <a:buChar char="-"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Obiettivi art. 39</a:t>
            </a:r>
          </a:p>
          <a:p>
            <a:pPr>
              <a:buFontTx/>
              <a:buChar char="-"/>
            </a:pPr>
            <a:r>
              <a:rPr lang="it-IT" u="sng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Divieto di discriminazione tra produttori o consumatori dell’Unione</a:t>
            </a:r>
          </a:p>
          <a:p>
            <a:pPr>
              <a:buFontTx/>
              <a:buChar char="-"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Possibilità Fondi agricoli di orientamento/di garanzia</a:t>
            </a:r>
          </a:p>
          <a:p>
            <a:pPr>
              <a:buFontTx/>
              <a:buChar char="-"/>
            </a:pPr>
            <a:endParaRPr lang="it-IT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Art. 43</a:t>
            </a:r>
          </a:p>
          <a:p>
            <a:pPr>
              <a:buFontTx/>
              <a:buChar char="-"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Procedura legislativa ordinaria</a:t>
            </a:r>
          </a:p>
          <a:p>
            <a:pPr>
              <a:buFontTx/>
              <a:buChar char="-"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Ruolo consultivo del Comitato economico e sociale (art. 300, par. 2 TFUE)</a:t>
            </a:r>
          </a:p>
          <a:p>
            <a:pPr marL="0" indent="0">
              <a:buNone/>
            </a:pPr>
            <a:endParaRPr lang="it-IT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053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Possibili forme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Semplice complesso di regole comuni</a:t>
            </a:r>
          </a:p>
          <a:p>
            <a:pPr>
              <a:buFontTx/>
              <a:buChar char="-"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Coordinamento delle organizzazioni nazionali</a:t>
            </a:r>
          </a:p>
          <a:p>
            <a:pPr>
              <a:buFontTx/>
              <a:buChar char="-"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Sostituzione delle </a:t>
            </a:r>
            <a:r>
              <a:rPr lang="it-IT" b="1" dirty="0" err="1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org</a:t>
            </a: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. Nazionali con organizzazione unica</a:t>
            </a:r>
            <a:endParaRPr lang="it-IT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305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Prassi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Fino al 2007: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21 OCM</a:t>
            </a:r>
          </a:p>
          <a:p>
            <a:pPr marL="0" indent="0">
              <a:buNone/>
            </a:pPr>
            <a:endParaRPr lang="it-IT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Organizzazione unica 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Regolamento 1308/2013</a:t>
            </a:r>
          </a:p>
        </p:txBody>
      </p:sp>
    </p:spTree>
    <p:extLst>
      <p:ext uri="{BB962C8B-B14F-4D97-AF65-F5344CB8AC3E}">
        <p14:creationId xmlns:p14="http://schemas.microsoft.com/office/powerpoint/2010/main" val="1910751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2 linee direttrici</a:t>
            </a:r>
            <a:b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</a:br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(«pilastri»)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Presupposto: eccesso di offerta di un prodotto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cs typeface="Calibri"/>
              </a:rPr>
              <a:t>→ eccessivo abbassamento dei prezzi</a:t>
            </a:r>
          </a:p>
          <a:p>
            <a:pPr marL="0" indent="0">
              <a:buNone/>
            </a:pPr>
            <a:endParaRPr lang="it-IT" dirty="0">
              <a:solidFill>
                <a:schemeClr val="accent4">
                  <a:lumMod val="75000"/>
                </a:schemeClr>
              </a:solidFill>
              <a:cs typeface="Calibri"/>
            </a:endParaRPr>
          </a:p>
          <a:p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Intervento pubblico diretto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un ente pubblico preposto (su input UE) acquista e provvede allo stoccaggio (con fondi propri)</a:t>
            </a:r>
            <a:endParaRPr lang="it-IT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Aiuto all’ammasso privato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Contributo finanziario a  enti privati che immagazzinano il prodotto per il tempo della crisi.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Commissione può decidere sostegno, sulla base di soglie di prezzo minime prefissate (basse perché la ratio è fornire «rete di sicurezza»)</a:t>
            </a:r>
          </a:p>
          <a:p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457200" lvl="1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24556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Inoltre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 fontScale="62500" lnSpcReduction="20000"/>
          </a:bodyPr>
          <a:lstStyle/>
          <a:p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Regimi di contenimento della produzione</a:t>
            </a:r>
            <a:endParaRPr lang="it-IT" dirty="0">
              <a:solidFill>
                <a:schemeClr val="accent4">
                  <a:lumMod val="75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it-IT" dirty="0">
              <a:solidFill>
                <a:schemeClr val="accent4">
                  <a:lumMod val="75000"/>
                </a:schemeClr>
              </a:solidFill>
              <a:cs typeface="Calibri"/>
            </a:endParaRPr>
          </a:p>
          <a:p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Regimi di aiuto</a:t>
            </a:r>
          </a:p>
          <a:p>
            <a:endParaRPr lang="it-IT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Regime degli scambi con Paesi terzi (misure di controllo delle importazioni + restituzioni all’esportazione)</a:t>
            </a:r>
          </a:p>
          <a:p>
            <a:endParaRPr lang="it-IT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Regime del pagamento unico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(sostegno al reddito dei produttori basato sul numero di ettari ammissibili…..cfr. riforma cd. Mac </a:t>
            </a:r>
            <a:r>
              <a:rPr lang="it-IT" dirty="0" err="1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Sharry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: meccanismo degli aiuti «diretti» istituiti nel 1992)</a:t>
            </a:r>
          </a:p>
          <a:p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457200" lvl="1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86990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sz="3200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Finanziamento della PAC</a:t>
            </a:r>
            <a:endParaRPr lang="it-IT" sz="32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 lnSpcReduction="10000"/>
          </a:bodyPr>
          <a:lstStyle/>
          <a:p>
            <a:pPr algn="just">
              <a:buFont typeface="Arial" charset="0"/>
              <a:buChar char="•"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FEOGA (dal 1962)</a:t>
            </a:r>
          </a:p>
          <a:p>
            <a:pPr algn="just">
              <a:buFont typeface="Arial" charset="0"/>
              <a:buChar char="•"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FEAGA + FEASR (dal 2005)</a:t>
            </a:r>
          </a:p>
          <a:p>
            <a:pPr algn="just">
              <a:buFont typeface="Arial" charset="0"/>
              <a:buChar char="•"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Risorse proprie dell’Unione, cioè bilancio generale dell’Unione</a:t>
            </a:r>
          </a:p>
          <a:p>
            <a:pPr marL="0" indent="0" algn="just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44173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ORIGINI ED EVOLUZIONE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2756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Il diritto primario</a:t>
            </a:r>
            <a:br>
              <a:rPr lang="it-IT" cap="small" spc="350" dirty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Norme immutate dal Trattato di Roma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Tuttavia i contenuti della PAC hanno subito una profonda evoluzione dagli anni ’60 ad oggi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2800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sz="28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  <a:cs typeface="Calibri"/>
              </a:rPr>
              <a:t>→ modulazione delle finalità (art. 39 TFUE)</a:t>
            </a:r>
          </a:p>
          <a:p>
            <a:pPr marL="0" indent="0">
              <a:buNone/>
            </a:pPr>
            <a:endParaRPr lang="it-IT" sz="2800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  <a:cs typeface="Calibri"/>
            </a:endParaRPr>
          </a:p>
          <a:p>
            <a:r>
              <a:rPr lang="it-IT" sz="2800" dirty="0">
                <a:solidFill>
                  <a:schemeClr val="accent4">
                    <a:lumMod val="75000"/>
                  </a:schemeClr>
                </a:solidFill>
                <a:latin typeface="Bahnschrift Light SemiCondensed" panose="020B0502040204020203" pitchFamily="34" charset="0"/>
              </a:rPr>
              <a:t>Le finalità sono intese nel senso di non dover essere perseguite cumulativamente da ogni singolo atto della PAC</a:t>
            </a:r>
          </a:p>
          <a:p>
            <a:r>
              <a:rPr lang="it-IT" sz="2800" dirty="0">
                <a:solidFill>
                  <a:schemeClr val="accent4">
                    <a:lumMod val="75000"/>
                  </a:schemeClr>
                </a:solidFill>
                <a:latin typeface="Bahnschrift Light SemiCondensed" panose="020B0502040204020203" pitchFamily="34" charset="0"/>
              </a:rPr>
              <a:t>Un atto PAC estraneo alle finalità indicate è invalido (perché in contrasto con il TFUE) </a:t>
            </a:r>
          </a:p>
        </p:txBody>
      </p:sp>
    </p:spTree>
    <p:extLst>
      <p:ext uri="{BB962C8B-B14F-4D97-AF65-F5344CB8AC3E}">
        <p14:creationId xmlns:p14="http://schemas.microsoft.com/office/powerpoint/2010/main" val="346260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Evoluzione</a:t>
            </a: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Anni ’60: istituzione delle prime OCM (v. </a:t>
            </a:r>
            <a:r>
              <a:rPr lang="it-IT" sz="2800" i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infra</a:t>
            </a:r>
            <a:r>
              <a:rPr lang="it-IT" sz="28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), con il risultato della creazione di un insieme di regole uniformi per certe filiere agricole + forte politica dei prezzi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Anni ’70: politica della strutture (introduzione dell’imprenditore agricolo a titolo principale </a:t>
            </a:r>
            <a:r>
              <a:rPr lang="it-IT" sz="2800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→ professionalizzazione della figura)</a:t>
            </a:r>
            <a:endParaRPr lang="it-IT" sz="2800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Anni ’80: dimensione ambientale + sviluppo rurale (=turismo nelle campagne)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Anni ’90: multifunzionalità (Agenda 2000 della Commissione)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Nuovo secolo: globalizzazione degli scambi </a:t>
            </a:r>
            <a:r>
              <a:rPr lang="it-IT" sz="2800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→ preservare l’ambiente naturale, codici europei dell’agricoltura (regolazione)</a:t>
            </a:r>
            <a:endParaRPr lang="it-IT" sz="2800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780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INQUADRAMENTO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98640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Trattato di Lisbona</a:t>
            </a:r>
            <a:br>
              <a:rPr lang="it-IT" cap="small" spc="350" dirty="0">
                <a:solidFill>
                  <a:srgbClr val="C00000"/>
                </a:solidFill>
              </a:rPr>
            </a:br>
            <a:endParaRPr lang="it-IT" sz="4000" spc="35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Termine del monopolio del Consiglio come organo decisionale, accrescimento del ruolo del Parlamento europeo (procedura legislativa ordinaria)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800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Al Consiglio è riservata funzione di governo in senso stretto del settore (=non legislativo)</a:t>
            </a:r>
            <a:endParaRPr lang="it-IT" sz="2800" dirty="0">
              <a:solidFill>
                <a:schemeClr val="accent4">
                  <a:lumMod val="75000"/>
                </a:schemeClr>
              </a:solidFill>
              <a:latin typeface="Bahnschrift Ligh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131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STRUMENTI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657658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Organizzazioni comuni di Mercato (OCM)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Definizione: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Insieme di misure con le quali si gestisce il mercato (produzione + scambi) di un determinato prodotto agricolo.</a:t>
            </a:r>
          </a:p>
          <a:p>
            <a:pPr marL="0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Utilità per gli agricoltori: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Garantisce uno sbocco per la loro produzione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→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 stabilità  dei redditi </a:t>
            </a:r>
          </a:p>
          <a:p>
            <a:pPr marL="0" indent="0">
              <a:buNone/>
            </a:pPr>
            <a:endParaRPr lang="it-IT" b="1" dirty="0">
              <a:solidFill>
                <a:schemeClr val="accent4">
                  <a:lumMod val="75000"/>
                </a:schemeClr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Utilità per i consumatori: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Garantisce  la sicurezza dell'approvvigionamento in prodotti alimentari a prezzi ragionevoli </a:t>
            </a:r>
          </a:p>
        </p:txBody>
      </p:sp>
    </p:spTree>
    <p:extLst>
      <p:ext uri="{BB962C8B-B14F-4D97-AF65-F5344CB8AC3E}">
        <p14:creationId xmlns:p14="http://schemas.microsoft.com/office/powerpoint/2010/main" val="2841045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it-IT" cap="small" spc="350" dirty="0">
                <a:solidFill>
                  <a:srgbClr val="C00000"/>
                </a:solidFill>
                <a:latin typeface="Bahnschrift" panose="020B0502040204020203" pitchFamily="34" charset="0"/>
              </a:rPr>
              <a:t>Organizzazioni comuni di Mercato (OCM)</a:t>
            </a:r>
            <a:endParaRPr lang="it-IT" sz="3600" spc="-100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Componenti:</a:t>
            </a:r>
          </a:p>
          <a:p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Prezzi (unici per tutti i mercati europei)</a:t>
            </a:r>
          </a:p>
          <a:p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Aiuti</a:t>
            </a:r>
          </a:p>
          <a:p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Controllo della produzione</a:t>
            </a:r>
          </a:p>
          <a:p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Regole per gli scambi con Paesi terzi</a:t>
            </a:r>
          </a:p>
          <a:p>
            <a:r>
              <a:rPr lang="it-IT" dirty="0">
                <a:solidFill>
                  <a:schemeClr val="accent4">
                    <a:lumMod val="75000"/>
                  </a:schemeClr>
                </a:solidFill>
                <a:latin typeface="Bahnschrift" panose="020B0502040204020203" pitchFamily="34" charset="0"/>
              </a:rPr>
              <a:t>(organizzazioni dei produttori)</a:t>
            </a:r>
          </a:p>
        </p:txBody>
      </p:sp>
    </p:spTree>
    <p:extLst>
      <p:ext uri="{BB962C8B-B14F-4D97-AF65-F5344CB8AC3E}">
        <p14:creationId xmlns:p14="http://schemas.microsoft.com/office/powerpoint/2010/main" val="25400207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10278</TotalTime>
  <Words>571</Words>
  <Application>Microsoft Office PowerPoint</Application>
  <PresentationFormat>Presentazione su schermo (4:3)</PresentationFormat>
  <Paragraphs>96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Bahnschrift</vt:lpstr>
      <vt:lpstr>Bahnschrift Light SemiCondensed</vt:lpstr>
      <vt:lpstr>Calibri</vt:lpstr>
      <vt:lpstr>Wingdings</vt:lpstr>
      <vt:lpstr>Tema di Office</vt:lpstr>
      <vt:lpstr>POLITICA AGRICOLA COMUNE</vt:lpstr>
      <vt:lpstr>ORIGINI ED EVOLUZIONE</vt:lpstr>
      <vt:lpstr>Il diritto primario </vt:lpstr>
      <vt:lpstr>Evoluzione</vt:lpstr>
      <vt:lpstr>INQUADRAMENTO</vt:lpstr>
      <vt:lpstr>Trattato di Lisbona </vt:lpstr>
      <vt:lpstr>STRUMENTI</vt:lpstr>
      <vt:lpstr>Organizzazioni comuni di Mercato (OCM)</vt:lpstr>
      <vt:lpstr>Organizzazioni comuni di Mercato (OCM)</vt:lpstr>
      <vt:lpstr>Quadro giuridico nel TFUE</vt:lpstr>
      <vt:lpstr>Possibili forme</vt:lpstr>
      <vt:lpstr>Prassi</vt:lpstr>
      <vt:lpstr>2 linee direttrici («pilastri»)</vt:lpstr>
      <vt:lpstr>Inoltre</vt:lpstr>
      <vt:lpstr>Finanziamento della PAC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Emanuela Pistoia</dc:creator>
  <cp:lastModifiedBy>Guido Gentile</cp:lastModifiedBy>
  <cp:revision>84</cp:revision>
  <dcterms:created xsi:type="dcterms:W3CDTF">2020-02-17T15:25:17Z</dcterms:created>
  <dcterms:modified xsi:type="dcterms:W3CDTF">2021-12-06T09:09:43Z</dcterms:modified>
</cp:coreProperties>
</file>