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5DFDB2-04BF-4446-A2B0-371E172138EF}" type="datetimeFigureOut">
              <a:rPr lang="it-IT" smtClean="0"/>
              <a:pPr/>
              <a:t>24/03/2020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25BC1A-3BA0-447C-9A77-00D8CFFCBD0A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214422"/>
            <a:ext cx="8229600" cy="4000528"/>
          </a:xfrm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IL DIRITTO DEI TRATTATI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Effetti dei trattati sugli Stati terzi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Art.34: né diritti né obblighi per gli Stati terzi (principio </a:t>
            </a:r>
            <a:r>
              <a:rPr lang="it-IT" dirty="0" err="1" smtClean="0"/>
              <a:t>consensualista</a:t>
            </a:r>
            <a:r>
              <a:rPr lang="it-IT" dirty="0" smtClean="0"/>
              <a:t> – norma consuetudinaria)</a:t>
            </a:r>
          </a:p>
          <a:p>
            <a:r>
              <a:rPr lang="it-IT" dirty="0" smtClean="0"/>
              <a:t>Norme di cui i terzi sono beneficiari materiali (navigazione) – ipotesi (problematica) di “gravami” a carico di terzi (risorse biologiche)</a:t>
            </a:r>
          </a:p>
          <a:p>
            <a:r>
              <a:rPr lang="it-IT" dirty="0" smtClean="0"/>
              <a:t>Art.35 e 36: consenso del terzo ad assumere diritti/obblighi – fattispecie complessa - regime di accettazione</a:t>
            </a:r>
            <a:endParaRPr lang="it-IT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Effetti dei trattati sugli Stati terzi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Art.38: norme </a:t>
            </a:r>
            <a:r>
              <a:rPr lang="it-IT" dirty="0" err="1" smtClean="0"/>
              <a:t>pattizie</a:t>
            </a:r>
            <a:r>
              <a:rPr lang="it-IT" dirty="0" smtClean="0"/>
              <a:t> che riflettono il diritto consuetudinario</a:t>
            </a:r>
          </a:p>
          <a:p>
            <a:r>
              <a:rPr lang="it-IT" dirty="0" smtClean="0"/>
              <a:t>Trattati che determinano un assetto territoriale (ma la validità per tutti discende dal principio di sovranità territoriale)</a:t>
            </a:r>
          </a:p>
          <a:p>
            <a:r>
              <a:rPr lang="it-IT" dirty="0" smtClean="0"/>
              <a:t>Trattati diretti a creare regimi generali (Antartide): la validità per tutti discende dalla capacità di farli rispettare (legislatori </a:t>
            </a:r>
            <a:r>
              <a:rPr lang="it-IT" i="1" dirty="0" smtClean="0"/>
              <a:t>de facto</a:t>
            </a:r>
            <a:r>
              <a:rPr lang="it-IT" dirty="0" smtClean="0"/>
              <a:t>)</a:t>
            </a:r>
          </a:p>
          <a:p>
            <a:r>
              <a:rPr lang="it-IT" dirty="0" smtClean="0"/>
              <a:t>Deroghe al regime dei trattati (successione automatica, impossibilità di recesso) per trattati sui diritti umani o sul disarmo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Le riserve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Nozione: dichiarazione unilaterale attraverso la quale uno Stato mira ad escludere o modificare l’effetto di alcune disposizioni nei propri confronti</a:t>
            </a:r>
          </a:p>
          <a:p>
            <a:r>
              <a:rPr lang="it-IT" dirty="0" smtClean="0"/>
              <a:t>Riserve e dichiarazioni interpretative</a:t>
            </a:r>
          </a:p>
          <a:p>
            <a:r>
              <a:rPr lang="it-IT" dirty="0" smtClean="0"/>
              <a:t>Funzione: facilitare l’adesione ai trattati multilaterali</a:t>
            </a:r>
          </a:p>
          <a:p>
            <a:r>
              <a:rPr lang="it-IT" dirty="0" smtClean="0"/>
              <a:t>Limiti finalizzati ad evitarne un uso improprio – flessibilità vs rischio di frammentazione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La disciplina delle riserve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Disciplina classica: integrità del trattato – necessità del consenso di tutte le altre parti</a:t>
            </a:r>
          </a:p>
          <a:p>
            <a:pPr>
              <a:buNone/>
            </a:pPr>
            <a:endParaRPr lang="it-IT" dirty="0" smtClean="0"/>
          </a:p>
          <a:p>
            <a:r>
              <a:rPr lang="it-IT" dirty="0" smtClean="0"/>
              <a:t>Parere CIG (Convenzione Genocidio) del 1951 (contrarietà del blocco socialista alla clausola giurisdizionale): ammissibilità nel rispetto dell’oggetto e dello scopo </a:t>
            </a:r>
          </a:p>
          <a:p>
            <a:endParaRPr lang="it-IT" dirty="0" smtClean="0"/>
          </a:p>
          <a:p>
            <a:r>
              <a:rPr lang="it-IT" dirty="0" smtClean="0"/>
              <a:t>Accertamento decentrato: accettazione, obiezione</a:t>
            </a:r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La disciplina delle riserve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Convenzione di Vienna: accolti limite generale e meccanismo decentrato – accettazione tacita (12 mesi) – effetti dell’obiezione (qualificata e non qualificata – critica)  </a:t>
            </a:r>
          </a:p>
          <a:p>
            <a:r>
              <a:rPr lang="it-IT" dirty="0" smtClean="0"/>
              <a:t>Sviluppi recenti (“Guida alla pratica delle riserve” della CDI): ritorno a un regime obiettivo (accettazione non prevale su inammissibilità)</a:t>
            </a:r>
          </a:p>
          <a:p>
            <a:r>
              <a:rPr lang="it-IT" dirty="0" smtClean="0"/>
              <a:t>Trattati sui diritti umani (struttura </a:t>
            </a:r>
            <a:r>
              <a:rPr lang="it-IT" i="1" dirty="0" smtClean="0"/>
              <a:t>erga </a:t>
            </a:r>
            <a:r>
              <a:rPr lang="it-IT" i="1" dirty="0" err="1" smtClean="0"/>
              <a:t>omnes</a:t>
            </a:r>
            <a:r>
              <a:rPr lang="it-IT" dirty="0" smtClean="0"/>
              <a:t>): accertamento centralizzato – riserve inammissibili si danno per non apposte</a:t>
            </a:r>
            <a:endParaRPr lang="it-IT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/>
          </a:bodyPr>
          <a:lstStyle/>
          <a:p>
            <a:r>
              <a:rPr lang="it-IT" dirty="0" smtClean="0"/>
              <a:t>Interpretazione dei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Attribuzione di significato a una disposizione linguistica</a:t>
            </a:r>
          </a:p>
          <a:p>
            <a:r>
              <a:rPr lang="it-IT" dirty="0" smtClean="0"/>
              <a:t>Regole vere e proprie o semplici metodi? </a:t>
            </a:r>
          </a:p>
          <a:p>
            <a:r>
              <a:rPr lang="it-IT" dirty="0" smtClean="0"/>
              <a:t>Eterogeneità delle norme da interpretare</a:t>
            </a:r>
          </a:p>
          <a:p>
            <a:r>
              <a:rPr lang="it-IT" dirty="0" smtClean="0"/>
              <a:t>Convenzione di Vienna: regole molto generali, scala di priorità, carattere residuale (rispetto a categorie specifiche)</a:t>
            </a:r>
          </a:p>
          <a:p>
            <a:r>
              <a:rPr lang="it-IT" dirty="0" smtClean="0"/>
              <a:t>Carattere consuetudinario</a:t>
            </a:r>
          </a:p>
          <a:p>
            <a:endParaRPr lang="it-IT" dirty="0" smtClean="0"/>
          </a:p>
          <a:p>
            <a:endParaRPr lang="it-IT" dirty="0" smtClean="0"/>
          </a:p>
          <a:p>
            <a:pPr>
              <a:buNone/>
            </a:pPr>
            <a:endParaRPr lang="it-IT" dirty="0" smtClean="0"/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Interpretazione dei trattati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Tre metodi: oggettivo (testo), soggettivo (volontà originaria), funzionale (scopo)</a:t>
            </a:r>
          </a:p>
          <a:p>
            <a:r>
              <a:rPr lang="it-IT" dirty="0" smtClean="0"/>
              <a:t>Art.31,1:  “in buona fede, secondo il significato ordinario da attribuire ai suoi termini e nel loro contesto, nonché alla luce del suo oggetto e del suo scopo”</a:t>
            </a:r>
          </a:p>
          <a:p>
            <a:r>
              <a:rPr lang="it-IT" dirty="0" smtClean="0"/>
              <a:t>Art.31,2: significato di “contesto” (preambolo, altri accordi tra le parti, prassi applicative)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Interpretazione dei trattati III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Art.32: lavori preparatori (volontà originaria) in via supplementare (quando il metodo oggettivo da un risultato ambiguo o oscuro)</a:t>
            </a:r>
          </a:p>
          <a:p>
            <a:r>
              <a:rPr lang="it-IT" dirty="0" smtClean="0"/>
              <a:t>Interpretazione evolutiva: significato originario o attuale? Interpretazione statica (certezza del diritto) o dinamica (adattata ai mutamenti sociali)</a:t>
            </a:r>
          </a:p>
          <a:p>
            <a:r>
              <a:rPr lang="it-IT" dirty="0" smtClean="0"/>
              <a:t>Trattati sui diritti umani: criteri funzionali ed evolutivi</a:t>
            </a:r>
          </a:p>
          <a:p>
            <a:r>
              <a:rPr lang="it-IT" dirty="0" smtClean="0"/>
              <a:t>Trattati istitutivi di </a:t>
            </a:r>
            <a:r>
              <a:rPr lang="it-IT" dirty="0" err="1" smtClean="0"/>
              <a:t>o.i.</a:t>
            </a:r>
            <a:r>
              <a:rPr lang="it-IT" dirty="0" smtClean="0"/>
              <a:t>: natura “costituzionale”, teoria dei “poteri impliciti”</a:t>
            </a:r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Cause di invalidità e di estinzione/sospensione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Invalidità/nullità: cessazione degli effetti del trattato </a:t>
            </a:r>
            <a:r>
              <a:rPr lang="it-IT" i="1" dirty="0" smtClean="0"/>
              <a:t>ex </a:t>
            </a:r>
            <a:r>
              <a:rPr lang="it-IT" i="1" dirty="0" err="1" smtClean="0"/>
              <a:t>tunc</a:t>
            </a:r>
            <a:r>
              <a:rPr lang="it-IT" i="1" dirty="0" smtClean="0"/>
              <a:t> </a:t>
            </a:r>
            <a:r>
              <a:rPr lang="it-IT" dirty="0" smtClean="0"/>
              <a:t>(fenomeno patologico)</a:t>
            </a:r>
          </a:p>
          <a:p>
            <a:endParaRPr lang="it-IT" dirty="0" smtClean="0"/>
          </a:p>
          <a:p>
            <a:r>
              <a:rPr lang="it-IT" dirty="0" smtClean="0"/>
              <a:t>Estinzione: cessazione degli effetti del trattato </a:t>
            </a:r>
            <a:r>
              <a:rPr lang="it-IT" i="1" dirty="0" smtClean="0"/>
              <a:t>ex </a:t>
            </a:r>
            <a:r>
              <a:rPr lang="it-IT" i="1" dirty="0" err="1" smtClean="0"/>
              <a:t>nunc</a:t>
            </a:r>
            <a:r>
              <a:rPr lang="it-IT" i="1" dirty="0" smtClean="0"/>
              <a:t> </a:t>
            </a:r>
            <a:r>
              <a:rPr lang="it-IT" dirty="0" smtClean="0"/>
              <a:t>(fenomeno fisiologico)</a:t>
            </a:r>
          </a:p>
          <a:p>
            <a:endParaRPr lang="it-IT" dirty="0" smtClean="0"/>
          </a:p>
          <a:p>
            <a:r>
              <a:rPr lang="it-IT" dirty="0" smtClean="0"/>
              <a:t>Separabilità (art.44) e suoi limiti (recesso; violenza e contrasto con 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Cause di invalidità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smtClean="0"/>
              <a:t>I vizi della volontà: errore, dolo (corruzione), violenza (</a:t>
            </a:r>
            <a:r>
              <a:rPr lang="it-IT" dirty="0" err="1" smtClean="0"/>
              <a:t>violenza</a:t>
            </a:r>
            <a:r>
              <a:rPr lang="it-IT" dirty="0" smtClean="0"/>
              <a:t> sul rappresentante, violenza sullo Stato: forza economica, dimensione contrattualistica e nesso con il divieto di uso della forza)</a:t>
            </a:r>
          </a:p>
          <a:p>
            <a:r>
              <a:rPr lang="it-IT" dirty="0" smtClean="0"/>
              <a:t>Violazione di norme sulla competenza a stipulare (</a:t>
            </a:r>
            <a:r>
              <a:rPr lang="it-IT" i="1" dirty="0" smtClean="0"/>
              <a:t>rinvio</a:t>
            </a:r>
            <a:r>
              <a:rPr lang="it-IT" dirty="0" smtClean="0"/>
              <a:t>)</a:t>
            </a:r>
          </a:p>
          <a:p>
            <a:r>
              <a:rPr lang="it-IT" dirty="0" smtClean="0"/>
              <a:t>Contrasto con norme di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i="1" dirty="0" smtClean="0"/>
              <a:t> </a:t>
            </a:r>
            <a:r>
              <a:rPr lang="it-IT" dirty="0" smtClean="0"/>
              <a:t>(</a:t>
            </a:r>
            <a:r>
              <a:rPr lang="it-IT" i="1" dirty="0" smtClean="0"/>
              <a:t>rinvio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Trattati. Caratteri generali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it-IT" dirty="0" smtClean="0"/>
              <a:t>Definizione: scambio di consenso (incontro di volontà) idoneo a produrre diritti/obblighi fra le parti</a:t>
            </a:r>
          </a:p>
          <a:p>
            <a:r>
              <a:rPr lang="it-IT" dirty="0" smtClean="0"/>
              <a:t>Diritto particolare (reciprocità)</a:t>
            </a:r>
          </a:p>
          <a:p>
            <a:r>
              <a:rPr lang="it-IT" dirty="0" smtClean="0"/>
              <a:t>Bilateralismo </a:t>
            </a:r>
            <a:r>
              <a:rPr lang="it-IT" i="1" dirty="0" smtClean="0"/>
              <a:t>vs</a:t>
            </a:r>
            <a:r>
              <a:rPr lang="it-IT" dirty="0" smtClean="0"/>
              <a:t> realizzazione di interessi collettivi</a:t>
            </a:r>
          </a:p>
          <a:p>
            <a:r>
              <a:rPr lang="it-IT" dirty="0" smtClean="0"/>
              <a:t>Trattati come contratti atipici del diritto interno</a:t>
            </a:r>
          </a:p>
          <a:p>
            <a:r>
              <a:rPr lang="it-IT" dirty="0" smtClean="0"/>
              <a:t>Il diritto dei trattati: Convenzione di Vienna (1969) – codificazione e sviluppo progressivo</a:t>
            </a:r>
            <a:endParaRPr lang="it-IT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Cause di estinzione/sospensione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it-IT" dirty="0" smtClean="0"/>
              <a:t>Art.54 ss.: consenso</a:t>
            </a:r>
          </a:p>
          <a:p>
            <a:r>
              <a:rPr lang="it-IT" dirty="0" smtClean="0"/>
              <a:t>Art.60: inadempimento (violazione “sostanziale”) – trattati bilaterali; trattati </a:t>
            </a:r>
            <a:r>
              <a:rPr lang="it-IT" dirty="0" smtClean="0"/>
              <a:t>multilaterali  </a:t>
            </a:r>
            <a:r>
              <a:rPr lang="it-IT" dirty="0" smtClean="0"/>
              <a:t>(reazione </a:t>
            </a:r>
            <a:r>
              <a:rPr lang="it-IT" dirty="0" smtClean="0"/>
              <a:t>collettiva/tutti o solo con la parte inadempiente; reazione/sospensione unilaterale della </a:t>
            </a:r>
            <a:r>
              <a:rPr lang="it-IT" dirty="0" smtClean="0"/>
              <a:t>parte “specialmente lesa”; </a:t>
            </a:r>
            <a:r>
              <a:rPr lang="it-IT" dirty="0" smtClean="0"/>
              <a:t>reazione unilaterale/sospensione a </a:t>
            </a:r>
            <a:r>
              <a:rPr lang="it-IT" dirty="0" smtClean="0"/>
              <a:t>violazione di obblighi “integrali” (disarmo); divieto di sospendere/estinguere trattati in materia di </a:t>
            </a:r>
            <a:r>
              <a:rPr lang="it-IT" dirty="0" err="1" smtClean="0"/>
              <a:t>d.u.</a:t>
            </a:r>
            <a:r>
              <a:rPr lang="it-IT" dirty="0" smtClean="0"/>
              <a:t> e </a:t>
            </a:r>
            <a:r>
              <a:rPr lang="it-IT" dirty="0" err="1" smtClean="0"/>
              <a:t>d.i.u.</a:t>
            </a:r>
            <a:r>
              <a:rPr lang="it-IT" dirty="0" smtClean="0"/>
              <a:t>)</a:t>
            </a:r>
          </a:p>
          <a:p>
            <a:r>
              <a:rPr lang="it-IT" dirty="0" smtClean="0"/>
              <a:t>Art.62: mutamento fondamentale di circostanze (limiti ristretti: motivo determinante del consenso, alterazione radicale della portata)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Profili procedurali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Art.65:  notifica – (eventuale) obiezione – controversia – (eventuale) soluzione – procedura di conciliazione (non vincolante)</a:t>
            </a:r>
          </a:p>
          <a:p>
            <a:endParaRPr lang="it-IT" dirty="0" smtClean="0"/>
          </a:p>
          <a:p>
            <a:r>
              <a:rPr lang="it-IT" dirty="0" smtClean="0"/>
              <a:t>Art.66: ipotesi di invalidità/estinzione contrasto con lo </a:t>
            </a:r>
            <a:r>
              <a:rPr lang="it-IT" i="1" dirty="0" err="1" smtClean="0"/>
              <a:t>ius</a:t>
            </a:r>
            <a:r>
              <a:rPr lang="it-IT" i="1" dirty="0" smtClean="0"/>
              <a:t> </a:t>
            </a:r>
            <a:r>
              <a:rPr lang="it-IT" i="1" dirty="0" err="1" smtClean="0"/>
              <a:t>cogens</a:t>
            </a:r>
            <a:r>
              <a:rPr lang="it-IT" i="1" dirty="0" smtClean="0"/>
              <a:t> – </a:t>
            </a:r>
            <a:r>
              <a:rPr lang="it-IT" dirty="0" smtClean="0"/>
              <a:t>ricorso unilaterale ala CIG</a:t>
            </a:r>
          </a:p>
          <a:p>
            <a:endParaRPr lang="it-IT" dirty="0" smtClean="0"/>
          </a:p>
          <a:p>
            <a:r>
              <a:rPr lang="it-IT" dirty="0" smtClean="0"/>
              <a:t>Rischio di situazione sospesa (insoluta)</a:t>
            </a:r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Convenzione di Vienna (1969)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Solo accordi scritti fra Stati</a:t>
            </a:r>
          </a:p>
          <a:p>
            <a:endParaRPr lang="it-IT" dirty="0" smtClean="0"/>
          </a:p>
          <a:p>
            <a:r>
              <a:rPr lang="it-IT" dirty="0" smtClean="0"/>
              <a:t>Trattati di cui è parte una organizzazione internazionale (esempio: Unione europea) -  Convenzione di Vienna (1986) – effetti degli accordi delle </a:t>
            </a:r>
            <a:r>
              <a:rPr lang="it-IT" dirty="0" err="1" smtClean="0"/>
              <a:t>o.i.</a:t>
            </a:r>
            <a:r>
              <a:rPr lang="it-IT" dirty="0" smtClean="0"/>
              <a:t> sugli Stati membri</a:t>
            </a:r>
          </a:p>
          <a:p>
            <a:endParaRPr lang="it-IT" dirty="0"/>
          </a:p>
          <a:p>
            <a:r>
              <a:rPr lang="it-IT" dirty="0" smtClean="0"/>
              <a:t>Non si applica la clausola “</a:t>
            </a:r>
            <a:r>
              <a:rPr lang="it-IT" i="1" dirty="0" smtClean="0"/>
              <a:t>si </a:t>
            </a:r>
            <a:r>
              <a:rPr lang="it-IT" i="1" dirty="0" err="1" smtClean="0"/>
              <a:t>omnes</a:t>
            </a:r>
            <a:r>
              <a:rPr lang="it-IT" dirty="0" smtClean="0"/>
              <a:t>” (principio dell’integralità)</a:t>
            </a:r>
            <a:endParaRPr lang="it-IT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Formazione dei trattati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Definizione del testo: negoziati diretti – conferenze internazionali (regole di procedura – maggioranza di due terzi – metodi diplomatici: </a:t>
            </a:r>
            <a:r>
              <a:rPr lang="it-IT" i="1" dirty="0" err="1" smtClean="0"/>
              <a:t>consensus</a:t>
            </a:r>
            <a:r>
              <a:rPr lang="it-IT" dirty="0" smtClean="0"/>
              <a:t>, “pacchetti negoziali”) – organi internazionali (risoluzioni)</a:t>
            </a:r>
          </a:p>
          <a:p>
            <a:endParaRPr lang="it-IT" dirty="0" smtClean="0"/>
          </a:p>
          <a:p>
            <a:r>
              <a:rPr lang="it-IT" dirty="0" smtClean="0"/>
              <a:t>Firma: nei trattati semplificati (consenso), nei trattati solenni (chiusura della trattativa e autenticazione del testo,)</a:t>
            </a:r>
            <a:endParaRPr lang="it-IT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/>
          <a:lstStyle/>
          <a:p>
            <a:r>
              <a:rPr lang="it-IT" dirty="0" smtClean="0"/>
              <a:t>Formazione dei trattati 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smtClean="0"/>
              <a:t>Ratifica: consenso (nei trattati solenni) – atti equivalenti: adesione …</a:t>
            </a:r>
          </a:p>
          <a:p>
            <a:r>
              <a:rPr lang="it-IT" dirty="0" smtClean="0"/>
              <a:t>Scambio/deposito ratifiche – entrata in vigore differita</a:t>
            </a:r>
          </a:p>
          <a:p>
            <a:r>
              <a:rPr lang="it-IT" dirty="0" smtClean="0"/>
              <a:t>Trattati aperti/trattati chiusi</a:t>
            </a:r>
          </a:p>
          <a:p>
            <a:r>
              <a:rPr lang="it-IT" dirty="0" smtClean="0"/>
              <a:t>Indicazione/libertà di scelta della modalità di espressione del consenso</a:t>
            </a:r>
          </a:p>
          <a:p>
            <a:r>
              <a:rPr lang="it-IT" dirty="0" smtClean="0"/>
              <a:t>Revisione: principio </a:t>
            </a:r>
            <a:r>
              <a:rPr lang="it-IT" dirty="0" err="1" smtClean="0"/>
              <a:t>consensualista</a:t>
            </a:r>
            <a:r>
              <a:rPr lang="it-IT" dirty="0" smtClean="0"/>
              <a:t> (consenso unanime) e forme particolari (maggioranza)</a:t>
            </a:r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Formazione dei trattati </a:t>
            </a:r>
            <a:br>
              <a:rPr lang="it-IT" dirty="0" smtClean="0"/>
            </a:br>
            <a:r>
              <a:rPr lang="it-IT" dirty="0" smtClean="0"/>
              <a:t>Normativa italiana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Competenza internazionale del potere esecutivo – interferenza con il potere legislativo: necessità di assenso preventivo del Parlamento – caso degli Stati federali</a:t>
            </a:r>
          </a:p>
          <a:p>
            <a:r>
              <a:rPr lang="it-IT" dirty="0" smtClean="0"/>
              <a:t>Art.87 </a:t>
            </a:r>
            <a:r>
              <a:rPr lang="it-IT" dirty="0" err="1" smtClean="0"/>
              <a:t>Cost</a:t>
            </a:r>
            <a:r>
              <a:rPr lang="it-IT" dirty="0" smtClean="0"/>
              <a:t>: ratifica del Capo dello Stato “previa, quando occorra, autorizzazione delle Camere” </a:t>
            </a:r>
          </a:p>
          <a:p>
            <a:r>
              <a:rPr lang="it-IT" dirty="0" smtClean="0"/>
              <a:t>Art.80 </a:t>
            </a:r>
            <a:r>
              <a:rPr lang="it-IT" dirty="0" err="1" smtClean="0"/>
              <a:t>Cost</a:t>
            </a:r>
            <a:r>
              <a:rPr lang="it-IT" dirty="0" smtClean="0"/>
              <a:t>: obbligo di autorizzazione (5 ipotesi)</a:t>
            </a:r>
            <a:endParaRPr lang="it-I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Formazione dei trattati </a:t>
            </a:r>
            <a:br>
              <a:rPr lang="it-IT" dirty="0" smtClean="0"/>
            </a:br>
            <a:r>
              <a:rPr lang="it-IT" dirty="0" smtClean="0"/>
              <a:t>Normativa italiana </a:t>
            </a:r>
            <a:r>
              <a:rPr lang="it-IT" dirty="0" err="1" smtClean="0"/>
              <a:t>II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it-IT" dirty="0" smtClean="0"/>
              <a:t>Trattati in forma semplificata: principio del parallelismo</a:t>
            </a:r>
          </a:p>
          <a:p>
            <a:endParaRPr lang="it-IT" dirty="0" smtClean="0"/>
          </a:p>
          <a:p>
            <a:r>
              <a:rPr lang="it-IT" dirty="0" smtClean="0"/>
              <a:t>Trattati stipulati in modo difforme – prassi abbondante (invio di truppe all’estero – concessione di basi militari) – conseguenze politiche (improbabili) e giuridiche (incostituzionalità) – prassi degli interventi successivi</a:t>
            </a:r>
          </a:p>
          <a:p>
            <a:endParaRPr lang="it-IT" dirty="0" smtClean="0"/>
          </a:p>
          <a:p>
            <a:r>
              <a:rPr lang="it-IT" dirty="0" smtClean="0"/>
              <a:t>Art.72,4 (riserva d’aula) e 75,2 (</a:t>
            </a:r>
            <a:r>
              <a:rPr lang="it-IT" i="1" dirty="0" smtClean="0"/>
              <a:t>referendum</a:t>
            </a:r>
            <a:r>
              <a:rPr lang="it-IT" dirty="0" smtClean="0"/>
              <a:t>)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Formazione dei trattati ed enti sub-statali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t-IT" dirty="0" smtClean="0"/>
          </a:p>
          <a:p>
            <a:r>
              <a:rPr lang="it-IT" dirty="0" smtClean="0"/>
              <a:t>Previsioni costituzionali (apertura) e prassi tradizionale (negativa)</a:t>
            </a:r>
          </a:p>
          <a:p>
            <a:endParaRPr lang="it-IT" dirty="0" smtClean="0"/>
          </a:p>
          <a:p>
            <a:r>
              <a:rPr lang="it-IT" dirty="0" smtClean="0"/>
              <a:t>Art.117,9 </a:t>
            </a:r>
            <a:r>
              <a:rPr lang="it-IT" dirty="0" err="1" smtClean="0"/>
              <a:t>Cost</a:t>
            </a:r>
            <a:r>
              <a:rPr lang="it-IT" dirty="0" smtClean="0"/>
              <a:t>: potere estero regionale – non esclusivo – nei casi e nelle forme previste per legge – legge 131 del 2003: impostazione centralista – Regioni come organi dello Stato</a:t>
            </a:r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solidFill>
            <a:srgbClr val="FFFF00"/>
          </a:solidFill>
        </p:spPr>
        <p:txBody>
          <a:bodyPr>
            <a:normAutofit fontScale="90000"/>
          </a:bodyPr>
          <a:lstStyle/>
          <a:p>
            <a:r>
              <a:rPr lang="it-IT" dirty="0" smtClean="0"/>
              <a:t>Violazione di norme sulla competenza a stipulare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smtClean="0"/>
              <a:t>Effetti di un procedimento interno irregolare sul piano internazionale: modello costituzionalista e modello internazionalista</a:t>
            </a:r>
          </a:p>
          <a:p>
            <a:r>
              <a:rPr lang="it-IT" dirty="0" smtClean="0"/>
              <a:t>Organi di vertice, diplomatici: presunzioni di competenza</a:t>
            </a:r>
          </a:p>
          <a:p>
            <a:r>
              <a:rPr lang="it-IT" dirty="0" smtClean="0"/>
              <a:t>Art.46 </a:t>
            </a:r>
            <a:r>
              <a:rPr lang="it-IT" dirty="0" err="1" smtClean="0"/>
              <a:t>Conv</a:t>
            </a:r>
            <a:r>
              <a:rPr lang="it-IT" dirty="0" smtClean="0"/>
              <a:t> di Vienna: solo violazioni “manifeste” di norme “fondamentali”</a:t>
            </a:r>
          </a:p>
          <a:p>
            <a:r>
              <a:rPr lang="it-IT" dirty="0" smtClean="0"/>
              <a:t>Diritto consuetudinario: corrispondenza all’assetto effettivo (vedi caso italiano)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1186</Words>
  <Application>Microsoft Office PowerPoint</Application>
  <PresentationFormat>Presentazione su schermo (4:3)</PresentationFormat>
  <Paragraphs>104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21</vt:i4>
      </vt:variant>
    </vt:vector>
  </HeadingPairs>
  <TitlesOfParts>
    <vt:vector size="22" baseType="lpstr">
      <vt:lpstr>Tema di Office</vt:lpstr>
      <vt:lpstr>IL DIRITTO DEI TRATTATI</vt:lpstr>
      <vt:lpstr>Trattati. Caratteri generali</vt:lpstr>
      <vt:lpstr>Convenzione di Vienna (1969)</vt:lpstr>
      <vt:lpstr>Formazione dei trattati</vt:lpstr>
      <vt:lpstr>Formazione dei trattati II</vt:lpstr>
      <vt:lpstr>Formazione dei trattati  Normativa italiana</vt:lpstr>
      <vt:lpstr>Formazione dei trattati  Normativa italiana II</vt:lpstr>
      <vt:lpstr>Formazione dei trattati ed enti sub-statali</vt:lpstr>
      <vt:lpstr>Violazione di norme sulla competenza a stipulare</vt:lpstr>
      <vt:lpstr>Effetti dei trattati sugli Stati terzi</vt:lpstr>
      <vt:lpstr>Effetti dei trattati sugli Stati terzi II</vt:lpstr>
      <vt:lpstr>Le riserve</vt:lpstr>
      <vt:lpstr>La disciplina delle riserve</vt:lpstr>
      <vt:lpstr>La disciplina delle riserve II</vt:lpstr>
      <vt:lpstr>Interpretazione dei trattati</vt:lpstr>
      <vt:lpstr>Interpretazione dei trattati II</vt:lpstr>
      <vt:lpstr>Interpretazione dei trattati III</vt:lpstr>
      <vt:lpstr>Cause di invalidità e di estinzione/sospensione</vt:lpstr>
      <vt:lpstr>Cause di invalidità</vt:lpstr>
      <vt:lpstr>Cause di estinzione/sospensione</vt:lpstr>
      <vt:lpstr>Profili procedurali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DIRITTO DEI TRATTATI</dc:title>
  <dc:creator>Antonio Marchesi</dc:creator>
  <cp:lastModifiedBy>Antonio Marchesi</cp:lastModifiedBy>
  <cp:revision>38</cp:revision>
  <dcterms:created xsi:type="dcterms:W3CDTF">2020-03-19T09:10:30Z</dcterms:created>
  <dcterms:modified xsi:type="dcterms:W3CDTF">2020-03-24T09:36:22Z</dcterms:modified>
</cp:coreProperties>
</file>