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35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81"/>
  </p:normalViewPr>
  <p:slideViewPr>
    <p:cSldViewPr snapToGrid="0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/>
      <dgm:spPr/>
      <dgm:t>
        <a:bodyPr/>
        <a:lstStyle/>
        <a:p>
          <a:r>
            <a:rPr lang="it-IT" b="0" dirty="0"/>
            <a:t>le </a:t>
          </a:r>
          <a:r>
            <a:rPr lang="it-IT" b="1" dirty="0"/>
            <a:t>convenzioni internazionali</a:t>
          </a:r>
          <a:r>
            <a:rPr lang="it-IT" b="0" dirty="0"/>
            <a:t>, generali o particolari, che stabiliscono norme espressamente riconosciute dagli Stati in lite;</a:t>
          </a:r>
          <a:endParaRPr lang="en-US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0ADAC24F-0C5B-44EF-937B-A3963D1089CE}">
      <dgm:prSet/>
      <dgm:spPr/>
      <dgm:t>
        <a:bodyPr/>
        <a:lstStyle/>
        <a:p>
          <a:r>
            <a:rPr lang="it-IT" b="0"/>
            <a:t>la </a:t>
          </a:r>
          <a:r>
            <a:rPr lang="it-IT" b="1"/>
            <a:t>consuetudine internazionale</a:t>
          </a:r>
          <a:r>
            <a:rPr lang="it-IT" b="0"/>
            <a:t>, come prova di una prassi generale accettata come diritto;</a:t>
          </a:r>
          <a:endParaRPr lang="en-US" b="0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/>
      <dgm:spPr/>
      <dgm:t>
        <a:bodyPr/>
        <a:lstStyle/>
        <a:p>
          <a:r>
            <a:rPr lang="it-IT"/>
            <a:t>i </a:t>
          </a:r>
          <a:r>
            <a:rPr lang="it-IT" b="1"/>
            <a:t>principi generali di diritto </a:t>
          </a:r>
          <a:r>
            <a:rPr lang="it-IT"/>
            <a:t>riconosciuti dalle nazioni civili;
fatte salve le disposizioni dell'articolo 59, le decisioni giudiziarie e gli insegnamenti dei più qualificati pubblicisti delle varie nazioni, come </a:t>
          </a:r>
          <a:r>
            <a:rPr lang="it-IT" b="1"/>
            <a:t>mezzi sussidiari </a:t>
          </a:r>
          <a:r>
            <a:rPr lang="it-IT"/>
            <a:t>per la determinazione delle norme di diritto.</a:t>
          </a:r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/>
            <a:t>2. La presente disposizione non pregiudica la competenza della Corte a decidere una controversia </a:t>
          </a:r>
          <a:r>
            <a:rPr lang="it-IT" i="1"/>
            <a:t>ex aequo et bono</a:t>
          </a:r>
          <a:r>
            <a:rPr lang="it-IT"/>
            <a:t>, se le parti vi consentono.</a:t>
          </a:r>
          <a:endParaRPr lang="en-US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1045"/>
          <a:ext cx="1051560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1. La Corte, che ha il compito di decidere, conformemente al diritto internazionale, sulle controversie che le sono sottoposte, applica:</a:t>
          </a:r>
          <a:endParaRPr lang="en-US" sz="2800" kern="1200" dirty="0"/>
        </a:p>
      </dsp:txBody>
      <dsp:txXfrm>
        <a:off x="54373" y="55418"/>
        <a:ext cx="10406854" cy="1005094"/>
      </dsp:txXfrm>
    </dsp:sp>
    <dsp:sp modelId="{61053375-D834-2A48-9D19-8CAC6B5FF0AF}">
      <dsp:nvSpPr>
        <dsp:cNvPr id="0" name=""/>
        <dsp:cNvSpPr/>
      </dsp:nvSpPr>
      <dsp:spPr>
        <a:xfrm>
          <a:off x="0" y="1114885"/>
          <a:ext cx="10515600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/>
            <a:t>la </a:t>
          </a:r>
          <a:r>
            <a:rPr lang="it-IT" sz="2200" b="1" kern="1200"/>
            <a:t>consuetudine internazionale</a:t>
          </a:r>
          <a:r>
            <a:rPr lang="it-IT" sz="2200" b="0" kern="1200"/>
            <a:t>, come prova di una prassi generale accettata come diritto;</a:t>
          </a:r>
          <a:endParaRPr lang="en-US" sz="2200" b="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kern="1200"/>
            <a:t>i </a:t>
          </a:r>
          <a:r>
            <a:rPr lang="it-IT" sz="2200" b="1" kern="1200"/>
            <a:t>principi generali di diritto </a:t>
          </a:r>
          <a:r>
            <a:rPr lang="it-IT" sz="2200" kern="1200"/>
            <a:t>riconosciuti dalle nazioni civili;
fatte salve le disposizioni dell'articolo 59, le decisioni giudiziarie e gli insegnamenti dei più qualificati pubblicisti delle varie nazioni, come </a:t>
          </a:r>
          <a:r>
            <a:rPr lang="it-IT" sz="2200" b="1" kern="1200"/>
            <a:t>mezzi sussidiari </a:t>
          </a:r>
          <a:r>
            <a:rPr lang="it-IT" sz="2200" kern="1200"/>
            <a:t>per la determinazione delle norme di diritto.</a:t>
          </a:r>
          <a:endParaRPr lang="en-US" sz="2200" kern="1200"/>
        </a:p>
      </dsp:txBody>
      <dsp:txXfrm>
        <a:off x="0" y="1114885"/>
        <a:ext cx="10515600" cy="2782080"/>
      </dsp:txXfrm>
    </dsp:sp>
    <dsp:sp modelId="{19C252AD-E9FA-934A-997F-7EB630C5F4F8}">
      <dsp:nvSpPr>
        <dsp:cNvPr id="0" name=""/>
        <dsp:cNvSpPr/>
      </dsp:nvSpPr>
      <dsp:spPr>
        <a:xfrm>
          <a:off x="0" y="3896965"/>
          <a:ext cx="10515600" cy="11138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2. La presente disposizione non pregiudica la competenza della Corte a decidere una controversia </a:t>
          </a:r>
          <a:r>
            <a:rPr lang="it-IT" sz="2800" i="1" kern="1200"/>
            <a:t>ex aequo et bono</a:t>
          </a:r>
          <a:r>
            <a:rPr lang="it-IT" sz="2800" kern="1200"/>
            <a:t>, se le parti vi consentono.</a:t>
          </a:r>
          <a:endParaRPr lang="en-US" sz="2800" kern="1200"/>
        </a:p>
      </dsp:txBody>
      <dsp:txXfrm>
        <a:off x="54373" y="3951338"/>
        <a:ext cx="10406854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85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64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01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008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50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004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26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26/02/25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Fonti del diritto internazionale:</a:t>
            </a:r>
            <a:br>
              <a:rPr lang="it-IT" sz="6000" dirty="0"/>
            </a:br>
            <a:r>
              <a:rPr lang="it-IT" sz="6000" dirty="0"/>
              <a:t>Il diritto consuetudinario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4400" dirty="0"/>
              <a:t>Per </a:t>
            </a:r>
            <a:r>
              <a:rPr lang="en-US" sz="4400" dirty="0" err="1"/>
              <a:t>dedurre</a:t>
            </a:r>
            <a:r>
              <a:rPr lang="en-US" sz="4400" dirty="0"/>
              <a:t> </a:t>
            </a:r>
            <a:r>
              <a:rPr lang="en-US" sz="4400" dirty="0" err="1"/>
              <a:t>l'esistenza</a:t>
            </a:r>
            <a:r>
              <a:rPr lang="en-US" sz="4400" dirty="0"/>
              <a:t> di </a:t>
            </a:r>
            <a:r>
              <a:rPr lang="en-US" sz="4400" dirty="0" err="1"/>
              <a:t>norme</a:t>
            </a:r>
            <a:r>
              <a:rPr lang="en-US" sz="4400" dirty="0"/>
              <a:t> </a:t>
            </a:r>
            <a:r>
              <a:rPr lang="en-US" sz="4400" dirty="0" err="1"/>
              <a:t>consuetudinarie</a:t>
            </a:r>
            <a:r>
              <a:rPr lang="en-US" sz="4400" dirty="0"/>
              <a:t>, la Corte </a:t>
            </a:r>
            <a:r>
              <a:rPr lang="en-US" sz="4400" dirty="0" err="1"/>
              <a:t>ritiene</a:t>
            </a:r>
            <a:r>
              <a:rPr lang="en-US" sz="4400" dirty="0"/>
              <a:t> </a:t>
            </a:r>
            <a:r>
              <a:rPr lang="en-US" sz="4400" dirty="0" err="1"/>
              <a:t>sufficiente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il </a:t>
            </a:r>
            <a:r>
              <a:rPr lang="en-US" sz="4400" dirty="0" err="1"/>
              <a:t>comportamento</a:t>
            </a:r>
            <a:r>
              <a:rPr lang="en-US" sz="4400" dirty="0"/>
              <a:t> </a:t>
            </a:r>
            <a:r>
              <a:rPr lang="en-US" sz="4400" dirty="0" err="1"/>
              <a:t>degli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, in </a:t>
            </a:r>
            <a:r>
              <a:rPr lang="en-US" sz="4400" dirty="0" err="1"/>
              <a:t>generale</a:t>
            </a:r>
            <a:r>
              <a:rPr lang="en-US" sz="4400" dirty="0"/>
              <a:t>, </a:t>
            </a:r>
            <a:r>
              <a:rPr lang="en-US" sz="4400" dirty="0" err="1"/>
              <a:t>conforme</a:t>
            </a:r>
            <a:r>
              <a:rPr lang="en-US" sz="4400" dirty="0"/>
              <a:t> a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norme</a:t>
            </a:r>
            <a:r>
              <a:rPr lang="en-US" sz="4400" dirty="0"/>
              <a:t> 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b="1" dirty="0" err="1"/>
              <a:t>comportamenti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incompatibili</a:t>
            </a:r>
            <a:r>
              <a:rPr lang="en-US" sz="4400" b="1" dirty="0"/>
              <a:t> con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determinata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siano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generalmente</a:t>
            </a:r>
            <a:r>
              <a:rPr lang="en-US" sz="4400" b="1" dirty="0"/>
              <a:t> </a:t>
            </a:r>
            <a:r>
              <a:rPr lang="en-US" sz="4400" b="1" dirty="0" err="1"/>
              <a:t>trattati</a:t>
            </a:r>
            <a:r>
              <a:rPr lang="en-US" sz="4400" b="1" dirty="0"/>
              <a:t> come </a:t>
            </a:r>
            <a:r>
              <a:rPr lang="en-US" sz="4400" b="1" dirty="0" err="1"/>
              <a:t>violazioni</a:t>
            </a:r>
            <a:r>
              <a:rPr lang="en-US" sz="4400" b="1" dirty="0"/>
              <a:t> di tale </a:t>
            </a:r>
            <a:r>
              <a:rPr lang="en-US" sz="4400" b="1" dirty="0" err="1"/>
              <a:t>norma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i="1" dirty="0"/>
              <a:t>Nicaragua c. Stati Uniti</a:t>
            </a:r>
            <a:br>
              <a:rPr lang="it-IT" sz="4000" i="1" dirty="0"/>
            </a:br>
            <a:r>
              <a:rPr lang="it-IT" sz="4000" dirty="0"/>
              <a:t>Sentenza della CIG del 1986</a:t>
            </a: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400" dirty="0"/>
              <a:t>Se 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agisce</a:t>
            </a:r>
            <a:r>
              <a:rPr lang="en-US" sz="4400" dirty="0"/>
              <a:t> in un modo </a:t>
            </a:r>
            <a:r>
              <a:rPr lang="en-US" sz="4400" i="1" dirty="0"/>
              <a:t>prima facie </a:t>
            </a:r>
            <a:r>
              <a:rPr lang="en-US" sz="4400" dirty="0" err="1"/>
              <a:t>incompatibile</a:t>
            </a:r>
            <a:r>
              <a:rPr lang="en-US" sz="4400" dirty="0"/>
              <a:t> con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riconosciuta</a:t>
            </a:r>
            <a:r>
              <a:rPr lang="en-US" sz="4400" dirty="0"/>
              <a:t>, ma </a:t>
            </a:r>
            <a:r>
              <a:rPr lang="en-US" sz="4400" b="1" dirty="0" err="1"/>
              <a:t>difende</a:t>
            </a:r>
            <a:r>
              <a:rPr lang="en-US" sz="4400" b="1" dirty="0"/>
              <a:t> la </a:t>
            </a:r>
            <a:r>
              <a:rPr lang="en-US" sz="4400" b="1" dirty="0" err="1"/>
              <a:t>sua</a:t>
            </a:r>
            <a:r>
              <a:rPr lang="en-US" sz="4400" b="1" dirty="0"/>
              <a:t> </a:t>
            </a:r>
            <a:r>
              <a:rPr lang="en-US" sz="4400" b="1" dirty="0" err="1"/>
              <a:t>condotta</a:t>
            </a:r>
            <a:r>
              <a:rPr lang="en-US" sz="4400" b="1" dirty="0"/>
              <a:t> </a:t>
            </a:r>
            <a:r>
              <a:rPr lang="en-US" sz="4400" b="1" dirty="0" err="1"/>
              <a:t>appellandosi</a:t>
            </a:r>
            <a:r>
              <a:rPr lang="en-US" sz="4400" b="1" dirty="0"/>
              <a:t> alle </a:t>
            </a:r>
            <a:r>
              <a:rPr lang="en-US" sz="4400" b="1" dirty="0" err="1"/>
              <a:t>eccezioni</a:t>
            </a:r>
            <a:r>
              <a:rPr lang="en-US" sz="4400" b="1" dirty="0"/>
              <a:t> o alle </a:t>
            </a:r>
            <a:r>
              <a:rPr lang="en-US" sz="4400" b="1" dirty="0" err="1"/>
              <a:t>giustificazioni</a:t>
            </a:r>
            <a:r>
              <a:rPr lang="en-US" sz="4400" b="1" dirty="0"/>
              <a:t> </a:t>
            </a:r>
            <a:r>
              <a:rPr lang="en-US" sz="4400" b="1" dirty="0" err="1"/>
              <a:t>contenute</a:t>
            </a:r>
            <a:r>
              <a:rPr lang="en-US" sz="4400" b="1" dirty="0"/>
              <a:t> </a:t>
            </a:r>
            <a:r>
              <a:rPr lang="en-US" sz="4400" b="1" dirty="0" err="1"/>
              <a:t>nella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stessa</a:t>
            </a:r>
            <a:r>
              <a:rPr lang="en-US" sz="4400" dirty="0"/>
              <a:t>, </a:t>
            </a:r>
            <a:r>
              <a:rPr lang="en-US" sz="4400" dirty="0" err="1"/>
              <a:t>allora</a:t>
            </a:r>
            <a:r>
              <a:rPr lang="en-US" sz="4400" dirty="0"/>
              <a:t> [...] il </a:t>
            </a:r>
            <a:r>
              <a:rPr lang="en-US" sz="4400" dirty="0" err="1"/>
              <a:t>significato</a:t>
            </a:r>
            <a:r>
              <a:rPr lang="en-US" sz="4400" dirty="0"/>
              <a:t> di tale </a:t>
            </a:r>
            <a:r>
              <a:rPr lang="en-US" sz="4400" dirty="0" err="1"/>
              <a:t>atteggiamento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quello</a:t>
            </a:r>
            <a:r>
              <a:rPr lang="en-US" sz="4400" dirty="0"/>
              <a:t> di </a:t>
            </a:r>
            <a:r>
              <a:rPr lang="en-US" sz="4400" dirty="0" err="1"/>
              <a:t>confermare</a:t>
            </a:r>
            <a:r>
              <a:rPr lang="en-US" sz="4400" dirty="0"/>
              <a:t> </a:t>
            </a:r>
            <a:r>
              <a:rPr lang="en-US" sz="4400" dirty="0" err="1"/>
              <a:t>piuttosto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di </a:t>
            </a:r>
            <a:r>
              <a:rPr lang="en-US" sz="4400" dirty="0" err="1"/>
              <a:t>indebolire</a:t>
            </a:r>
            <a:r>
              <a:rPr lang="en-US" sz="4400" dirty="0"/>
              <a:t> la </a:t>
            </a:r>
            <a:r>
              <a:rPr lang="en-US" sz="4400" dirty="0" err="1"/>
              <a:t>regola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i="1" dirty="0"/>
              <a:t>Nicaragua c. Stati Uniti</a:t>
            </a:r>
            <a:br>
              <a:rPr lang="it-IT" sz="4000" i="1" dirty="0"/>
            </a:br>
            <a:r>
              <a:rPr lang="it-IT" sz="4000" dirty="0"/>
              <a:t>Sentenza della CIG del 1986</a:t>
            </a:r>
          </a:p>
        </p:txBody>
      </p:sp>
    </p:spTree>
    <p:extLst>
      <p:ext uri="{BB962C8B-B14F-4D97-AF65-F5344CB8AC3E}">
        <p14:creationId xmlns:p14="http://schemas.microsoft.com/office/powerpoint/2010/main" val="4200739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Assemblea generale – </a:t>
            </a:r>
            <a:r>
              <a:rPr lang="it-IT" sz="4000" dirty="0" err="1"/>
              <a:t>ris</a:t>
            </a:r>
            <a:r>
              <a:rPr lang="it-IT" sz="4000" dirty="0"/>
              <a:t>. ES-11/1</a:t>
            </a:r>
          </a:p>
          <a:p>
            <a:pPr algn="ctr"/>
            <a:r>
              <a:rPr lang="it-IT" sz="4000" dirty="0"/>
              <a:t>2 marzo 2022</a:t>
            </a: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42B0C583-8128-D105-8B4C-83A9ACA0F7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1390483" y="1825625"/>
            <a:ext cx="941103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6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9528"/>
            <a:ext cx="10515600" cy="545743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400" dirty="0"/>
              <a:t>«Non ci </a:t>
            </a:r>
            <a:r>
              <a:rPr lang="en-US" sz="4400" dirty="0" err="1"/>
              <a:t>hanno</a:t>
            </a:r>
            <a:r>
              <a:rPr lang="en-US" sz="4400" dirty="0"/>
              <a:t> </a:t>
            </a:r>
            <a:r>
              <a:rPr lang="en-US" sz="4400" dirty="0" err="1"/>
              <a:t>lasciato</a:t>
            </a:r>
            <a:r>
              <a:rPr lang="en-US" sz="4400" dirty="0"/>
              <a:t> </a:t>
            </a:r>
            <a:r>
              <a:rPr lang="en-US" sz="4400" dirty="0" err="1"/>
              <a:t>nessun'altra</a:t>
            </a:r>
            <a:r>
              <a:rPr lang="en-US" sz="4400" dirty="0"/>
              <a:t> </a:t>
            </a:r>
            <a:r>
              <a:rPr lang="en-US" sz="4400" dirty="0" err="1"/>
              <a:t>opzione</a:t>
            </a:r>
            <a:r>
              <a:rPr lang="en-US" sz="4400" dirty="0"/>
              <a:t> per </a:t>
            </a:r>
            <a:r>
              <a:rPr lang="en-US" sz="4400" dirty="0" err="1"/>
              <a:t>difendere</a:t>
            </a:r>
            <a:r>
              <a:rPr lang="en-US" sz="4400" dirty="0"/>
              <a:t> la Russia e il nostro </a:t>
            </a:r>
            <a:r>
              <a:rPr lang="en-US" sz="4400"/>
              <a:t>popolo </a:t>
            </a:r>
            <a:r>
              <a:rPr lang="en-US" sz="4400" dirty="0"/>
              <a:t>se non </a:t>
            </a:r>
            <a:r>
              <a:rPr lang="en-US" sz="4400" dirty="0" err="1"/>
              <a:t>quella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siamo</a:t>
            </a:r>
            <a:r>
              <a:rPr lang="en-US" sz="4400" dirty="0"/>
              <a:t> </a:t>
            </a:r>
            <a:r>
              <a:rPr lang="en-US" sz="4400" dirty="0" err="1"/>
              <a:t>costretti</a:t>
            </a:r>
            <a:r>
              <a:rPr lang="en-US" sz="4400" dirty="0"/>
              <a:t> a </a:t>
            </a:r>
            <a:r>
              <a:rPr lang="en-US" sz="4400" dirty="0" err="1"/>
              <a:t>usare</a:t>
            </a:r>
            <a:r>
              <a:rPr lang="en-US" sz="4400" dirty="0"/>
              <a:t> </a:t>
            </a:r>
            <a:r>
              <a:rPr lang="en-US" sz="4400" dirty="0" err="1"/>
              <a:t>oggi</a:t>
            </a:r>
            <a:r>
              <a:rPr lang="en-US" sz="4400" dirty="0"/>
              <a:t>. In </a:t>
            </a:r>
            <a:r>
              <a:rPr lang="en-US" sz="4400" dirty="0" err="1"/>
              <a:t>queste</a:t>
            </a:r>
            <a:r>
              <a:rPr lang="en-US" sz="4400" dirty="0"/>
              <a:t> </a:t>
            </a:r>
            <a:r>
              <a:rPr lang="en-US" sz="4400" dirty="0" err="1"/>
              <a:t>circostanze</a:t>
            </a:r>
            <a:r>
              <a:rPr lang="en-US" sz="4400" dirty="0"/>
              <a:t>, </a:t>
            </a:r>
            <a:r>
              <a:rPr lang="en-US" sz="4400" dirty="0" err="1"/>
              <a:t>dobbiamo</a:t>
            </a:r>
            <a:r>
              <a:rPr lang="en-US" sz="4400" dirty="0"/>
              <a:t> </a:t>
            </a:r>
            <a:r>
              <a:rPr lang="en-US" sz="4400" dirty="0" err="1"/>
              <a:t>agire</a:t>
            </a:r>
            <a:r>
              <a:rPr lang="en-US" sz="4400" dirty="0"/>
              <a:t> con </a:t>
            </a:r>
            <a:r>
              <a:rPr lang="en-US" sz="4400" dirty="0" err="1"/>
              <a:t>coraggio</a:t>
            </a:r>
            <a:r>
              <a:rPr lang="en-US" sz="4400" dirty="0"/>
              <a:t> e </a:t>
            </a:r>
            <a:r>
              <a:rPr lang="en-US" sz="4400" dirty="0" err="1"/>
              <a:t>immediatezza</a:t>
            </a:r>
            <a:r>
              <a:rPr lang="en-US" sz="4400" dirty="0"/>
              <a:t>. Le </a:t>
            </a:r>
            <a:r>
              <a:rPr lang="en-US" sz="4400" dirty="0" err="1"/>
              <a:t>repubbliche</a:t>
            </a:r>
            <a:r>
              <a:rPr lang="en-US" sz="4400" dirty="0"/>
              <a:t> </a:t>
            </a:r>
            <a:r>
              <a:rPr lang="en-US" sz="4400" dirty="0" err="1"/>
              <a:t>popolari</a:t>
            </a:r>
            <a:r>
              <a:rPr lang="en-US" sz="4400" dirty="0"/>
              <a:t> del Donbass </a:t>
            </a:r>
            <a:r>
              <a:rPr lang="en-US" sz="4400" dirty="0" err="1"/>
              <a:t>hanno</a:t>
            </a:r>
            <a:r>
              <a:rPr lang="en-US" sz="4400" dirty="0"/>
              <a:t> </a:t>
            </a:r>
            <a:r>
              <a:rPr lang="en-US" sz="4400" dirty="0" err="1"/>
              <a:t>chiesto</a:t>
            </a:r>
            <a:r>
              <a:rPr lang="en-US" sz="4400" dirty="0"/>
              <a:t> </a:t>
            </a:r>
            <a:r>
              <a:rPr lang="en-US" sz="4400" dirty="0" err="1"/>
              <a:t>aiuto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Russia. In </a:t>
            </a:r>
            <a:r>
              <a:rPr lang="en-US" sz="4400" dirty="0" err="1"/>
              <a:t>questo</a:t>
            </a:r>
            <a:r>
              <a:rPr lang="en-US" sz="4400" dirty="0"/>
              <a:t> </a:t>
            </a:r>
            <a:r>
              <a:rPr lang="en-US" sz="4400" dirty="0" err="1"/>
              <a:t>contesto</a:t>
            </a:r>
            <a:r>
              <a:rPr lang="en-US" sz="4400" dirty="0"/>
              <a:t>, in </a:t>
            </a:r>
            <a:r>
              <a:rPr lang="en-US" sz="4400" dirty="0" err="1"/>
              <a:t>conformità</a:t>
            </a:r>
            <a:r>
              <a:rPr lang="en-US" sz="4400" dirty="0"/>
              <a:t> con </a:t>
            </a:r>
            <a:r>
              <a:rPr lang="en-US" sz="4400" dirty="0" err="1"/>
              <a:t>l'articolo</a:t>
            </a:r>
            <a:r>
              <a:rPr lang="en-US" sz="4400" dirty="0"/>
              <a:t> 51 (</a:t>
            </a:r>
            <a:r>
              <a:rPr lang="en-US" sz="4400" dirty="0" err="1"/>
              <a:t>Capitolo</a:t>
            </a:r>
            <a:r>
              <a:rPr lang="en-US" sz="4400" dirty="0"/>
              <a:t> VII) </a:t>
            </a:r>
            <a:r>
              <a:rPr lang="en-US" sz="4400" dirty="0" err="1"/>
              <a:t>della</a:t>
            </a:r>
            <a:r>
              <a:rPr lang="en-US" sz="4400" dirty="0"/>
              <a:t> Carta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Unite, con il </a:t>
            </a:r>
            <a:r>
              <a:rPr lang="en-US" sz="4400" dirty="0" err="1"/>
              <a:t>permesso</a:t>
            </a:r>
            <a:r>
              <a:rPr lang="en-US" sz="4400" dirty="0"/>
              <a:t> del </a:t>
            </a:r>
            <a:r>
              <a:rPr lang="en-US" sz="4400" dirty="0" err="1"/>
              <a:t>Consiglio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Federazione</a:t>
            </a:r>
            <a:r>
              <a:rPr lang="en-US" sz="4400" dirty="0"/>
              <a:t> Russa, e in </a:t>
            </a:r>
            <a:r>
              <a:rPr lang="en-US" sz="4400" dirty="0" err="1"/>
              <a:t>esecuzione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di </a:t>
            </a:r>
            <a:r>
              <a:rPr lang="en-US" sz="4400" dirty="0" err="1"/>
              <a:t>amicizia</a:t>
            </a:r>
            <a:r>
              <a:rPr lang="en-US" sz="4400" dirty="0"/>
              <a:t> e </a:t>
            </a:r>
            <a:r>
              <a:rPr lang="en-US" sz="4400" dirty="0" err="1"/>
              <a:t>assistenza</a:t>
            </a:r>
            <a:r>
              <a:rPr lang="en-US" sz="4400" dirty="0"/>
              <a:t> </a:t>
            </a:r>
            <a:r>
              <a:rPr lang="en-US" sz="4400" dirty="0" err="1"/>
              <a:t>reciproca</a:t>
            </a:r>
            <a:r>
              <a:rPr lang="en-US" sz="4400" dirty="0"/>
              <a:t> con la Repubblica </a:t>
            </a:r>
            <a:r>
              <a:rPr lang="en-US" sz="4400" dirty="0" err="1"/>
              <a:t>Popolare</a:t>
            </a:r>
            <a:r>
              <a:rPr lang="en-US" sz="4400" dirty="0"/>
              <a:t> di Donetsk e la Repubblica </a:t>
            </a:r>
            <a:r>
              <a:rPr lang="en-US" sz="4400" dirty="0" err="1"/>
              <a:t>Popolare</a:t>
            </a:r>
            <a:r>
              <a:rPr lang="en-US" sz="4400" dirty="0"/>
              <a:t> di Lugansk, </a:t>
            </a:r>
            <a:r>
              <a:rPr lang="en-US" sz="4400" dirty="0" err="1"/>
              <a:t>ratificati</a:t>
            </a:r>
            <a:r>
              <a:rPr lang="en-US" sz="4400" dirty="0"/>
              <a:t> </a:t>
            </a:r>
            <a:r>
              <a:rPr lang="en-US" sz="4400" dirty="0" err="1"/>
              <a:t>dall'Assemblea</a:t>
            </a:r>
            <a:r>
              <a:rPr lang="en-US" sz="4400" dirty="0"/>
              <a:t> </a:t>
            </a:r>
            <a:r>
              <a:rPr lang="en-US" sz="4400" dirty="0" err="1"/>
              <a:t>Federale</a:t>
            </a:r>
            <a:r>
              <a:rPr lang="en-US" sz="4400" dirty="0"/>
              <a:t> il 22 </a:t>
            </a:r>
            <a:r>
              <a:rPr lang="en-US" sz="4400" dirty="0" err="1"/>
              <a:t>febbraio</a:t>
            </a:r>
            <a:r>
              <a:rPr lang="en-US" sz="4400" dirty="0"/>
              <a:t>, ho </a:t>
            </a:r>
            <a:r>
              <a:rPr lang="en-US" sz="4400" dirty="0" err="1"/>
              <a:t>preso</a:t>
            </a:r>
            <a:r>
              <a:rPr lang="en-US" sz="4400" dirty="0"/>
              <a:t> la </a:t>
            </a:r>
            <a:r>
              <a:rPr lang="en-US" sz="4400" dirty="0" err="1"/>
              <a:t>decisione</a:t>
            </a:r>
            <a:r>
              <a:rPr lang="en-US" sz="4400" dirty="0"/>
              <a:t> di </a:t>
            </a:r>
            <a:r>
              <a:rPr lang="en-US" sz="4400" dirty="0" err="1"/>
              <a:t>effettuare</a:t>
            </a:r>
            <a:r>
              <a:rPr lang="en-US" sz="4400" dirty="0"/>
              <a:t> </a:t>
            </a:r>
            <a:r>
              <a:rPr lang="en-US" sz="4400" dirty="0" err="1"/>
              <a:t>un'operazione</a:t>
            </a:r>
            <a:r>
              <a:rPr lang="en-US" sz="4400" dirty="0"/>
              <a:t> </a:t>
            </a:r>
            <a:r>
              <a:rPr lang="en-US" sz="4400" dirty="0" err="1"/>
              <a:t>militare</a:t>
            </a:r>
            <a:r>
              <a:rPr lang="en-US" sz="4400" dirty="0"/>
              <a:t> </a:t>
            </a:r>
            <a:r>
              <a:rPr lang="en-US" sz="4400" dirty="0" err="1"/>
              <a:t>speciale</a:t>
            </a:r>
            <a:r>
              <a:rPr lang="en-US" sz="4400" dirty="0"/>
              <a:t>».</a:t>
            </a:r>
          </a:p>
          <a:p>
            <a:pPr marL="0" indent="0" algn="r">
              <a:buNone/>
            </a:pPr>
            <a:endParaRPr lang="en-US" sz="4400" dirty="0"/>
          </a:p>
          <a:p>
            <a:pPr marL="0" indent="0" algn="r">
              <a:buNone/>
            </a:pPr>
            <a:r>
              <a:rPr lang="en-US" sz="4400" dirty="0"/>
              <a:t>V. Putin, 22 </a:t>
            </a:r>
            <a:r>
              <a:rPr lang="en-US" sz="4400" dirty="0" err="1"/>
              <a:t>febbraio</a:t>
            </a:r>
            <a:r>
              <a:rPr lang="en-US" sz="4400" dirty="0"/>
              <a:t> 2022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67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32381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la consuetudine internazionale, come prova di una prassi generale accettata come diritto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Articolo 38, paragrafo 1, lettera b), dello Statuto della CIG</a:t>
            </a: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diritto internazionale generale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prassi generale accettata come diritto</a:t>
            </a:r>
            <a:endParaRPr lang="en-US" sz="3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22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800" dirty="0"/>
              <a:t>prassi degli Stati = </a:t>
            </a:r>
            <a:r>
              <a:rPr lang="it-IT" sz="4800" i="1" dirty="0" err="1"/>
              <a:t>diuturnitas</a:t>
            </a:r>
            <a:endParaRPr lang="en-US" sz="3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829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800" dirty="0"/>
              <a:t>accettazione come diritto = </a:t>
            </a:r>
            <a:r>
              <a:rPr lang="it-IT" sz="4800" i="1" dirty="0" err="1"/>
              <a:t>opinio</a:t>
            </a:r>
            <a:r>
              <a:rPr lang="it-IT" sz="4800" i="1" dirty="0"/>
              <a:t> </a:t>
            </a:r>
            <a:r>
              <a:rPr lang="it-IT" sz="4800" i="1" dirty="0" err="1"/>
              <a:t>juris</a:t>
            </a:r>
            <a:endParaRPr lang="en-US" sz="3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92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Tutti i Membri si asterranno nelle loro relazioni internazionali dalla minaccia o dall'uso della forza contro l'integrità territoriale o l'indipendenza politica di qualsiasi Stato, o in qualsiasi altro modo incompatibile con gli scopi delle Nazioni Unite.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2, paragrafo 4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Carta </a:t>
            </a:r>
            <a:r>
              <a:rPr lang="en-US" sz="4400" dirty="0" err="1"/>
              <a:t>pregiudica</a:t>
            </a:r>
            <a:r>
              <a:rPr lang="en-US" sz="4400" dirty="0"/>
              <a:t> il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naturale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</a:t>
            </a:r>
            <a:r>
              <a:rPr lang="en-US" sz="4400" dirty="0" err="1"/>
              <a:t>legittima</a:t>
            </a:r>
            <a:r>
              <a:rPr lang="en-US" sz="4400" dirty="0"/>
              <a:t> </a:t>
            </a:r>
            <a:r>
              <a:rPr lang="en-US" sz="4400" dirty="0" err="1"/>
              <a:t>difesa</a:t>
            </a:r>
            <a:r>
              <a:rPr lang="en-US" sz="4400" dirty="0"/>
              <a:t>, </a:t>
            </a:r>
            <a:r>
              <a:rPr lang="en-US" sz="4400" dirty="0" err="1"/>
              <a:t>individuale</a:t>
            </a:r>
            <a:r>
              <a:rPr lang="en-US" sz="4400" dirty="0"/>
              <a:t> o </a:t>
            </a:r>
            <a:r>
              <a:rPr lang="en-US" sz="4400" dirty="0" err="1"/>
              <a:t>collettiva</a:t>
            </a:r>
            <a:r>
              <a:rPr lang="en-US" sz="4400" dirty="0"/>
              <a:t>, in </a:t>
            </a:r>
            <a:r>
              <a:rPr lang="en-US" sz="4400" dirty="0" err="1"/>
              <a:t>caso</a:t>
            </a:r>
            <a:r>
              <a:rPr lang="en-US" sz="4400" dirty="0"/>
              <a:t> di </a:t>
            </a:r>
            <a:r>
              <a:rPr lang="en-US" sz="4400" dirty="0" err="1"/>
              <a:t>attacco</a:t>
            </a:r>
            <a:r>
              <a:rPr lang="en-US" sz="4400" dirty="0"/>
              <a:t> </a:t>
            </a:r>
            <a:r>
              <a:rPr lang="en-US" sz="4400" dirty="0" err="1"/>
              <a:t>armato</a:t>
            </a:r>
            <a:r>
              <a:rPr lang="en-US" sz="4400" dirty="0"/>
              <a:t> </a:t>
            </a:r>
            <a:r>
              <a:rPr lang="en-US" sz="4400" dirty="0" err="1"/>
              <a:t>contro</a:t>
            </a:r>
            <a:r>
              <a:rPr lang="en-US" sz="4400" dirty="0"/>
              <a:t> un </a:t>
            </a:r>
            <a:r>
              <a:rPr lang="en-US" sz="4400" dirty="0" err="1"/>
              <a:t>Membro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[...]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51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6495</TotalTime>
  <Words>557</Words>
  <Application>Microsoft Macintosh PowerPoint</Application>
  <PresentationFormat>Widescreen</PresentationFormat>
  <Paragraphs>58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74</cp:revision>
  <dcterms:created xsi:type="dcterms:W3CDTF">2023-02-07T10:10:48Z</dcterms:created>
  <dcterms:modified xsi:type="dcterms:W3CDTF">2025-02-26T06:07:33Z</dcterms:modified>
</cp:coreProperties>
</file>