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63" r:id="rId5"/>
    <p:sldId id="260" r:id="rId6"/>
    <p:sldId id="259" r:id="rId7"/>
    <p:sldId id="261" r:id="rId8"/>
    <p:sldId id="262" r:id="rId9"/>
    <p:sldId id="264" r:id="rId10"/>
    <p:sldId id="265" r:id="rId11"/>
    <p:sldId id="266" r:id="rId12"/>
    <p:sldId id="278" r:id="rId13"/>
    <p:sldId id="296" r:id="rId14"/>
    <p:sldId id="267" r:id="rId15"/>
    <p:sldId id="268" r:id="rId16"/>
    <p:sldId id="269" r:id="rId17"/>
    <p:sldId id="297" r:id="rId18"/>
    <p:sldId id="273" r:id="rId1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/>
    <p:restoredTop sz="94697"/>
  </p:normalViewPr>
  <p:slideViewPr>
    <p:cSldViewPr snapToGrid="0">
      <p:cViewPr varScale="1">
        <p:scale>
          <a:sx n="93" d="100"/>
          <a:sy n="93" d="100"/>
        </p:scale>
        <p:origin x="216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7B219E-1CFC-0A4D-AE5A-63F023153EC9}" type="datetimeFigureOut">
              <a:rPr lang="it-IT" smtClean="0"/>
              <a:t>24/09/23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5870CB-71C0-F248-9A94-10CBB634E5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1751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5870CB-71C0-F248-9A94-10CBB634E535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6165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879EA55-10D5-C501-359A-446E4305C5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123DD01-608C-D8C5-8529-029A8DF39E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110DE03-8FE0-FA95-7811-F5652A023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B770-78F6-8C49-B1DF-7D49EA9736BC}" type="datetimeFigureOut">
              <a:rPr lang="it-IT" smtClean="0"/>
              <a:t>24/09/23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46C9338-C49F-3431-7DB5-EAC331399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717636A-62F6-0450-BD86-4CA900ED1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0AC7D-0DE9-0B40-A2D3-93208DEBB7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5694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FD841FD-8996-D86E-4513-17FFBE7EB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87067B6-3C57-0860-6A7A-C237C2902A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27ED0D5-4857-4FB3-2F97-08A625D66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B770-78F6-8C49-B1DF-7D49EA9736BC}" type="datetimeFigureOut">
              <a:rPr lang="it-IT" smtClean="0"/>
              <a:t>24/09/23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8528C82-67F4-72BC-D46B-80064A7AC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6689619-A05D-6CBC-E8C9-86453E9BF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0AC7D-0DE9-0B40-A2D3-93208DEBB7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5554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56AC2703-BD6F-30F2-4320-4F45F2D6C9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0F4FF1A-3C8C-6A2C-09FF-3A8968DC0D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A1A37DD-CB59-9A6F-6D43-A16D2F6C2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B770-78F6-8C49-B1DF-7D49EA9736BC}" type="datetimeFigureOut">
              <a:rPr lang="it-IT" smtClean="0"/>
              <a:t>24/09/23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899FC5D-C148-0A2F-6A27-37CF60D8D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CA64AF3-794B-3404-8ED4-A0B57D094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0AC7D-0DE9-0B40-A2D3-93208DEBB7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827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F550DB6-C026-58EF-4851-7589E6855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8109839-D639-A39F-E87D-71ADB5CEF3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F2D2B82-D480-B3F7-08CA-1D8C7360F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B770-78F6-8C49-B1DF-7D49EA9736BC}" type="datetimeFigureOut">
              <a:rPr lang="it-IT" smtClean="0"/>
              <a:t>24/09/23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A7D3C00-A66B-A9EC-0CAC-780BBAFE2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4A6935D-C59D-AB74-529F-6A9BC6118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0AC7D-0DE9-0B40-A2D3-93208DEBB7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866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7E1E516-3C6D-A08B-3595-4427D2B57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3801757-0F88-756E-7A10-197001D717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0210479-B845-BAB3-A36D-738E91FB9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B770-78F6-8C49-B1DF-7D49EA9736BC}" type="datetimeFigureOut">
              <a:rPr lang="it-IT" smtClean="0"/>
              <a:t>24/09/23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96DBF67-EE92-F077-B286-22A0FF31E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1A17CED-4A0C-5F54-34D1-A7384C5E9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0AC7D-0DE9-0B40-A2D3-93208DEBB7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0021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9718C7-CF82-CC7D-6DB1-13A4AA981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A66C091-1B05-957E-3A3B-4041DFEFC8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37F6E9D-4B19-1E64-582B-BD79AB2156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7FD440E-2824-DD9B-4064-EAF475C78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B770-78F6-8C49-B1DF-7D49EA9736BC}" type="datetimeFigureOut">
              <a:rPr lang="it-IT" smtClean="0"/>
              <a:t>24/09/23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8D9F7EE-C1EF-5EEC-604A-3AC21BFD8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D02AF5D-C39C-2AE8-0AA9-22238B53A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0AC7D-0DE9-0B40-A2D3-93208DEBB7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1365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92D80CD-BDA0-F742-4B22-739BF35E5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0E83B72-8FEC-FB63-8D18-0963EE3C57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EC40002-1787-E351-0690-CAF8575C13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E0ECAA17-33A2-95A1-C6F8-DC78BEF231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1A0143B-2204-11BC-F332-7347B90F54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2178625C-540B-B207-653E-4C9ECE301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B770-78F6-8C49-B1DF-7D49EA9736BC}" type="datetimeFigureOut">
              <a:rPr lang="it-IT" smtClean="0"/>
              <a:t>24/09/23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7EE9898E-E73A-F64F-1CDA-CAA162CBD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BBF0F8FB-DD17-0DBB-B14F-B30EB00D9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0AC7D-0DE9-0B40-A2D3-93208DEBB7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6167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21FD455-322B-E8E1-F3FD-6068AE7DC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07F0792-03E8-AFE1-ABE8-9CD56BD73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B770-78F6-8C49-B1DF-7D49EA9736BC}" type="datetimeFigureOut">
              <a:rPr lang="it-IT" smtClean="0"/>
              <a:t>24/09/23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67C3B26-9629-45A9-3756-4161EBAD3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A12B82C-995A-1D01-F86C-3288E1C20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0AC7D-0DE9-0B40-A2D3-93208DEBB7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8615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B913A88-86C7-28CB-946B-C6CF5B166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B770-78F6-8C49-B1DF-7D49EA9736BC}" type="datetimeFigureOut">
              <a:rPr lang="it-IT" smtClean="0"/>
              <a:t>24/09/23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9DB74D1-EF65-35DF-50A8-2F3E0B537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4CB22E3-95E7-6E8C-8ED0-EBD04F95D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0AC7D-0DE9-0B40-A2D3-93208DEBB7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5964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A45465A-7B3E-16CC-2472-73650B44A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2C24C4E-62EC-9B1D-1CBD-151A302389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F45921D-437A-D3EC-5A47-38AD938C8D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625527A-4234-16CB-2ED2-E4145AD76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B770-78F6-8C49-B1DF-7D49EA9736BC}" type="datetimeFigureOut">
              <a:rPr lang="it-IT" smtClean="0"/>
              <a:t>24/09/23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16037F2-6C32-FDC0-1F7C-921624F5A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7CE7960-C9D3-1F7E-F628-95F3C796F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0AC7D-0DE9-0B40-A2D3-93208DEBB7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1649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7E4184D-86D9-B802-DCC7-F15C60650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0B899954-0EFB-02C1-EED2-4514BE3B51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8ABF578-5F60-403D-1AB6-CA28B75FE6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F0A0273-8C00-AF86-56EE-407A1D2B9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B770-78F6-8C49-B1DF-7D49EA9736BC}" type="datetimeFigureOut">
              <a:rPr lang="it-IT" smtClean="0"/>
              <a:t>24/09/23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D4CC9BB-7DEA-DFBA-92A8-62D623D27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6F26631-A50E-4E26-583E-F1ED2D618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0AC7D-0DE9-0B40-A2D3-93208DEBB7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3880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225EE51C-7B64-B35F-AF51-979FDAAD4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97F1D51-9D94-FA65-3164-384B69810F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5F3A30A-3F7D-ED6E-2BF4-15E1DD913B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CB770-78F6-8C49-B1DF-7D49EA9736BC}" type="datetimeFigureOut">
              <a:rPr lang="it-IT" smtClean="0"/>
              <a:t>24/09/23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6C4495E-2319-47E4-1B7F-B9E7F69126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0A18BA7-B1AF-83CD-A790-223595D159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00AC7D-0DE9-0B40-A2D3-93208DEBB7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2517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3B00BE4-7BE0-A175-84E7-C3B2EC001F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sz="4400" dirty="0"/>
              <a:t>Colonialismo e imperialismo.</a:t>
            </a:r>
          </a:p>
        </p:txBody>
      </p:sp>
    </p:spTree>
    <p:extLst>
      <p:ext uri="{BB962C8B-B14F-4D97-AF65-F5344CB8AC3E}">
        <p14:creationId xmlns:p14="http://schemas.microsoft.com/office/powerpoint/2010/main" val="2138854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54B01AB-CDF3-352C-AD34-0A0986CE6B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6935" y="815974"/>
            <a:ext cx="10648950" cy="5337175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it-IT" sz="2400" dirty="0">
                <a:effectLst/>
                <a:latin typeface="Times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Motivazioni dell’imperialismo: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it-IT" sz="2400" dirty="0">
                <a:latin typeface="Times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- </a:t>
            </a:r>
            <a:r>
              <a:rPr lang="it-IT" sz="2400" dirty="0">
                <a:effectLst/>
                <a:latin typeface="Times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carattere strategico, ma anche politico-simboliche.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it-IT" sz="2400" dirty="0">
                <a:effectLst/>
                <a:latin typeface="Times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superiorità dell’uomo bianco sulle popolazioni assoggettate. </a:t>
            </a:r>
            <a:endParaRPr lang="it-IT" sz="2400" dirty="0">
              <a:latin typeface="Times" pitchFamily="2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it-IT" sz="2400" dirty="0">
                <a:effectLst/>
                <a:latin typeface="Times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[l’ideologia ‘fardello dell’uomo </a:t>
            </a:r>
            <a:r>
              <a:rPr lang="it-IT" sz="2400" dirty="0" err="1">
                <a:effectLst/>
                <a:latin typeface="Times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bianco’</a:t>
            </a:r>
            <a:r>
              <a:rPr lang="it-IT" sz="2400" dirty="0">
                <a:effectLst/>
                <a:latin typeface="Times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 con cui la letteratura e le arti presentano l’imperialismo &gt; </a:t>
            </a:r>
            <a:r>
              <a:rPr lang="it-IT" sz="2400" b="1" dirty="0">
                <a:effectLst/>
                <a:latin typeface="Times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Edward Said</a:t>
            </a:r>
            <a:r>
              <a:rPr lang="it-IT" sz="2400" dirty="0">
                <a:effectLst/>
                <a:latin typeface="Times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: </a:t>
            </a:r>
            <a:r>
              <a:rPr lang="it-IT" sz="2400" i="1" dirty="0">
                <a:effectLst/>
                <a:latin typeface="Times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Orientalismo (</a:t>
            </a:r>
            <a:r>
              <a:rPr lang="it-IT" sz="2400" dirty="0">
                <a:effectLst/>
                <a:latin typeface="Times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1878</a:t>
            </a:r>
            <a:r>
              <a:rPr lang="it-IT" sz="2400" i="1" dirty="0">
                <a:effectLst/>
                <a:latin typeface="Times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) </a:t>
            </a:r>
            <a:r>
              <a:rPr lang="it-IT" sz="2400" dirty="0">
                <a:effectLst/>
                <a:latin typeface="Times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e </a:t>
            </a:r>
            <a:r>
              <a:rPr lang="it-IT" sz="2400" i="1" dirty="0">
                <a:effectLst/>
                <a:latin typeface="Times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Cultura e imperialismo (</a:t>
            </a:r>
            <a:r>
              <a:rPr lang="it-IT" sz="2400" dirty="0">
                <a:effectLst/>
                <a:latin typeface="Times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1993)].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it-IT" sz="1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42475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3FAA528-EB09-D445-F126-A5E346705D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850" y="514350"/>
            <a:ext cx="10648950" cy="5662613"/>
          </a:xfrm>
        </p:spPr>
        <p:txBody>
          <a:bodyPr/>
          <a:lstStyle/>
          <a:p>
            <a:pPr marL="0" indent="0">
              <a:buNone/>
            </a:pPr>
            <a:endParaRPr lang="it-IT" i="1" dirty="0"/>
          </a:p>
          <a:p>
            <a:pPr marL="0" indent="0">
              <a:buNone/>
            </a:pPr>
            <a:endParaRPr lang="it-IT" i="1" dirty="0">
              <a:latin typeface="Times" pitchFamily="2" charset="0"/>
            </a:endParaRPr>
          </a:p>
          <a:p>
            <a:pPr marL="0" indent="0" algn="ctr">
              <a:buNone/>
            </a:pPr>
            <a:r>
              <a:rPr lang="it-IT" i="1" dirty="0">
                <a:latin typeface="Times" pitchFamily="2" charset="0"/>
              </a:rPr>
              <a:t>Raccogli il fardello dell’uomo bianco </a:t>
            </a:r>
            <a:r>
              <a:rPr lang="it-IT" dirty="0">
                <a:latin typeface="Times" pitchFamily="2" charset="0"/>
              </a:rPr>
              <a:t>(</a:t>
            </a:r>
            <a:r>
              <a:rPr lang="it-IT" dirty="0" err="1">
                <a:latin typeface="Times" pitchFamily="2" charset="0"/>
              </a:rPr>
              <a:t>R</a:t>
            </a:r>
            <a:r>
              <a:rPr lang="it-IT" dirty="0">
                <a:latin typeface="Times" pitchFamily="2" charset="0"/>
              </a:rPr>
              <a:t>. Kipling, 1899)</a:t>
            </a:r>
            <a:br>
              <a:rPr lang="it-IT" dirty="0">
                <a:latin typeface="Times" pitchFamily="2" charset="0"/>
              </a:rPr>
            </a:br>
            <a:br>
              <a:rPr lang="it-IT" dirty="0">
                <a:latin typeface="Times" pitchFamily="2" charset="0"/>
              </a:rPr>
            </a:br>
            <a:r>
              <a:rPr lang="it-IT" dirty="0">
                <a:latin typeface="Times" pitchFamily="2" charset="0"/>
              </a:rPr>
              <a:t>Raccogli il fardello dell’Uomo Bianco-</a:t>
            </a:r>
            <a:br>
              <a:rPr lang="it-IT" dirty="0">
                <a:latin typeface="Times" pitchFamily="2" charset="0"/>
              </a:rPr>
            </a:br>
            <a:r>
              <a:rPr lang="it-IT" dirty="0">
                <a:latin typeface="Times" pitchFamily="2" charset="0"/>
              </a:rPr>
              <a:t>E ricevi la sua antica ricompensa:</a:t>
            </a:r>
            <a:br>
              <a:rPr lang="it-IT" dirty="0">
                <a:latin typeface="Times" pitchFamily="2" charset="0"/>
              </a:rPr>
            </a:br>
            <a:r>
              <a:rPr lang="it-IT" dirty="0">
                <a:latin typeface="Times" pitchFamily="2" charset="0"/>
              </a:rPr>
              <a:t>Il biasimo di coloro che fai progredire,</a:t>
            </a:r>
            <a:br>
              <a:rPr lang="it-IT" dirty="0">
                <a:latin typeface="Times" pitchFamily="2" charset="0"/>
              </a:rPr>
            </a:br>
            <a:r>
              <a:rPr lang="it-IT" dirty="0">
                <a:latin typeface="Times" pitchFamily="2" charset="0"/>
              </a:rPr>
              <a:t>L’odio di coloro su cui vigili–</a:t>
            </a:r>
            <a:br>
              <a:rPr lang="it-IT" dirty="0">
                <a:latin typeface="Times" pitchFamily="2" charset="0"/>
              </a:rPr>
            </a:br>
            <a:r>
              <a:rPr lang="it-IT" dirty="0">
                <a:latin typeface="Times" pitchFamily="2" charset="0"/>
              </a:rPr>
              <a:t>Il pianto delle moltitudini che indirizzi</a:t>
            </a:r>
            <a:br>
              <a:rPr lang="it-IT" dirty="0">
                <a:latin typeface="Times" pitchFamily="2" charset="0"/>
              </a:rPr>
            </a:br>
            <a:r>
              <a:rPr lang="it-IT" dirty="0">
                <a:latin typeface="Times" pitchFamily="2" charset="0"/>
              </a:rPr>
              <a:t>(Ah, lentamente!) verso la luce:</a:t>
            </a:r>
            <a:br>
              <a:rPr lang="it-IT" dirty="0">
                <a:latin typeface="Times" pitchFamily="2" charset="0"/>
              </a:rPr>
            </a:br>
            <a:r>
              <a:rPr lang="it-IT" dirty="0">
                <a:latin typeface="Times" pitchFamily="2" charset="0"/>
              </a:rPr>
              <a:t>"Perché ci ha strappato alla schiavitù,</a:t>
            </a:r>
            <a:br>
              <a:rPr lang="it-IT" dirty="0">
                <a:latin typeface="Times" pitchFamily="2" charset="0"/>
              </a:rPr>
            </a:br>
            <a:r>
              <a:rPr lang="it-IT" dirty="0">
                <a:latin typeface="Times" pitchFamily="2" charset="0"/>
              </a:rPr>
              <a:t>La nostra dolce notte Egiziana?"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959781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cramble for Africa - Kids | Britannica Kids | Homework Help">
            <a:extLst>
              <a:ext uri="{FF2B5EF4-FFF2-40B4-BE49-F238E27FC236}">
                <a16:creationId xmlns:a16="http://schemas.microsoft.com/office/drawing/2014/main" id="{88013D03-B750-D47A-CF0A-D71DA44D579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13119" y="189000"/>
            <a:ext cx="6039359" cy="64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699905CE-C353-BD45-DEDB-19828F5A916D}"/>
              </a:ext>
            </a:extLst>
          </p:cNvPr>
          <p:cNvSpPr txBox="1"/>
          <p:nvPr/>
        </p:nvSpPr>
        <p:spPr>
          <a:xfrm>
            <a:off x="1005840" y="1920240"/>
            <a:ext cx="42519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latin typeface="Times" pitchFamily="2" charset="0"/>
              </a:rPr>
              <a:t>Scramble for Africa (1881-1914)</a:t>
            </a:r>
          </a:p>
        </p:txBody>
      </p:sp>
    </p:spTree>
    <p:extLst>
      <p:ext uri="{BB962C8B-B14F-4D97-AF65-F5344CB8AC3E}">
        <p14:creationId xmlns:p14="http://schemas.microsoft.com/office/powerpoint/2010/main" val="22322100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E432546D-0A92-5744-BF58-8BE2507C6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>
                <a:latin typeface="Times" pitchFamily="2" charset="0"/>
              </a:rPr>
              <a:t>Congo Belga.</a:t>
            </a:r>
            <a:br>
              <a:rPr lang="it-IT" dirty="0">
                <a:latin typeface="Times" pitchFamily="2" charset="0"/>
              </a:rPr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61C447F-F6B4-664D-81BD-6681DC6518F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it-IT" dirty="0"/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D29BC030-9B6F-C443-B142-4016AF6819F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D523C21-AD88-F849-9D75-F3E6732855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7730" y="1825625"/>
            <a:ext cx="4146070" cy="435600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6B5B3FB7-2E9E-9E4D-8557-C3636CA24C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167" y="1825625"/>
            <a:ext cx="5781033" cy="38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565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77679273-C2E5-79F7-9741-65E0F1E54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>
                <a:latin typeface="Times" pitchFamily="2" charset="0"/>
              </a:rPr>
              <a:t>Rivalità coloniali.</a:t>
            </a:r>
            <a:br>
              <a:rPr lang="it-IT" dirty="0">
                <a:latin typeface="Times" pitchFamily="2" charset="0"/>
              </a:rPr>
            </a:br>
            <a:r>
              <a:rPr lang="it-IT" dirty="0">
                <a:latin typeface="Times" pitchFamily="2" charset="0"/>
              </a:rPr>
              <a:t>Britannici e russi in Afghanistan.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F0B5418-EE2D-1C44-AEF9-ECF02F2F84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6" name="Segnaposto contenuto 3" descr="IMPERO_OTTOMANO_1914_1.jpg">
            <a:extLst>
              <a:ext uri="{FF2B5EF4-FFF2-40B4-BE49-F238E27FC236}">
                <a16:creationId xmlns:a16="http://schemas.microsoft.com/office/drawing/2014/main" id="{D9C3FA1F-7A82-9D58-0E0F-F5473F7C96C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9454" y="1278565"/>
            <a:ext cx="5832546" cy="55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3078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856A9CD-975D-F44A-9FA1-B5B93E84D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>
                <a:latin typeface="Times" pitchFamily="2" charset="0"/>
              </a:rPr>
              <a:t>Rivalità coloniali. </a:t>
            </a:r>
            <a:br>
              <a:rPr lang="it-IT" sz="2800" dirty="0">
                <a:latin typeface="Times" pitchFamily="2" charset="0"/>
              </a:rPr>
            </a:br>
            <a:r>
              <a:rPr lang="it-IT" sz="2800" dirty="0">
                <a:latin typeface="Times" pitchFamily="2" charset="0"/>
              </a:rPr>
              <a:t>Francia e Regno Unito in Africa.</a:t>
            </a:r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31B613FF-D1F4-DF4B-8C00-1659181BA6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696" y="1386000"/>
            <a:ext cx="7692304" cy="5472000"/>
          </a:xfrm>
        </p:spPr>
      </p:pic>
    </p:spTree>
    <p:extLst>
      <p:ext uri="{BB962C8B-B14F-4D97-AF65-F5344CB8AC3E}">
        <p14:creationId xmlns:p14="http://schemas.microsoft.com/office/powerpoint/2010/main" val="37105341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D61002A-6B82-F34A-9830-21CE37CFA1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>
                <a:latin typeface="Times" pitchFamily="2" charset="0"/>
              </a:rPr>
              <a:t>Guerra anglo-boera.</a:t>
            </a:r>
          </a:p>
          <a:p>
            <a:pPr marL="0" indent="0">
              <a:buNone/>
            </a:pPr>
            <a:endParaRPr lang="it-IT" dirty="0">
              <a:latin typeface="Times" pitchFamily="2" charset="0"/>
            </a:endParaRPr>
          </a:p>
        </p:txBody>
      </p:sp>
      <p:pic>
        <p:nvPicPr>
          <p:cNvPr id="4" name="Segnaposto contenuto 4">
            <a:extLst>
              <a:ext uri="{FF2B5EF4-FFF2-40B4-BE49-F238E27FC236}">
                <a16:creationId xmlns:a16="http://schemas.microsoft.com/office/drawing/2014/main" id="{C58CC250-BB7D-DE7F-F36B-C593D2A142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8557" y="1998000"/>
            <a:ext cx="6703443" cy="48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7961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A94B48E-4B83-CC8A-06C0-3A2F8EC212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633" y="138300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Guerra ispano-americana.</a:t>
            </a:r>
          </a:p>
          <a:p>
            <a:pPr marL="0" indent="0">
              <a:buNone/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La guerra ispano-americana - mappa delle colonie spagnole">
            <a:extLst>
              <a:ext uri="{FF2B5EF4-FFF2-40B4-BE49-F238E27FC236}">
                <a16:creationId xmlns:a16="http://schemas.microsoft.com/office/drawing/2014/main" id="{EE584952-F12D-D61C-A9E4-CC809D40A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206" y="1746000"/>
            <a:ext cx="6824794" cy="51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11141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1441B44-2E2C-CC47-BED4-168A5429BA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>
                <a:latin typeface="Times" pitchFamily="2" charset="0"/>
              </a:rPr>
              <a:t>Guerra cino-giapponese (1894-95) e russo giapponese (1904-5).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4B40167-475C-9F40-9DC6-E2BD3FB03E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00" y="2501900"/>
            <a:ext cx="6604000" cy="435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621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FAF190F-37D1-3E71-0DE1-C84CE925C0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394" y="718457"/>
            <a:ext cx="10648406" cy="545850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it-IT" dirty="0">
              <a:latin typeface="Times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it-IT" dirty="0">
                <a:latin typeface="Times" pitchFamily="2" charset="0"/>
              </a:rPr>
              <a:t>fine Ottocento/inizio Novecento: processo di ampliamento del mondo e integrazione sempre più stretta tra le sue parti (</a:t>
            </a:r>
            <a:r>
              <a:rPr lang="it-IT" b="1" dirty="0">
                <a:latin typeface="Times" pitchFamily="2" charset="0"/>
              </a:rPr>
              <a:t>globalizzazione</a:t>
            </a:r>
            <a:r>
              <a:rPr lang="it-IT" dirty="0">
                <a:latin typeface="Times" pitchFamily="2" charset="0"/>
              </a:rPr>
              <a:t> nel suo significato storico).</a:t>
            </a:r>
          </a:p>
          <a:p>
            <a:pPr marL="0" indent="0">
              <a:buNone/>
            </a:pPr>
            <a:endParaRPr lang="it-IT" dirty="0">
              <a:latin typeface="Times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it-IT" dirty="0">
                <a:latin typeface="Times" pitchFamily="2" charset="0"/>
              </a:rPr>
              <a:t>l’Occidente alla conquista del mondo:</a:t>
            </a:r>
          </a:p>
          <a:p>
            <a:pPr marL="514350" indent="-514350">
              <a:buAutoNum type="alphaLcPeriod"/>
            </a:pPr>
            <a:r>
              <a:rPr lang="it-IT" dirty="0">
                <a:latin typeface="Times" pitchFamily="2" charset="0"/>
              </a:rPr>
              <a:t>Le antiche potenze coloniali (Regno Unito, Francia, Olanda, Russia);</a:t>
            </a:r>
          </a:p>
          <a:p>
            <a:pPr marL="514350" indent="-514350">
              <a:buAutoNum type="alphaLcPeriod"/>
            </a:pPr>
            <a:r>
              <a:rPr lang="it-IT" dirty="0">
                <a:latin typeface="Times" pitchFamily="2" charset="0"/>
              </a:rPr>
              <a:t>Nuovi Stati, anche di recente formazione (Belgio, Germania, Italia, Stati Uniti);</a:t>
            </a:r>
          </a:p>
          <a:p>
            <a:pPr marL="514350" indent="-514350">
              <a:buAutoNum type="alphaLcPeriod"/>
            </a:pPr>
            <a:r>
              <a:rPr lang="it-IT" dirty="0">
                <a:latin typeface="Times" pitchFamily="2" charset="0"/>
              </a:rPr>
              <a:t>Marginalizzazione della Spagna;</a:t>
            </a:r>
          </a:p>
          <a:p>
            <a:pPr marL="514350" indent="-514350">
              <a:buAutoNum type="alphaLcPeriod"/>
            </a:pPr>
            <a:r>
              <a:rPr lang="it-IT" dirty="0">
                <a:latin typeface="Times" pitchFamily="2" charset="0"/>
              </a:rPr>
              <a:t>Ingresso sulla scena del Giappone.</a:t>
            </a:r>
          </a:p>
          <a:p>
            <a:pPr>
              <a:buFont typeface="Wingdings" pitchFamily="2" charset="2"/>
              <a:buChar char="Ø"/>
            </a:pPr>
            <a:endParaRPr lang="it-IT" dirty="0">
              <a:latin typeface="Times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it-IT" dirty="0">
                <a:latin typeface="Times" pitchFamily="2" charset="0"/>
              </a:rPr>
              <a:t> nuovi studi sugli </a:t>
            </a:r>
            <a:r>
              <a:rPr lang="it-IT" b="1" dirty="0">
                <a:latin typeface="Times" pitchFamily="2" charset="0"/>
              </a:rPr>
              <a:t>imperi</a:t>
            </a:r>
            <a:r>
              <a:rPr lang="it-IT" dirty="0">
                <a:latin typeface="Times" pitchFamily="2" charset="0"/>
              </a:rPr>
              <a:t> (un termine che è tornato prepotentemente sulla scena politica negli ultimi venti anni) e sulle loro differenti forme di dominio.</a:t>
            </a:r>
          </a:p>
          <a:p>
            <a:pPr>
              <a:buFont typeface="Wingdings" pitchFamily="2" charset="2"/>
              <a:buChar char="Ø"/>
            </a:pPr>
            <a:r>
              <a:rPr lang="it-IT" b="1" dirty="0">
                <a:latin typeface="Times" pitchFamily="2" charset="0"/>
              </a:rPr>
              <a:t>L’uso del termine impero</a:t>
            </a:r>
            <a:r>
              <a:rPr lang="it-IT" dirty="0">
                <a:latin typeface="Times" pitchFamily="2" charset="0"/>
              </a:rPr>
              <a:t> (Germania, Austria-Ungheria, Russia, Impero Ottomano, Giappone, Regno Unito (dal 1877), Francia (fino a Napoleone III, ma revanscismo imperiale).</a:t>
            </a:r>
            <a:endParaRPr lang="it-IT" b="1" dirty="0">
              <a:latin typeface="Times" pitchFamily="2" charset="0"/>
            </a:endParaRPr>
          </a:p>
          <a:p>
            <a:pPr>
              <a:buFont typeface="Wingdings" pitchFamily="2" charset="2"/>
              <a:buChar char="Ø"/>
            </a:pPr>
            <a:endParaRPr lang="it-IT" dirty="0"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44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4754CC7-9409-73E9-A934-AD3966FC5E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446" y="470263"/>
            <a:ext cx="11053354" cy="5706700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endParaRPr lang="it-IT" dirty="0"/>
          </a:p>
          <a:p>
            <a:pPr marL="0" indent="0" algn="just">
              <a:lnSpc>
                <a:spcPct val="150000"/>
              </a:lnSpc>
              <a:buNone/>
            </a:pPr>
            <a:endParaRPr lang="it-IT" dirty="0"/>
          </a:p>
          <a:p>
            <a:pPr marL="0" indent="0" algn="just">
              <a:lnSpc>
                <a:spcPct val="150000"/>
              </a:lnSpc>
              <a:buNone/>
            </a:pPr>
            <a:r>
              <a:rPr lang="it-IT" sz="2400" dirty="0">
                <a:latin typeface="Times" pitchFamily="2" charset="0"/>
              </a:rPr>
              <a:t>&gt; Tra la fine dell’800 e il 1914 conquista politica e militare euro-americana quasi totale di tre continenti: Oceania, Africa (tranne l’Etiopia), Asia (ex. Penisola arabica, Afghanistan, Cina, Tibet e Nepal).</a:t>
            </a:r>
          </a:p>
        </p:txBody>
      </p:sp>
    </p:spTree>
    <p:extLst>
      <p:ext uri="{BB962C8B-B14F-4D97-AF65-F5344CB8AC3E}">
        <p14:creationId xmlns:p14="http://schemas.microsoft.com/office/powerpoint/2010/main" val="389108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expansion-colonial-europea-1870-1914.jpg">
            <a:extLst>
              <a:ext uri="{FF2B5EF4-FFF2-40B4-BE49-F238E27FC236}">
                <a16:creationId xmlns:a16="http://schemas.microsoft.com/office/drawing/2014/main" id="{E02E735A-0607-B8BB-BE76-CD7E737230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481" r="-6481"/>
          <a:stretch>
            <a:fillRect/>
          </a:stretch>
        </p:blipFill>
        <p:spPr>
          <a:xfrm>
            <a:off x="172363" y="171000"/>
            <a:ext cx="11847274" cy="6516000"/>
          </a:xfrm>
        </p:spPr>
      </p:pic>
    </p:spTree>
    <p:extLst>
      <p:ext uri="{BB962C8B-B14F-4D97-AF65-F5344CB8AC3E}">
        <p14:creationId xmlns:p14="http://schemas.microsoft.com/office/powerpoint/2010/main" val="3933294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2D562FD1-88E2-99F6-2946-1515E21C770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212" y="171000"/>
            <a:ext cx="8987575" cy="65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585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A51D387-4C60-EECD-76BE-52C50F99F3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446" y="636905"/>
            <a:ext cx="10515600" cy="5868398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it-IT" sz="2400" dirty="0">
                <a:latin typeface="Times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Accelerazione, alla fine dell’800, del p</a:t>
            </a:r>
            <a:r>
              <a:rPr lang="it-IT" sz="2400" dirty="0">
                <a:effectLst/>
                <a:latin typeface="Times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rocesso di colonizzazione: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it-IT" sz="2400" b="1" dirty="0">
                <a:effectLst/>
                <a:latin typeface="Times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- impulso dell’industrializzazione europea</a:t>
            </a:r>
            <a:r>
              <a:rPr lang="it-IT" sz="2400" b="1" dirty="0">
                <a:latin typeface="Times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;</a:t>
            </a:r>
            <a:endParaRPr lang="it-IT" sz="24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it-IT" sz="2400" dirty="0">
                <a:effectLst/>
                <a:latin typeface="Times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- </a:t>
            </a:r>
            <a:r>
              <a:rPr lang="it-IT" sz="2400" b="1" dirty="0">
                <a:effectLst/>
                <a:latin typeface="Times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concorrenza tra Stati nazione (conquista politica e militare, oltre che economica).</a:t>
            </a:r>
            <a:endParaRPr lang="it-IT" sz="24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7464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E140736-506F-BE6F-DB06-5D53ACDE27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71550"/>
            <a:ext cx="10515600" cy="520541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it-IT" sz="2400" dirty="0">
                <a:effectLst/>
                <a:latin typeface="Times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Modalità del dominio coloniale: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it-IT" sz="2400" dirty="0">
                <a:effectLst/>
                <a:latin typeface="Times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1. </a:t>
            </a:r>
            <a:r>
              <a:rPr lang="it-IT" sz="2400" b="1" dirty="0">
                <a:effectLst/>
                <a:latin typeface="Times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dominio economico commerciale indiretto</a:t>
            </a:r>
            <a:r>
              <a:rPr lang="it-IT" sz="2400" dirty="0">
                <a:effectLst/>
                <a:latin typeface="Times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;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it-IT" sz="2400" dirty="0">
                <a:effectLst/>
                <a:latin typeface="Times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2. </a:t>
            </a:r>
            <a:r>
              <a:rPr lang="it-IT" sz="2400" b="1" dirty="0">
                <a:effectLst/>
                <a:latin typeface="Times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dominio coloniale diretto</a:t>
            </a:r>
            <a:r>
              <a:rPr lang="it-IT" sz="2400" dirty="0">
                <a:effectLst/>
                <a:latin typeface="Times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;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it-IT" sz="2400" dirty="0">
                <a:effectLst/>
                <a:latin typeface="Times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3</a:t>
            </a:r>
            <a:r>
              <a:rPr lang="it-IT" sz="2400" b="1" dirty="0">
                <a:effectLst/>
                <a:latin typeface="Times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. azione militare e diplomatica per imporre una egemonia</a:t>
            </a:r>
            <a:r>
              <a:rPr lang="it-IT" sz="2400" dirty="0">
                <a:effectLst/>
                <a:latin typeface="Times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33772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8AC1C5B-CB7D-B444-A278-4E560F1998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628650"/>
            <a:ext cx="10725150" cy="5548313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it-IT" sz="2400" dirty="0">
                <a:effectLst/>
                <a:latin typeface="Times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Modalità della risposta delle élites autoctone: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it-IT" sz="2400" dirty="0">
                <a:effectLst/>
                <a:latin typeface="Times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1.  </a:t>
            </a:r>
            <a:r>
              <a:rPr lang="it-IT" sz="2400" b="1" dirty="0">
                <a:effectLst/>
                <a:latin typeface="Times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Modernizzazione per imitazione delle élites colonizzatrici;</a:t>
            </a:r>
            <a:endParaRPr lang="it-IT" sz="2400" dirty="0">
              <a:effectLst/>
              <a:latin typeface="Times" pitchFamily="2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it-IT" sz="2400" dirty="0">
                <a:effectLst/>
                <a:latin typeface="Times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2. </a:t>
            </a:r>
            <a:r>
              <a:rPr lang="it-IT" sz="2400" b="1" dirty="0">
                <a:effectLst/>
                <a:latin typeface="Times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Forme di irrigidimento dei tratti identitari e distintivi rispetto all’Occidente che a volte sfociano in forme di resistenza armata;</a:t>
            </a:r>
            <a:endParaRPr lang="it-IT" sz="2400" dirty="0">
              <a:effectLst/>
              <a:latin typeface="Times" pitchFamily="2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it-IT" sz="2400" dirty="0">
                <a:effectLst/>
                <a:latin typeface="Times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3. </a:t>
            </a:r>
            <a:r>
              <a:rPr lang="it-IT" sz="2400" b="1" dirty="0">
                <a:effectLst/>
                <a:latin typeface="Times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Dialogo tra le élites politiche autoctone e le principali religioni del paese</a:t>
            </a:r>
            <a:r>
              <a:rPr lang="it-IT" sz="2400" dirty="0">
                <a:effectLst/>
                <a:latin typeface="Times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 &gt; </a:t>
            </a:r>
            <a:r>
              <a:rPr lang="it-IT" sz="2400" b="1" dirty="0">
                <a:effectLst/>
                <a:latin typeface="Times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commistione di religioso/sacro e politico.</a:t>
            </a:r>
            <a:endParaRPr lang="it-IT" sz="2400" dirty="0">
              <a:effectLst/>
              <a:latin typeface="Times" pitchFamily="2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59612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4F7CCE3-45DD-2A9E-CC4C-B322B1D38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28650"/>
            <a:ext cx="10515600" cy="554831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it-IT" sz="2400" dirty="0">
                <a:effectLst/>
                <a:latin typeface="Times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Differenti teorie sull’imperialismo: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it-IT" sz="2400" u="sng" dirty="0">
                <a:effectLst/>
                <a:latin typeface="Times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interessi economici</a:t>
            </a:r>
            <a:r>
              <a:rPr lang="it-IT" sz="2400" dirty="0">
                <a:effectLst/>
                <a:latin typeface="Times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 &gt; colonie come fonte di </a:t>
            </a:r>
            <a:r>
              <a:rPr lang="it-IT" sz="2400" b="1" dirty="0">
                <a:effectLst/>
                <a:latin typeface="Times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materie prime</a:t>
            </a:r>
            <a:r>
              <a:rPr lang="it-IT" sz="2400" dirty="0">
                <a:effectLst/>
                <a:latin typeface="Times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; come </a:t>
            </a:r>
            <a:r>
              <a:rPr lang="it-IT" sz="2400" b="1" dirty="0">
                <a:effectLst/>
                <a:latin typeface="Times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mercati</a:t>
            </a:r>
            <a:r>
              <a:rPr lang="it-IT" sz="2400" dirty="0">
                <a:effectLst/>
                <a:latin typeface="Times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 ove collocare le merci prodotte nella madrepatria; come </a:t>
            </a:r>
            <a:r>
              <a:rPr lang="it-IT" sz="2400" b="1" dirty="0">
                <a:effectLst/>
                <a:latin typeface="Times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aree di investimento</a:t>
            </a:r>
            <a:r>
              <a:rPr lang="it-IT" sz="2400" dirty="0">
                <a:effectLst/>
                <a:latin typeface="Times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; per i </a:t>
            </a:r>
            <a:r>
              <a:rPr lang="it-IT" sz="2400" b="1" dirty="0">
                <a:effectLst/>
                <a:latin typeface="Times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vantaggi ambientali</a:t>
            </a:r>
            <a:r>
              <a:rPr lang="it-IT" sz="2400" dirty="0">
                <a:effectLst/>
                <a:latin typeface="Times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 offerti.</a:t>
            </a:r>
          </a:p>
          <a:p>
            <a:pPr algn="just">
              <a:lnSpc>
                <a:spcPct val="150000"/>
              </a:lnSpc>
            </a:pPr>
            <a:r>
              <a:rPr lang="it-IT" sz="2400" b="1" dirty="0">
                <a:effectLst/>
                <a:latin typeface="Times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John Hobson</a:t>
            </a:r>
            <a:r>
              <a:rPr lang="it-IT" sz="2400" dirty="0">
                <a:effectLst/>
                <a:latin typeface="Times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it-IT" sz="2400" i="1" dirty="0">
                <a:effectLst/>
                <a:latin typeface="Times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L’imperialismo</a:t>
            </a:r>
            <a:r>
              <a:rPr lang="it-IT" sz="2400" dirty="0">
                <a:effectLst/>
                <a:latin typeface="Times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 (1902).</a:t>
            </a:r>
          </a:p>
          <a:p>
            <a:pPr algn="just">
              <a:lnSpc>
                <a:spcPct val="150000"/>
              </a:lnSpc>
            </a:pPr>
            <a:r>
              <a:rPr lang="it-IT" sz="2400" b="1" dirty="0">
                <a:effectLst/>
                <a:latin typeface="Times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Rudolf </a:t>
            </a:r>
            <a:r>
              <a:rPr lang="it-IT" sz="2400" b="1" dirty="0" err="1">
                <a:effectLst/>
                <a:latin typeface="Times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Hilferding</a:t>
            </a:r>
            <a:r>
              <a:rPr lang="it-IT" sz="2400" dirty="0">
                <a:effectLst/>
                <a:latin typeface="Times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it-IT" sz="2400" i="1" dirty="0">
                <a:effectLst/>
                <a:latin typeface="Times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Il capitalismo finanziario </a:t>
            </a:r>
            <a:r>
              <a:rPr lang="it-IT" sz="2400" dirty="0">
                <a:effectLst/>
                <a:latin typeface="Times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(1910).</a:t>
            </a:r>
          </a:p>
          <a:p>
            <a:pPr algn="just">
              <a:lnSpc>
                <a:spcPct val="150000"/>
              </a:lnSpc>
            </a:pPr>
            <a:r>
              <a:rPr lang="it-IT" sz="2400" b="1" dirty="0">
                <a:effectLst/>
                <a:latin typeface="Times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Vladimir Lenin</a:t>
            </a:r>
            <a:r>
              <a:rPr lang="it-IT" sz="2400" dirty="0">
                <a:effectLst/>
                <a:latin typeface="Times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it-IT" sz="2400" i="1" dirty="0">
                <a:effectLst/>
                <a:latin typeface="Times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L’imperialismo, fase suprema del capitalismo</a:t>
            </a:r>
            <a:r>
              <a:rPr lang="it-IT" sz="2400" dirty="0">
                <a:effectLst/>
                <a:latin typeface="Times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 (1917).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498972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3611</TotalTime>
  <Words>541</Words>
  <Application>Microsoft Macintosh PowerPoint</Application>
  <PresentationFormat>Widescreen</PresentationFormat>
  <Paragraphs>46</Paragraphs>
  <Slides>18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Cambria</vt:lpstr>
      <vt:lpstr>Times</vt:lpstr>
      <vt:lpstr>Times New Roman</vt:lpstr>
      <vt:lpstr>Wingdings</vt:lpstr>
      <vt:lpstr>Tema di Office</vt:lpstr>
      <vt:lpstr>Colonialismo e imperialismo.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Congo Belga. </vt:lpstr>
      <vt:lpstr>Rivalità coloniali. Britannici e russi in Afghanistan. </vt:lpstr>
      <vt:lpstr>Rivalità coloniali.  Francia e Regno Unito in Africa.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maddalena carli</dc:creator>
  <cp:lastModifiedBy>maddalena carli</cp:lastModifiedBy>
  <cp:revision>10</cp:revision>
  <dcterms:created xsi:type="dcterms:W3CDTF">2022-09-23T13:57:19Z</dcterms:created>
  <dcterms:modified xsi:type="dcterms:W3CDTF">2023-09-24T16:09:12Z</dcterms:modified>
</cp:coreProperties>
</file>