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8" r:id="rId1"/>
  </p:sldMasterIdLst>
  <p:notesMasterIdLst>
    <p:notesMasterId r:id="rId32"/>
  </p:notesMasterIdLst>
  <p:sldIdLst>
    <p:sldId id="256" r:id="rId2"/>
    <p:sldId id="414" r:id="rId3"/>
    <p:sldId id="257" r:id="rId4"/>
    <p:sldId id="418" r:id="rId5"/>
    <p:sldId id="419" r:id="rId6"/>
    <p:sldId id="420" r:id="rId7"/>
    <p:sldId id="421" r:id="rId8"/>
    <p:sldId id="422" r:id="rId9"/>
    <p:sldId id="423" r:id="rId10"/>
    <p:sldId id="424" r:id="rId11"/>
    <p:sldId id="425" r:id="rId12"/>
    <p:sldId id="426" r:id="rId13"/>
    <p:sldId id="427" r:id="rId14"/>
    <p:sldId id="432" r:id="rId15"/>
    <p:sldId id="428" r:id="rId16"/>
    <p:sldId id="431" r:id="rId17"/>
    <p:sldId id="433" r:id="rId18"/>
    <p:sldId id="430" r:id="rId19"/>
    <p:sldId id="429" r:id="rId20"/>
    <p:sldId id="435" r:id="rId21"/>
    <p:sldId id="438" r:id="rId22"/>
    <p:sldId id="436" r:id="rId23"/>
    <p:sldId id="437" r:id="rId24"/>
    <p:sldId id="276" r:id="rId25"/>
    <p:sldId id="278" r:id="rId26"/>
    <p:sldId id="381" r:id="rId27"/>
    <p:sldId id="405" r:id="rId28"/>
    <p:sldId id="280" r:id="rId29"/>
    <p:sldId id="288" r:id="rId30"/>
    <p:sldId id="289"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9300"/>
    <a:srgbClr val="00F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276"/>
    <p:restoredTop sz="96228"/>
  </p:normalViewPr>
  <p:slideViewPr>
    <p:cSldViewPr snapToGrid="0" snapToObjects="1">
      <p:cViewPr varScale="1">
        <p:scale>
          <a:sx n="117" d="100"/>
          <a:sy n="117" d="100"/>
        </p:scale>
        <p:origin x="1920" y="192"/>
      </p:cViewPr>
      <p:guideLst/>
    </p:cSldViewPr>
  </p:slideViewPr>
  <p:notesTextViewPr>
    <p:cViewPr>
      <p:scale>
        <a:sx n="65" d="100"/>
        <a:sy n="6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0382B6-9B34-AE47-BB26-240535AF5DB5}" type="datetimeFigureOut">
              <a:rPr lang="it-IT" smtClean="0"/>
              <a:t>12/03/24</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76CDA9-556C-9C4A-B41A-6840FC990241}" type="slidenum">
              <a:rPr lang="it-IT" smtClean="0"/>
              <a:t>‹#›</a:t>
            </a:fld>
            <a:endParaRPr lang="it-IT"/>
          </a:p>
        </p:txBody>
      </p:sp>
    </p:spTree>
    <p:extLst>
      <p:ext uri="{BB962C8B-B14F-4D97-AF65-F5344CB8AC3E}">
        <p14:creationId xmlns:p14="http://schemas.microsoft.com/office/powerpoint/2010/main" val="1010789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effectLst/>
                <a:latin typeface="Helvetica" pitchFamily="2" charset="0"/>
              </a:rPr>
              <a:t>This so-called Compton scattering happens if the energy of the incident</a:t>
            </a:r>
            <a:endParaRPr lang="en-GB" dirty="0">
              <a:effectLst/>
              <a:latin typeface="Helvetica" pitchFamily="2" charset="0"/>
            </a:endParaRPr>
          </a:p>
          <a:p>
            <a:r>
              <a:rPr lang="en-GB" i="1" dirty="0">
                <a:effectLst/>
                <a:latin typeface="Helvetica" pitchFamily="2" charset="0"/>
              </a:rPr>
              <a:t>photon is much higher than the binding energy of the electrons of an atom.</a:t>
            </a:r>
            <a:endParaRPr lang="en-GB" dirty="0">
              <a:effectLst/>
              <a:latin typeface="Helvetica" pitchFamily="2" charset="0"/>
            </a:endParaRPr>
          </a:p>
          <a:p>
            <a:r>
              <a:rPr lang="en-GB" i="1" dirty="0">
                <a:effectLst/>
                <a:latin typeface="Helvetica" pitchFamily="2" charset="0"/>
              </a:rPr>
              <a:t>It is the predominant effect for photons &gt;100 kV.</a:t>
            </a:r>
            <a:endParaRPr lang="en-GB" dirty="0">
              <a:effectLst/>
              <a:latin typeface="Helvetica" pitchFamily="2" charset="0"/>
            </a:endParaRPr>
          </a:p>
          <a:p>
            <a:endParaRPr lang="en-GB" dirty="0"/>
          </a:p>
          <a:p>
            <a:endParaRPr lang="en-GB" dirty="0"/>
          </a:p>
          <a:p>
            <a:r>
              <a:rPr lang="en-GB" i="1" dirty="0">
                <a:effectLst/>
                <a:latin typeface="Helvetica" pitchFamily="2" charset="0"/>
              </a:rPr>
              <a:t>This process can happen</a:t>
            </a:r>
            <a:endParaRPr lang="en-GB" dirty="0">
              <a:effectLst/>
              <a:latin typeface="Helvetica" pitchFamily="2" charset="0"/>
            </a:endParaRPr>
          </a:p>
          <a:p>
            <a:r>
              <a:rPr lang="en-GB" i="1" dirty="0">
                <a:effectLst/>
                <a:latin typeface="Helvetica" pitchFamily="2" charset="0"/>
              </a:rPr>
              <a:t>several times within the matter, whereby the higher the physical density, the</a:t>
            </a:r>
            <a:endParaRPr lang="en-GB" dirty="0">
              <a:effectLst/>
              <a:latin typeface="Helvetica" pitchFamily="2" charset="0"/>
            </a:endParaRPr>
          </a:p>
          <a:p>
            <a:r>
              <a:rPr lang="en-GB" i="1" dirty="0">
                <a:effectLst/>
                <a:latin typeface="Helvetica" pitchFamily="2" charset="0"/>
              </a:rPr>
              <a:t>higher the electron density and, therefore, the likelihood of interactions.</a:t>
            </a:r>
            <a:endParaRPr lang="en-GB" dirty="0">
              <a:effectLst/>
              <a:latin typeface="Helvetica" pitchFamily="2" charset="0"/>
            </a:endParaRPr>
          </a:p>
          <a:p>
            <a:r>
              <a:rPr lang="en-GB" i="1" dirty="0">
                <a:effectLst/>
                <a:latin typeface="Helvetica" pitchFamily="2" charset="0"/>
              </a:rPr>
              <a:t>Alternatively, the photon will pass through the object without further</a:t>
            </a:r>
            <a:endParaRPr lang="en-GB" dirty="0">
              <a:effectLst/>
              <a:latin typeface="Helvetica" pitchFamily="2" charset="0"/>
            </a:endParaRPr>
          </a:p>
          <a:p>
            <a:r>
              <a:rPr lang="en-GB" i="1" dirty="0">
                <a:effectLst/>
                <a:latin typeface="Helvetica" pitchFamily="2" charset="0"/>
              </a:rPr>
              <a:t>interaction and hit a detector system (film-screen system, CR plate, or</a:t>
            </a:r>
            <a:endParaRPr lang="en-GB" dirty="0">
              <a:effectLst/>
              <a:latin typeface="Helvetica" pitchFamily="2" charset="0"/>
            </a:endParaRPr>
          </a:p>
          <a:p>
            <a:r>
              <a:rPr lang="en-GB" i="1" dirty="0">
                <a:effectLst/>
                <a:latin typeface="Helvetica" pitchFamily="2" charset="0"/>
              </a:rPr>
              <a:t>digital detector).</a:t>
            </a:r>
            <a:endParaRPr lang="en-GB" dirty="0">
              <a:effectLst/>
              <a:latin typeface="Helvetica" pitchFamily="2" charset="0"/>
            </a:endParaRPr>
          </a:p>
          <a:p>
            <a:endParaRPr lang="en-GB" dirty="0"/>
          </a:p>
          <a:p>
            <a:endParaRPr lang="en-GB" dirty="0"/>
          </a:p>
        </p:txBody>
      </p:sp>
      <p:sp>
        <p:nvSpPr>
          <p:cNvPr id="4" name="Slide Number Placeholder 3"/>
          <p:cNvSpPr>
            <a:spLocks noGrp="1"/>
          </p:cNvSpPr>
          <p:nvPr>
            <p:ph type="sldNum" sz="quarter" idx="5"/>
          </p:nvPr>
        </p:nvSpPr>
        <p:spPr/>
        <p:txBody>
          <a:bodyPr/>
          <a:lstStyle/>
          <a:p>
            <a:fld id="{3E76CDA9-556C-9C4A-B41A-6840FC990241}" type="slidenum">
              <a:rPr lang="it-IT" smtClean="0"/>
              <a:t>15</a:t>
            </a:fld>
            <a:endParaRPr lang="it-IT"/>
          </a:p>
        </p:txBody>
      </p:sp>
    </p:spTree>
    <p:extLst>
      <p:ext uri="{BB962C8B-B14F-4D97-AF65-F5344CB8AC3E}">
        <p14:creationId xmlns:p14="http://schemas.microsoft.com/office/powerpoint/2010/main" val="1398318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a:t>
            </a:r>
            <a:r>
              <a:rPr lang="en-GB" dirty="0" err="1"/>
              <a:t>destra</a:t>
            </a:r>
            <a:r>
              <a:rPr lang="en-GB" dirty="0"/>
              <a:t> scatter, fog the </a:t>
            </a:r>
            <a:r>
              <a:rPr lang="en-GB" dirty="0" err="1"/>
              <a:t>fikmm</a:t>
            </a:r>
            <a:r>
              <a:rPr lang="en-GB" dirty="0"/>
              <a:t> e </a:t>
            </a:r>
            <a:r>
              <a:rPr lang="en-GB" dirty="0" err="1"/>
              <a:t>esposizione</a:t>
            </a:r>
            <a:r>
              <a:rPr lang="en-GB" dirty="0"/>
              <a:t> </a:t>
            </a:r>
            <a:r>
              <a:rPr lang="en-GB" dirty="0" err="1"/>
              <a:t>personale</a:t>
            </a:r>
            <a:endParaRPr lang="en-GB" dirty="0"/>
          </a:p>
          <a:p>
            <a:endParaRPr lang="en-GB" dirty="0"/>
          </a:p>
          <a:p>
            <a:r>
              <a:rPr lang="en-GB" dirty="0" err="1"/>
              <a:t>Filtro</a:t>
            </a:r>
            <a:r>
              <a:rPr lang="en-GB" dirty="0"/>
              <a:t> </a:t>
            </a:r>
            <a:r>
              <a:rPr lang="en-GB" dirty="0" err="1"/>
              <a:t>rimuove</a:t>
            </a:r>
            <a:r>
              <a:rPr lang="en-GB" dirty="0"/>
              <a:t> x ray </a:t>
            </a:r>
            <a:r>
              <a:rPr lang="en-GB" dirty="0" err="1"/>
              <a:t>bassa</a:t>
            </a:r>
            <a:r>
              <a:rPr lang="en-GB" dirty="0"/>
              <a:t> </a:t>
            </a:r>
            <a:r>
              <a:rPr lang="en-GB" dirty="0" err="1"/>
              <a:t>energia</a:t>
            </a:r>
            <a:endParaRPr lang="en-GB" dirty="0"/>
          </a:p>
        </p:txBody>
      </p:sp>
      <p:sp>
        <p:nvSpPr>
          <p:cNvPr id="4" name="Slide Number Placeholder 3"/>
          <p:cNvSpPr>
            <a:spLocks noGrp="1"/>
          </p:cNvSpPr>
          <p:nvPr>
            <p:ph type="sldNum" sz="quarter" idx="5"/>
          </p:nvPr>
        </p:nvSpPr>
        <p:spPr/>
        <p:txBody>
          <a:bodyPr/>
          <a:lstStyle/>
          <a:p>
            <a:fld id="{3E76CDA9-556C-9C4A-B41A-6840FC990241}" type="slidenum">
              <a:rPr lang="it-IT" smtClean="0"/>
              <a:t>16</a:t>
            </a:fld>
            <a:endParaRPr lang="it-IT"/>
          </a:p>
        </p:txBody>
      </p:sp>
    </p:spTree>
    <p:extLst>
      <p:ext uri="{BB962C8B-B14F-4D97-AF65-F5344CB8AC3E}">
        <p14:creationId xmlns:p14="http://schemas.microsoft.com/office/powerpoint/2010/main" val="4140857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a:t>
            </a:r>
            <a:r>
              <a:rPr lang="en-GB" dirty="0" err="1"/>
              <a:t>destra</a:t>
            </a:r>
            <a:r>
              <a:rPr lang="en-GB" dirty="0"/>
              <a:t> scatter, fog the </a:t>
            </a:r>
            <a:r>
              <a:rPr lang="en-GB" dirty="0" err="1"/>
              <a:t>fikmm</a:t>
            </a:r>
            <a:r>
              <a:rPr lang="en-GB" dirty="0"/>
              <a:t> e </a:t>
            </a:r>
            <a:r>
              <a:rPr lang="en-GB" dirty="0" err="1"/>
              <a:t>esposizione</a:t>
            </a:r>
            <a:r>
              <a:rPr lang="en-GB" dirty="0"/>
              <a:t> </a:t>
            </a:r>
            <a:r>
              <a:rPr lang="en-GB" dirty="0" err="1"/>
              <a:t>personale</a:t>
            </a:r>
            <a:endParaRPr lang="en-GB" dirty="0"/>
          </a:p>
          <a:p>
            <a:endParaRPr lang="en-GB" dirty="0"/>
          </a:p>
          <a:p>
            <a:r>
              <a:rPr lang="en-GB" dirty="0" err="1"/>
              <a:t>Filtro</a:t>
            </a:r>
            <a:r>
              <a:rPr lang="en-GB" dirty="0"/>
              <a:t> </a:t>
            </a:r>
            <a:r>
              <a:rPr lang="en-GB" dirty="0" err="1"/>
              <a:t>rimuove</a:t>
            </a:r>
            <a:r>
              <a:rPr lang="en-GB" dirty="0"/>
              <a:t> x ray </a:t>
            </a:r>
            <a:r>
              <a:rPr lang="en-GB" dirty="0" err="1"/>
              <a:t>bassa</a:t>
            </a:r>
            <a:r>
              <a:rPr lang="en-GB" dirty="0"/>
              <a:t> </a:t>
            </a:r>
            <a:r>
              <a:rPr lang="en-GB" dirty="0" err="1"/>
              <a:t>energia</a:t>
            </a:r>
            <a:endParaRPr lang="en-GB" dirty="0"/>
          </a:p>
        </p:txBody>
      </p:sp>
      <p:sp>
        <p:nvSpPr>
          <p:cNvPr id="4" name="Slide Number Placeholder 3"/>
          <p:cNvSpPr>
            <a:spLocks noGrp="1"/>
          </p:cNvSpPr>
          <p:nvPr>
            <p:ph type="sldNum" sz="quarter" idx="5"/>
          </p:nvPr>
        </p:nvSpPr>
        <p:spPr/>
        <p:txBody>
          <a:bodyPr/>
          <a:lstStyle/>
          <a:p>
            <a:fld id="{3E76CDA9-556C-9C4A-B41A-6840FC990241}" type="slidenum">
              <a:rPr lang="it-IT" smtClean="0"/>
              <a:t>17</a:t>
            </a:fld>
            <a:endParaRPr lang="it-IT"/>
          </a:p>
        </p:txBody>
      </p:sp>
    </p:spTree>
    <p:extLst>
      <p:ext uri="{BB962C8B-B14F-4D97-AF65-F5344CB8AC3E}">
        <p14:creationId xmlns:p14="http://schemas.microsoft.com/office/powerpoint/2010/main" val="228948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it-IT"/>
              <a:t>Fare clic per modificare stile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5923F103-BC34-4FE4-A40E-EDDEECFDA5D0}" type="datetimeFigureOut">
              <a:rPr lang="en-US" smtClean="0"/>
              <a:pPr/>
              <a:t>3/12/24</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91713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it-IT"/>
              <a:t>Fare clic per modificare stile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Trascinare l'immagine su un segnaposto o fare clic sull'icona per aggiungerla</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923A1CC3-2375-41D4-9E03-427CAF2A4C1A}" type="datetimeFigureOut">
              <a:rPr lang="en-US" smtClean="0"/>
              <a:t>3/12/24</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72604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it-IT"/>
              <a:t>Fare clic per modificare stile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AFF16868-8199-4C2C-A5B1-63AEE139F88E}" type="datetimeFigureOut">
              <a:rPr lang="en-US" smtClean="0"/>
              <a:t>3/12/24</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9633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it-IT"/>
              <a:t>Fare clic per modificare stile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it-IT"/>
              <a:t>Fare clic per modificare gli stili del testo dello schema</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AAD9FF7F-6988-44CC-821B-644E70CD2F73}" type="datetimeFigureOut">
              <a:rPr lang="en-US" smtClean="0"/>
              <a:t>3/12/24</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6369695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it-IT"/>
              <a:t>Fare clic per modificare stile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5C12C299-16B2-4475-990D-751901EACC14}" type="datetimeFigureOut">
              <a:rPr lang="en-US" smtClean="0"/>
              <a:t>3/12/24</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0456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it-IT"/>
              <a:t>Fare clic per modificare stile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FE86839-B9D8-4651-8783-F325ECE74E65}" type="datetimeFigureOut">
              <a:rPr lang="en-US" smtClean="0"/>
              <a:t>3/12/24</a:t>
            </a:fld>
            <a:endParaRPr lang="en-US" dirty="0"/>
          </a:p>
        </p:txBody>
      </p:sp>
      <p:sp>
        <p:nvSpPr>
          <p:cNvPr id="4"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580775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it-IT"/>
              <a:t>Fare clic per modificare stile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Trascinare l'immagine su un segnaposto o fare clic sull'icona per aggiungerla</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Trascinare l'immagine su un segnaposto o fare clic sull'icona per aggiungerla</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Trascinare l'immagine su un segnaposto o fare clic sull'icona per aggiungerla</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FD484F64-32F6-45C5-931F-ADC1662401D0}" type="datetimeFigureOut">
              <a:rPr lang="en-US" smtClean="0"/>
              <a:t>3/12/24</a:t>
            </a:fld>
            <a:endParaRPr lang="en-US" dirty="0"/>
          </a:p>
        </p:txBody>
      </p:sp>
      <p:sp>
        <p:nvSpPr>
          <p:cNvPr id="4"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654934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dirty="0"/>
          </a:p>
        </p:txBody>
      </p:sp>
      <p:sp>
        <p:nvSpPr>
          <p:cNvPr id="3" name="Vertical Text Placeholder 2"/>
          <p:cNvSpPr>
            <a:spLocks noGrp="1"/>
          </p:cNvSpPr>
          <p:nvPr>
            <p:ph type="body" orient="vert" idx="1"/>
          </p:nvPr>
        </p:nvSpPr>
        <p:spPr/>
        <p:txBody>
          <a:bodyPr vert="eaVert" anchor="t" anchorCtr="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t>3/12/24</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50187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it-IT"/>
              <a:t>Fare clic per modificare stile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t>3/12/24</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21511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3"/>
          <p:cNvSpPr>
            <a:spLocks noGrp="1"/>
          </p:cNvSpPr>
          <p:nvPr>
            <p:ph type="dt" sz="half" idx="10"/>
          </p:nvPr>
        </p:nvSpPr>
        <p:spPr/>
        <p:txBody>
          <a:bodyPr/>
          <a:lstStyle/>
          <a:p>
            <a:fld id="{19C9CA7B-DFD4-44B5-8C60-D14B8CD1FB59}" type="datetimeFigureOut">
              <a:rPr lang="en-US" smtClean="0"/>
              <a:t>3/12/24</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21062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it-IT"/>
              <a:t>Fare clic per modificare stile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F34E6425-0181-43F2-84FC-787E803FD2F8}" type="datetimeFigureOut">
              <a:rPr lang="en-US" smtClean="0"/>
              <a:t>3/12/24</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8784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3/12/24</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00544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stile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3/12/24</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68633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dirty="0"/>
          </a:p>
        </p:txBody>
      </p:sp>
      <p:sp>
        <p:nvSpPr>
          <p:cNvPr id="7" name="Date Placeholder 2"/>
          <p:cNvSpPr>
            <a:spLocks noGrp="1"/>
          </p:cNvSpPr>
          <p:nvPr>
            <p:ph type="dt" sz="half" idx="10"/>
          </p:nvPr>
        </p:nvSpPr>
        <p:spPr/>
        <p:txBody>
          <a:bodyPr/>
          <a:lstStyle/>
          <a:p>
            <a:fld id="{7AA18ACC-A947-437B-A130-35BD54FDF1E9}" type="datetimeFigureOut">
              <a:rPr lang="en-US" smtClean="0"/>
              <a:t>3/12/24</a:t>
            </a:fld>
            <a:endParaRPr lang="en-US" dirty="0"/>
          </a:p>
        </p:txBody>
      </p:sp>
      <p:sp>
        <p:nvSpPr>
          <p:cNvPr id="5" name="Footer Placeholder 3"/>
          <p:cNvSpPr>
            <a:spLocks noGrp="1"/>
          </p:cNvSpPr>
          <p:nvPr>
            <p:ph type="ftr" sz="quarter" idx="11"/>
          </p:nvPr>
        </p:nvSpPr>
        <p:spPr/>
        <p:txBody>
          <a:bodyPr/>
          <a:lstStyle/>
          <a:p>
            <a:r>
              <a:rPr lang="en-US"/>
              <a:t>
              </a:t>
            </a:r>
            <a:endParaRPr lang="en-US" dirty="0"/>
          </a:p>
        </p:txBody>
      </p:sp>
      <p:sp>
        <p:nvSpPr>
          <p:cNvPr id="6"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5227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C8D7E02-BCB8-4D50-A234-369438C08659}" type="datetimeFigureOut">
              <a:rPr lang="en-US" smtClean="0"/>
              <a:t>3/12/24</a:t>
            </a:fld>
            <a:endParaRPr lang="en-US" dirty="0"/>
          </a:p>
        </p:txBody>
      </p:sp>
      <p:sp>
        <p:nvSpPr>
          <p:cNvPr id="5" name="Footer Placeholder 2"/>
          <p:cNvSpPr>
            <a:spLocks noGrp="1"/>
          </p:cNvSpPr>
          <p:nvPr>
            <p:ph type="ftr" sz="quarter" idx="11"/>
          </p:nvPr>
        </p:nvSpPr>
        <p:spPr/>
        <p:txBody>
          <a:bodyPr/>
          <a:lstStyle/>
          <a:p>
            <a:r>
              <a:rPr lang="en-US"/>
              <a:t>
              </a:t>
            </a:r>
            <a:endParaRPr lang="en-US" dirty="0"/>
          </a:p>
        </p:txBody>
      </p:sp>
      <p:sp>
        <p:nvSpPr>
          <p:cNvPr id="6"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89161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it-IT"/>
              <a:t>Fare clic per modificare stile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7" name="Date Placeholder 4"/>
          <p:cNvSpPr>
            <a:spLocks noGrp="1"/>
          </p:cNvSpPr>
          <p:nvPr>
            <p:ph type="dt" sz="half" idx="10"/>
          </p:nvPr>
        </p:nvSpPr>
        <p:spPr/>
        <p:txBody>
          <a:bodyPr/>
          <a:lstStyle/>
          <a:p>
            <a:fld id="{76E86A4C-8E40-4F87-A4F0-01A0687C5742}" type="datetimeFigureOut">
              <a:rPr lang="en-US" smtClean="0"/>
              <a:t>3/12/24</a:t>
            </a:fld>
            <a:endParaRPr lang="en-US" dirty="0"/>
          </a:p>
        </p:txBody>
      </p:sp>
      <p:sp>
        <p:nvSpPr>
          <p:cNvPr id="5" name="Footer Placeholder 5"/>
          <p:cNvSpPr>
            <a:spLocks noGrp="1"/>
          </p:cNvSpPr>
          <p:nvPr>
            <p:ph type="ftr" sz="quarter" idx="11"/>
          </p:nvPr>
        </p:nvSpPr>
        <p:spPr/>
        <p:txBody>
          <a:bodyPr/>
          <a:lstStyle/>
          <a:p>
            <a:r>
              <a:rPr lang="en-US"/>
              <a:t>
              </a:t>
            </a:r>
            <a:endParaRPr lang="en-US" dirty="0"/>
          </a:p>
        </p:txBody>
      </p:sp>
      <p:sp>
        <p:nvSpPr>
          <p:cNvPr id="6"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86180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it-IT"/>
              <a:t>Fare clic per modificare stile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Trascinare l'immagine su un segnaposto o fare clic sull'icona per aggiungerla</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35E72C73-2D91-4E12-BA25-F0AA0C03599B}" type="datetimeFigureOut">
              <a:rPr lang="en-US" smtClean="0"/>
              <a:t>3/12/24</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35637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it-IT"/>
              <a:t>Fare clic per modificare stile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2BE451C3-0FF4-47C4-B829-773ADF60F88C}" type="datetimeFigureOut">
              <a:rPr lang="en-US" smtClean="0"/>
              <a:t>3/12/24</a:t>
            </a:fld>
            <a:endParaRPr lang="en-US" dirty="0"/>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en-US"/>
              <a:t>
              </a:t>
            </a:r>
            <a:endParaRPr lang="en-US" dirty="0"/>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69474455"/>
      </p:ext>
    </p:extLst>
  </p:cSld>
  <p:clrMap bg1="dk1" tx1="lt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Lst>
  <p:hf sldNum="0" hdr="0" ftr="0" dt="0"/>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jpe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31.png"/><Relationship Id="rId4" Type="http://schemas.openxmlformats.org/officeDocument/2006/relationships/image" Target="../media/image22.png"/><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2.png"/><Relationship Id="rId7"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unite.it/UniTE/Immagini/Banner/Logo.png"/>
          <p:cNvPicPr>
            <a:picLocks noChangeAspect="1" noChangeArrowheads="1"/>
          </p:cNvPicPr>
          <p:nvPr/>
        </p:nvPicPr>
        <p:blipFill>
          <a:blip r:embed="rId2" cstate="print"/>
          <a:srcRect t="1376"/>
          <a:stretch>
            <a:fillRect/>
          </a:stretch>
        </p:blipFill>
        <p:spPr bwMode="auto">
          <a:xfrm>
            <a:off x="0" y="4628"/>
            <a:ext cx="2720597" cy="1341634"/>
          </a:xfrm>
          <a:prstGeom prst="rect">
            <a:avLst/>
          </a:prstGeom>
          <a:noFill/>
          <a:ln w="9525">
            <a:noFill/>
            <a:miter lim="800000"/>
            <a:headEnd/>
            <a:tailEnd/>
          </a:ln>
        </p:spPr>
      </p:pic>
      <p:pic>
        <p:nvPicPr>
          <p:cNvPr id="5" name="Immagine 4" descr="unnamed.png"/>
          <p:cNvPicPr>
            <a:picLocks noChangeAspect="1"/>
          </p:cNvPicPr>
          <p:nvPr/>
        </p:nvPicPr>
        <p:blipFill>
          <a:blip r:embed="rId3" cstate="print"/>
          <a:srcRect/>
          <a:stretch>
            <a:fillRect/>
          </a:stretch>
        </p:blipFill>
        <p:spPr bwMode="auto">
          <a:xfrm>
            <a:off x="7735330" y="4629"/>
            <a:ext cx="1403017" cy="1353990"/>
          </a:xfrm>
          <a:prstGeom prst="rect">
            <a:avLst/>
          </a:prstGeom>
          <a:noFill/>
          <a:ln w="9525">
            <a:noFill/>
            <a:miter lim="800000"/>
            <a:headEnd/>
            <a:tailEnd/>
          </a:ln>
        </p:spPr>
      </p:pic>
      <p:sp>
        <p:nvSpPr>
          <p:cNvPr id="7" name="Rettangolo 6"/>
          <p:cNvSpPr/>
          <p:nvPr/>
        </p:nvSpPr>
        <p:spPr>
          <a:xfrm>
            <a:off x="2100999" y="1561582"/>
            <a:ext cx="5386411" cy="2123658"/>
          </a:xfrm>
          <a:prstGeom prst="rect">
            <a:avLst/>
          </a:prstGeom>
          <a:noFill/>
        </p:spPr>
        <p:txBody>
          <a:bodyPr wrap="none" lIns="91440" tIns="45720" rIns="91440" bIns="45720">
            <a:spAutoFit/>
          </a:bodyPr>
          <a:lstStyle/>
          <a:p>
            <a:pPr algn="ctr"/>
            <a:r>
              <a:rPr lang="it-IT" sz="6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Principi fisici </a:t>
            </a:r>
            <a:br>
              <a:rPr lang="it-IT" sz="6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br>
            <a:r>
              <a:rPr lang="it-IT" sz="6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di radiologia</a:t>
            </a:r>
          </a:p>
        </p:txBody>
      </p:sp>
    </p:spTree>
    <p:extLst>
      <p:ext uri="{BB962C8B-B14F-4D97-AF65-F5344CB8AC3E}">
        <p14:creationId xmlns:p14="http://schemas.microsoft.com/office/powerpoint/2010/main" val="13958466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1515115-95FB-41E0-86F3-8744438C09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486697" y="629266"/>
            <a:ext cx="4212163" cy="1622321"/>
          </a:xfrm>
        </p:spPr>
        <p:txBody>
          <a:bodyPr vert="horz" lIns="91440" tIns="45720" rIns="91440" bIns="45720" rtlCol="0" anchor="t">
            <a:normAutofit/>
          </a:bodyPr>
          <a:lstStyle/>
          <a:p>
            <a:pPr defTabSz="457200"/>
            <a:r>
              <a:rPr lang="en-US" b="0" i="0" kern="1200">
                <a:solidFill>
                  <a:srgbClr val="EBEBEB"/>
                </a:solidFill>
                <a:latin typeface="+mj-lt"/>
                <a:ea typeface="+mj-ea"/>
                <a:cs typeface="+mj-cs"/>
              </a:rPr>
              <a:t>Catodo </a:t>
            </a:r>
          </a:p>
        </p:txBody>
      </p:sp>
      <p:sp>
        <p:nvSpPr>
          <p:cNvPr id="11" name="Freeform 31">
            <a:extLst>
              <a:ext uri="{FF2B5EF4-FFF2-40B4-BE49-F238E27FC236}">
                <a16:creationId xmlns:a16="http://schemas.microsoft.com/office/drawing/2014/main" id="{8222A33F-BE2D-4D69-92A0-5DF8B17BAA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7382" y="-1"/>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solidFill>
                <a:srgbClr val="FFFFFF"/>
              </a:solidFill>
            </a:endParaRPr>
          </a:p>
        </p:txBody>
      </p:sp>
      <p:sp useBgFill="1">
        <p:nvSpPr>
          <p:cNvPr id="13" name="Freeform: Shape 12">
            <a:extLst>
              <a:ext uri="{FF2B5EF4-FFF2-40B4-BE49-F238E27FC236}">
                <a16:creationId xmlns:a16="http://schemas.microsoft.com/office/drawing/2014/main" id="{CE1C74D0-9609-468A-9597-5D87C8A42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641798" y="1355484"/>
            <a:ext cx="6858001" cy="4147033"/>
          </a:xfrm>
          <a:custGeom>
            <a:avLst/>
            <a:gdLst>
              <a:gd name="connsiteX0" fmla="*/ 6858001 w 6858001"/>
              <a:gd name="connsiteY0" fmla="*/ 1177 h 5529377"/>
              <a:gd name="connsiteX1" fmla="*/ 6858001 w 6858001"/>
              <a:gd name="connsiteY1" fmla="*/ 1344715 h 5529377"/>
              <a:gd name="connsiteX2" fmla="*/ 6858000 w 6858001"/>
              <a:gd name="connsiteY2" fmla="*/ 1344715 h 5529377"/>
              <a:gd name="connsiteX3" fmla="*/ 6858000 w 6858001"/>
              <a:gd name="connsiteY3" fmla="*/ 5529377 h 5529377"/>
              <a:gd name="connsiteX4" fmla="*/ 0 w 6858001"/>
              <a:gd name="connsiteY4" fmla="*/ 5529376 h 5529377"/>
              <a:gd name="connsiteX5" fmla="*/ 0 w 6858001"/>
              <a:gd name="connsiteY5" fmla="*/ 891096 h 5529377"/>
              <a:gd name="connsiteX6" fmla="*/ 1 w 6858001"/>
              <a:gd name="connsiteY6" fmla="*/ 891096 h 5529377"/>
              <a:gd name="connsiteX7" fmla="*/ 1 w 6858001"/>
              <a:gd name="connsiteY7" fmla="*/ 0 h 5529377"/>
              <a:gd name="connsiteX8" fmla="*/ 40463 w 6858001"/>
              <a:gd name="connsiteY8" fmla="*/ 5883 h 5529377"/>
              <a:gd name="connsiteX9" fmla="*/ 159107 w 6858001"/>
              <a:gd name="connsiteY9" fmla="*/ 23196 h 5529377"/>
              <a:gd name="connsiteX10" fmla="*/ 245518 w 6858001"/>
              <a:gd name="connsiteY10" fmla="*/ 35299 h 5529377"/>
              <a:gd name="connsiteX11" fmla="*/ 348388 w 6858001"/>
              <a:gd name="connsiteY11" fmla="*/ 48073 h 5529377"/>
              <a:gd name="connsiteX12" fmla="*/ 470460 w 6858001"/>
              <a:gd name="connsiteY12" fmla="*/ 63369 h 5529377"/>
              <a:gd name="connsiteX13" fmla="*/ 605563 w 6858001"/>
              <a:gd name="connsiteY13" fmla="*/ 79506 h 5529377"/>
              <a:gd name="connsiteX14" fmla="*/ 757810 w 6858001"/>
              <a:gd name="connsiteY14" fmla="*/ 96483 h 5529377"/>
              <a:gd name="connsiteX15" fmla="*/ 923774 w 6858001"/>
              <a:gd name="connsiteY15" fmla="*/ 114469 h 5529377"/>
              <a:gd name="connsiteX16" fmla="*/ 1104139 w 6858001"/>
              <a:gd name="connsiteY16" fmla="*/ 132454 h 5529377"/>
              <a:gd name="connsiteX17" fmla="*/ 1296163 w 6858001"/>
              <a:gd name="connsiteY17" fmla="*/ 150776 h 5529377"/>
              <a:gd name="connsiteX18" fmla="*/ 1503275 w 6858001"/>
              <a:gd name="connsiteY18" fmla="*/ 167753 h 5529377"/>
              <a:gd name="connsiteX19" fmla="*/ 1719988 w 6858001"/>
              <a:gd name="connsiteY19" fmla="*/ 184058 h 5529377"/>
              <a:gd name="connsiteX20" fmla="*/ 1949045 w 6858001"/>
              <a:gd name="connsiteY20" fmla="*/ 198849 h 5529377"/>
              <a:gd name="connsiteX21" fmla="*/ 2187703 w 6858001"/>
              <a:gd name="connsiteY21" fmla="*/ 212969 h 5529377"/>
              <a:gd name="connsiteX22" fmla="*/ 2436649 w 6858001"/>
              <a:gd name="connsiteY22" fmla="*/ 226248 h 5529377"/>
              <a:gd name="connsiteX23" fmla="*/ 2564208 w 6858001"/>
              <a:gd name="connsiteY23" fmla="*/ 230955 h 5529377"/>
              <a:gd name="connsiteX24" fmla="*/ 2694509 w 6858001"/>
              <a:gd name="connsiteY24" fmla="*/ 236165 h 5529377"/>
              <a:gd name="connsiteX25" fmla="*/ 2826868 w 6858001"/>
              <a:gd name="connsiteY25" fmla="*/ 241040 h 5529377"/>
              <a:gd name="connsiteX26" fmla="*/ 2959914 w 6858001"/>
              <a:gd name="connsiteY26" fmla="*/ 244234 h 5529377"/>
              <a:gd name="connsiteX27" fmla="*/ 3095702 w 6858001"/>
              <a:gd name="connsiteY27" fmla="*/ 247091 h 5529377"/>
              <a:gd name="connsiteX28" fmla="*/ 3232862 w 6858001"/>
              <a:gd name="connsiteY28" fmla="*/ 250117 h 5529377"/>
              <a:gd name="connsiteX29" fmla="*/ 3372765 w 6858001"/>
              <a:gd name="connsiteY29" fmla="*/ 252134 h 5529377"/>
              <a:gd name="connsiteX30" fmla="*/ 3514040 w 6858001"/>
              <a:gd name="connsiteY30" fmla="*/ 252134 h 5529377"/>
              <a:gd name="connsiteX31" fmla="*/ 3656686 w 6858001"/>
              <a:gd name="connsiteY31" fmla="*/ 253142 h 5529377"/>
              <a:gd name="connsiteX32" fmla="*/ 3800704 w 6858001"/>
              <a:gd name="connsiteY32" fmla="*/ 252134 h 5529377"/>
              <a:gd name="connsiteX33" fmla="*/ 3946780 w 6858001"/>
              <a:gd name="connsiteY33" fmla="*/ 250117 h 5529377"/>
              <a:gd name="connsiteX34" fmla="*/ 4092855 w 6858001"/>
              <a:gd name="connsiteY34" fmla="*/ 248268 h 5529377"/>
              <a:gd name="connsiteX35" fmla="*/ 4240988 w 6858001"/>
              <a:gd name="connsiteY35" fmla="*/ 244234 h 5529377"/>
              <a:gd name="connsiteX36" fmla="*/ 4390492 w 6858001"/>
              <a:gd name="connsiteY36" fmla="*/ 240032 h 5529377"/>
              <a:gd name="connsiteX37" fmla="*/ 4539997 w 6858001"/>
              <a:gd name="connsiteY37" fmla="*/ 235157 h 5529377"/>
              <a:gd name="connsiteX38" fmla="*/ 4690873 w 6858001"/>
              <a:gd name="connsiteY38" fmla="*/ 228266 h 5529377"/>
              <a:gd name="connsiteX39" fmla="*/ 4843120 w 6858001"/>
              <a:gd name="connsiteY39" fmla="*/ 220029 h 5529377"/>
              <a:gd name="connsiteX40" fmla="*/ 4996054 w 6858001"/>
              <a:gd name="connsiteY40" fmla="*/ 212129 h 5529377"/>
              <a:gd name="connsiteX41" fmla="*/ 5148987 w 6858001"/>
              <a:gd name="connsiteY41" fmla="*/ 202044 h 5529377"/>
              <a:gd name="connsiteX42" fmla="*/ 5303978 w 6858001"/>
              <a:gd name="connsiteY42" fmla="*/ 189941 h 5529377"/>
              <a:gd name="connsiteX43" fmla="*/ 5456911 w 6858001"/>
              <a:gd name="connsiteY43" fmla="*/ 177839 h 5529377"/>
              <a:gd name="connsiteX44" fmla="*/ 5612588 w 6858001"/>
              <a:gd name="connsiteY44" fmla="*/ 163887 h 5529377"/>
              <a:gd name="connsiteX45" fmla="*/ 5768950 w 6858001"/>
              <a:gd name="connsiteY45" fmla="*/ 148591 h 5529377"/>
              <a:gd name="connsiteX46" fmla="*/ 5923255 w 6858001"/>
              <a:gd name="connsiteY46" fmla="*/ 132455 h 5529377"/>
              <a:gd name="connsiteX47" fmla="*/ 6079618 w 6858001"/>
              <a:gd name="connsiteY47" fmla="*/ 113629 h 5529377"/>
              <a:gd name="connsiteX48" fmla="*/ 6235294 w 6858001"/>
              <a:gd name="connsiteY48" fmla="*/ 93458 h 5529377"/>
              <a:gd name="connsiteX49" fmla="*/ 6391657 w 6858001"/>
              <a:gd name="connsiteY49" fmla="*/ 73455 h 5529377"/>
              <a:gd name="connsiteX50" fmla="*/ 6547333 w 6858001"/>
              <a:gd name="connsiteY50" fmla="*/ 50091 h 5529377"/>
              <a:gd name="connsiteX51" fmla="*/ 6702324 w 6858001"/>
              <a:gd name="connsiteY51" fmla="*/ 26222 h 552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5529377">
                <a:moveTo>
                  <a:pt x="6858001" y="1177"/>
                </a:moveTo>
                <a:lnTo>
                  <a:pt x="6858001" y="1344715"/>
                </a:lnTo>
                <a:lnTo>
                  <a:pt x="6858000" y="1344715"/>
                </a:lnTo>
                <a:lnTo>
                  <a:pt x="6858000" y="5529377"/>
                </a:lnTo>
                <a:lnTo>
                  <a:pt x="0" y="5529376"/>
                </a:lnTo>
                <a:lnTo>
                  <a:pt x="0" y="891096"/>
                </a:lnTo>
                <a:lnTo>
                  <a:pt x="1" y="891096"/>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8" y="241040"/>
                </a:lnTo>
                <a:lnTo>
                  <a:pt x="2959914" y="244234"/>
                </a:lnTo>
                <a:lnTo>
                  <a:pt x="3095702" y="247091"/>
                </a:lnTo>
                <a:lnTo>
                  <a:pt x="3232862" y="250117"/>
                </a:lnTo>
                <a:lnTo>
                  <a:pt x="3372765" y="252134"/>
                </a:lnTo>
                <a:lnTo>
                  <a:pt x="3514040" y="252134"/>
                </a:lnTo>
                <a:lnTo>
                  <a:pt x="3656686" y="253142"/>
                </a:lnTo>
                <a:lnTo>
                  <a:pt x="3800704" y="252134"/>
                </a:lnTo>
                <a:lnTo>
                  <a:pt x="3946780" y="250117"/>
                </a:lnTo>
                <a:lnTo>
                  <a:pt x="4092855"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txBody>
          <a:bodyPr/>
          <a:lstStyle/>
          <a:p>
            <a:endParaRPr lang="en-GB"/>
          </a:p>
        </p:txBody>
      </p:sp>
      <p:pic>
        <p:nvPicPr>
          <p:cNvPr id="4" name="Picture 3">
            <a:extLst>
              <a:ext uri="{FF2B5EF4-FFF2-40B4-BE49-F238E27FC236}">
                <a16:creationId xmlns:a16="http://schemas.microsoft.com/office/drawing/2014/main" id="{F73211A1-4AF7-DF12-5D57-DA2C7D6E09DC}"/>
              </a:ext>
            </a:extLst>
          </p:cNvPr>
          <p:cNvPicPr>
            <a:picLocks noChangeAspect="1"/>
          </p:cNvPicPr>
          <p:nvPr/>
        </p:nvPicPr>
        <p:blipFill>
          <a:blip r:embed="rId2"/>
          <a:stretch>
            <a:fillRect/>
          </a:stretch>
        </p:blipFill>
        <p:spPr>
          <a:xfrm>
            <a:off x="5672806" y="1894240"/>
            <a:ext cx="2985104" cy="3069516"/>
          </a:xfrm>
          <a:prstGeom prst="rect">
            <a:avLst/>
          </a:prstGeom>
          <a:effectLst/>
        </p:spPr>
      </p:pic>
      <p:sp>
        <p:nvSpPr>
          <p:cNvPr id="15" name="Rectangle 14">
            <a:extLst>
              <a:ext uri="{FF2B5EF4-FFF2-40B4-BE49-F238E27FC236}">
                <a16:creationId xmlns:a16="http://schemas.microsoft.com/office/drawing/2014/main" id="{C137128D-E594-4905-9F76-E385F0831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1836"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 name="CasellaDiTesto 4">
            <a:extLst>
              <a:ext uri="{FF2B5EF4-FFF2-40B4-BE49-F238E27FC236}">
                <a16:creationId xmlns:a16="http://schemas.microsoft.com/office/drawing/2014/main" id="{C40C40C0-EC4F-2614-57D8-CCD2530B2AE2}"/>
              </a:ext>
            </a:extLst>
          </p:cNvPr>
          <p:cNvSpPr txBox="1"/>
          <p:nvPr/>
        </p:nvSpPr>
        <p:spPr>
          <a:xfrm>
            <a:off x="486698" y="2438400"/>
            <a:ext cx="4212162" cy="3785419"/>
          </a:xfrm>
          <a:prstGeom prst="rect">
            <a:avLst/>
          </a:prstGeom>
        </p:spPr>
        <p:txBody>
          <a:bodyPr vert="horz" lIns="91440" tIns="45720" rIns="91440" bIns="45720" rtlCol="0">
            <a:normAutofit/>
          </a:bodyPr>
          <a:lstStyle/>
          <a:p>
            <a:pPr>
              <a:spcBef>
                <a:spcPts val="1000"/>
              </a:spcBef>
              <a:buClr>
                <a:schemeClr val="bg2">
                  <a:lumMod val="40000"/>
                  <a:lumOff val="60000"/>
                </a:schemeClr>
              </a:buClr>
              <a:buSzPct val="80000"/>
              <a:buFont typeface="Wingdings 3" charset="2"/>
              <a:buChar char=""/>
            </a:pPr>
            <a:r>
              <a:rPr lang="en-US">
                <a:solidFill>
                  <a:srgbClr val="FFFFFF"/>
                </a:solidFill>
                <a:latin typeface="+mj-lt"/>
                <a:ea typeface="+mj-ea"/>
                <a:cs typeface="+mj-cs"/>
              </a:rPr>
              <a:t>Elettrodo negativo tubo </a:t>
            </a:r>
          </a:p>
          <a:p>
            <a:pPr>
              <a:spcBef>
                <a:spcPts val="1000"/>
              </a:spcBef>
              <a:buClr>
                <a:schemeClr val="bg2">
                  <a:lumMod val="40000"/>
                  <a:lumOff val="60000"/>
                </a:schemeClr>
              </a:buClr>
              <a:buSzPct val="80000"/>
              <a:buFont typeface="Wingdings 3" charset="2"/>
              <a:buChar char=""/>
            </a:pPr>
            <a:endParaRPr lang="en-US">
              <a:solidFill>
                <a:srgbClr val="FFFFFF"/>
              </a:solidFill>
              <a:latin typeface="+mj-lt"/>
              <a:ea typeface="+mj-ea"/>
              <a:cs typeface="+mj-cs"/>
            </a:endParaRPr>
          </a:p>
          <a:p>
            <a:pPr>
              <a:spcBef>
                <a:spcPts val="1000"/>
              </a:spcBef>
              <a:buClr>
                <a:schemeClr val="bg2">
                  <a:lumMod val="40000"/>
                  <a:lumOff val="60000"/>
                </a:schemeClr>
              </a:buClr>
              <a:buSzPct val="80000"/>
              <a:buFont typeface="Wingdings 3" charset="2"/>
              <a:buChar char=""/>
            </a:pPr>
            <a:r>
              <a:rPr lang="en-US">
                <a:solidFill>
                  <a:srgbClr val="FFFFFF"/>
                </a:solidFill>
                <a:latin typeface="+mj-lt"/>
                <a:ea typeface="+mj-ea"/>
                <a:cs typeface="+mj-cs"/>
              </a:rPr>
              <a:t>Filamento scalda </a:t>
            </a:r>
          </a:p>
          <a:p>
            <a:pPr>
              <a:spcBef>
                <a:spcPts val="1000"/>
              </a:spcBef>
              <a:buClr>
                <a:schemeClr val="bg2">
                  <a:lumMod val="40000"/>
                  <a:lumOff val="60000"/>
                </a:schemeClr>
              </a:buClr>
              <a:buSzPct val="80000"/>
              <a:buFont typeface="Wingdings 3" charset="2"/>
              <a:buChar char=""/>
            </a:pPr>
            <a:endParaRPr lang="en-US">
              <a:solidFill>
                <a:srgbClr val="FFFFFF"/>
              </a:solidFill>
              <a:latin typeface="+mj-lt"/>
              <a:ea typeface="+mj-ea"/>
              <a:cs typeface="+mj-cs"/>
            </a:endParaRPr>
          </a:p>
          <a:p>
            <a:pPr>
              <a:spcBef>
                <a:spcPts val="1000"/>
              </a:spcBef>
              <a:buClr>
                <a:schemeClr val="bg2">
                  <a:lumMod val="40000"/>
                  <a:lumOff val="60000"/>
                </a:schemeClr>
              </a:buClr>
              <a:buSzPct val="80000"/>
              <a:buFont typeface="Wingdings 3" charset="2"/>
              <a:buChar char=""/>
            </a:pPr>
            <a:r>
              <a:rPr lang="en-US">
                <a:solidFill>
                  <a:srgbClr val="FFFFFF"/>
                </a:solidFill>
                <a:latin typeface="+mj-lt"/>
                <a:ea typeface="+mj-ea"/>
                <a:cs typeface="+mj-cs"/>
              </a:rPr>
              <a:t>Produzione elettroni </a:t>
            </a:r>
          </a:p>
          <a:p>
            <a:pPr>
              <a:spcBef>
                <a:spcPts val="1000"/>
              </a:spcBef>
              <a:buClr>
                <a:schemeClr val="bg2">
                  <a:lumMod val="40000"/>
                  <a:lumOff val="60000"/>
                </a:schemeClr>
              </a:buClr>
              <a:buSzPct val="80000"/>
              <a:buFont typeface="Wingdings 3" charset="2"/>
              <a:buChar char=""/>
            </a:pPr>
            <a:endParaRPr lang="en-US">
              <a:solidFill>
                <a:srgbClr val="FFFFFF"/>
              </a:solidFill>
              <a:latin typeface="+mj-lt"/>
              <a:ea typeface="+mj-ea"/>
              <a:cs typeface="+mj-cs"/>
            </a:endParaRPr>
          </a:p>
          <a:p>
            <a:pPr>
              <a:spcBef>
                <a:spcPts val="1000"/>
              </a:spcBef>
              <a:buClr>
                <a:schemeClr val="bg2">
                  <a:lumMod val="40000"/>
                  <a:lumOff val="60000"/>
                </a:schemeClr>
              </a:buClr>
              <a:buSzPct val="80000"/>
              <a:buFont typeface="Wingdings 3" charset="2"/>
              <a:buChar char=""/>
            </a:pPr>
            <a:r>
              <a:rPr lang="en-US">
                <a:solidFill>
                  <a:srgbClr val="FFFFFF"/>
                </a:solidFill>
                <a:latin typeface="+mj-lt"/>
                <a:ea typeface="+mj-ea"/>
                <a:cs typeface="+mj-cs"/>
              </a:rPr>
              <a:t>Elettroni emessi dal catodo --&gt; anodo quando applicato voltaggio </a:t>
            </a:r>
          </a:p>
        </p:txBody>
      </p:sp>
    </p:spTree>
    <p:extLst>
      <p:ext uri="{BB962C8B-B14F-4D97-AF65-F5344CB8AC3E}">
        <p14:creationId xmlns:p14="http://schemas.microsoft.com/office/powerpoint/2010/main" val="46713033"/>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84584" y="452718"/>
            <a:ext cx="3124185" cy="1400530"/>
          </a:xfrm>
        </p:spPr>
        <p:txBody>
          <a:bodyPr vert="horz" lIns="91440" tIns="45720" rIns="91440" bIns="45720" rtlCol="0" anchor="t">
            <a:normAutofit/>
          </a:bodyPr>
          <a:lstStyle/>
          <a:p>
            <a:pPr defTabSz="457200"/>
            <a:r>
              <a:rPr lang="en-US"/>
              <a:t>Anodo </a:t>
            </a:r>
          </a:p>
        </p:txBody>
      </p:sp>
      <p:sp>
        <p:nvSpPr>
          <p:cNvPr id="22" name="Freeform: Shape 9">
            <a:extLst>
              <a:ext uri="{FF2B5EF4-FFF2-40B4-BE49-F238E27FC236}">
                <a16:creationId xmlns:a16="http://schemas.microsoft.com/office/drawing/2014/main" id="{7D9681AB-65CF-47E9-9FA3-7B05D6349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095864" y="809550"/>
            <a:ext cx="6858001" cy="52389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7191 h 6985200"/>
              <a:gd name="connsiteX6" fmla="*/ 1 w 6858001"/>
              <a:gd name="connsiteY6" fmla="*/ 887191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7191"/>
                </a:lnTo>
                <a:lnTo>
                  <a:pt x="1" y="887191"/>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solidFill>
            <a:srgbClr val="FFFFFF"/>
          </a:solidFill>
          <a:ln>
            <a:noFill/>
          </a:ln>
        </p:spPr>
        <p:txBody>
          <a:bodyPr/>
          <a:lstStyle/>
          <a:p>
            <a:endParaRPr lang="en-GB"/>
          </a:p>
        </p:txBody>
      </p:sp>
      <p:sp>
        <p:nvSpPr>
          <p:cNvPr id="12" name="Freeform 23">
            <a:extLst>
              <a:ext uri="{FF2B5EF4-FFF2-40B4-BE49-F238E27FC236}">
                <a16:creationId xmlns:a16="http://schemas.microsoft.com/office/drawing/2014/main" id="{8FCA736E-BDE3-4D4D-8D87-E9AE79250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5515" y="-1"/>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4" name="Picture 3">
            <a:extLst>
              <a:ext uri="{FF2B5EF4-FFF2-40B4-BE49-F238E27FC236}">
                <a16:creationId xmlns:a16="http://schemas.microsoft.com/office/drawing/2014/main" id="{9A29CA5C-DB71-BB7E-EA6C-585E28B018F1}"/>
              </a:ext>
            </a:extLst>
          </p:cNvPr>
          <p:cNvPicPr>
            <a:picLocks noChangeAspect="1"/>
          </p:cNvPicPr>
          <p:nvPr/>
        </p:nvPicPr>
        <p:blipFill>
          <a:blip r:embed="rId3"/>
          <a:stretch>
            <a:fillRect/>
          </a:stretch>
        </p:blipFill>
        <p:spPr>
          <a:xfrm>
            <a:off x="4570807" y="881163"/>
            <a:ext cx="4087103" cy="1695627"/>
          </a:xfrm>
          <a:prstGeom prst="rect">
            <a:avLst/>
          </a:prstGeom>
          <a:effectLst/>
        </p:spPr>
      </p:pic>
      <p:sp>
        <p:nvSpPr>
          <p:cNvPr id="23" name="Rectangle 22">
            <a:extLst>
              <a:ext uri="{FF2B5EF4-FFF2-40B4-BE49-F238E27FC236}">
                <a16:creationId xmlns:a16="http://schemas.microsoft.com/office/drawing/2014/main" id="{129AA25D-1E7A-4074-BF68-D55A83B81B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1836"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 name="CasellaDiTesto 4">
            <a:extLst>
              <a:ext uri="{FF2B5EF4-FFF2-40B4-BE49-F238E27FC236}">
                <a16:creationId xmlns:a16="http://schemas.microsoft.com/office/drawing/2014/main" id="{C40C40C0-EC4F-2614-57D8-CCD2530B2AE2}"/>
              </a:ext>
            </a:extLst>
          </p:cNvPr>
          <p:cNvSpPr txBox="1"/>
          <p:nvPr/>
        </p:nvSpPr>
        <p:spPr>
          <a:xfrm>
            <a:off x="484584" y="2052918"/>
            <a:ext cx="3123860" cy="4195481"/>
          </a:xfrm>
          <a:prstGeom prst="rect">
            <a:avLst/>
          </a:prstGeom>
        </p:spPr>
        <p:txBody>
          <a:bodyPr vert="horz" lIns="91440" tIns="45720" rIns="91440" bIns="45720" rtlCol="0">
            <a:normAutofit/>
          </a:bodyPr>
          <a:lstStyle/>
          <a:p>
            <a:pPr>
              <a:lnSpc>
                <a:spcPct val="90000"/>
              </a:lnSpc>
              <a:spcBef>
                <a:spcPts val="1000"/>
              </a:spcBef>
              <a:buClr>
                <a:schemeClr val="bg2">
                  <a:lumMod val="40000"/>
                  <a:lumOff val="60000"/>
                </a:schemeClr>
              </a:buClr>
              <a:buSzPct val="80000"/>
              <a:buFont typeface="Wingdings 3" charset="2"/>
              <a:buChar char=""/>
            </a:pPr>
            <a:r>
              <a:rPr lang="en-US" sz="1500">
                <a:latin typeface="+mj-lt"/>
                <a:ea typeface="+mj-ea"/>
                <a:cs typeface="+mj-cs"/>
              </a:rPr>
              <a:t>Target metallico degli elettroni</a:t>
            </a:r>
          </a:p>
          <a:p>
            <a:pPr>
              <a:lnSpc>
                <a:spcPct val="90000"/>
              </a:lnSpc>
              <a:spcBef>
                <a:spcPts val="1000"/>
              </a:spcBef>
              <a:buClr>
                <a:schemeClr val="bg2">
                  <a:lumMod val="40000"/>
                  <a:lumOff val="60000"/>
                </a:schemeClr>
              </a:buClr>
              <a:buSzPct val="80000"/>
              <a:buFont typeface="Wingdings 3" charset="2"/>
              <a:buChar char=""/>
            </a:pPr>
            <a:endParaRPr lang="en-US" sz="1500">
              <a:latin typeface="+mj-lt"/>
              <a:ea typeface="+mj-ea"/>
              <a:cs typeface="+mj-cs"/>
            </a:endParaRPr>
          </a:p>
          <a:p>
            <a:pPr>
              <a:lnSpc>
                <a:spcPct val="90000"/>
              </a:lnSpc>
              <a:spcBef>
                <a:spcPts val="1000"/>
              </a:spcBef>
              <a:buClr>
                <a:schemeClr val="bg2">
                  <a:lumMod val="40000"/>
                  <a:lumOff val="60000"/>
                </a:schemeClr>
              </a:buClr>
              <a:buSzPct val="80000"/>
              <a:buFont typeface="Wingdings 3" charset="2"/>
              <a:buChar char=""/>
            </a:pPr>
            <a:r>
              <a:rPr lang="en-US" sz="1500">
                <a:latin typeface="+mj-lt"/>
                <a:ea typeface="+mj-ea"/>
                <a:cs typeface="+mj-cs"/>
              </a:rPr>
              <a:t>Positivo rispetto al catodo</a:t>
            </a:r>
          </a:p>
          <a:p>
            <a:pPr>
              <a:lnSpc>
                <a:spcPct val="90000"/>
              </a:lnSpc>
              <a:spcBef>
                <a:spcPts val="1000"/>
              </a:spcBef>
              <a:buClr>
                <a:schemeClr val="bg2">
                  <a:lumMod val="40000"/>
                  <a:lumOff val="60000"/>
                </a:schemeClr>
              </a:buClr>
              <a:buSzPct val="80000"/>
              <a:buFont typeface="Wingdings 3" charset="2"/>
              <a:buChar char=""/>
            </a:pPr>
            <a:endParaRPr lang="en-US" sz="1500">
              <a:latin typeface="+mj-lt"/>
              <a:ea typeface="+mj-ea"/>
              <a:cs typeface="+mj-cs"/>
            </a:endParaRPr>
          </a:p>
          <a:p>
            <a:pPr>
              <a:lnSpc>
                <a:spcPct val="90000"/>
              </a:lnSpc>
              <a:spcBef>
                <a:spcPts val="1000"/>
              </a:spcBef>
              <a:buClr>
                <a:schemeClr val="bg2">
                  <a:lumMod val="40000"/>
                  <a:lumOff val="60000"/>
                </a:schemeClr>
              </a:buClr>
              <a:buSzPct val="80000"/>
              <a:buFont typeface="Wingdings 3" charset="2"/>
              <a:buChar char=""/>
            </a:pPr>
            <a:r>
              <a:rPr lang="en-US" sz="1500">
                <a:latin typeface="+mj-lt"/>
                <a:ea typeface="+mj-ea"/>
                <a:cs typeface="+mj-cs"/>
              </a:rPr>
              <a:t>Tungsteno (Z=74) alto punto di fusione e numero atomico</a:t>
            </a:r>
          </a:p>
          <a:p>
            <a:pPr>
              <a:lnSpc>
                <a:spcPct val="90000"/>
              </a:lnSpc>
              <a:spcBef>
                <a:spcPts val="1000"/>
              </a:spcBef>
              <a:buClr>
                <a:schemeClr val="bg2">
                  <a:lumMod val="40000"/>
                  <a:lumOff val="60000"/>
                </a:schemeClr>
              </a:buClr>
              <a:buSzPct val="80000"/>
              <a:buFont typeface="Wingdings 3" charset="2"/>
              <a:buChar char=""/>
            </a:pPr>
            <a:endParaRPr lang="en-US" sz="1500">
              <a:latin typeface="+mj-lt"/>
              <a:ea typeface="+mj-ea"/>
              <a:cs typeface="+mj-cs"/>
            </a:endParaRPr>
          </a:p>
          <a:p>
            <a:pPr>
              <a:lnSpc>
                <a:spcPct val="90000"/>
              </a:lnSpc>
              <a:spcBef>
                <a:spcPts val="1000"/>
              </a:spcBef>
              <a:buClr>
                <a:schemeClr val="bg2">
                  <a:lumMod val="40000"/>
                  <a:lumOff val="60000"/>
                </a:schemeClr>
              </a:buClr>
              <a:buSzPct val="80000"/>
              <a:buFont typeface="Wingdings 3" charset="2"/>
              <a:buChar char=""/>
            </a:pPr>
            <a:r>
              <a:rPr lang="en-US" sz="1500">
                <a:latin typeface="+mj-lt"/>
                <a:ea typeface="+mj-ea"/>
                <a:cs typeface="+mj-cs"/>
              </a:rPr>
              <a:t>Rotante </a:t>
            </a:r>
          </a:p>
          <a:p>
            <a:pPr>
              <a:lnSpc>
                <a:spcPct val="90000"/>
              </a:lnSpc>
              <a:spcBef>
                <a:spcPts val="1000"/>
              </a:spcBef>
              <a:buClr>
                <a:schemeClr val="bg2">
                  <a:lumMod val="40000"/>
                  <a:lumOff val="60000"/>
                </a:schemeClr>
              </a:buClr>
              <a:buSzPct val="80000"/>
              <a:buFont typeface="Wingdings 3" charset="2"/>
              <a:buChar char=""/>
            </a:pPr>
            <a:endParaRPr lang="en-US" sz="1500">
              <a:latin typeface="+mj-lt"/>
              <a:ea typeface="+mj-ea"/>
              <a:cs typeface="+mj-cs"/>
            </a:endParaRPr>
          </a:p>
          <a:p>
            <a:pPr>
              <a:lnSpc>
                <a:spcPct val="90000"/>
              </a:lnSpc>
              <a:spcBef>
                <a:spcPts val="1000"/>
              </a:spcBef>
              <a:buClr>
                <a:schemeClr val="bg2">
                  <a:lumMod val="40000"/>
                  <a:lumOff val="60000"/>
                </a:schemeClr>
              </a:buClr>
              <a:buSzPct val="80000"/>
              <a:buFont typeface="Wingdings 3" charset="2"/>
              <a:buChar char=""/>
            </a:pPr>
            <a:r>
              <a:rPr lang="en-US" sz="1500">
                <a:latin typeface="+mj-lt"/>
                <a:ea typeface="+mj-ea"/>
                <a:cs typeface="+mj-cs"/>
              </a:rPr>
              <a:t>99% calore </a:t>
            </a:r>
          </a:p>
          <a:p>
            <a:pPr>
              <a:lnSpc>
                <a:spcPct val="90000"/>
              </a:lnSpc>
              <a:spcBef>
                <a:spcPts val="1000"/>
              </a:spcBef>
              <a:buClr>
                <a:schemeClr val="bg2">
                  <a:lumMod val="40000"/>
                  <a:lumOff val="60000"/>
                </a:schemeClr>
              </a:buClr>
              <a:buSzPct val="80000"/>
              <a:buFont typeface="Wingdings 3" charset="2"/>
              <a:buChar char=""/>
            </a:pPr>
            <a:endParaRPr lang="en-US" sz="1500">
              <a:latin typeface="+mj-lt"/>
              <a:ea typeface="+mj-ea"/>
              <a:cs typeface="+mj-cs"/>
            </a:endParaRPr>
          </a:p>
          <a:p>
            <a:pPr>
              <a:lnSpc>
                <a:spcPct val="90000"/>
              </a:lnSpc>
              <a:spcBef>
                <a:spcPts val="1000"/>
              </a:spcBef>
              <a:buClr>
                <a:schemeClr val="bg2">
                  <a:lumMod val="40000"/>
                  <a:lumOff val="60000"/>
                </a:schemeClr>
              </a:buClr>
              <a:buSzPct val="80000"/>
              <a:buFont typeface="Wingdings 3" charset="2"/>
              <a:buChar char=""/>
            </a:pPr>
            <a:r>
              <a:rPr lang="en-US" sz="1500">
                <a:latin typeface="+mj-lt"/>
                <a:ea typeface="+mj-ea"/>
                <a:cs typeface="+mj-cs"/>
              </a:rPr>
              <a:t>1% x - ray</a:t>
            </a:r>
          </a:p>
          <a:p>
            <a:pPr>
              <a:lnSpc>
                <a:spcPct val="90000"/>
              </a:lnSpc>
              <a:spcBef>
                <a:spcPts val="1000"/>
              </a:spcBef>
              <a:buClr>
                <a:schemeClr val="bg2">
                  <a:lumMod val="40000"/>
                  <a:lumOff val="60000"/>
                </a:schemeClr>
              </a:buClr>
              <a:buSzPct val="80000"/>
              <a:buFont typeface="Wingdings 3" charset="2"/>
              <a:buChar char=""/>
            </a:pPr>
            <a:endParaRPr lang="en-US" sz="1500">
              <a:latin typeface="+mj-lt"/>
              <a:ea typeface="+mj-ea"/>
              <a:cs typeface="+mj-cs"/>
            </a:endParaRPr>
          </a:p>
        </p:txBody>
      </p:sp>
      <p:pic>
        <p:nvPicPr>
          <p:cNvPr id="5" name="Picture 4">
            <a:extLst>
              <a:ext uri="{FF2B5EF4-FFF2-40B4-BE49-F238E27FC236}">
                <a16:creationId xmlns:a16="http://schemas.microsoft.com/office/drawing/2014/main" id="{9F3352F9-FD59-EAE6-2774-16F3BC2F2AED}"/>
              </a:ext>
            </a:extLst>
          </p:cNvPr>
          <p:cNvPicPr>
            <a:picLocks noChangeAspect="1"/>
          </p:cNvPicPr>
          <p:nvPr/>
        </p:nvPicPr>
        <p:blipFill>
          <a:blip r:embed="rId4"/>
          <a:stretch>
            <a:fillRect/>
          </a:stretch>
        </p:blipFill>
        <p:spPr>
          <a:xfrm>
            <a:off x="4682099" y="3006197"/>
            <a:ext cx="3864519" cy="3242202"/>
          </a:xfrm>
          <a:prstGeom prst="rect">
            <a:avLst/>
          </a:prstGeom>
          <a:effectLst/>
        </p:spPr>
      </p:pic>
    </p:spTree>
    <p:extLst>
      <p:ext uri="{BB962C8B-B14F-4D97-AF65-F5344CB8AC3E}">
        <p14:creationId xmlns:p14="http://schemas.microsoft.com/office/powerpoint/2010/main" val="872508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515115-95FB-41E0-86F3-8744438C09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486697" y="629266"/>
            <a:ext cx="4212163" cy="1622321"/>
          </a:xfrm>
        </p:spPr>
        <p:txBody>
          <a:bodyPr vert="horz" lIns="91440" tIns="45720" rIns="91440" bIns="45720" rtlCol="0" anchor="t">
            <a:normAutofit/>
          </a:bodyPr>
          <a:lstStyle/>
          <a:p>
            <a:pPr defTabSz="457200"/>
            <a:r>
              <a:rPr lang="en-US" b="0" i="0" kern="1200" dirty="0" err="1">
                <a:solidFill>
                  <a:srgbClr val="EBEBEB"/>
                </a:solidFill>
                <a:latin typeface="+mj-lt"/>
                <a:ea typeface="+mj-ea"/>
                <a:cs typeface="+mj-cs"/>
              </a:rPr>
              <a:t>kVp</a:t>
            </a:r>
            <a:r>
              <a:rPr lang="en-US" b="0" i="0" kern="1200" dirty="0">
                <a:solidFill>
                  <a:srgbClr val="EBEBEB"/>
                </a:solidFill>
                <a:latin typeface="+mj-lt"/>
                <a:ea typeface="+mj-ea"/>
                <a:cs typeface="+mj-cs"/>
              </a:rPr>
              <a:t> e </a:t>
            </a:r>
            <a:r>
              <a:rPr lang="en-US" b="0" i="0" kern="1200" dirty="0" err="1">
                <a:solidFill>
                  <a:srgbClr val="EBEBEB"/>
                </a:solidFill>
                <a:latin typeface="+mj-lt"/>
                <a:ea typeface="+mj-ea"/>
                <a:cs typeface="+mj-cs"/>
              </a:rPr>
              <a:t>mAs</a:t>
            </a:r>
            <a:r>
              <a:rPr lang="en-US" b="0" i="0" kern="1200" dirty="0">
                <a:solidFill>
                  <a:srgbClr val="EBEBEB"/>
                </a:solidFill>
                <a:latin typeface="+mj-lt"/>
                <a:ea typeface="+mj-ea"/>
                <a:cs typeface="+mj-cs"/>
              </a:rPr>
              <a:t> </a:t>
            </a:r>
          </a:p>
        </p:txBody>
      </p:sp>
      <p:sp>
        <p:nvSpPr>
          <p:cNvPr id="12" name="Freeform 31">
            <a:extLst>
              <a:ext uri="{FF2B5EF4-FFF2-40B4-BE49-F238E27FC236}">
                <a16:creationId xmlns:a16="http://schemas.microsoft.com/office/drawing/2014/main" id="{8222A33F-BE2D-4D69-92A0-5DF8B17BAA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7382" y="-1"/>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solidFill>
                <a:srgbClr val="FFFFFF"/>
              </a:solidFill>
            </a:endParaRPr>
          </a:p>
        </p:txBody>
      </p:sp>
      <p:sp useBgFill="1">
        <p:nvSpPr>
          <p:cNvPr id="14" name="Freeform: Shape 13">
            <a:extLst>
              <a:ext uri="{FF2B5EF4-FFF2-40B4-BE49-F238E27FC236}">
                <a16:creationId xmlns:a16="http://schemas.microsoft.com/office/drawing/2014/main" id="{CE1C74D0-9609-468A-9597-5D87C8A42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641798" y="1355484"/>
            <a:ext cx="6858001" cy="4147033"/>
          </a:xfrm>
          <a:custGeom>
            <a:avLst/>
            <a:gdLst>
              <a:gd name="connsiteX0" fmla="*/ 6858001 w 6858001"/>
              <a:gd name="connsiteY0" fmla="*/ 1177 h 5529377"/>
              <a:gd name="connsiteX1" fmla="*/ 6858001 w 6858001"/>
              <a:gd name="connsiteY1" fmla="*/ 1344715 h 5529377"/>
              <a:gd name="connsiteX2" fmla="*/ 6858000 w 6858001"/>
              <a:gd name="connsiteY2" fmla="*/ 1344715 h 5529377"/>
              <a:gd name="connsiteX3" fmla="*/ 6858000 w 6858001"/>
              <a:gd name="connsiteY3" fmla="*/ 5529377 h 5529377"/>
              <a:gd name="connsiteX4" fmla="*/ 0 w 6858001"/>
              <a:gd name="connsiteY4" fmla="*/ 5529376 h 5529377"/>
              <a:gd name="connsiteX5" fmla="*/ 0 w 6858001"/>
              <a:gd name="connsiteY5" fmla="*/ 891096 h 5529377"/>
              <a:gd name="connsiteX6" fmla="*/ 1 w 6858001"/>
              <a:gd name="connsiteY6" fmla="*/ 891096 h 5529377"/>
              <a:gd name="connsiteX7" fmla="*/ 1 w 6858001"/>
              <a:gd name="connsiteY7" fmla="*/ 0 h 5529377"/>
              <a:gd name="connsiteX8" fmla="*/ 40463 w 6858001"/>
              <a:gd name="connsiteY8" fmla="*/ 5883 h 5529377"/>
              <a:gd name="connsiteX9" fmla="*/ 159107 w 6858001"/>
              <a:gd name="connsiteY9" fmla="*/ 23196 h 5529377"/>
              <a:gd name="connsiteX10" fmla="*/ 245518 w 6858001"/>
              <a:gd name="connsiteY10" fmla="*/ 35299 h 5529377"/>
              <a:gd name="connsiteX11" fmla="*/ 348388 w 6858001"/>
              <a:gd name="connsiteY11" fmla="*/ 48073 h 5529377"/>
              <a:gd name="connsiteX12" fmla="*/ 470460 w 6858001"/>
              <a:gd name="connsiteY12" fmla="*/ 63369 h 5529377"/>
              <a:gd name="connsiteX13" fmla="*/ 605563 w 6858001"/>
              <a:gd name="connsiteY13" fmla="*/ 79506 h 5529377"/>
              <a:gd name="connsiteX14" fmla="*/ 757810 w 6858001"/>
              <a:gd name="connsiteY14" fmla="*/ 96483 h 5529377"/>
              <a:gd name="connsiteX15" fmla="*/ 923774 w 6858001"/>
              <a:gd name="connsiteY15" fmla="*/ 114469 h 5529377"/>
              <a:gd name="connsiteX16" fmla="*/ 1104139 w 6858001"/>
              <a:gd name="connsiteY16" fmla="*/ 132454 h 5529377"/>
              <a:gd name="connsiteX17" fmla="*/ 1296163 w 6858001"/>
              <a:gd name="connsiteY17" fmla="*/ 150776 h 5529377"/>
              <a:gd name="connsiteX18" fmla="*/ 1503275 w 6858001"/>
              <a:gd name="connsiteY18" fmla="*/ 167753 h 5529377"/>
              <a:gd name="connsiteX19" fmla="*/ 1719988 w 6858001"/>
              <a:gd name="connsiteY19" fmla="*/ 184058 h 5529377"/>
              <a:gd name="connsiteX20" fmla="*/ 1949045 w 6858001"/>
              <a:gd name="connsiteY20" fmla="*/ 198849 h 5529377"/>
              <a:gd name="connsiteX21" fmla="*/ 2187703 w 6858001"/>
              <a:gd name="connsiteY21" fmla="*/ 212969 h 5529377"/>
              <a:gd name="connsiteX22" fmla="*/ 2436649 w 6858001"/>
              <a:gd name="connsiteY22" fmla="*/ 226248 h 5529377"/>
              <a:gd name="connsiteX23" fmla="*/ 2564208 w 6858001"/>
              <a:gd name="connsiteY23" fmla="*/ 230955 h 5529377"/>
              <a:gd name="connsiteX24" fmla="*/ 2694509 w 6858001"/>
              <a:gd name="connsiteY24" fmla="*/ 236165 h 5529377"/>
              <a:gd name="connsiteX25" fmla="*/ 2826868 w 6858001"/>
              <a:gd name="connsiteY25" fmla="*/ 241040 h 5529377"/>
              <a:gd name="connsiteX26" fmla="*/ 2959914 w 6858001"/>
              <a:gd name="connsiteY26" fmla="*/ 244234 h 5529377"/>
              <a:gd name="connsiteX27" fmla="*/ 3095702 w 6858001"/>
              <a:gd name="connsiteY27" fmla="*/ 247091 h 5529377"/>
              <a:gd name="connsiteX28" fmla="*/ 3232862 w 6858001"/>
              <a:gd name="connsiteY28" fmla="*/ 250117 h 5529377"/>
              <a:gd name="connsiteX29" fmla="*/ 3372765 w 6858001"/>
              <a:gd name="connsiteY29" fmla="*/ 252134 h 5529377"/>
              <a:gd name="connsiteX30" fmla="*/ 3514040 w 6858001"/>
              <a:gd name="connsiteY30" fmla="*/ 252134 h 5529377"/>
              <a:gd name="connsiteX31" fmla="*/ 3656686 w 6858001"/>
              <a:gd name="connsiteY31" fmla="*/ 253142 h 5529377"/>
              <a:gd name="connsiteX32" fmla="*/ 3800704 w 6858001"/>
              <a:gd name="connsiteY32" fmla="*/ 252134 h 5529377"/>
              <a:gd name="connsiteX33" fmla="*/ 3946780 w 6858001"/>
              <a:gd name="connsiteY33" fmla="*/ 250117 h 5529377"/>
              <a:gd name="connsiteX34" fmla="*/ 4092855 w 6858001"/>
              <a:gd name="connsiteY34" fmla="*/ 248268 h 5529377"/>
              <a:gd name="connsiteX35" fmla="*/ 4240988 w 6858001"/>
              <a:gd name="connsiteY35" fmla="*/ 244234 h 5529377"/>
              <a:gd name="connsiteX36" fmla="*/ 4390492 w 6858001"/>
              <a:gd name="connsiteY36" fmla="*/ 240032 h 5529377"/>
              <a:gd name="connsiteX37" fmla="*/ 4539997 w 6858001"/>
              <a:gd name="connsiteY37" fmla="*/ 235157 h 5529377"/>
              <a:gd name="connsiteX38" fmla="*/ 4690873 w 6858001"/>
              <a:gd name="connsiteY38" fmla="*/ 228266 h 5529377"/>
              <a:gd name="connsiteX39" fmla="*/ 4843120 w 6858001"/>
              <a:gd name="connsiteY39" fmla="*/ 220029 h 5529377"/>
              <a:gd name="connsiteX40" fmla="*/ 4996054 w 6858001"/>
              <a:gd name="connsiteY40" fmla="*/ 212129 h 5529377"/>
              <a:gd name="connsiteX41" fmla="*/ 5148987 w 6858001"/>
              <a:gd name="connsiteY41" fmla="*/ 202044 h 5529377"/>
              <a:gd name="connsiteX42" fmla="*/ 5303978 w 6858001"/>
              <a:gd name="connsiteY42" fmla="*/ 189941 h 5529377"/>
              <a:gd name="connsiteX43" fmla="*/ 5456911 w 6858001"/>
              <a:gd name="connsiteY43" fmla="*/ 177839 h 5529377"/>
              <a:gd name="connsiteX44" fmla="*/ 5612588 w 6858001"/>
              <a:gd name="connsiteY44" fmla="*/ 163887 h 5529377"/>
              <a:gd name="connsiteX45" fmla="*/ 5768950 w 6858001"/>
              <a:gd name="connsiteY45" fmla="*/ 148591 h 5529377"/>
              <a:gd name="connsiteX46" fmla="*/ 5923255 w 6858001"/>
              <a:gd name="connsiteY46" fmla="*/ 132455 h 5529377"/>
              <a:gd name="connsiteX47" fmla="*/ 6079618 w 6858001"/>
              <a:gd name="connsiteY47" fmla="*/ 113629 h 5529377"/>
              <a:gd name="connsiteX48" fmla="*/ 6235294 w 6858001"/>
              <a:gd name="connsiteY48" fmla="*/ 93458 h 5529377"/>
              <a:gd name="connsiteX49" fmla="*/ 6391657 w 6858001"/>
              <a:gd name="connsiteY49" fmla="*/ 73455 h 5529377"/>
              <a:gd name="connsiteX50" fmla="*/ 6547333 w 6858001"/>
              <a:gd name="connsiteY50" fmla="*/ 50091 h 5529377"/>
              <a:gd name="connsiteX51" fmla="*/ 6702324 w 6858001"/>
              <a:gd name="connsiteY51" fmla="*/ 26222 h 552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5529377">
                <a:moveTo>
                  <a:pt x="6858001" y="1177"/>
                </a:moveTo>
                <a:lnTo>
                  <a:pt x="6858001" y="1344715"/>
                </a:lnTo>
                <a:lnTo>
                  <a:pt x="6858000" y="1344715"/>
                </a:lnTo>
                <a:lnTo>
                  <a:pt x="6858000" y="5529377"/>
                </a:lnTo>
                <a:lnTo>
                  <a:pt x="0" y="5529376"/>
                </a:lnTo>
                <a:lnTo>
                  <a:pt x="0" y="891096"/>
                </a:lnTo>
                <a:lnTo>
                  <a:pt x="1" y="891096"/>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8" y="241040"/>
                </a:lnTo>
                <a:lnTo>
                  <a:pt x="2959914" y="244234"/>
                </a:lnTo>
                <a:lnTo>
                  <a:pt x="3095702" y="247091"/>
                </a:lnTo>
                <a:lnTo>
                  <a:pt x="3232862" y="250117"/>
                </a:lnTo>
                <a:lnTo>
                  <a:pt x="3372765" y="252134"/>
                </a:lnTo>
                <a:lnTo>
                  <a:pt x="3514040" y="252134"/>
                </a:lnTo>
                <a:lnTo>
                  <a:pt x="3656686" y="253142"/>
                </a:lnTo>
                <a:lnTo>
                  <a:pt x="3800704" y="252134"/>
                </a:lnTo>
                <a:lnTo>
                  <a:pt x="3946780" y="250117"/>
                </a:lnTo>
                <a:lnTo>
                  <a:pt x="4092855"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txBody>
          <a:bodyPr/>
          <a:lstStyle/>
          <a:p>
            <a:endParaRPr lang="en-GB"/>
          </a:p>
        </p:txBody>
      </p:sp>
      <p:pic>
        <p:nvPicPr>
          <p:cNvPr id="5" name="Picture 4">
            <a:extLst>
              <a:ext uri="{FF2B5EF4-FFF2-40B4-BE49-F238E27FC236}">
                <a16:creationId xmlns:a16="http://schemas.microsoft.com/office/drawing/2014/main" id="{DC829FA3-049C-9A00-C89C-9796FAA9EA7F}"/>
              </a:ext>
            </a:extLst>
          </p:cNvPr>
          <p:cNvPicPr>
            <a:picLocks noChangeAspect="1"/>
          </p:cNvPicPr>
          <p:nvPr/>
        </p:nvPicPr>
        <p:blipFill>
          <a:blip r:embed="rId2"/>
          <a:stretch>
            <a:fillRect/>
          </a:stretch>
        </p:blipFill>
        <p:spPr>
          <a:xfrm>
            <a:off x="5759433" y="1143000"/>
            <a:ext cx="2985104" cy="2731369"/>
          </a:xfrm>
          <a:prstGeom prst="rect">
            <a:avLst/>
          </a:prstGeom>
          <a:effectLst/>
        </p:spPr>
      </p:pic>
      <p:sp>
        <p:nvSpPr>
          <p:cNvPr id="16" name="Rectangle 15">
            <a:extLst>
              <a:ext uri="{FF2B5EF4-FFF2-40B4-BE49-F238E27FC236}">
                <a16:creationId xmlns:a16="http://schemas.microsoft.com/office/drawing/2014/main" id="{C137128D-E594-4905-9F76-E385F0831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1836"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 name="CasellaDiTesto 4">
            <a:extLst>
              <a:ext uri="{FF2B5EF4-FFF2-40B4-BE49-F238E27FC236}">
                <a16:creationId xmlns:a16="http://schemas.microsoft.com/office/drawing/2014/main" id="{C40C40C0-EC4F-2614-57D8-CCD2530B2AE2}"/>
              </a:ext>
            </a:extLst>
          </p:cNvPr>
          <p:cNvSpPr txBox="1"/>
          <p:nvPr/>
        </p:nvSpPr>
        <p:spPr>
          <a:xfrm>
            <a:off x="486698" y="2438400"/>
            <a:ext cx="4212162" cy="3785419"/>
          </a:xfrm>
          <a:prstGeom prst="rect">
            <a:avLst/>
          </a:prstGeom>
        </p:spPr>
        <p:txBody>
          <a:bodyPr vert="horz" lIns="91440" tIns="45720" rIns="91440" bIns="45720" rtlCol="0">
            <a:normAutofit/>
          </a:bodyPr>
          <a:lstStyle/>
          <a:p>
            <a:pPr>
              <a:spcBef>
                <a:spcPts val="1000"/>
              </a:spcBef>
              <a:buClr>
                <a:schemeClr val="bg2">
                  <a:lumMod val="40000"/>
                  <a:lumOff val="60000"/>
                </a:schemeClr>
              </a:buClr>
              <a:buSzPct val="80000"/>
              <a:buFont typeface="Wingdings 3" charset="2"/>
              <a:buChar char=""/>
            </a:pPr>
            <a:r>
              <a:rPr lang="en-US">
                <a:solidFill>
                  <a:srgbClr val="FFFFFF"/>
                </a:solidFill>
                <a:latin typeface="+mj-lt"/>
                <a:ea typeface="+mj-ea"/>
                <a:cs typeface="+mj-cs"/>
              </a:rPr>
              <a:t>kVp è il peak di kilovoltaggio applicato al tubo</a:t>
            </a:r>
          </a:p>
          <a:p>
            <a:pPr>
              <a:spcBef>
                <a:spcPts val="1000"/>
              </a:spcBef>
              <a:buClr>
                <a:schemeClr val="bg2">
                  <a:lumMod val="40000"/>
                  <a:lumOff val="60000"/>
                </a:schemeClr>
              </a:buClr>
              <a:buSzPct val="80000"/>
              <a:buFont typeface="Wingdings 3" charset="2"/>
              <a:buChar char=""/>
            </a:pPr>
            <a:endParaRPr lang="en-US">
              <a:solidFill>
                <a:srgbClr val="FFFFFF"/>
              </a:solidFill>
              <a:latin typeface="+mj-lt"/>
              <a:ea typeface="+mj-ea"/>
              <a:cs typeface="+mj-cs"/>
            </a:endParaRPr>
          </a:p>
          <a:p>
            <a:pPr marL="800100" lvl="1" indent="-342900">
              <a:spcBef>
                <a:spcPts val="1000"/>
              </a:spcBef>
              <a:buClr>
                <a:schemeClr val="bg2">
                  <a:lumMod val="40000"/>
                  <a:lumOff val="60000"/>
                </a:schemeClr>
              </a:buClr>
              <a:buSzPct val="80000"/>
              <a:buFont typeface="Wingdings 3" charset="2"/>
              <a:buChar char=""/>
            </a:pPr>
            <a:r>
              <a:rPr lang="en-US">
                <a:solidFill>
                  <a:srgbClr val="FFFFFF"/>
                </a:solidFill>
                <a:latin typeface="+mj-lt"/>
                <a:ea typeface="+mj-ea"/>
                <a:cs typeface="+mj-cs"/>
              </a:rPr>
              <a:t>	Energia degli elettroni</a:t>
            </a:r>
          </a:p>
          <a:p>
            <a:pPr>
              <a:spcBef>
                <a:spcPts val="1000"/>
              </a:spcBef>
              <a:buClr>
                <a:schemeClr val="bg2">
                  <a:lumMod val="40000"/>
                  <a:lumOff val="60000"/>
                </a:schemeClr>
              </a:buClr>
              <a:buSzPct val="80000"/>
              <a:buFont typeface="Wingdings 3" charset="2"/>
              <a:buChar char=""/>
            </a:pPr>
            <a:endParaRPr lang="en-US">
              <a:solidFill>
                <a:srgbClr val="FFFFFF"/>
              </a:solidFill>
              <a:latin typeface="+mj-lt"/>
              <a:ea typeface="+mj-ea"/>
              <a:cs typeface="+mj-cs"/>
            </a:endParaRPr>
          </a:p>
          <a:p>
            <a:pPr>
              <a:spcBef>
                <a:spcPts val="1000"/>
              </a:spcBef>
              <a:buClr>
                <a:schemeClr val="bg2">
                  <a:lumMod val="40000"/>
                  <a:lumOff val="60000"/>
                </a:schemeClr>
              </a:buClr>
              <a:buSzPct val="80000"/>
              <a:buFont typeface="Wingdings 3" charset="2"/>
              <a:buChar char=""/>
            </a:pPr>
            <a:endParaRPr lang="en-US">
              <a:solidFill>
                <a:srgbClr val="FFFFFF"/>
              </a:solidFill>
              <a:latin typeface="+mj-lt"/>
              <a:ea typeface="+mj-ea"/>
              <a:cs typeface="+mj-cs"/>
            </a:endParaRPr>
          </a:p>
          <a:p>
            <a:pPr>
              <a:spcBef>
                <a:spcPts val="1000"/>
              </a:spcBef>
              <a:buClr>
                <a:schemeClr val="bg2">
                  <a:lumMod val="40000"/>
                  <a:lumOff val="60000"/>
                </a:schemeClr>
              </a:buClr>
              <a:buSzPct val="80000"/>
              <a:buFont typeface="Wingdings 3" charset="2"/>
              <a:buChar char=""/>
            </a:pPr>
            <a:r>
              <a:rPr lang="en-US">
                <a:solidFill>
                  <a:srgbClr val="FFFFFF"/>
                </a:solidFill>
                <a:latin typeface="+mj-lt"/>
                <a:ea typeface="+mj-ea"/>
                <a:cs typeface="+mj-cs"/>
              </a:rPr>
              <a:t>mAs = mA (milliamperaggio) x tempo(s)</a:t>
            </a:r>
          </a:p>
          <a:p>
            <a:pPr>
              <a:spcBef>
                <a:spcPts val="1000"/>
              </a:spcBef>
              <a:buClr>
                <a:schemeClr val="bg2">
                  <a:lumMod val="40000"/>
                  <a:lumOff val="60000"/>
                </a:schemeClr>
              </a:buClr>
              <a:buSzPct val="80000"/>
              <a:buFont typeface="Wingdings 3" charset="2"/>
              <a:buChar char=""/>
            </a:pPr>
            <a:endParaRPr lang="en-US">
              <a:solidFill>
                <a:srgbClr val="FFFFFF"/>
              </a:solidFill>
              <a:latin typeface="+mj-lt"/>
              <a:ea typeface="+mj-ea"/>
              <a:cs typeface="+mj-cs"/>
            </a:endParaRPr>
          </a:p>
          <a:p>
            <a:pPr marL="800100" lvl="1" indent="-342900">
              <a:spcBef>
                <a:spcPts val="1000"/>
              </a:spcBef>
              <a:buClr>
                <a:schemeClr val="bg2">
                  <a:lumMod val="40000"/>
                  <a:lumOff val="60000"/>
                </a:schemeClr>
              </a:buClr>
              <a:buSzPct val="80000"/>
              <a:buFont typeface="Wingdings 3" charset="2"/>
              <a:buChar char=""/>
            </a:pPr>
            <a:r>
              <a:rPr lang="en-US">
                <a:solidFill>
                  <a:srgbClr val="FFFFFF"/>
                </a:solidFill>
                <a:latin typeface="+mj-lt"/>
                <a:ea typeface="+mj-ea"/>
                <a:cs typeface="+mj-cs"/>
              </a:rPr>
              <a:t>Numero di elettroni</a:t>
            </a:r>
          </a:p>
        </p:txBody>
      </p:sp>
      <p:pic>
        <p:nvPicPr>
          <p:cNvPr id="6" name="Picture 5">
            <a:extLst>
              <a:ext uri="{FF2B5EF4-FFF2-40B4-BE49-F238E27FC236}">
                <a16:creationId xmlns:a16="http://schemas.microsoft.com/office/drawing/2014/main" id="{608F6E2C-DE49-393A-BAFD-26C10981E471}"/>
              </a:ext>
            </a:extLst>
          </p:cNvPr>
          <p:cNvPicPr>
            <a:picLocks noChangeAspect="1"/>
          </p:cNvPicPr>
          <p:nvPr/>
        </p:nvPicPr>
        <p:blipFill>
          <a:blip r:embed="rId3"/>
          <a:stretch>
            <a:fillRect/>
          </a:stretch>
        </p:blipFill>
        <p:spPr>
          <a:xfrm>
            <a:off x="5264581" y="3970622"/>
            <a:ext cx="3612433" cy="2610274"/>
          </a:xfrm>
          <a:prstGeom prst="rect">
            <a:avLst/>
          </a:prstGeom>
        </p:spPr>
      </p:pic>
      <p:sp>
        <p:nvSpPr>
          <p:cNvPr id="7" name="TextBox 6">
            <a:extLst>
              <a:ext uri="{FF2B5EF4-FFF2-40B4-BE49-F238E27FC236}">
                <a16:creationId xmlns:a16="http://schemas.microsoft.com/office/drawing/2014/main" id="{960ACFE3-8B9C-CE4F-7C35-24E2C3C72670}"/>
              </a:ext>
            </a:extLst>
          </p:cNvPr>
          <p:cNvSpPr txBox="1"/>
          <p:nvPr/>
        </p:nvSpPr>
        <p:spPr>
          <a:xfrm>
            <a:off x="5427415" y="3970621"/>
            <a:ext cx="4052236" cy="307777"/>
          </a:xfrm>
          <a:prstGeom prst="rect">
            <a:avLst/>
          </a:prstGeom>
          <a:noFill/>
        </p:spPr>
        <p:txBody>
          <a:bodyPr wrap="square" rtlCol="0">
            <a:spAutoFit/>
          </a:bodyPr>
          <a:lstStyle/>
          <a:p>
            <a:r>
              <a:rPr lang="en-US" sz="1400" dirty="0"/>
              <a:t>A wide spectrum of x-ray energies</a:t>
            </a:r>
          </a:p>
        </p:txBody>
      </p:sp>
    </p:spTree>
    <p:extLst>
      <p:ext uri="{BB962C8B-B14F-4D97-AF65-F5344CB8AC3E}">
        <p14:creationId xmlns:p14="http://schemas.microsoft.com/office/powerpoint/2010/main" val="2874646242"/>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84584" y="452718"/>
            <a:ext cx="3124185" cy="1400530"/>
          </a:xfrm>
        </p:spPr>
        <p:txBody>
          <a:bodyPr vert="horz" lIns="91440" tIns="45720" rIns="91440" bIns="45720" rtlCol="0" anchor="t">
            <a:normAutofit/>
          </a:bodyPr>
          <a:lstStyle/>
          <a:p>
            <a:pPr defTabSz="457200"/>
            <a:r>
              <a:rPr lang="en-US"/>
              <a:t>Anodo</a:t>
            </a:r>
          </a:p>
        </p:txBody>
      </p:sp>
      <p:sp>
        <p:nvSpPr>
          <p:cNvPr id="13" name="Freeform: Shape 12">
            <a:extLst>
              <a:ext uri="{FF2B5EF4-FFF2-40B4-BE49-F238E27FC236}">
                <a16:creationId xmlns:a16="http://schemas.microsoft.com/office/drawing/2014/main" id="{7DAA46B9-B7E8-4487-B28E-C63A6EB7AA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095864" y="809550"/>
            <a:ext cx="6858001" cy="52389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7191 h 6985200"/>
              <a:gd name="connsiteX6" fmla="*/ 1 w 6858001"/>
              <a:gd name="connsiteY6" fmla="*/ 887191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7191"/>
                </a:lnTo>
                <a:lnTo>
                  <a:pt x="1" y="887191"/>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solidFill>
            <a:srgbClr val="FFFFFF"/>
          </a:solidFill>
          <a:ln>
            <a:noFill/>
          </a:ln>
        </p:spPr>
        <p:txBody>
          <a:bodyPr/>
          <a:lstStyle/>
          <a:p>
            <a:endParaRPr lang="en-GB"/>
          </a:p>
        </p:txBody>
      </p:sp>
      <p:sp>
        <p:nvSpPr>
          <p:cNvPr id="15" name="Freeform 23">
            <a:extLst>
              <a:ext uri="{FF2B5EF4-FFF2-40B4-BE49-F238E27FC236}">
                <a16:creationId xmlns:a16="http://schemas.microsoft.com/office/drawing/2014/main" id="{C866818C-1E5F-475A-B310-3C06B555F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5515" y="-1"/>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6" name="Picture 5">
            <a:extLst>
              <a:ext uri="{FF2B5EF4-FFF2-40B4-BE49-F238E27FC236}">
                <a16:creationId xmlns:a16="http://schemas.microsoft.com/office/drawing/2014/main" id="{AA4691A5-C6DD-AF8A-7335-55D7906FBC2D}"/>
              </a:ext>
            </a:extLst>
          </p:cNvPr>
          <p:cNvPicPr>
            <a:picLocks noChangeAspect="1"/>
          </p:cNvPicPr>
          <p:nvPr/>
        </p:nvPicPr>
        <p:blipFill>
          <a:blip r:embed="rId3"/>
          <a:stretch>
            <a:fillRect/>
          </a:stretch>
        </p:blipFill>
        <p:spPr>
          <a:xfrm>
            <a:off x="4570807" y="911391"/>
            <a:ext cx="4087103" cy="2155946"/>
          </a:xfrm>
          <a:prstGeom prst="rect">
            <a:avLst/>
          </a:prstGeom>
          <a:effectLst/>
        </p:spPr>
      </p:pic>
      <p:sp>
        <p:nvSpPr>
          <p:cNvPr id="17" name="Rectangle 16">
            <a:extLst>
              <a:ext uri="{FF2B5EF4-FFF2-40B4-BE49-F238E27FC236}">
                <a16:creationId xmlns:a16="http://schemas.microsoft.com/office/drawing/2014/main" id="{D12AFDE8-E1ED-4A49-B8B3-4953F4B8A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1836"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 name="CasellaDiTesto 4">
            <a:extLst>
              <a:ext uri="{FF2B5EF4-FFF2-40B4-BE49-F238E27FC236}">
                <a16:creationId xmlns:a16="http://schemas.microsoft.com/office/drawing/2014/main" id="{C40C40C0-EC4F-2614-57D8-CCD2530B2AE2}"/>
              </a:ext>
            </a:extLst>
          </p:cNvPr>
          <p:cNvSpPr txBox="1"/>
          <p:nvPr/>
        </p:nvSpPr>
        <p:spPr>
          <a:xfrm>
            <a:off x="484584" y="2052918"/>
            <a:ext cx="3123860" cy="4195481"/>
          </a:xfrm>
          <a:prstGeom prst="rect">
            <a:avLst/>
          </a:prstGeom>
        </p:spPr>
        <p:txBody>
          <a:bodyPr vert="horz" lIns="91440" tIns="45720" rIns="91440" bIns="45720" rtlCol="0">
            <a:normAutofit/>
          </a:bodyPr>
          <a:lstStyle/>
          <a:p>
            <a:pPr>
              <a:spcBef>
                <a:spcPts val="1000"/>
              </a:spcBef>
              <a:buClr>
                <a:schemeClr val="bg2">
                  <a:lumMod val="40000"/>
                  <a:lumOff val="60000"/>
                </a:schemeClr>
              </a:buClr>
              <a:buSzPct val="80000"/>
              <a:buFont typeface="Wingdings 3" charset="2"/>
              <a:buChar char=""/>
            </a:pPr>
            <a:r>
              <a:rPr lang="en-US">
                <a:latin typeface="+mj-lt"/>
                <a:ea typeface="+mj-ea"/>
                <a:cs typeface="+mj-cs"/>
              </a:rPr>
              <a:t>99% calore </a:t>
            </a:r>
          </a:p>
          <a:p>
            <a:pPr>
              <a:spcBef>
                <a:spcPts val="1000"/>
              </a:spcBef>
              <a:buClr>
                <a:schemeClr val="bg2">
                  <a:lumMod val="40000"/>
                  <a:lumOff val="60000"/>
                </a:schemeClr>
              </a:buClr>
              <a:buSzPct val="80000"/>
              <a:buFont typeface="Wingdings 3" charset="2"/>
              <a:buChar char=""/>
            </a:pPr>
            <a:endParaRPr lang="en-US">
              <a:latin typeface="+mj-lt"/>
              <a:ea typeface="+mj-ea"/>
              <a:cs typeface="+mj-cs"/>
            </a:endParaRPr>
          </a:p>
          <a:p>
            <a:pPr>
              <a:spcBef>
                <a:spcPts val="1000"/>
              </a:spcBef>
              <a:buClr>
                <a:schemeClr val="bg2">
                  <a:lumMod val="40000"/>
                  <a:lumOff val="60000"/>
                </a:schemeClr>
              </a:buClr>
              <a:buSzPct val="80000"/>
              <a:buFont typeface="Wingdings 3" charset="2"/>
              <a:buChar char=""/>
            </a:pPr>
            <a:r>
              <a:rPr lang="en-US">
                <a:latin typeface="+mj-lt"/>
                <a:ea typeface="+mj-ea"/>
                <a:cs typeface="+mj-cs"/>
              </a:rPr>
              <a:t>1% X-Ray </a:t>
            </a:r>
          </a:p>
          <a:p>
            <a:pPr>
              <a:spcBef>
                <a:spcPts val="1000"/>
              </a:spcBef>
              <a:buClr>
                <a:schemeClr val="bg2">
                  <a:lumMod val="40000"/>
                  <a:lumOff val="60000"/>
                </a:schemeClr>
              </a:buClr>
              <a:buSzPct val="80000"/>
              <a:buFont typeface="Wingdings 3" charset="2"/>
              <a:buChar char=""/>
            </a:pPr>
            <a:endParaRPr lang="en-US">
              <a:latin typeface="+mj-lt"/>
              <a:ea typeface="+mj-ea"/>
              <a:cs typeface="+mj-cs"/>
            </a:endParaRPr>
          </a:p>
          <a:p>
            <a:pPr marL="800100" lvl="1" indent="-342900">
              <a:spcBef>
                <a:spcPts val="1000"/>
              </a:spcBef>
              <a:buClr>
                <a:schemeClr val="bg2">
                  <a:lumMod val="40000"/>
                  <a:lumOff val="60000"/>
                </a:schemeClr>
              </a:buClr>
              <a:buSzPct val="80000"/>
              <a:buFont typeface="Wingdings 3" charset="2"/>
              <a:buChar char=""/>
            </a:pPr>
            <a:r>
              <a:rPr lang="en-US">
                <a:latin typeface="+mj-lt"/>
                <a:ea typeface="+mj-ea"/>
                <a:cs typeface="+mj-cs"/>
              </a:rPr>
              <a:t>Bremsstrahlung</a:t>
            </a:r>
          </a:p>
          <a:p>
            <a:pPr marL="800100" lvl="1" indent="-342900">
              <a:spcBef>
                <a:spcPts val="1000"/>
              </a:spcBef>
              <a:buClr>
                <a:schemeClr val="bg2">
                  <a:lumMod val="40000"/>
                  <a:lumOff val="60000"/>
                </a:schemeClr>
              </a:buClr>
              <a:buSzPct val="80000"/>
              <a:buFont typeface="Wingdings 3" charset="2"/>
              <a:buChar char=""/>
            </a:pPr>
            <a:endParaRPr lang="en-US">
              <a:latin typeface="+mj-lt"/>
              <a:ea typeface="+mj-ea"/>
              <a:cs typeface="+mj-cs"/>
            </a:endParaRPr>
          </a:p>
          <a:p>
            <a:pPr marL="800100" lvl="1" indent="-342900">
              <a:spcBef>
                <a:spcPts val="1000"/>
              </a:spcBef>
              <a:buClr>
                <a:schemeClr val="bg2">
                  <a:lumMod val="40000"/>
                  <a:lumOff val="60000"/>
                </a:schemeClr>
              </a:buClr>
              <a:buSzPct val="80000"/>
              <a:buFont typeface="Wingdings 3" charset="2"/>
              <a:buChar char=""/>
            </a:pPr>
            <a:r>
              <a:rPr lang="en-US">
                <a:latin typeface="+mj-lt"/>
                <a:ea typeface="+mj-ea"/>
                <a:cs typeface="+mj-cs"/>
              </a:rPr>
              <a:t>Characteristic X ray </a:t>
            </a:r>
          </a:p>
        </p:txBody>
      </p:sp>
      <p:pic>
        <p:nvPicPr>
          <p:cNvPr id="8" name="Picture 7" descr="A diagram of a nuclear energy&#10;&#10;Description automatically generated">
            <a:extLst>
              <a:ext uri="{FF2B5EF4-FFF2-40B4-BE49-F238E27FC236}">
                <a16:creationId xmlns:a16="http://schemas.microsoft.com/office/drawing/2014/main" id="{ABA0FFFB-D994-2382-A605-83BA0B888ABD}"/>
              </a:ext>
            </a:extLst>
          </p:cNvPr>
          <p:cNvPicPr>
            <a:picLocks noChangeAspect="1"/>
          </p:cNvPicPr>
          <p:nvPr/>
        </p:nvPicPr>
        <p:blipFill>
          <a:blip r:embed="rId4"/>
          <a:stretch>
            <a:fillRect/>
          </a:stretch>
        </p:blipFill>
        <p:spPr>
          <a:xfrm>
            <a:off x="4670481" y="3526971"/>
            <a:ext cx="3887754" cy="2721427"/>
          </a:xfrm>
          <a:prstGeom prst="rect">
            <a:avLst/>
          </a:prstGeom>
          <a:effectLst/>
        </p:spPr>
      </p:pic>
    </p:spTree>
    <p:extLst>
      <p:ext uri="{BB962C8B-B14F-4D97-AF65-F5344CB8AC3E}">
        <p14:creationId xmlns:p14="http://schemas.microsoft.com/office/powerpoint/2010/main" val="3238206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24" name="Picture 23">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26" name="Oval 25">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28" name="Picture 27">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30" name="Picture 29">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32" name="Rectangle 31">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4" name="Rectangle 33">
            <a:extLst>
              <a:ext uri="{FF2B5EF4-FFF2-40B4-BE49-F238E27FC236}">
                <a16:creationId xmlns:a16="http://schemas.microsoft.com/office/drawing/2014/main" id="{757B325C-3E35-45CF-9D07-3BCB281F3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6143943" y="1325880"/>
            <a:ext cx="2514282" cy="3066507"/>
          </a:xfrm>
        </p:spPr>
        <p:txBody>
          <a:bodyPr vert="horz" lIns="91440" tIns="45720" rIns="91440" bIns="45720" rtlCol="0" anchor="b">
            <a:normAutofit/>
          </a:bodyPr>
          <a:lstStyle/>
          <a:p>
            <a:pPr defTabSz="457200"/>
            <a:r>
              <a:rPr lang="en-US" sz="2900" b="0" i="0" kern="1200">
                <a:solidFill>
                  <a:srgbClr val="EBEBEB"/>
                </a:solidFill>
                <a:latin typeface="+mj-lt"/>
                <a:ea typeface="+mj-ea"/>
                <a:cs typeface="+mj-cs"/>
              </a:rPr>
              <a:t>Collimazione</a:t>
            </a:r>
          </a:p>
        </p:txBody>
      </p:sp>
      <p:sp>
        <p:nvSpPr>
          <p:cNvPr id="36" name="Freeform 36">
            <a:extLst>
              <a:ext uri="{FF2B5EF4-FFF2-40B4-BE49-F238E27FC236}">
                <a16:creationId xmlns:a16="http://schemas.microsoft.com/office/drawing/2014/main" id="{C24BEC42-AFF3-40D1-93A2-A27A42E1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597760" y="-1"/>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38" name="Freeform: Shape 37">
            <a:extLst>
              <a:ext uri="{FF2B5EF4-FFF2-40B4-BE49-F238E27FC236}">
                <a16:creationId xmlns:a16="http://schemas.microsoft.com/office/drawing/2014/main" id="{608F427C-1EC9-4280-9367-F2B3AA063E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857465" cy="6858000"/>
          </a:xfrm>
          <a:custGeom>
            <a:avLst/>
            <a:gdLst>
              <a:gd name="connsiteX0" fmla="*/ 6465239 w 7809954"/>
              <a:gd name="connsiteY0" fmla="*/ 0 h 6858000"/>
              <a:gd name="connsiteX1" fmla="*/ 7808777 w 7809954"/>
              <a:gd name="connsiteY1" fmla="*/ 0 h 6858000"/>
              <a:gd name="connsiteX2" fmla="*/ 7783732 w 7809954"/>
              <a:gd name="connsiteY2" fmla="*/ 155676 h 6858000"/>
              <a:gd name="connsiteX3" fmla="*/ 7759863 w 7809954"/>
              <a:gd name="connsiteY3" fmla="*/ 310667 h 6858000"/>
              <a:gd name="connsiteX4" fmla="*/ 7736499 w 7809954"/>
              <a:gd name="connsiteY4" fmla="*/ 466344 h 6858000"/>
              <a:gd name="connsiteX5" fmla="*/ 7716496 w 7809954"/>
              <a:gd name="connsiteY5" fmla="*/ 622706 h 6858000"/>
              <a:gd name="connsiteX6" fmla="*/ 7696325 w 7809954"/>
              <a:gd name="connsiteY6" fmla="*/ 778383 h 6858000"/>
              <a:gd name="connsiteX7" fmla="*/ 7677499 w 7809954"/>
              <a:gd name="connsiteY7" fmla="*/ 934745 h 6858000"/>
              <a:gd name="connsiteX8" fmla="*/ 7661363 w 7809954"/>
              <a:gd name="connsiteY8" fmla="*/ 1089050 h 6858000"/>
              <a:gd name="connsiteX9" fmla="*/ 7646067 w 7809954"/>
              <a:gd name="connsiteY9" fmla="*/ 1245413 h 6858000"/>
              <a:gd name="connsiteX10" fmla="*/ 7632115 w 7809954"/>
              <a:gd name="connsiteY10" fmla="*/ 1401089 h 6858000"/>
              <a:gd name="connsiteX11" fmla="*/ 7620013 w 7809954"/>
              <a:gd name="connsiteY11" fmla="*/ 1554023 h 6858000"/>
              <a:gd name="connsiteX12" fmla="*/ 7607910 w 7809954"/>
              <a:gd name="connsiteY12" fmla="*/ 1709013 h 6858000"/>
              <a:gd name="connsiteX13" fmla="*/ 7597825 w 7809954"/>
              <a:gd name="connsiteY13" fmla="*/ 1861947 h 6858000"/>
              <a:gd name="connsiteX14" fmla="*/ 7589925 w 7809954"/>
              <a:gd name="connsiteY14" fmla="*/ 2014880 h 6858000"/>
              <a:gd name="connsiteX15" fmla="*/ 7581688 w 7809954"/>
              <a:gd name="connsiteY15" fmla="*/ 2167128 h 6858000"/>
              <a:gd name="connsiteX16" fmla="*/ 7574797 w 7809954"/>
              <a:gd name="connsiteY16" fmla="*/ 2318004 h 6858000"/>
              <a:gd name="connsiteX17" fmla="*/ 7569922 w 7809954"/>
              <a:gd name="connsiteY17" fmla="*/ 2467508 h 6858000"/>
              <a:gd name="connsiteX18" fmla="*/ 7565720 w 7809954"/>
              <a:gd name="connsiteY18" fmla="*/ 2617013 h 6858000"/>
              <a:gd name="connsiteX19" fmla="*/ 7561686 w 7809954"/>
              <a:gd name="connsiteY19" fmla="*/ 2765145 h 6858000"/>
              <a:gd name="connsiteX20" fmla="*/ 7559837 w 7809954"/>
              <a:gd name="connsiteY20" fmla="*/ 2911221 h 6858000"/>
              <a:gd name="connsiteX21" fmla="*/ 7557820 w 7809954"/>
              <a:gd name="connsiteY21" fmla="*/ 3057296 h 6858000"/>
              <a:gd name="connsiteX22" fmla="*/ 7556811 w 7809954"/>
              <a:gd name="connsiteY22" fmla="*/ 3201314 h 6858000"/>
              <a:gd name="connsiteX23" fmla="*/ 7557820 w 7809954"/>
              <a:gd name="connsiteY23" fmla="*/ 3343960 h 6858000"/>
              <a:gd name="connsiteX24" fmla="*/ 7557820 w 7809954"/>
              <a:gd name="connsiteY24" fmla="*/ 3485235 h 6858000"/>
              <a:gd name="connsiteX25" fmla="*/ 7559837 w 7809954"/>
              <a:gd name="connsiteY25" fmla="*/ 3625138 h 6858000"/>
              <a:gd name="connsiteX26" fmla="*/ 7562862 w 7809954"/>
              <a:gd name="connsiteY26" fmla="*/ 3762298 h 6858000"/>
              <a:gd name="connsiteX27" fmla="*/ 7565720 w 7809954"/>
              <a:gd name="connsiteY27" fmla="*/ 3898087 h 6858000"/>
              <a:gd name="connsiteX28" fmla="*/ 7568914 w 7809954"/>
              <a:gd name="connsiteY28" fmla="*/ 4031132 h 6858000"/>
              <a:gd name="connsiteX29" fmla="*/ 7573788 w 7809954"/>
              <a:gd name="connsiteY29" fmla="*/ 4163491 h 6858000"/>
              <a:gd name="connsiteX30" fmla="*/ 7578999 w 7809954"/>
              <a:gd name="connsiteY30" fmla="*/ 4293793 h 6858000"/>
              <a:gd name="connsiteX31" fmla="*/ 7583705 w 7809954"/>
              <a:gd name="connsiteY31" fmla="*/ 4421352 h 6858000"/>
              <a:gd name="connsiteX32" fmla="*/ 7596985 w 7809954"/>
              <a:gd name="connsiteY32" fmla="*/ 4670298 h 6858000"/>
              <a:gd name="connsiteX33" fmla="*/ 7611104 w 7809954"/>
              <a:gd name="connsiteY33" fmla="*/ 4908956 h 6858000"/>
              <a:gd name="connsiteX34" fmla="*/ 7625896 w 7809954"/>
              <a:gd name="connsiteY34" fmla="*/ 5138013 h 6858000"/>
              <a:gd name="connsiteX35" fmla="*/ 7642201 w 7809954"/>
              <a:gd name="connsiteY35" fmla="*/ 5354726 h 6858000"/>
              <a:gd name="connsiteX36" fmla="*/ 7659178 w 7809954"/>
              <a:gd name="connsiteY36" fmla="*/ 5561838 h 6858000"/>
              <a:gd name="connsiteX37" fmla="*/ 7677499 w 7809954"/>
              <a:gd name="connsiteY37" fmla="*/ 5753862 h 6858000"/>
              <a:gd name="connsiteX38" fmla="*/ 7695485 w 7809954"/>
              <a:gd name="connsiteY38" fmla="*/ 5934227 h 6858000"/>
              <a:gd name="connsiteX39" fmla="*/ 7713470 w 7809954"/>
              <a:gd name="connsiteY39" fmla="*/ 6100191 h 6858000"/>
              <a:gd name="connsiteX40" fmla="*/ 7730447 w 7809954"/>
              <a:gd name="connsiteY40" fmla="*/ 6252438 h 6858000"/>
              <a:gd name="connsiteX41" fmla="*/ 7746584 w 7809954"/>
              <a:gd name="connsiteY41" fmla="*/ 6387541 h 6858000"/>
              <a:gd name="connsiteX42" fmla="*/ 7761880 w 7809954"/>
              <a:gd name="connsiteY42" fmla="*/ 6509613 h 6858000"/>
              <a:gd name="connsiteX43" fmla="*/ 7774655 w 7809954"/>
              <a:gd name="connsiteY43" fmla="*/ 6612483 h 6858000"/>
              <a:gd name="connsiteX44" fmla="*/ 7786757 w 7809954"/>
              <a:gd name="connsiteY44" fmla="*/ 6698894 h 6858000"/>
              <a:gd name="connsiteX45" fmla="*/ 7804071 w 7809954"/>
              <a:gd name="connsiteY45" fmla="*/ 6817538 h 6858000"/>
              <a:gd name="connsiteX46" fmla="*/ 7809954 w 7809954"/>
              <a:gd name="connsiteY46" fmla="*/ 6858000 h 6858000"/>
              <a:gd name="connsiteX47" fmla="*/ 7157124 w 7809954"/>
              <a:gd name="connsiteY47" fmla="*/ 6858000 h 6858000"/>
              <a:gd name="connsiteX48" fmla="*/ 7157124 w 7809954"/>
              <a:gd name="connsiteY48" fmla="*/ 6858000 h 6858000"/>
              <a:gd name="connsiteX49" fmla="*/ 0 w 7809954"/>
              <a:gd name="connsiteY49" fmla="*/ 6858000 h 6858000"/>
              <a:gd name="connsiteX50" fmla="*/ 0 w 7809954"/>
              <a:gd name="connsiteY50" fmla="*/ 0 h 6858000"/>
              <a:gd name="connsiteX51" fmla="*/ 6465239 w 7809954"/>
              <a:gd name="connsiteY5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809954" h="6858000">
                <a:moveTo>
                  <a:pt x="6465239" y="0"/>
                </a:moveTo>
                <a:lnTo>
                  <a:pt x="7808777" y="0"/>
                </a:lnTo>
                <a:lnTo>
                  <a:pt x="7783732" y="155676"/>
                </a:lnTo>
                <a:lnTo>
                  <a:pt x="7759863" y="310667"/>
                </a:lnTo>
                <a:lnTo>
                  <a:pt x="7736499" y="466344"/>
                </a:lnTo>
                <a:lnTo>
                  <a:pt x="7716496" y="622706"/>
                </a:lnTo>
                <a:lnTo>
                  <a:pt x="7696325" y="778383"/>
                </a:lnTo>
                <a:lnTo>
                  <a:pt x="7677499" y="934745"/>
                </a:lnTo>
                <a:lnTo>
                  <a:pt x="7661363" y="1089050"/>
                </a:lnTo>
                <a:lnTo>
                  <a:pt x="7646067" y="1245413"/>
                </a:lnTo>
                <a:lnTo>
                  <a:pt x="7632115" y="1401089"/>
                </a:lnTo>
                <a:lnTo>
                  <a:pt x="7620013" y="1554023"/>
                </a:lnTo>
                <a:lnTo>
                  <a:pt x="7607910" y="1709013"/>
                </a:lnTo>
                <a:lnTo>
                  <a:pt x="7597825" y="1861947"/>
                </a:lnTo>
                <a:lnTo>
                  <a:pt x="7589925" y="2014880"/>
                </a:lnTo>
                <a:lnTo>
                  <a:pt x="7581688" y="2167128"/>
                </a:lnTo>
                <a:lnTo>
                  <a:pt x="7574797" y="2318004"/>
                </a:lnTo>
                <a:lnTo>
                  <a:pt x="7569922" y="2467508"/>
                </a:lnTo>
                <a:lnTo>
                  <a:pt x="7565720" y="2617013"/>
                </a:lnTo>
                <a:lnTo>
                  <a:pt x="7561686" y="2765145"/>
                </a:lnTo>
                <a:lnTo>
                  <a:pt x="7559837" y="2911221"/>
                </a:lnTo>
                <a:lnTo>
                  <a:pt x="7557820" y="3057296"/>
                </a:lnTo>
                <a:lnTo>
                  <a:pt x="7556811" y="3201314"/>
                </a:lnTo>
                <a:lnTo>
                  <a:pt x="7557820" y="3343960"/>
                </a:lnTo>
                <a:lnTo>
                  <a:pt x="7557820" y="3485235"/>
                </a:lnTo>
                <a:lnTo>
                  <a:pt x="7559837" y="3625138"/>
                </a:lnTo>
                <a:lnTo>
                  <a:pt x="7562862" y="3762298"/>
                </a:lnTo>
                <a:lnTo>
                  <a:pt x="7565720" y="3898087"/>
                </a:lnTo>
                <a:lnTo>
                  <a:pt x="7568914" y="4031132"/>
                </a:lnTo>
                <a:lnTo>
                  <a:pt x="7573788" y="4163491"/>
                </a:lnTo>
                <a:lnTo>
                  <a:pt x="7578999" y="4293793"/>
                </a:lnTo>
                <a:lnTo>
                  <a:pt x="7583705" y="4421352"/>
                </a:lnTo>
                <a:lnTo>
                  <a:pt x="7596985" y="4670298"/>
                </a:lnTo>
                <a:lnTo>
                  <a:pt x="7611104" y="4908956"/>
                </a:lnTo>
                <a:lnTo>
                  <a:pt x="7625896" y="5138013"/>
                </a:lnTo>
                <a:lnTo>
                  <a:pt x="7642201" y="5354726"/>
                </a:lnTo>
                <a:lnTo>
                  <a:pt x="7659178" y="5561838"/>
                </a:lnTo>
                <a:lnTo>
                  <a:pt x="7677499" y="5753862"/>
                </a:lnTo>
                <a:lnTo>
                  <a:pt x="7695485" y="5934227"/>
                </a:lnTo>
                <a:lnTo>
                  <a:pt x="7713470" y="6100191"/>
                </a:lnTo>
                <a:lnTo>
                  <a:pt x="7730447" y="6252438"/>
                </a:lnTo>
                <a:lnTo>
                  <a:pt x="7746584" y="6387541"/>
                </a:lnTo>
                <a:lnTo>
                  <a:pt x="7761880" y="6509613"/>
                </a:lnTo>
                <a:lnTo>
                  <a:pt x="7774655" y="6612483"/>
                </a:lnTo>
                <a:lnTo>
                  <a:pt x="7786757" y="6698894"/>
                </a:lnTo>
                <a:lnTo>
                  <a:pt x="7804071" y="6817538"/>
                </a:lnTo>
                <a:lnTo>
                  <a:pt x="7809954" y="6858000"/>
                </a:lnTo>
                <a:lnTo>
                  <a:pt x="7157124" y="6858000"/>
                </a:lnTo>
                <a:lnTo>
                  <a:pt x="7157124" y="6858000"/>
                </a:lnTo>
                <a:lnTo>
                  <a:pt x="0" y="6858000"/>
                </a:lnTo>
                <a:lnTo>
                  <a:pt x="0" y="0"/>
                </a:lnTo>
                <a:lnTo>
                  <a:pt x="646523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Rectangle 39">
            <a:extLst>
              <a:ext uri="{FF2B5EF4-FFF2-40B4-BE49-F238E27FC236}">
                <a16:creationId xmlns:a16="http://schemas.microsoft.com/office/drawing/2014/main" id="{F98810A7-E114-447A-A7D6-69B27CFB56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4" name="Picture 3">
            <a:extLst>
              <a:ext uri="{FF2B5EF4-FFF2-40B4-BE49-F238E27FC236}">
                <a16:creationId xmlns:a16="http://schemas.microsoft.com/office/drawing/2014/main" id="{4E75C585-292D-A337-069C-30B05CD0D6B7}"/>
              </a:ext>
            </a:extLst>
          </p:cNvPr>
          <p:cNvPicPr>
            <a:picLocks noChangeAspect="1"/>
          </p:cNvPicPr>
          <p:nvPr/>
        </p:nvPicPr>
        <p:blipFill>
          <a:blip r:embed="rId6"/>
          <a:stretch>
            <a:fillRect/>
          </a:stretch>
        </p:blipFill>
        <p:spPr>
          <a:xfrm>
            <a:off x="482890" y="1500539"/>
            <a:ext cx="4702997" cy="3856456"/>
          </a:xfrm>
          <a:prstGeom prst="rect">
            <a:avLst/>
          </a:prstGeom>
          <a:effectLst/>
        </p:spPr>
      </p:pic>
    </p:spTree>
    <p:extLst>
      <p:ext uri="{BB962C8B-B14F-4D97-AF65-F5344CB8AC3E}">
        <p14:creationId xmlns:p14="http://schemas.microsoft.com/office/powerpoint/2010/main" val="1794152441"/>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EE4E366E-272A-409E-840F-9A6A64A9E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A721560C-E4AB-4287-A29C-3F6916794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1836"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8" name="Freeform 7">
            <a:extLst>
              <a:ext uri="{FF2B5EF4-FFF2-40B4-BE49-F238E27FC236}">
                <a16:creationId xmlns:a16="http://schemas.microsoft.com/office/drawing/2014/main" id="{DF6CFF07-D953-4F9C-9A0E-E0A6AACB61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olo 1"/>
          <p:cNvSpPr>
            <a:spLocks noGrp="1"/>
          </p:cNvSpPr>
          <p:nvPr>
            <p:ph type="title"/>
          </p:nvPr>
        </p:nvSpPr>
        <p:spPr>
          <a:xfrm>
            <a:off x="446360" y="467310"/>
            <a:ext cx="6939116" cy="1016654"/>
          </a:xfrm>
        </p:spPr>
        <p:txBody>
          <a:bodyPr vert="horz" lIns="91440" tIns="45720" rIns="91440" bIns="45720" rtlCol="0" anchor="t">
            <a:normAutofit/>
          </a:bodyPr>
          <a:lstStyle/>
          <a:p>
            <a:pPr defTabSz="457200">
              <a:lnSpc>
                <a:spcPct val="90000"/>
              </a:lnSpc>
            </a:pPr>
            <a:r>
              <a:rPr lang="en-US" sz="3300" b="0" i="0" kern="1200" dirty="0">
                <a:solidFill>
                  <a:srgbClr val="EBEBEB"/>
                </a:solidFill>
                <a:latin typeface="+mj-lt"/>
                <a:ea typeface="+mj-ea"/>
                <a:cs typeface="+mj-cs"/>
              </a:rPr>
              <a:t>Cosa </a:t>
            </a:r>
            <a:r>
              <a:rPr lang="en-US" sz="3300" b="0" i="0" kern="1200" dirty="0" err="1">
                <a:solidFill>
                  <a:srgbClr val="EBEBEB"/>
                </a:solidFill>
                <a:latin typeface="+mj-lt"/>
                <a:ea typeface="+mj-ea"/>
                <a:cs typeface="+mj-cs"/>
              </a:rPr>
              <a:t>succede</a:t>
            </a:r>
            <a:r>
              <a:rPr lang="en-US" sz="3300" b="0" i="0" kern="1200" dirty="0">
                <a:solidFill>
                  <a:srgbClr val="EBEBEB"/>
                </a:solidFill>
                <a:latin typeface="+mj-lt"/>
                <a:ea typeface="+mj-ea"/>
                <a:cs typeface="+mj-cs"/>
              </a:rPr>
              <a:t> se X – Ray </a:t>
            </a:r>
            <a:r>
              <a:rPr lang="en-US" sz="3300" b="0" i="0" kern="1200" dirty="0" err="1">
                <a:solidFill>
                  <a:srgbClr val="EBEBEB"/>
                </a:solidFill>
                <a:latin typeface="+mj-lt"/>
                <a:ea typeface="+mj-ea"/>
                <a:cs typeface="+mj-cs"/>
              </a:rPr>
              <a:t>colpisce</a:t>
            </a:r>
            <a:r>
              <a:rPr lang="en-US" sz="3300" b="0" i="0" kern="1200" dirty="0">
                <a:solidFill>
                  <a:srgbClr val="EBEBEB"/>
                </a:solidFill>
                <a:latin typeface="+mj-lt"/>
                <a:ea typeface="+mj-ea"/>
                <a:cs typeface="+mj-cs"/>
              </a:rPr>
              <a:t> un </a:t>
            </a:r>
            <a:r>
              <a:rPr lang="en-US" sz="3300" b="0" i="0" kern="1200" dirty="0" err="1">
                <a:solidFill>
                  <a:srgbClr val="EBEBEB"/>
                </a:solidFill>
                <a:latin typeface="+mj-lt"/>
                <a:ea typeface="+mj-ea"/>
                <a:cs typeface="+mj-cs"/>
              </a:rPr>
              <a:t>oggetto</a:t>
            </a:r>
            <a:r>
              <a:rPr lang="en-US" sz="3300" b="0" i="0" kern="1200" dirty="0">
                <a:solidFill>
                  <a:srgbClr val="EBEBEB"/>
                </a:solidFill>
                <a:latin typeface="+mj-lt"/>
                <a:ea typeface="+mj-ea"/>
                <a:cs typeface="+mj-cs"/>
              </a:rPr>
              <a:t>?</a:t>
            </a:r>
          </a:p>
        </p:txBody>
      </p:sp>
      <p:sp useBgFill="1">
        <p:nvSpPr>
          <p:cNvPr id="50" name="Freeform: Shape 49">
            <a:extLst>
              <a:ext uri="{FF2B5EF4-FFF2-40B4-BE49-F238E27FC236}">
                <a16:creationId xmlns:a16="http://schemas.microsoft.com/office/drawing/2014/main" id="{DAA4FEEE-0B5F-41BF-825D-60F9FB089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9144313"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txBody>
          <a:bodyPr/>
          <a:lstStyle/>
          <a:p>
            <a:endParaRPr lang="en-GB"/>
          </a:p>
        </p:txBody>
      </p:sp>
      <p:sp>
        <p:nvSpPr>
          <p:cNvPr id="3" name="CasellaDiTesto 4">
            <a:extLst>
              <a:ext uri="{FF2B5EF4-FFF2-40B4-BE49-F238E27FC236}">
                <a16:creationId xmlns:a16="http://schemas.microsoft.com/office/drawing/2014/main" id="{C40C40C0-EC4F-2614-57D8-CCD2530B2AE2}"/>
              </a:ext>
            </a:extLst>
          </p:cNvPr>
          <p:cNvSpPr txBox="1"/>
          <p:nvPr/>
        </p:nvSpPr>
        <p:spPr>
          <a:xfrm>
            <a:off x="4825389" y="2581672"/>
            <a:ext cx="4318767" cy="1041225"/>
          </a:xfrm>
          <a:prstGeom prst="rect">
            <a:avLst/>
          </a:prstGeom>
        </p:spPr>
        <p:txBody>
          <a:bodyPr vert="horz" lIns="91440" tIns="45720" rIns="91440" bIns="45720" rtlCol="0">
            <a:normAutofit/>
          </a:bodyPr>
          <a:lstStyle/>
          <a:p>
            <a:pPr marL="457200" indent="-457200">
              <a:spcBef>
                <a:spcPts val="1000"/>
              </a:spcBef>
              <a:buClr>
                <a:schemeClr val="bg2">
                  <a:lumMod val="40000"/>
                  <a:lumOff val="60000"/>
                </a:schemeClr>
              </a:buClr>
              <a:buSzPct val="80000"/>
              <a:buFont typeface="Wingdings 3" charset="2"/>
              <a:buChar char=""/>
            </a:pPr>
            <a:r>
              <a:rPr lang="en-US" dirty="0" err="1">
                <a:latin typeface="+mj-lt"/>
                <a:ea typeface="+mj-ea"/>
                <a:cs typeface="+mj-cs"/>
              </a:rPr>
              <a:t>Effetto</a:t>
            </a:r>
            <a:r>
              <a:rPr lang="en-US" dirty="0">
                <a:latin typeface="+mj-lt"/>
                <a:ea typeface="+mj-ea"/>
                <a:cs typeface="+mj-cs"/>
              </a:rPr>
              <a:t> </a:t>
            </a:r>
            <a:r>
              <a:rPr lang="en-US" dirty="0" err="1">
                <a:latin typeface="+mj-lt"/>
                <a:ea typeface="+mj-ea"/>
                <a:cs typeface="+mj-cs"/>
              </a:rPr>
              <a:t>Fotoelettrico</a:t>
            </a:r>
            <a:r>
              <a:rPr lang="en-US" dirty="0">
                <a:latin typeface="+mj-lt"/>
                <a:ea typeface="+mj-ea"/>
                <a:cs typeface="+mj-cs"/>
              </a:rPr>
              <a:t>                      	</a:t>
            </a:r>
          </a:p>
        </p:txBody>
      </p:sp>
      <p:pic>
        <p:nvPicPr>
          <p:cNvPr id="7" name="Picture 6" descr="A diagram of a physics experiment&#10;&#10;Description automatically generated with medium confidence">
            <a:extLst>
              <a:ext uri="{FF2B5EF4-FFF2-40B4-BE49-F238E27FC236}">
                <a16:creationId xmlns:a16="http://schemas.microsoft.com/office/drawing/2014/main" id="{6A7F0668-C0D7-765E-533D-56F9B456BB37}"/>
              </a:ext>
            </a:extLst>
          </p:cNvPr>
          <p:cNvPicPr>
            <a:picLocks noChangeAspect="1"/>
          </p:cNvPicPr>
          <p:nvPr/>
        </p:nvPicPr>
        <p:blipFill>
          <a:blip r:embed="rId3"/>
          <a:stretch>
            <a:fillRect/>
          </a:stretch>
        </p:blipFill>
        <p:spPr>
          <a:xfrm>
            <a:off x="1099740" y="3137878"/>
            <a:ext cx="6944519" cy="3663232"/>
          </a:xfrm>
          <a:prstGeom prst="rect">
            <a:avLst/>
          </a:prstGeom>
          <a:solidFill>
            <a:schemeClr val="accent2"/>
          </a:solidFill>
          <a:ln>
            <a:solidFill>
              <a:schemeClr val="tx1"/>
            </a:solidFill>
          </a:ln>
          <a:effectLst/>
        </p:spPr>
      </p:pic>
      <p:sp>
        <p:nvSpPr>
          <p:cNvPr id="10" name="TextBox 9">
            <a:extLst>
              <a:ext uri="{FF2B5EF4-FFF2-40B4-BE49-F238E27FC236}">
                <a16:creationId xmlns:a16="http://schemas.microsoft.com/office/drawing/2014/main" id="{79E9B172-2F94-8BFB-C84F-88D7B6DCBA69}"/>
              </a:ext>
            </a:extLst>
          </p:cNvPr>
          <p:cNvSpPr txBox="1"/>
          <p:nvPr/>
        </p:nvSpPr>
        <p:spPr>
          <a:xfrm>
            <a:off x="1741566" y="2581672"/>
            <a:ext cx="4995152" cy="369332"/>
          </a:xfrm>
          <a:prstGeom prst="rect">
            <a:avLst/>
          </a:prstGeom>
          <a:noFill/>
        </p:spPr>
        <p:txBody>
          <a:bodyPr wrap="square">
            <a:spAutoFit/>
          </a:bodyPr>
          <a:lstStyle/>
          <a:p>
            <a:r>
              <a:rPr lang="en-US" dirty="0" err="1">
                <a:latin typeface="+mj-lt"/>
                <a:ea typeface="+mj-ea"/>
                <a:cs typeface="+mj-cs"/>
              </a:rPr>
              <a:t>Effetto</a:t>
            </a:r>
            <a:r>
              <a:rPr lang="en-US" dirty="0">
                <a:latin typeface="+mj-lt"/>
                <a:ea typeface="+mj-ea"/>
                <a:cs typeface="+mj-cs"/>
              </a:rPr>
              <a:t> Compton </a:t>
            </a:r>
            <a:endParaRPr lang="en-GB" dirty="0"/>
          </a:p>
        </p:txBody>
      </p:sp>
      <p:sp>
        <p:nvSpPr>
          <p:cNvPr id="17" name="Rectangle 16">
            <a:extLst>
              <a:ext uri="{FF2B5EF4-FFF2-40B4-BE49-F238E27FC236}">
                <a16:creationId xmlns:a16="http://schemas.microsoft.com/office/drawing/2014/main" id="{D6B2B28D-C2D6-717B-78A1-5337AF8F6241}"/>
              </a:ext>
            </a:extLst>
          </p:cNvPr>
          <p:cNvSpPr/>
          <p:nvPr/>
        </p:nvSpPr>
        <p:spPr>
          <a:xfrm>
            <a:off x="5691237" y="6121880"/>
            <a:ext cx="148863" cy="16390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81DB030F-C5CF-A1B0-CBCF-7C01C558AB33}"/>
              </a:ext>
            </a:extLst>
          </p:cNvPr>
          <p:cNvSpPr/>
          <p:nvPr/>
        </p:nvSpPr>
        <p:spPr>
          <a:xfrm>
            <a:off x="4834347" y="5604295"/>
            <a:ext cx="148863" cy="16390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38D752D9-28B3-97D2-D87D-B1840DE954D9}"/>
              </a:ext>
            </a:extLst>
          </p:cNvPr>
          <p:cNvSpPr/>
          <p:nvPr/>
        </p:nvSpPr>
        <p:spPr>
          <a:xfrm>
            <a:off x="1829463" y="5893113"/>
            <a:ext cx="148863" cy="16390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47C6F7E4-FA86-7BE0-2C75-9671348A9485}"/>
              </a:ext>
            </a:extLst>
          </p:cNvPr>
          <p:cNvSpPr/>
          <p:nvPr/>
        </p:nvSpPr>
        <p:spPr>
          <a:xfrm>
            <a:off x="1196859" y="5604295"/>
            <a:ext cx="148863" cy="16390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83732764"/>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16" name="Picture 15">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18" name="Oval 17">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20" name="Picture 19">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22" name="Picture 21">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24" name="Rectangle 23">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Rectangle 25">
            <a:extLst>
              <a:ext uri="{FF2B5EF4-FFF2-40B4-BE49-F238E27FC236}">
                <a16:creationId xmlns:a16="http://schemas.microsoft.com/office/drawing/2014/main" id="{757B325C-3E35-45CF-9D07-3BCB281F3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8215D8B-7324-17CC-8B34-FADB35F757E7}"/>
              </a:ext>
            </a:extLst>
          </p:cNvPr>
          <p:cNvSpPr>
            <a:spLocks noGrp="1"/>
          </p:cNvSpPr>
          <p:nvPr>
            <p:ph type="title"/>
          </p:nvPr>
        </p:nvSpPr>
        <p:spPr>
          <a:xfrm>
            <a:off x="6143943" y="1325880"/>
            <a:ext cx="2514282" cy="3066507"/>
          </a:xfrm>
        </p:spPr>
        <p:txBody>
          <a:bodyPr vert="horz" lIns="91440" tIns="45720" rIns="91440" bIns="45720" rtlCol="0" anchor="b">
            <a:normAutofit/>
          </a:bodyPr>
          <a:lstStyle/>
          <a:p>
            <a:pPr defTabSz="457200">
              <a:lnSpc>
                <a:spcPct val="90000"/>
              </a:lnSpc>
            </a:pPr>
            <a:r>
              <a:rPr lang="en-US" sz="2900" b="0" i="0" kern="1200">
                <a:solidFill>
                  <a:srgbClr val="EBEBEB"/>
                </a:solidFill>
                <a:latin typeface="+mj-lt"/>
                <a:ea typeface="+mj-ea"/>
                <a:cs typeface="+mj-cs"/>
              </a:rPr>
              <a:t>Formazione della radiografia</a:t>
            </a:r>
          </a:p>
        </p:txBody>
      </p:sp>
      <p:sp>
        <p:nvSpPr>
          <p:cNvPr id="28" name="Freeform 36">
            <a:extLst>
              <a:ext uri="{FF2B5EF4-FFF2-40B4-BE49-F238E27FC236}">
                <a16:creationId xmlns:a16="http://schemas.microsoft.com/office/drawing/2014/main" id="{C24BEC42-AFF3-40D1-93A2-A27A42E1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597760" y="-1"/>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30" name="Freeform: Shape 29">
            <a:extLst>
              <a:ext uri="{FF2B5EF4-FFF2-40B4-BE49-F238E27FC236}">
                <a16:creationId xmlns:a16="http://schemas.microsoft.com/office/drawing/2014/main" id="{608F427C-1EC9-4280-9367-F2B3AA063E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857465" cy="6858000"/>
          </a:xfrm>
          <a:custGeom>
            <a:avLst/>
            <a:gdLst>
              <a:gd name="connsiteX0" fmla="*/ 6465239 w 7809954"/>
              <a:gd name="connsiteY0" fmla="*/ 0 h 6858000"/>
              <a:gd name="connsiteX1" fmla="*/ 7808777 w 7809954"/>
              <a:gd name="connsiteY1" fmla="*/ 0 h 6858000"/>
              <a:gd name="connsiteX2" fmla="*/ 7783732 w 7809954"/>
              <a:gd name="connsiteY2" fmla="*/ 155676 h 6858000"/>
              <a:gd name="connsiteX3" fmla="*/ 7759863 w 7809954"/>
              <a:gd name="connsiteY3" fmla="*/ 310667 h 6858000"/>
              <a:gd name="connsiteX4" fmla="*/ 7736499 w 7809954"/>
              <a:gd name="connsiteY4" fmla="*/ 466344 h 6858000"/>
              <a:gd name="connsiteX5" fmla="*/ 7716496 w 7809954"/>
              <a:gd name="connsiteY5" fmla="*/ 622706 h 6858000"/>
              <a:gd name="connsiteX6" fmla="*/ 7696325 w 7809954"/>
              <a:gd name="connsiteY6" fmla="*/ 778383 h 6858000"/>
              <a:gd name="connsiteX7" fmla="*/ 7677499 w 7809954"/>
              <a:gd name="connsiteY7" fmla="*/ 934745 h 6858000"/>
              <a:gd name="connsiteX8" fmla="*/ 7661363 w 7809954"/>
              <a:gd name="connsiteY8" fmla="*/ 1089050 h 6858000"/>
              <a:gd name="connsiteX9" fmla="*/ 7646067 w 7809954"/>
              <a:gd name="connsiteY9" fmla="*/ 1245413 h 6858000"/>
              <a:gd name="connsiteX10" fmla="*/ 7632115 w 7809954"/>
              <a:gd name="connsiteY10" fmla="*/ 1401089 h 6858000"/>
              <a:gd name="connsiteX11" fmla="*/ 7620013 w 7809954"/>
              <a:gd name="connsiteY11" fmla="*/ 1554023 h 6858000"/>
              <a:gd name="connsiteX12" fmla="*/ 7607910 w 7809954"/>
              <a:gd name="connsiteY12" fmla="*/ 1709013 h 6858000"/>
              <a:gd name="connsiteX13" fmla="*/ 7597825 w 7809954"/>
              <a:gd name="connsiteY13" fmla="*/ 1861947 h 6858000"/>
              <a:gd name="connsiteX14" fmla="*/ 7589925 w 7809954"/>
              <a:gd name="connsiteY14" fmla="*/ 2014880 h 6858000"/>
              <a:gd name="connsiteX15" fmla="*/ 7581688 w 7809954"/>
              <a:gd name="connsiteY15" fmla="*/ 2167128 h 6858000"/>
              <a:gd name="connsiteX16" fmla="*/ 7574797 w 7809954"/>
              <a:gd name="connsiteY16" fmla="*/ 2318004 h 6858000"/>
              <a:gd name="connsiteX17" fmla="*/ 7569922 w 7809954"/>
              <a:gd name="connsiteY17" fmla="*/ 2467508 h 6858000"/>
              <a:gd name="connsiteX18" fmla="*/ 7565720 w 7809954"/>
              <a:gd name="connsiteY18" fmla="*/ 2617013 h 6858000"/>
              <a:gd name="connsiteX19" fmla="*/ 7561686 w 7809954"/>
              <a:gd name="connsiteY19" fmla="*/ 2765145 h 6858000"/>
              <a:gd name="connsiteX20" fmla="*/ 7559837 w 7809954"/>
              <a:gd name="connsiteY20" fmla="*/ 2911221 h 6858000"/>
              <a:gd name="connsiteX21" fmla="*/ 7557820 w 7809954"/>
              <a:gd name="connsiteY21" fmla="*/ 3057296 h 6858000"/>
              <a:gd name="connsiteX22" fmla="*/ 7556811 w 7809954"/>
              <a:gd name="connsiteY22" fmla="*/ 3201314 h 6858000"/>
              <a:gd name="connsiteX23" fmla="*/ 7557820 w 7809954"/>
              <a:gd name="connsiteY23" fmla="*/ 3343960 h 6858000"/>
              <a:gd name="connsiteX24" fmla="*/ 7557820 w 7809954"/>
              <a:gd name="connsiteY24" fmla="*/ 3485235 h 6858000"/>
              <a:gd name="connsiteX25" fmla="*/ 7559837 w 7809954"/>
              <a:gd name="connsiteY25" fmla="*/ 3625138 h 6858000"/>
              <a:gd name="connsiteX26" fmla="*/ 7562862 w 7809954"/>
              <a:gd name="connsiteY26" fmla="*/ 3762298 h 6858000"/>
              <a:gd name="connsiteX27" fmla="*/ 7565720 w 7809954"/>
              <a:gd name="connsiteY27" fmla="*/ 3898087 h 6858000"/>
              <a:gd name="connsiteX28" fmla="*/ 7568914 w 7809954"/>
              <a:gd name="connsiteY28" fmla="*/ 4031132 h 6858000"/>
              <a:gd name="connsiteX29" fmla="*/ 7573788 w 7809954"/>
              <a:gd name="connsiteY29" fmla="*/ 4163491 h 6858000"/>
              <a:gd name="connsiteX30" fmla="*/ 7578999 w 7809954"/>
              <a:gd name="connsiteY30" fmla="*/ 4293793 h 6858000"/>
              <a:gd name="connsiteX31" fmla="*/ 7583705 w 7809954"/>
              <a:gd name="connsiteY31" fmla="*/ 4421352 h 6858000"/>
              <a:gd name="connsiteX32" fmla="*/ 7596985 w 7809954"/>
              <a:gd name="connsiteY32" fmla="*/ 4670298 h 6858000"/>
              <a:gd name="connsiteX33" fmla="*/ 7611104 w 7809954"/>
              <a:gd name="connsiteY33" fmla="*/ 4908956 h 6858000"/>
              <a:gd name="connsiteX34" fmla="*/ 7625896 w 7809954"/>
              <a:gd name="connsiteY34" fmla="*/ 5138013 h 6858000"/>
              <a:gd name="connsiteX35" fmla="*/ 7642201 w 7809954"/>
              <a:gd name="connsiteY35" fmla="*/ 5354726 h 6858000"/>
              <a:gd name="connsiteX36" fmla="*/ 7659178 w 7809954"/>
              <a:gd name="connsiteY36" fmla="*/ 5561838 h 6858000"/>
              <a:gd name="connsiteX37" fmla="*/ 7677499 w 7809954"/>
              <a:gd name="connsiteY37" fmla="*/ 5753862 h 6858000"/>
              <a:gd name="connsiteX38" fmla="*/ 7695485 w 7809954"/>
              <a:gd name="connsiteY38" fmla="*/ 5934227 h 6858000"/>
              <a:gd name="connsiteX39" fmla="*/ 7713470 w 7809954"/>
              <a:gd name="connsiteY39" fmla="*/ 6100191 h 6858000"/>
              <a:gd name="connsiteX40" fmla="*/ 7730447 w 7809954"/>
              <a:gd name="connsiteY40" fmla="*/ 6252438 h 6858000"/>
              <a:gd name="connsiteX41" fmla="*/ 7746584 w 7809954"/>
              <a:gd name="connsiteY41" fmla="*/ 6387541 h 6858000"/>
              <a:gd name="connsiteX42" fmla="*/ 7761880 w 7809954"/>
              <a:gd name="connsiteY42" fmla="*/ 6509613 h 6858000"/>
              <a:gd name="connsiteX43" fmla="*/ 7774655 w 7809954"/>
              <a:gd name="connsiteY43" fmla="*/ 6612483 h 6858000"/>
              <a:gd name="connsiteX44" fmla="*/ 7786757 w 7809954"/>
              <a:gd name="connsiteY44" fmla="*/ 6698894 h 6858000"/>
              <a:gd name="connsiteX45" fmla="*/ 7804071 w 7809954"/>
              <a:gd name="connsiteY45" fmla="*/ 6817538 h 6858000"/>
              <a:gd name="connsiteX46" fmla="*/ 7809954 w 7809954"/>
              <a:gd name="connsiteY46" fmla="*/ 6858000 h 6858000"/>
              <a:gd name="connsiteX47" fmla="*/ 7157124 w 7809954"/>
              <a:gd name="connsiteY47" fmla="*/ 6858000 h 6858000"/>
              <a:gd name="connsiteX48" fmla="*/ 7157124 w 7809954"/>
              <a:gd name="connsiteY48" fmla="*/ 6858000 h 6858000"/>
              <a:gd name="connsiteX49" fmla="*/ 0 w 7809954"/>
              <a:gd name="connsiteY49" fmla="*/ 6858000 h 6858000"/>
              <a:gd name="connsiteX50" fmla="*/ 0 w 7809954"/>
              <a:gd name="connsiteY50" fmla="*/ 0 h 6858000"/>
              <a:gd name="connsiteX51" fmla="*/ 6465239 w 7809954"/>
              <a:gd name="connsiteY5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809954" h="6858000">
                <a:moveTo>
                  <a:pt x="6465239" y="0"/>
                </a:moveTo>
                <a:lnTo>
                  <a:pt x="7808777" y="0"/>
                </a:lnTo>
                <a:lnTo>
                  <a:pt x="7783732" y="155676"/>
                </a:lnTo>
                <a:lnTo>
                  <a:pt x="7759863" y="310667"/>
                </a:lnTo>
                <a:lnTo>
                  <a:pt x="7736499" y="466344"/>
                </a:lnTo>
                <a:lnTo>
                  <a:pt x="7716496" y="622706"/>
                </a:lnTo>
                <a:lnTo>
                  <a:pt x="7696325" y="778383"/>
                </a:lnTo>
                <a:lnTo>
                  <a:pt x="7677499" y="934745"/>
                </a:lnTo>
                <a:lnTo>
                  <a:pt x="7661363" y="1089050"/>
                </a:lnTo>
                <a:lnTo>
                  <a:pt x="7646067" y="1245413"/>
                </a:lnTo>
                <a:lnTo>
                  <a:pt x="7632115" y="1401089"/>
                </a:lnTo>
                <a:lnTo>
                  <a:pt x="7620013" y="1554023"/>
                </a:lnTo>
                <a:lnTo>
                  <a:pt x="7607910" y="1709013"/>
                </a:lnTo>
                <a:lnTo>
                  <a:pt x="7597825" y="1861947"/>
                </a:lnTo>
                <a:lnTo>
                  <a:pt x="7589925" y="2014880"/>
                </a:lnTo>
                <a:lnTo>
                  <a:pt x="7581688" y="2167128"/>
                </a:lnTo>
                <a:lnTo>
                  <a:pt x="7574797" y="2318004"/>
                </a:lnTo>
                <a:lnTo>
                  <a:pt x="7569922" y="2467508"/>
                </a:lnTo>
                <a:lnTo>
                  <a:pt x="7565720" y="2617013"/>
                </a:lnTo>
                <a:lnTo>
                  <a:pt x="7561686" y="2765145"/>
                </a:lnTo>
                <a:lnTo>
                  <a:pt x="7559837" y="2911221"/>
                </a:lnTo>
                <a:lnTo>
                  <a:pt x="7557820" y="3057296"/>
                </a:lnTo>
                <a:lnTo>
                  <a:pt x="7556811" y="3201314"/>
                </a:lnTo>
                <a:lnTo>
                  <a:pt x="7557820" y="3343960"/>
                </a:lnTo>
                <a:lnTo>
                  <a:pt x="7557820" y="3485235"/>
                </a:lnTo>
                <a:lnTo>
                  <a:pt x="7559837" y="3625138"/>
                </a:lnTo>
                <a:lnTo>
                  <a:pt x="7562862" y="3762298"/>
                </a:lnTo>
                <a:lnTo>
                  <a:pt x="7565720" y="3898087"/>
                </a:lnTo>
                <a:lnTo>
                  <a:pt x="7568914" y="4031132"/>
                </a:lnTo>
                <a:lnTo>
                  <a:pt x="7573788" y="4163491"/>
                </a:lnTo>
                <a:lnTo>
                  <a:pt x="7578999" y="4293793"/>
                </a:lnTo>
                <a:lnTo>
                  <a:pt x="7583705" y="4421352"/>
                </a:lnTo>
                <a:lnTo>
                  <a:pt x="7596985" y="4670298"/>
                </a:lnTo>
                <a:lnTo>
                  <a:pt x="7611104" y="4908956"/>
                </a:lnTo>
                <a:lnTo>
                  <a:pt x="7625896" y="5138013"/>
                </a:lnTo>
                <a:lnTo>
                  <a:pt x="7642201" y="5354726"/>
                </a:lnTo>
                <a:lnTo>
                  <a:pt x="7659178" y="5561838"/>
                </a:lnTo>
                <a:lnTo>
                  <a:pt x="7677499" y="5753862"/>
                </a:lnTo>
                <a:lnTo>
                  <a:pt x="7695485" y="5934227"/>
                </a:lnTo>
                <a:lnTo>
                  <a:pt x="7713470" y="6100191"/>
                </a:lnTo>
                <a:lnTo>
                  <a:pt x="7730447" y="6252438"/>
                </a:lnTo>
                <a:lnTo>
                  <a:pt x="7746584" y="6387541"/>
                </a:lnTo>
                <a:lnTo>
                  <a:pt x="7761880" y="6509613"/>
                </a:lnTo>
                <a:lnTo>
                  <a:pt x="7774655" y="6612483"/>
                </a:lnTo>
                <a:lnTo>
                  <a:pt x="7786757" y="6698894"/>
                </a:lnTo>
                <a:lnTo>
                  <a:pt x="7804071" y="6817538"/>
                </a:lnTo>
                <a:lnTo>
                  <a:pt x="7809954" y="6858000"/>
                </a:lnTo>
                <a:lnTo>
                  <a:pt x="7157124" y="6858000"/>
                </a:lnTo>
                <a:lnTo>
                  <a:pt x="7157124" y="6858000"/>
                </a:lnTo>
                <a:lnTo>
                  <a:pt x="0" y="6858000"/>
                </a:lnTo>
                <a:lnTo>
                  <a:pt x="0" y="0"/>
                </a:lnTo>
                <a:lnTo>
                  <a:pt x="646523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Rectangle 31">
            <a:extLst>
              <a:ext uri="{FF2B5EF4-FFF2-40B4-BE49-F238E27FC236}">
                <a16:creationId xmlns:a16="http://schemas.microsoft.com/office/drawing/2014/main" id="{F98810A7-E114-447A-A7D6-69B27CFB56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9" name="Picture 8" descr="Diagram of a diagram of a ray film&#10;&#10;Description automatically generated">
            <a:extLst>
              <a:ext uri="{FF2B5EF4-FFF2-40B4-BE49-F238E27FC236}">
                <a16:creationId xmlns:a16="http://schemas.microsoft.com/office/drawing/2014/main" id="{2EAAEC4D-C032-DD2B-F678-07756EBCEB00}"/>
              </a:ext>
            </a:extLst>
          </p:cNvPr>
          <p:cNvPicPr>
            <a:picLocks noChangeAspect="1"/>
          </p:cNvPicPr>
          <p:nvPr/>
        </p:nvPicPr>
        <p:blipFill>
          <a:blip r:embed="rId7"/>
          <a:stretch>
            <a:fillRect/>
          </a:stretch>
        </p:blipFill>
        <p:spPr>
          <a:xfrm>
            <a:off x="187378" y="814039"/>
            <a:ext cx="5410382" cy="5058706"/>
          </a:xfrm>
          <a:prstGeom prst="rect">
            <a:avLst/>
          </a:prstGeom>
          <a:effectLst/>
        </p:spPr>
      </p:pic>
    </p:spTree>
    <p:extLst>
      <p:ext uri="{BB962C8B-B14F-4D97-AF65-F5344CB8AC3E}">
        <p14:creationId xmlns:p14="http://schemas.microsoft.com/office/powerpoint/2010/main" val="3282580745"/>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F7302AF-86B9-441B-8D24-AC382E2A43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17" name="Picture 16">
            <a:extLst>
              <a:ext uri="{FF2B5EF4-FFF2-40B4-BE49-F238E27FC236}">
                <a16:creationId xmlns:a16="http://schemas.microsoft.com/office/drawing/2014/main" id="{99A2A6C2-D371-4C6B-B50F-CC71C6D0103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19" name="Oval 18">
            <a:extLst>
              <a:ext uri="{FF2B5EF4-FFF2-40B4-BE49-F238E27FC236}">
                <a16:creationId xmlns:a16="http://schemas.microsoft.com/office/drawing/2014/main" id="{5F07A6A6-E44B-411E-AA18-65E481136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21" name="Picture 20">
            <a:extLst>
              <a:ext uri="{FF2B5EF4-FFF2-40B4-BE49-F238E27FC236}">
                <a16:creationId xmlns:a16="http://schemas.microsoft.com/office/drawing/2014/main" id="{8CC3468F-5EED-42B0-8507-F30360E1D51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23" name="Picture 22">
            <a:extLst>
              <a:ext uri="{FF2B5EF4-FFF2-40B4-BE49-F238E27FC236}">
                <a16:creationId xmlns:a16="http://schemas.microsoft.com/office/drawing/2014/main" id="{591711EE-029D-453C-9AE9-E87829F1D3D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25" name="Rectangle 24">
            <a:extLst>
              <a:ext uri="{FF2B5EF4-FFF2-40B4-BE49-F238E27FC236}">
                <a16:creationId xmlns:a16="http://schemas.microsoft.com/office/drawing/2014/main" id="{5D5A8E14-301B-40C0-A174-D2232EF95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7" name="Title 6">
            <a:extLst>
              <a:ext uri="{FF2B5EF4-FFF2-40B4-BE49-F238E27FC236}">
                <a16:creationId xmlns:a16="http://schemas.microsoft.com/office/drawing/2014/main" id="{18215D8B-7324-17CC-8B34-FADB35F757E7}"/>
              </a:ext>
            </a:extLst>
          </p:cNvPr>
          <p:cNvSpPr>
            <a:spLocks noGrp="1"/>
          </p:cNvSpPr>
          <p:nvPr>
            <p:ph type="title"/>
          </p:nvPr>
        </p:nvSpPr>
        <p:spPr>
          <a:xfrm>
            <a:off x="6157967" y="1447800"/>
            <a:ext cx="2500257" cy="3096987"/>
          </a:xfrm>
        </p:spPr>
        <p:txBody>
          <a:bodyPr vert="horz" lIns="91440" tIns="45720" rIns="91440" bIns="45720" rtlCol="0" anchor="b">
            <a:normAutofit/>
          </a:bodyPr>
          <a:lstStyle/>
          <a:p>
            <a:pPr defTabSz="457200"/>
            <a:r>
              <a:rPr lang="en-US" sz="3600"/>
              <a:t>Film Blackness e Opacità</a:t>
            </a:r>
          </a:p>
        </p:txBody>
      </p:sp>
      <p:sp>
        <p:nvSpPr>
          <p:cNvPr id="27" name="Freeform: Shape 26">
            <a:extLst>
              <a:ext uri="{FF2B5EF4-FFF2-40B4-BE49-F238E27FC236}">
                <a16:creationId xmlns:a16="http://schemas.microsoft.com/office/drawing/2014/main" id="{9484639B-D130-4FDF-9889-EA88D8CC9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400000" flipH="1">
            <a:off x="-500267" y="500267"/>
            <a:ext cx="6858000" cy="5857465"/>
          </a:xfrm>
          <a:custGeom>
            <a:avLst/>
            <a:gdLst>
              <a:gd name="connsiteX0" fmla="*/ 6858000 w 6858000"/>
              <a:gd name="connsiteY0" fmla="*/ 1344715 h 7809953"/>
              <a:gd name="connsiteX1" fmla="*/ 6858000 w 6858000"/>
              <a:gd name="connsiteY1" fmla="*/ 1177 h 7809953"/>
              <a:gd name="connsiteX2" fmla="*/ 6702323 w 6858000"/>
              <a:gd name="connsiteY2" fmla="*/ 26222 h 7809953"/>
              <a:gd name="connsiteX3" fmla="*/ 6547332 w 6858000"/>
              <a:gd name="connsiteY3" fmla="*/ 50091 h 7809953"/>
              <a:gd name="connsiteX4" fmla="*/ 6391656 w 6858000"/>
              <a:gd name="connsiteY4" fmla="*/ 73455 h 7809953"/>
              <a:gd name="connsiteX5" fmla="*/ 6235293 w 6858000"/>
              <a:gd name="connsiteY5" fmla="*/ 93458 h 7809953"/>
              <a:gd name="connsiteX6" fmla="*/ 6079617 w 6858000"/>
              <a:gd name="connsiteY6" fmla="*/ 113629 h 7809953"/>
              <a:gd name="connsiteX7" fmla="*/ 5923254 w 6858000"/>
              <a:gd name="connsiteY7" fmla="*/ 132455 h 7809953"/>
              <a:gd name="connsiteX8" fmla="*/ 5768949 w 6858000"/>
              <a:gd name="connsiteY8" fmla="*/ 148591 h 7809953"/>
              <a:gd name="connsiteX9" fmla="*/ 5612587 w 6858000"/>
              <a:gd name="connsiteY9" fmla="*/ 163887 h 7809953"/>
              <a:gd name="connsiteX10" fmla="*/ 5456910 w 6858000"/>
              <a:gd name="connsiteY10" fmla="*/ 177839 h 7809953"/>
              <a:gd name="connsiteX11" fmla="*/ 5303977 w 6858000"/>
              <a:gd name="connsiteY11" fmla="*/ 189941 h 7809953"/>
              <a:gd name="connsiteX12" fmla="*/ 5148986 w 6858000"/>
              <a:gd name="connsiteY12" fmla="*/ 202044 h 7809953"/>
              <a:gd name="connsiteX13" fmla="*/ 4996053 w 6858000"/>
              <a:gd name="connsiteY13" fmla="*/ 212129 h 7809953"/>
              <a:gd name="connsiteX14" fmla="*/ 4843119 w 6858000"/>
              <a:gd name="connsiteY14" fmla="*/ 220029 h 7809953"/>
              <a:gd name="connsiteX15" fmla="*/ 4690872 w 6858000"/>
              <a:gd name="connsiteY15" fmla="*/ 228266 h 7809953"/>
              <a:gd name="connsiteX16" fmla="*/ 4539996 w 6858000"/>
              <a:gd name="connsiteY16" fmla="*/ 235157 h 7809953"/>
              <a:gd name="connsiteX17" fmla="*/ 4390491 w 6858000"/>
              <a:gd name="connsiteY17" fmla="*/ 240032 h 7809953"/>
              <a:gd name="connsiteX18" fmla="*/ 4240987 w 6858000"/>
              <a:gd name="connsiteY18" fmla="*/ 244234 h 7809953"/>
              <a:gd name="connsiteX19" fmla="*/ 4092855 w 6858000"/>
              <a:gd name="connsiteY19" fmla="*/ 248268 h 7809953"/>
              <a:gd name="connsiteX20" fmla="*/ 3946779 w 6858000"/>
              <a:gd name="connsiteY20" fmla="*/ 250117 h 7809953"/>
              <a:gd name="connsiteX21" fmla="*/ 3800704 w 6858000"/>
              <a:gd name="connsiteY21" fmla="*/ 252134 h 7809953"/>
              <a:gd name="connsiteX22" fmla="*/ 3656685 w 6858000"/>
              <a:gd name="connsiteY22" fmla="*/ 253143 h 7809953"/>
              <a:gd name="connsiteX23" fmla="*/ 3514039 w 6858000"/>
              <a:gd name="connsiteY23" fmla="*/ 252134 h 7809953"/>
              <a:gd name="connsiteX24" fmla="*/ 3372765 w 6858000"/>
              <a:gd name="connsiteY24" fmla="*/ 252134 h 7809953"/>
              <a:gd name="connsiteX25" fmla="*/ 3232861 w 6858000"/>
              <a:gd name="connsiteY25" fmla="*/ 250117 h 7809953"/>
              <a:gd name="connsiteX26" fmla="*/ 3095701 w 6858000"/>
              <a:gd name="connsiteY26" fmla="*/ 247092 h 7809953"/>
              <a:gd name="connsiteX27" fmla="*/ 2959913 w 6858000"/>
              <a:gd name="connsiteY27" fmla="*/ 244234 h 7809953"/>
              <a:gd name="connsiteX28" fmla="*/ 2826868 w 6858000"/>
              <a:gd name="connsiteY28" fmla="*/ 241040 h 7809953"/>
              <a:gd name="connsiteX29" fmla="*/ 2694508 w 6858000"/>
              <a:gd name="connsiteY29" fmla="*/ 236166 h 7809953"/>
              <a:gd name="connsiteX30" fmla="*/ 2564207 w 6858000"/>
              <a:gd name="connsiteY30" fmla="*/ 230955 h 7809953"/>
              <a:gd name="connsiteX31" fmla="*/ 2436648 w 6858000"/>
              <a:gd name="connsiteY31" fmla="*/ 226249 h 7809953"/>
              <a:gd name="connsiteX32" fmla="*/ 2187702 w 6858000"/>
              <a:gd name="connsiteY32" fmla="*/ 212969 h 7809953"/>
              <a:gd name="connsiteX33" fmla="*/ 1949044 w 6858000"/>
              <a:gd name="connsiteY33" fmla="*/ 198850 h 7809953"/>
              <a:gd name="connsiteX34" fmla="*/ 1719987 w 6858000"/>
              <a:gd name="connsiteY34" fmla="*/ 184058 h 7809953"/>
              <a:gd name="connsiteX35" fmla="*/ 1503274 w 6858000"/>
              <a:gd name="connsiteY35" fmla="*/ 167753 h 7809953"/>
              <a:gd name="connsiteX36" fmla="*/ 1296162 w 6858000"/>
              <a:gd name="connsiteY36" fmla="*/ 150776 h 7809953"/>
              <a:gd name="connsiteX37" fmla="*/ 1104138 w 6858000"/>
              <a:gd name="connsiteY37" fmla="*/ 132455 h 7809953"/>
              <a:gd name="connsiteX38" fmla="*/ 923773 w 6858000"/>
              <a:gd name="connsiteY38" fmla="*/ 114469 h 7809953"/>
              <a:gd name="connsiteX39" fmla="*/ 757809 w 6858000"/>
              <a:gd name="connsiteY39" fmla="*/ 96484 h 7809953"/>
              <a:gd name="connsiteX40" fmla="*/ 605562 w 6858000"/>
              <a:gd name="connsiteY40" fmla="*/ 79507 h 7809953"/>
              <a:gd name="connsiteX41" fmla="*/ 470459 w 6858000"/>
              <a:gd name="connsiteY41" fmla="*/ 63370 h 7809953"/>
              <a:gd name="connsiteX42" fmla="*/ 348387 w 6858000"/>
              <a:gd name="connsiteY42" fmla="*/ 48074 h 7809953"/>
              <a:gd name="connsiteX43" fmla="*/ 245517 w 6858000"/>
              <a:gd name="connsiteY43" fmla="*/ 35299 h 7809953"/>
              <a:gd name="connsiteX44" fmla="*/ 159106 w 6858000"/>
              <a:gd name="connsiteY44" fmla="*/ 23197 h 7809953"/>
              <a:gd name="connsiteX45" fmla="*/ 40462 w 6858000"/>
              <a:gd name="connsiteY45" fmla="*/ 5883 h 7809953"/>
              <a:gd name="connsiteX46" fmla="*/ 0 w 6858000"/>
              <a:gd name="connsiteY46" fmla="*/ 0 h 7809953"/>
              <a:gd name="connsiteX47" fmla="*/ 0 w 6858000"/>
              <a:gd name="connsiteY47" fmla="*/ 652830 h 7809953"/>
              <a:gd name="connsiteX48" fmla="*/ 0 w 6858000"/>
              <a:gd name="connsiteY48" fmla="*/ 652830 h 7809953"/>
              <a:gd name="connsiteX49" fmla="*/ 0 w 6858000"/>
              <a:gd name="connsiteY49" fmla="*/ 7809953 h 7809953"/>
              <a:gd name="connsiteX50" fmla="*/ 6857999 w 6858000"/>
              <a:gd name="connsiteY50" fmla="*/ 7809953 h 7809953"/>
              <a:gd name="connsiteX51" fmla="*/ 6857999 w 6858000"/>
              <a:gd name="connsiteY51" fmla="*/ 1344715 h 780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0" h="7809953">
                <a:moveTo>
                  <a:pt x="6858000" y="1344715"/>
                </a:moveTo>
                <a:lnTo>
                  <a:pt x="6858000" y="1177"/>
                </a:lnTo>
                <a:lnTo>
                  <a:pt x="6702323" y="26222"/>
                </a:lnTo>
                <a:lnTo>
                  <a:pt x="6547332" y="50091"/>
                </a:lnTo>
                <a:lnTo>
                  <a:pt x="6391656" y="73455"/>
                </a:lnTo>
                <a:lnTo>
                  <a:pt x="6235293" y="93458"/>
                </a:lnTo>
                <a:lnTo>
                  <a:pt x="6079617" y="113629"/>
                </a:lnTo>
                <a:lnTo>
                  <a:pt x="5923254" y="132455"/>
                </a:lnTo>
                <a:lnTo>
                  <a:pt x="5768949" y="148591"/>
                </a:lnTo>
                <a:lnTo>
                  <a:pt x="5612587" y="163887"/>
                </a:lnTo>
                <a:lnTo>
                  <a:pt x="5456910" y="177839"/>
                </a:lnTo>
                <a:lnTo>
                  <a:pt x="5303977" y="189941"/>
                </a:lnTo>
                <a:lnTo>
                  <a:pt x="5148986" y="202044"/>
                </a:lnTo>
                <a:lnTo>
                  <a:pt x="4996053" y="212129"/>
                </a:lnTo>
                <a:lnTo>
                  <a:pt x="4843119" y="220029"/>
                </a:lnTo>
                <a:lnTo>
                  <a:pt x="4690872" y="228266"/>
                </a:lnTo>
                <a:lnTo>
                  <a:pt x="4539996" y="235157"/>
                </a:lnTo>
                <a:lnTo>
                  <a:pt x="4390491" y="240032"/>
                </a:lnTo>
                <a:lnTo>
                  <a:pt x="4240987" y="244234"/>
                </a:lnTo>
                <a:lnTo>
                  <a:pt x="4092855" y="248268"/>
                </a:lnTo>
                <a:lnTo>
                  <a:pt x="3946779" y="250117"/>
                </a:lnTo>
                <a:lnTo>
                  <a:pt x="3800704" y="252134"/>
                </a:lnTo>
                <a:lnTo>
                  <a:pt x="3656685" y="253143"/>
                </a:lnTo>
                <a:lnTo>
                  <a:pt x="3514039" y="252134"/>
                </a:lnTo>
                <a:lnTo>
                  <a:pt x="3372765" y="252134"/>
                </a:lnTo>
                <a:lnTo>
                  <a:pt x="3232861" y="250117"/>
                </a:lnTo>
                <a:lnTo>
                  <a:pt x="3095701" y="247092"/>
                </a:lnTo>
                <a:lnTo>
                  <a:pt x="2959913" y="244234"/>
                </a:lnTo>
                <a:lnTo>
                  <a:pt x="2826868" y="241040"/>
                </a:lnTo>
                <a:lnTo>
                  <a:pt x="2694508" y="236166"/>
                </a:lnTo>
                <a:lnTo>
                  <a:pt x="2564207" y="230955"/>
                </a:lnTo>
                <a:lnTo>
                  <a:pt x="2436648" y="226249"/>
                </a:lnTo>
                <a:lnTo>
                  <a:pt x="2187702" y="212969"/>
                </a:lnTo>
                <a:lnTo>
                  <a:pt x="1949044" y="198850"/>
                </a:lnTo>
                <a:lnTo>
                  <a:pt x="1719987" y="184058"/>
                </a:lnTo>
                <a:lnTo>
                  <a:pt x="1503274" y="167753"/>
                </a:lnTo>
                <a:lnTo>
                  <a:pt x="1296162" y="150776"/>
                </a:lnTo>
                <a:lnTo>
                  <a:pt x="1104138" y="132455"/>
                </a:lnTo>
                <a:lnTo>
                  <a:pt x="923773" y="114469"/>
                </a:lnTo>
                <a:lnTo>
                  <a:pt x="757809" y="96484"/>
                </a:lnTo>
                <a:lnTo>
                  <a:pt x="605562" y="79507"/>
                </a:lnTo>
                <a:lnTo>
                  <a:pt x="470459" y="63370"/>
                </a:lnTo>
                <a:lnTo>
                  <a:pt x="348387" y="48074"/>
                </a:lnTo>
                <a:lnTo>
                  <a:pt x="245517" y="35299"/>
                </a:lnTo>
                <a:lnTo>
                  <a:pt x="159106" y="23197"/>
                </a:lnTo>
                <a:lnTo>
                  <a:pt x="40462" y="5883"/>
                </a:lnTo>
                <a:lnTo>
                  <a:pt x="0" y="0"/>
                </a:lnTo>
                <a:lnTo>
                  <a:pt x="0" y="652830"/>
                </a:lnTo>
                <a:lnTo>
                  <a:pt x="0" y="652830"/>
                </a:lnTo>
                <a:lnTo>
                  <a:pt x="0" y="7809953"/>
                </a:lnTo>
                <a:lnTo>
                  <a:pt x="6857999" y="7809953"/>
                </a:lnTo>
                <a:lnTo>
                  <a:pt x="6857999" y="1344715"/>
                </a:lnTo>
                <a:close/>
              </a:path>
            </a:pathLst>
          </a:custGeom>
          <a:solidFill>
            <a:srgbClr val="FFFFFF"/>
          </a:solidFill>
          <a:ln>
            <a:noFill/>
          </a:ln>
        </p:spPr>
        <p:txBody>
          <a:bodyPr/>
          <a:lstStyle/>
          <a:p>
            <a:endParaRPr lang="en-GB"/>
          </a:p>
        </p:txBody>
      </p:sp>
      <p:pic>
        <p:nvPicPr>
          <p:cNvPr id="10" name="Picture 9" descr="A diagram of a triangle&#10;&#10;Description automatically generated">
            <a:extLst>
              <a:ext uri="{FF2B5EF4-FFF2-40B4-BE49-F238E27FC236}">
                <a16:creationId xmlns:a16="http://schemas.microsoft.com/office/drawing/2014/main" id="{9D33FF7A-F1B0-1585-0EE8-BD8FFD084DED}"/>
              </a:ext>
            </a:extLst>
          </p:cNvPr>
          <p:cNvPicPr>
            <a:picLocks noChangeAspect="1"/>
          </p:cNvPicPr>
          <p:nvPr/>
        </p:nvPicPr>
        <p:blipFill rotWithShape="1">
          <a:blip r:embed="rId8"/>
          <a:srcRect r="7423" b="2306"/>
          <a:stretch/>
        </p:blipFill>
        <p:spPr>
          <a:xfrm>
            <a:off x="0" y="18799"/>
            <a:ext cx="2109611" cy="1480435"/>
          </a:xfrm>
          <a:prstGeom prst="rect">
            <a:avLst/>
          </a:prstGeom>
          <a:effectLst/>
        </p:spPr>
      </p:pic>
      <p:pic>
        <p:nvPicPr>
          <p:cNvPr id="5" name="Picture 4" descr="A diagram of a diagram of a rectangular object&#10;&#10;Description automatically generated with medium confidence">
            <a:extLst>
              <a:ext uri="{FF2B5EF4-FFF2-40B4-BE49-F238E27FC236}">
                <a16:creationId xmlns:a16="http://schemas.microsoft.com/office/drawing/2014/main" id="{C9633B8B-447B-F5DB-1A51-408811399511}"/>
              </a:ext>
            </a:extLst>
          </p:cNvPr>
          <p:cNvPicPr>
            <a:picLocks noChangeAspect="1"/>
          </p:cNvPicPr>
          <p:nvPr/>
        </p:nvPicPr>
        <p:blipFill rotWithShape="1">
          <a:blip r:embed="rId9"/>
          <a:srcRect b="4836"/>
          <a:stretch/>
        </p:blipFill>
        <p:spPr>
          <a:xfrm>
            <a:off x="407035" y="1641845"/>
            <a:ext cx="4963268" cy="2290757"/>
          </a:xfrm>
          <a:prstGeom prst="rect">
            <a:avLst/>
          </a:prstGeom>
          <a:effectLst/>
        </p:spPr>
      </p:pic>
      <p:sp>
        <p:nvSpPr>
          <p:cNvPr id="29" name="Freeform 31">
            <a:extLst>
              <a:ext uri="{FF2B5EF4-FFF2-40B4-BE49-F238E27FC236}">
                <a16:creationId xmlns:a16="http://schemas.microsoft.com/office/drawing/2014/main" id="{1EBB90A2-2B0A-4F80-8F25-040334065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597760" y="-1"/>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3" name="Picture 2" descr="A diagram of a rectangular object with arrows pointing to the same rectangular object&#10;&#10;Description automatically generated">
            <a:extLst>
              <a:ext uri="{FF2B5EF4-FFF2-40B4-BE49-F238E27FC236}">
                <a16:creationId xmlns:a16="http://schemas.microsoft.com/office/drawing/2014/main" id="{F0D265D7-CFBA-CD4F-ABB1-828E5608C946}"/>
              </a:ext>
            </a:extLst>
          </p:cNvPr>
          <p:cNvPicPr>
            <a:picLocks noChangeAspect="1"/>
          </p:cNvPicPr>
          <p:nvPr/>
        </p:nvPicPr>
        <p:blipFill rotWithShape="1">
          <a:blip r:embed="rId10"/>
          <a:srcRect b="4815"/>
          <a:stretch/>
        </p:blipFill>
        <p:spPr>
          <a:xfrm>
            <a:off x="222535" y="4198139"/>
            <a:ext cx="4963269" cy="2102300"/>
          </a:xfrm>
          <a:prstGeom prst="rect">
            <a:avLst/>
          </a:prstGeom>
          <a:effectLst/>
        </p:spPr>
      </p:pic>
    </p:spTree>
    <p:extLst>
      <p:ext uri="{BB962C8B-B14F-4D97-AF65-F5344CB8AC3E}">
        <p14:creationId xmlns:p14="http://schemas.microsoft.com/office/powerpoint/2010/main" val="3874535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7AEA421-5F29-4BA7-9360-2501B5987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3" name="Freeform 7">
            <a:extLst>
              <a:ext uri="{FF2B5EF4-FFF2-40B4-BE49-F238E27FC236}">
                <a16:creationId xmlns:a16="http://schemas.microsoft.com/office/drawing/2014/main" id="{9348F0CB-4904-4DEF-BDD4-ADEC2DCCC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olo 1"/>
          <p:cNvSpPr>
            <a:spLocks noGrp="1"/>
          </p:cNvSpPr>
          <p:nvPr>
            <p:ph type="title"/>
          </p:nvPr>
        </p:nvSpPr>
        <p:spPr>
          <a:xfrm>
            <a:off x="486697" y="629267"/>
            <a:ext cx="6939116" cy="1016654"/>
          </a:xfrm>
        </p:spPr>
        <p:txBody>
          <a:bodyPr>
            <a:normAutofit/>
          </a:bodyPr>
          <a:lstStyle/>
          <a:p>
            <a:pPr>
              <a:lnSpc>
                <a:spcPct val="90000"/>
              </a:lnSpc>
            </a:pPr>
            <a:r>
              <a:rPr lang="it-IT" sz="3300">
                <a:solidFill>
                  <a:srgbClr val="EBEBEB"/>
                </a:solidFill>
              </a:rPr>
              <a:t>Legge del quadrato delle distanze </a:t>
            </a:r>
          </a:p>
        </p:txBody>
      </p:sp>
      <p:sp>
        <p:nvSpPr>
          <p:cNvPr id="15" name="Rectangle 14">
            <a:extLst>
              <a:ext uri="{FF2B5EF4-FFF2-40B4-BE49-F238E27FC236}">
                <a16:creationId xmlns:a16="http://schemas.microsoft.com/office/drawing/2014/main" id="{1583E1B8-79B3-49BB-8704-58E4AB1AF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7" name="Freeform: Shape 16">
            <a:extLst>
              <a:ext uri="{FF2B5EF4-FFF2-40B4-BE49-F238E27FC236}">
                <a16:creationId xmlns:a16="http://schemas.microsoft.com/office/drawing/2014/main" id="{7BB34D5F-2B87-438E-8236-69C6068D4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9144312"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txBody>
          <a:bodyPr/>
          <a:lstStyle/>
          <a:p>
            <a:endParaRPr lang="en-GB"/>
          </a:p>
        </p:txBody>
      </p:sp>
      <p:sp>
        <p:nvSpPr>
          <p:cNvPr id="3" name="CasellaDiTesto 4">
            <a:extLst>
              <a:ext uri="{FF2B5EF4-FFF2-40B4-BE49-F238E27FC236}">
                <a16:creationId xmlns:a16="http://schemas.microsoft.com/office/drawing/2014/main" id="{C40C40C0-EC4F-2614-57D8-CCD2530B2AE2}"/>
              </a:ext>
            </a:extLst>
          </p:cNvPr>
          <p:cNvSpPr txBox="1"/>
          <p:nvPr/>
        </p:nvSpPr>
        <p:spPr>
          <a:xfrm>
            <a:off x="486697" y="2935091"/>
            <a:ext cx="3695070" cy="1224951"/>
          </a:xfrm>
          <a:prstGeom prst="rect">
            <a:avLst/>
          </a:prstGeom>
          <a:noFill/>
        </p:spPr>
        <p:txBody>
          <a:bodyPr wrap="square" rtlCol="0">
            <a:spAutoFit/>
          </a:bodyPr>
          <a:lstStyle/>
          <a:p>
            <a:pPr algn="just" defTabSz="420624">
              <a:spcAft>
                <a:spcPts val="600"/>
              </a:spcAft>
            </a:pPr>
            <a:r>
              <a:rPr lang="it-IT" sz="1840" kern="1200" dirty="0">
                <a:solidFill>
                  <a:schemeClr val="tx1"/>
                </a:solidFill>
                <a:latin typeface="+mn-lt"/>
                <a:ea typeface="+mn-ea"/>
                <a:cs typeface="+mn-cs"/>
              </a:rPr>
              <a:t>Una determinata intensità è inversamente proporzionale al quadrato della distanza da quella fonte</a:t>
            </a:r>
            <a:endParaRPr lang="it-IT" sz="2000" dirty="0"/>
          </a:p>
        </p:txBody>
      </p:sp>
      <p:pic>
        <p:nvPicPr>
          <p:cNvPr id="4" name="Picture 3">
            <a:extLst>
              <a:ext uri="{FF2B5EF4-FFF2-40B4-BE49-F238E27FC236}">
                <a16:creationId xmlns:a16="http://schemas.microsoft.com/office/drawing/2014/main" id="{C154D351-BCCA-3B28-E214-AF2808C26F2B}"/>
              </a:ext>
            </a:extLst>
          </p:cNvPr>
          <p:cNvPicPr>
            <a:picLocks noChangeAspect="1"/>
          </p:cNvPicPr>
          <p:nvPr/>
        </p:nvPicPr>
        <p:blipFill>
          <a:blip r:embed="rId2"/>
          <a:stretch>
            <a:fillRect/>
          </a:stretch>
        </p:blipFill>
        <p:spPr>
          <a:xfrm>
            <a:off x="4503038" y="3012818"/>
            <a:ext cx="4155187" cy="2764330"/>
          </a:xfrm>
          <a:prstGeom prst="rect">
            <a:avLst/>
          </a:prstGeom>
        </p:spPr>
      </p:pic>
      <p:sp>
        <p:nvSpPr>
          <p:cNvPr id="5" name="TextBox 4">
            <a:extLst>
              <a:ext uri="{FF2B5EF4-FFF2-40B4-BE49-F238E27FC236}">
                <a16:creationId xmlns:a16="http://schemas.microsoft.com/office/drawing/2014/main" id="{1B53E975-333F-CD32-F657-8AB9B4D751B3}"/>
              </a:ext>
            </a:extLst>
          </p:cNvPr>
          <p:cNvSpPr txBox="1"/>
          <p:nvPr/>
        </p:nvSpPr>
        <p:spPr>
          <a:xfrm>
            <a:off x="704332" y="4459286"/>
            <a:ext cx="3549980" cy="1852045"/>
          </a:xfrm>
          <a:prstGeom prst="rect">
            <a:avLst/>
          </a:prstGeom>
          <a:noFill/>
        </p:spPr>
        <p:txBody>
          <a:bodyPr wrap="square" rtlCol="0">
            <a:spAutoFit/>
          </a:bodyPr>
          <a:lstStyle/>
          <a:p>
            <a:pPr defTabSz="420624">
              <a:spcAft>
                <a:spcPts val="600"/>
              </a:spcAft>
            </a:pPr>
            <a:r>
              <a:rPr lang="en-GB" sz="1656" kern="1200" dirty="0">
                <a:solidFill>
                  <a:schemeClr val="tx1"/>
                </a:solidFill>
                <a:latin typeface="+mn-lt"/>
                <a:ea typeface="+mn-ea"/>
                <a:cs typeface="+mn-cs"/>
              </a:rPr>
              <a:t>Se la </a:t>
            </a:r>
            <a:r>
              <a:rPr lang="en-GB" sz="1656" kern="1200" dirty="0" err="1">
                <a:solidFill>
                  <a:schemeClr val="tx1"/>
                </a:solidFill>
                <a:latin typeface="+mn-lt"/>
                <a:ea typeface="+mn-ea"/>
                <a:cs typeface="+mn-cs"/>
              </a:rPr>
              <a:t>distanza</a:t>
            </a:r>
            <a:r>
              <a:rPr lang="en-GB" sz="1656" kern="1200" dirty="0">
                <a:solidFill>
                  <a:schemeClr val="tx1"/>
                </a:solidFill>
                <a:latin typeface="+mn-lt"/>
                <a:ea typeface="+mn-ea"/>
                <a:cs typeface="+mn-cs"/>
              </a:rPr>
              <a:t> da </a:t>
            </a:r>
            <a:r>
              <a:rPr lang="en-GB" sz="1656" kern="1200" dirty="0" err="1">
                <a:solidFill>
                  <a:schemeClr val="tx1"/>
                </a:solidFill>
                <a:latin typeface="+mn-lt"/>
                <a:ea typeface="+mn-ea"/>
                <a:cs typeface="+mn-cs"/>
              </a:rPr>
              <a:t>una</a:t>
            </a:r>
            <a:r>
              <a:rPr lang="en-GB" sz="1656" kern="1200" dirty="0">
                <a:solidFill>
                  <a:schemeClr val="tx1"/>
                </a:solidFill>
                <a:latin typeface="+mn-lt"/>
                <a:ea typeface="+mn-ea"/>
                <a:cs typeface="+mn-cs"/>
              </a:rPr>
              <a:t> </a:t>
            </a:r>
            <a:r>
              <a:rPr lang="en-GB" sz="1656" kern="1200" dirty="0" err="1">
                <a:solidFill>
                  <a:schemeClr val="tx1"/>
                </a:solidFill>
                <a:latin typeface="+mn-lt"/>
                <a:ea typeface="+mn-ea"/>
                <a:cs typeface="+mn-cs"/>
              </a:rPr>
              <a:t>fonte</a:t>
            </a:r>
            <a:r>
              <a:rPr lang="en-GB" sz="1656" kern="1200" dirty="0">
                <a:solidFill>
                  <a:schemeClr val="tx1"/>
                </a:solidFill>
                <a:latin typeface="+mn-lt"/>
                <a:ea typeface="+mn-ea"/>
                <a:cs typeface="+mn-cs"/>
              </a:rPr>
              <a:t>  </a:t>
            </a:r>
            <a:r>
              <a:rPr lang="en-GB" sz="1656" kern="1200" dirty="0" err="1">
                <a:solidFill>
                  <a:schemeClr val="tx1"/>
                </a:solidFill>
                <a:latin typeface="+mn-lt"/>
                <a:ea typeface="+mn-ea"/>
                <a:cs typeface="+mn-cs"/>
              </a:rPr>
              <a:t>si</a:t>
            </a:r>
            <a:r>
              <a:rPr lang="en-GB" sz="1656" kern="1200" dirty="0">
                <a:solidFill>
                  <a:schemeClr val="tx1"/>
                </a:solidFill>
                <a:latin typeface="+mn-lt"/>
                <a:ea typeface="+mn-ea"/>
                <a:cs typeface="+mn-cs"/>
              </a:rPr>
              <a:t> </a:t>
            </a:r>
            <a:r>
              <a:rPr lang="en-GB" sz="1656" kern="1200" dirty="0" err="1">
                <a:solidFill>
                  <a:schemeClr val="tx1"/>
                </a:solidFill>
                <a:latin typeface="+mn-lt"/>
                <a:ea typeface="+mn-ea"/>
                <a:cs typeface="+mn-cs"/>
              </a:rPr>
              <a:t>raddoppia</a:t>
            </a:r>
            <a:r>
              <a:rPr lang="en-GB" sz="1656" kern="1200" dirty="0">
                <a:solidFill>
                  <a:schemeClr val="tx1"/>
                </a:solidFill>
                <a:latin typeface="+mn-lt"/>
                <a:ea typeface="+mn-ea"/>
                <a:cs typeface="+mn-cs"/>
              </a:rPr>
              <a:t> </a:t>
            </a:r>
          </a:p>
          <a:p>
            <a:pPr defTabSz="420624">
              <a:spcAft>
                <a:spcPts val="600"/>
              </a:spcAft>
            </a:pPr>
            <a:endParaRPr lang="en-GB" sz="1656" kern="1200" dirty="0">
              <a:solidFill>
                <a:schemeClr val="tx1"/>
              </a:solidFill>
              <a:latin typeface="+mn-lt"/>
              <a:ea typeface="+mn-ea"/>
              <a:cs typeface="+mn-cs"/>
            </a:endParaRPr>
          </a:p>
          <a:p>
            <a:pPr defTabSz="420624">
              <a:spcAft>
                <a:spcPts val="600"/>
              </a:spcAft>
            </a:pPr>
            <a:endParaRPr lang="en-GB" sz="1656" kern="1200" dirty="0">
              <a:solidFill>
                <a:schemeClr val="tx1"/>
              </a:solidFill>
              <a:latin typeface="+mn-lt"/>
              <a:ea typeface="+mn-ea"/>
              <a:cs typeface="+mn-cs"/>
            </a:endParaRPr>
          </a:p>
          <a:p>
            <a:pPr defTabSz="420624">
              <a:spcAft>
                <a:spcPts val="600"/>
              </a:spcAft>
            </a:pPr>
            <a:r>
              <a:rPr lang="en-GB" sz="1656" kern="1200" dirty="0" err="1">
                <a:solidFill>
                  <a:schemeClr val="tx1"/>
                </a:solidFill>
                <a:latin typeface="+mn-lt"/>
                <a:ea typeface="+mn-ea"/>
                <a:cs typeface="+mn-cs"/>
              </a:rPr>
              <a:t>L’intensità</a:t>
            </a:r>
            <a:r>
              <a:rPr lang="en-GB" sz="1656" kern="1200" dirty="0">
                <a:solidFill>
                  <a:schemeClr val="tx1"/>
                </a:solidFill>
                <a:latin typeface="+mn-lt"/>
                <a:ea typeface="+mn-ea"/>
                <a:cs typeface="+mn-cs"/>
              </a:rPr>
              <a:t> in </a:t>
            </a:r>
            <a:r>
              <a:rPr lang="en-GB" sz="1656" kern="1200" dirty="0" err="1">
                <a:solidFill>
                  <a:schemeClr val="tx1"/>
                </a:solidFill>
                <a:latin typeface="+mn-lt"/>
                <a:ea typeface="+mn-ea"/>
                <a:cs typeface="+mn-cs"/>
              </a:rPr>
              <a:t>una</a:t>
            </a:r>
            <a:r>
              <a:rPr lang="en-GB" sz="1656" kern="1200" dirty="0">
                <a:solidFill>
                  <a:schemeClr val="tx1"/>
                </a:solidFill>
                <a:latin typeface="+mn-lt"/>
                <a:ea typeface="+mn-ea"/>
                <a:cs typeface="+mn-cs"/>
              </a:rPr>
              <a:t> determinate area </a:t>
            </a:r>
            <a:r>
              <a:rPr lang="en-GB" sz="1656" kern="1200" dirty="0" err="1">
                <a:solidFill>
                  <a:schemeClr val="tx1"/>
                </a:solidFill>
                <a:latin typeface="+mn-lt"/>
                <a:ea typeface="+mn-ea"/>
                <a:cs typeface="+mn-cs"/>
              </a:rPr>
              <a:t>è</a:t>
            </a:r>
            <a:r>
              <a:rPr lang="en-GB" sz="1656" kern="1200" dirty="0">
                <a:solidFill>
                  <a:schemeClr val="tx1"/>
                </a:solidFill>
                <a:latin typeface="+mn-lt"/>
                <a:ea typeface="+mn-ea"/>
                <a:cs typeface="+mn-cs"/>
              </a:rPr>
              <a:t> </a:t>
            </a:r>
            <a:r>
              <a:rPr lang="en-GB" sz="1656" kern="1200" dirty="0" err="1">
                <a:solidFill>
                  <a:schemeClr val="tx1"/>
                </a:solidFill>
                <a:latin typeface="+mn-lt"/>
                <a:ea typeface="+mn-ea"/>
                <a:cs typeface="+mn-cs"/>
              </a:rPr>
              <a:t>ridotta</a:t>
            </a:r>
            <a:r>
              <a:rPr lang="en-GB" sz="1656" kern="1200" dirty="0">
                <a:solidFill>
                  <a:schemeClr val="tx1"/>
                </a:solidFill>
                <a:latin typeface="+mn-lt"/>
                <a:ea typeface="+mn-ea"/>
                <a:cs typeface="+mn-cs"/>
              </a:rPr>
              <a:t> ad 1/4</a:t>
            </a:r>
            <a:endParaRPr lang="en-GB" dirty="0"/>
          </a:p>
        </p:txBody>
      </p:sp>
    </p:spTree>
    <p:extLst>
      <p:ext uri="{BB962C8B-B14F-4D97-AF65-F5344CB8AC3E}">
        <p14:creationId xmlns:p14="http://schemas.microsoft.com/office/powerpoint/2010/main" val="3668341653"/>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25609" name="Picture 25608">
            <a:extLst>
              <a:ext uri="{FF2B5EF4-FFF2-40B4-BE49-F238E27FC236}">
                <a16:creationId xmlns:a16="http://schemas.microsoft.com/office/drawing/2014/main" id="{C9ECDD5C-152A-4CC7-8333-0F367B3A62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25611" name="Picture 25610">
            <a:extLst>
              <a:ext uri="{FF2B5EF4-FFF2-40B4-BE49-F238E27FC236}">
                <a16:creationId xmlns:a16="http://schemas.microsoft.com/office/drawing/2014/main" id="{7F5C92A3-369B-43F3-BDCE-E560B1B0EC8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25613" name="Oval 25612">
            <a:extLst>
              <a:ext uri="{FF2B5EF4-FFF2-40B4-BE49-F238E27FC236}">
                <a16:creationId xmlns:a16="http://schemas.microsoft.com/office/drawing/2014/main" id="{AEBE9F1A-B38D-446E-83AE-14B17CE77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25615" name="Picture 25614">
            <a:extLst>
              <a:ext uri="{FF2B5EF4-FFF2-40B4-BE49-F238E27FC236}">
                <a16:creationId xmlns:a16="http://schemas.microsoft.com/office/drawing/2014/main" id="{915B5014-A7EC-4BA6-9C83-8840CF81DB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25617" name="Picture 25616">
            <a:extLst>
              <a:ext uri="{FF2B5EF4-FFF2-40B4-BE49-F238E27FC236}">
                <a16:creationId xmlns:a16="http://schemas.microsoft.com/office/drawing/2014/main" id="{022C43AB-86D7-420D-8AD7-DC0A15FDD0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25619" name="Rectangle 25618">
            <a:extLst>
              <a:ext uri="{FF2B5EF4-FFF2-40B4-BE49-F238E27FC236}">
                <a16:creationId xmlns:a16="http://schemas.microsoft.com/office/drawing/2014/main" id="{5E3EB826-A471-488F-9E8A-D65528A3C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621" name="Rectangle 25620">
            <a:extLst>
              <a:ext uri="{FF2B5EF4-FFF2-40B4-BE49-F238E27FC236}">
                <a16:creationId xmlns:a16="http://schemas.microsoft.com/office/drawing/2014/main" id="{4159E445-83D7-4F7C-8B6B-79EDEFA5F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23" name="Rectangle 25622">
            <a:extLst>
              <a:ext uri="{FF2B5EF4-FFF2-40B4-BE49-F238E27FC236}">
                <a16:creationId xmlns:a16="http://schemas.microsoft.com/office/drawing/2014/main" id="{E1E43DD8-7DEF-4A83-A303-10947F34B0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4" name="Picture 3">
            <a:extLst>
              <a:ext uri="{FF2B5EF4-FFF2-40B4-BE49-F238E27FC236}">
                <a16:creationId xmlns:a16="http://schemas.microsoft.com/office/drawing/2014/main" id="{54C23639-2971-DA44-0C5A-A262D94C6CAC}"/>
              </a:ext>
            </a:extLst>
          </p:cNvPr>
          <p:cNvPicPr>
            <a:picLocks noChangeAspect="1"/>
          </p:cNvPicPr>
          <p:nvPr/>
        </p:nvPicPr>
        <p:blipFill rotWithShape="1">
          <a:blip r:embed="rId7"/>
          <a:srcRect t="9833" b="16457"/>
          <a:stretch/>
        </p:blipFill>
        <p:spPr>
          <a:xfrm>
            <a:off x="572692" y="1036362"/>
            <a:ext cx="2963588" cy="2280038"/>
          </a:xfrm>
          <a:prstGeom prst="rect">
            <a:avLst/>
          </a:prstGeom>
        </p:spPr>
      </p:pic>
      <p:sp>
        <p:nvSpPr>
          <p:cNvPr id="5" name="TextBox 4">
            <a:extLst>
              <a:ext uri="{FF2B5EF4-FFF2-40B4-BE49-F238E27FC236}">
                <a16:creationId xmlns:a16="http://schemas.microsoft.com/office/drawing/2014/main" id="{6B468584-0F43-0D8A-72B3-2F021C3A0410}"/>
              </a:ext>
            </a:extLst>
          </p:cNvPr>
          <p:cNvSpPr txBox="1"/>
          <p:nvPr/>
        </p:nvSpPr>
        <p:spPr>
          <a:xfrm>
            <a:off x="1178674" y="453914"/>
            <a:ext cx="2357606" cy="319446"/>
          </a:xfrm>
          <a:prstGeom prst="rect">
            <a:avLst/>
          </a:prstGeom>
          <a:noFill/>
        </p:spPr>
        <p:txBody>
          <a:bodyPr wrap="square" rtlCol="0">
            <a:spAutoFit/>
          </a:bodyPr>
          <a:lstStyle/>
          <a:p>
            <a:pPr defTabSz="374904">
              <a:spcAft>
                <a:spcPts val="600"/>
              </a:spcAft>
            </a:pPr>
            <a:r>
              <a:rPr lang="en-GB" sz="1476" kern="1200" dirty="0">
                <a:solidFill>
                  <a:srgbClr val="555555"/>
                </a:solidFill>
                <a:latin typeface="+mn-lt"/>
                <a:ea typeface="+mn-ea"/>
                <a:cs typeface="+mn-cs"/>
              </a:rPr>
              <a:t>Radiographic Film</a:t>
            </a:r>
            <a:endParaRPr lang="en-GB" dirty="0"/>
          </a:p>
        </p:txBody>
      </p:sp>
      <p:sp>
        <p:nvSpPr>
          <p:cNvPr id="7" name="TextBox 6">
            <a:extLst>
              <a:ext uri="{FF2B5EF4-FFF2-40B4-BE49-F238E27FC236}">
                <a16:creationId xmlns:a16="http://schemas.microsoft.com/office/drawing/2014/main" id="{684E4972-EE8A-C540-8F6D-FE25AC5C46C3}"/>
              </a:ext>
            </a:extLst>
          </p:cNvPr>
          <p:cNvSpPr txBox="1"/>
          <p:nvPr/>
        </p:nvSpPr>
        <p:spPr>
          <a:xfrm>
            <a:off x="4959054" y="420892"/>
            <a:ext cx="2869305" cy="319446"/>
          </a:xfrm>
          <a:prstGeom prst="rect">
            <a:avLst/>
          </a:prstGeom>
          <a:noFill/>
        </p:spPr>
        <p:txBody>
          <a:bodyPr wrap="square" rtlCol="0">
            <a:spAutoFit/>
          </a:bodyPr>
          <a:lstStyle/>
          <a:p>
            <a:pPr defTabSz="374904">
              <a:spcAft>
                <a:spcPts val="600"/>
              </a:spcAft>
            </a:pPr>
            <a:r>
              <a:rPr lang="en-GB" sz="1476" kern="1200" dirty="0">
                <a:solidFill>
                  <a:srgbClr val="555555"/>
                </a:solidFill>
                <a:latin typeface="+mn-lt"/>
                <a:ea typeface="+mn-ea"/>
                <a:cs typeface="+mn-cs"/>
              </a:rPr>
              <a:t>Computed Radiography</a:t>
            </a:r>
            <a:endParaRPr lang="en-GB" dirty="0"/>
          </a:p>
        </p:txBody>
      </p:sp>
      <p:pic>
        <p:nvPicPr>
          <p:cNvPr id="25602" name="Picture 2" descr="AGFA CR 30-X CR Digitizer - CR System, Computerized Radiography · Worldwide  Medical Equipment - Hi Tech International Group">
            <a:extLst>
              <a:ext uri="{FF2B5EF4-FFF2-40B4-BE49-F238E27FC236}">
                <a16:creationId xmlns:a16="http://schemas.microsoft.com/office/drawing/2014/main" id="{1660738F-3E19-56DE-5212-18477FF7CE9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022" t="5843" r="3312" b="12861"/>
          <a:stretch/>
        </p:blipFill>
        <p:spPr bwMode="auto">
          <a:xfrm>
            <a:off x="5260360" y="905096"/>
            <a:ext cx="2545899" cy="2523904"/>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DigiEye 280 - Digital Radiography System - Mindray Global">
            <a:extLst>
              <a:ext uri="{FF2B5EF4-FFF2-40B4-BE49-F238E27FC236}">
                <a16:creationId xmlns:a16="http://schemas.microsoft.com/office/drawing/2014/main" id="{4FCCEA48-6BF5-BA59-264C-C531CADCE6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80862" y="3898848"/>
            <a:ext cx="3656424" cy="274422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5815A6D-FBCF-89B8-F473-A8CFD5F526AE}"/>
              </a:ext>
            </a:extLst>
          </p:cNvPr>
          <p:cNvSpPr txBox="1"/>
          <p:nvPr/>
        </p:nvSpPr>
        <p:spPr>
          <a:xfrm>
            <a:off x="3297000" y="3364474"/>
            <a:ext cx="2012089" cy="319446"/>
          </a:xfrm>
          <a:prstGeom prst="rect">
            <a:avLst/>
          </a:prstGeom>
          <a:noFill/>
        </p:spPr>
        <p:txBody>
          <a:bodyPr wrap="none" rtlCol="0">
            <a:spAutoFit/>
          </a:bodyPr>
          <a:lstStyle/>
          <a:p>
            <a:pPr defTabSz="374904">
              <a:spcAft>
                <a:spcPts val="600"/>
              </a:spcAft>
            </a:pPr>
            <a:r>
              <a:rPr lang="en-GB" sz="1476" kern="1200" dirty="0">
                <a:solidFill>
                  <a:srgbClr val="555555"/>
                </a:solidFill>
                <a:latin typeface="+mn-lt"/>
                <a:ea typeface="+mn-ea"/>
                <a:cs typeface="+mn-cs"/>
              </a:rPr>
              <a:t>Digital Radiography</a:t>
            </a:r>
            <a:endParaRPr lang="en-GB" dirty="0"/>
          </a:p>
        </p:txBody>
      </p:sp>
    </p:spTree>
    <p:extLst>
      <p:ext uri="{BB962C8B-B14F-4D97-AF65-F5344CB8AC3E}">
        <p14:creationId xmlns:p14="http://schemas.microsoft.com/office/powerpoint/2010/main" val="1311795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ok cover with a blue and white cover&#10;&#10;Description automatically generated">
            <a:extLst>
              <a:ext uri="{FF2B5EF4-FFF2-40B4-BE49-F238E27FC236}">
                <a16:creationId xmlns:a16="http://schemas.microsoft.com/office/drawing/2014/main" id="{CA539E62-B01A-C628-2929-934DA1C06ABC}"/>
              </a:ext>
            </a:extLst>
          </p:cNvPr>
          <p:cNvPicPr>
            <a:picLocks noChangeAspect="1"/>
          </p:cNvPicPr>
          <p:nvPr/>
        </p:nvPicPr>
        <p:blipFill>
          <a:blip r:embed="rId2"/>
          <a:stretch>
            <a:fillRect/>
          </a:stretch>
        </p:blipFill>
        <p:spPr>
          <a:xfrm>
            <a:off x="0" y="914399"/>
            <a:ext cx="4301070" cy="5498275"/>
          </a:xfrm>
          <a:prstGeom prst="rect">
            <a:avLst/>
          </a:prstGeom>
        </p:spPr>
      </p:pic>
      <p:pic>
        <p:nvPicPr>
          <p:cNvPr id="5" name="Picture 4" descr="A book cover with a dog and cat&#10;&#10;Description automatically generated">
            <a:extLst>
              <a:ext uri="{FF2B5EF4-FFF2-40B4-BE49-F238E27FC236}">
                <a16:creationId xmlns:a16="http://schemas.microsoft.com/office/drawing/2014/main" id="{7726677A-001B-31E0-00AD-3A5F7D9603EC}"/>
              </a:ext>
            </a:extLst>
          </p:cNvPr>
          <p:cNvPicPr>
            <a:picLocks noChangeAspect="1"/>
          </p:cNvPicPr>
          <p:nvPr/>
        </p:nvPicPr>
        <p:blipFill>
          <a:blip r:embed="rId3"/>
          <a:stretch>
            <a:fillRect/>
          </a:stretch>
        </p:blipFill>
        <p:spPr>
          <a:xfrm>
            <a:off x="4764857" y="914399"/>
            <a:ext cx="4273456" cy="549827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B4FDEC-4919-A00B-A55D-B4FE6B0E9EAB}"/>
              </a:ext>
            </a:extLst>
          </p:cNvPr>
          <p:cNvSpPr>
            <a:spLocks noGrp="1"/>
          </p:cNvSpPr>
          <p:nvPr>
            <p:ph type="title"/>
          </p:nvPr>
        </p:nvSpPr>
        <p:spPr>
          <a:xfrm>
            <a:off x="486697" y="629267"/>
            <a:ext cx="4263723" cy="798090"/>
          </a:xfrm>
        </p:spPr>
        <p:txBody>
          <a:bodyPr vert="horz" lIns="91440" tIns="45720" rIns="91440" bIns="45720" rtlCol="0" anchor="t">
            <a:normAutofit/>
          </a:bodyPr>
          <a:lstStyle/>
          <a:p>
            <a:pPr defTabSz="457200"/>
            <a:r>
              <a:rPr lang="en-US" b="0" i="0" kern="1200" dirty="0" err="1">
                <a:solidFill>
                  <a:srgbClr val="EBEBEB"/>
                </a:solidFill>
                <a:latin typeface="+mj-lt"/>
                <a:ea typeface="+mj-ea"/>
                <a:cs typeface="+mj-cs"/>
              </a:rPr>
              <a:t>Griglie</a:t>
            </a:r>
            <a:endParaRPr lang="en-US" b="0" i="0" kern="1200" dirty="0">
              <a:solidFill>
                <a:srgbClr val="EBEBEB"/>
              </a:solidFill>
              <a:latin typeface="+mj-lt"/>
              <a:ea typeface="+mj-ea"/>
              <a:cs typeface="+mj-cs"/>
            </a:endParaRPr>
          </a:p>
        </p:txBody>
      </p:sp>
      <p:pic>
        <p:nvPicPr>
          <p:cNvPr id="8" name="Picture 7" descr="A diagram of a x-ray&#10;&#10;Description automatically generated">
            <a:extLst>
              <a:ext uri="{FF2B5EF4-FFF2-40B4-BE49-F238E27FC236}">
                <a16:creationId xmlns:a16="http://schemas.microsoft.com/office/drawing/2014/main" id="{9F6F0A56-6417-6F26-C378-CED83C411B71}"/>
              </a:ext>
            </a:extLst>
          </p:cNvPr>
          <p:cNvPicPr>
            <a:picLocks noChangeAspect="1"/>
          </p:cNvPicPr>
          <p:nvPr/>
        </p:nvPicPr>
        <p:blipFill>
          <a:blip r:embed="rId2"/>
          <a:stretch>
            <a:fillRect/>
          </a:stretch>
        </p:blipFill>
        <p:spPr>
          <a:xfrm>
            <a:off x="4320632" y="1829186"/>
            <a:ext cx="4534621" cy="4399547"/>
          </a:xfrm>
          <a:prstGeom prst="rect">
            <a:avLst/>
          </a:prstGeom>
        </p:spPr>
      </p:pic>
      <p:sp>
        <p:nvSpPr>
          <p:cNvPr id="9" name="TextBox 8">
            <a:extLst>
              <a:ext uri="{FF2B5EF4-FFF2-40B4-BE49-F238E27FC236}">
                <a16:creationId xmlns:a16="http://schemas.microsoft.com/office/drawing/2014/main" id="{205826AB-3B0C-5057-5C3C-DD429A7D8819}"/>
              </a:ext>
            </a:extLst>
          </p:cNvPr>
          <p:cNvSpPr txBox="1"/>
          <p:nvPr/>
        </p:nvSpPr>
        <p:spPr>
          <a:xfrm>
            <a:off x="554074" y="2874797"/>
            <a:ext cx="3599859" cy="2308324"/>
          </a:xfrm>
          <a:prstGeom prst="rect">
            <a:avLst/>
          </a:prstGeom>
          <a:noFill/>
        </p:spPr>
        <p:txBody>
          <a:bodyPr wrap="square" rtlCol="0">
            <a:spAutoFit/>
          </a:bodyPr>
          <a:lstStyle/>
          <a:p>
            <a:r>
              <a:rPr lang="en-GB" dirty="0"/>
              <a:t>Compton Scatter </a:t>
            </a:r>
            <a:r>
              <a:rPr lang="en-GB" dirty="0" err="1"/>
              <a:t>raggiungono</a:t>
            </a:r>
            <a:r>
              <a:rPr lang="en-GB" dirty="0"/>
              <a:t> </a:t>
            </a:r>
            <a:r>
              <a:rPr lang="en-GB" dirty="0" err="1"/>
              <a:t>cassetta</a:t>
            </a:r>
            <a:r>
              <a:rPr lang="en-GB" dirty="0"/>
              <a:t> </a:t>
            </a:r>
            <a:r>
              <a:rPr lang="en-GB" dirty="0">
                <a:sym typeface="Wingdings" pitchFamily="2" charset="2"/>
              </a:rPr>
              <a:t> fog  </a:t>
            </a:r>
            <a:r>
              <a:rPr lang="en-GB" dirty="0" err="1">
                <a:sym typeface="Wingdings" pitchFamily="2" charset="2"/>
              </a:rPr>
              <a:t>riducono</a:t>
            </a:r>
            <a:r>
              <a:rPr lang="en-GB" dirty="0">
                <a:sym typeface="Wingdings" pitchFamily="2" charset="2"/>
              </a:rPr>
              <a:t> </a:t>
            </a:r>
            <a:r>
              <a:rPr lang="en-GB" dirty="0" err="1">
                <a:sym typeface="Wingdings" pitchFamily="2" charset="2"/>
              </a:rPr>
              <a:t>contrasto</a:t>
            </a:r>
            <a:r>
              <a:rPr lang="en-GB" dirty="0">
                <a:sym typeface="Wingdings" pitchFamily="2" charset="2"/>
              </a:rPr>
              <a:t> e </a:t>
            </a:r>
            <a:r>
              <a:rPr lang="en-GB" dirty="0" err="1">
                <a:sym typeface="Wingdings" pitchFamily="2" charset="2"/>
              </a:rPr>
              <a:t>dettaglio</a:t>
            </a:r>
            <a:endParaRPr lang="en-GB" dirty="0"/>
          </a:p>
          <a:p>
            <a:endParaRPr lang="en-GB" dirty="0"/>
          </a:p>
          <a:p>
            <a:r>
              <a:rPr lang="en-GB" dirty="0" err="1"/>
              <a:t>mAs</a:t>
            </a:r>
            <a:r>
              <a:rPr lang="en-GB" dirty="0"/>
              <a:t> </a:t>
            </a:r>
            <a:r>
              <a:rPr lang="en-GB" dirty="0" err="1"/>
              <a:t>aumentati</a:t>
            </a:r>
            <a:r>
              <a:rPr lang="en-GB" dirty="0"/>
              <a:t> per </a:t>
            </a:r>
            <a:r>
              <a:rPr lang="en-GB" dirty="0" err="1"/>
              <a:t>compensare</a:t>
            </a:r>
            <a:r>
              <a:rPr lang="en-GB" dirty="0"/>
              <a:t> </a:t>
            </a:r>
            <a:r>
              <a:rPr lang="en-GB" dirty="0" err="1"/>
              <a:t>i</a:t>
            </a:r>
            <a:r>
              <a:rPr lang="en-GB" dirty="0"/>
              <a:t> </a:t>
            </a:r>
            <a:r>
              <a:rPr lang="en-GB" dirty="0" err="1"/>
              <a:t>raggi</a:t>
            </a:r>
            <a:r>
              <a:rPr lang="en-GB" dirty="0"/>
              <a:t> x </a:t>
            </a:r>
            <a:r>
              <a:rPr lang="en-GB" dirty="0" err="1"/>
              <a:t>primari</a:t>
            </a:r>
            <a:r>
              <a:rPr lang="en-GB" dirty="0"/>
              <a:t> </a:t>
            </a:r>
            <a:r>
              <a:rPr lang="en-GB" dirty="0" err="1"/>
              <a:t>assorbiti</a:t>
            </a:r>
            <a:r>
              <a:rPr lang="en-GB" dirty="0"/>
              <a:t> </a:t>
            </a:r>
            <a:r>
              <a:rPr lang="en-GB" dirty="0" err="1"/>
              <a:t>dalla</a:t>
            </a:r>
            <a:r>
              <a:rPr lang="en-GB" dirty="0"/>
              <a:t> </a:t>
            </a:r>
            <a:r>
              <a:rPr lang="en-GB" dirty="0" err="1"/>
              <a:t>griglia</a:t>
            </a:r>
            <a:endParaRPr lang="en-GB" dirty="0"/>
          </a:p>
        </p:txBody>
      </p:sp>
      <p:sp>
        <p:nvSpPr>
          <p:cNvPr id="5" name="TextBox 4">
            <a:extLst>
              <a:ext uri="{FF2B5EF4-FFF2-40B4-BE49-F238E27FC236}">
                <a16:creationId xmlns:a16="http://schemas.microsoft.com/office/drawing/2014/main" id="{2033EC65-BF83-4BBB-1C10-D430579FC90C}"/>
              </a:ext>
            </a:extLst>
          </p:cNvPr>
          <p:cNvSpPr txBox="1"/>
          <p:nvPr/>
        </p:nvSpPr>
        <p:spPr>
          <a:xfrm>
            <a:off x="554074" y="2050567"/>
            <a:ext cx="3371436" cy="369332"/>
          </a:xfrm>
          <a:prstGeom prst="rect">
            <a:avLst/>
          </a:prstGeom>
          <a:noFill/>
        </p:spPr>
        <p:txBody>
          <a:bodyPr wrap="none" rtlCol="0">
            <a:spAutoFit/>
          </a:bodyPr>
          <a:lstStyle/>
          <a:p>
            <a:r>
              <a:rPr lang="en-GB" dirty="0" err="1"/>
              <a:t>Dispositivi</a:t>
            </a:r>
            <a:r>
              <a:rPr lang="en-GB" dirty="0"/>
              <a:t> per </a:t>
            </a:r>
            <a:r>
              <a:rPr lang="en-GB" dirty="0" err="1"/>
              <a:t>ridurre</a:t>
            </a:r>
            <a:r>
              <a:rPr lang="en-GB" dirty="0"/>
              <a:t> Scatter </a:t>
            </a:r>
          </a:p>
        </p:txBody>
      </p:sp>
    </p:spTree>
    <p:extLst>
      <p:ext uri="{BB962C8B-B14F-4D97-AF65-F5344CB8AC3E}">
        <p14:creationId xmlns:p14="http://schemas.microsoft.com/office/powerpoint/2010/main" val="195944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076B7-3C4A-0D8D-543F-C62E37B2B8BC}"/>
              </a:ext>
            </a:extLst>
          </p:cNvPr>
          <p:cNvSpPr>
            <a:spLocks noGrp="1"/>
          </p:cNvSpPr>
          <p:nvPr>
            <p:ph type="title"/>
          </p:nvPr>
        </p:nvSpPr>
        <p:spPr/>
        <p:txBody>
          <a:bodyPr/>
          <a:lstStyle/>
          <a:p>
            <a:r>
              <a:rPr lang="en-GB" dirty="0"/>
              <a:t>DICOM</a:t>
            </a:r>
          </a:p>
        </p:txBody>
      </p:sp>
      <p:sp>
        <p:nvSpPr>
          <p:cNvPr id="3" name="Content Placeholder 2">
            <a:extLst>
              <a:ext uri="{FF2B5EF4-FFF2-40B4-BE49-F238E27FC236}">
                <a16:creationId xmlns:a16="http://schemas.microsoft.com/office/drawing/2014/main" id="{28E9E46E-F9FD-5A56-10C5-2F8B70C79F0F}"/>
              </a:ext>
            </a:extLst>
          </p:cNvPr>
          <p:cNvSpPr>
            <a:spLocks noGrp="1"/>
          </p:cNvSpPr>
          <p:nvPr>
            <p:ph idx="1"/>
          </p:nvPr>
        </p:nvSpPr>
        <p:spPr>
          <a:xfrm>
            <a:off x="871242" y="1546210"/>
            <a:ext cx="7055379" cy="614075"/>
          </a:xfrm>
        </p:spPr>
        <p:txBody>
          <a:bodyPr/>
          <a:lstStyle/>
          <a:p>
            <a:r>
              <a:rPr lang="en-GB" dirty="0"/>
              <a:t>Digital imaging and communications in medicine</a:t>
            </a:r>
          </a:p>
        </p:txBody>
      </p:sp>
      <p:pic>
        <p:nvPicPr>
          <p:cNvPr id="1028" name="Picture 4" descr="An Introduction to DICOM &amp; its Viewers | Medium">
            <a:extLst>
              <a:ext uri="{FF2B5EF4-FFF2-40B4-BE49-F238E27FC236}">
                <a16:creationId xmlns:a16="http://schemas.microsoft.com/office/drawing/2014/main" id="{57E245D9-175A-A2E4-43F9-992BCA5568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7338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BFD34-8C8C-280C-4DF3-BFE6C7145BA4}"/>
              </a:ext>
            </a:extLst>
          </p:cNvPr>
          <p:cNvSpPr>
            <a:spLocks noGrp="1"/>
          </p:cNvSpPr>
          <p:nvPr>
            <p:ph type="title"/>
          </p:nvPr>
        </p:nvSpPr>
        <p:spPr/>
        <p:txBody>
          <a:bodyPr/>
          <a:lstStyle/>
          <a:p>
            <a:pPr algn="ctr"/>
            <a:r>
              <a:rPr lang="en-GB" dirty="0" err="1"/>
              <a:t>Radiopacità</a:t>
            </a:r>
            <a:endParaRPr lang="en-GB" dirty="0"/>
          </a:p>
        </p:txBody>
      </p:sp>
      <p:pic>
        <p:nvPicPr>
          <p:cNvPr id="4" name="Picture 3">
            <a:extLst>
              <a:ext uri="{FF2B5EF4-FFF2-40B4-BE49-F238E27FC236}">
                <a16:creationId xmlns:a16="http://schemas.microsoft.com/office/drawing/2014/main" id="{D06EDFEB-530E-3A8D-5B97-0FBFADBE7859}"/>
              </a:ext>
            </a:extLst>
          </p:cNvPr>
          <p:cNvPicPr>
            <a:picLocks noChangeAspect="1"/>
          </p:cNvPicPr>
          <p:nvPr/>
        </p:nvPicPr>
        <p:blipFill>
          <a:blip r:embed="rId2"/>
          <a:stretch>
            <a:fillRect/>
          </a:stretch>
        </p:blipFill>
        <p:spPr>
          <a:xfrm>
            <a:off x="1270534" y="1954997"/>
            <a:ext cx="6015790" cy="4353532"/>
          </a:xfrm>
          <a:prstGeom prst="rect">
            <a:avLst/>
          </a:prstGeom>
        </p:spPr>
      </p:pic>
    </p:spTree>
    <p:extLst>
      <p:ext uri="{BB962C8B-B14F-4D97-AF65-F5344CB8AC3E}">
        <p14:creationId xmlns:p14="http://schemas.microsoft.com/office/powerpoint/2010/main" val="13531185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10" name="Picture 9">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12" name="Oval 11">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14" name="Picture 13">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16" name="Picture 15">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18" name="Rectangle 17">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useBgFill="1">
        <p:nvSpPr>
          <p:cNvPr id="20" name="Rectangle 19">
            <a:extLst>
              <a:ext uri="{FF2B5EF4-FFF2-40B4-BE49-F238E27FC236}">
                <a16:creationId xmlns:a16="http://schemas.microsoft.com/office/drawing/2014/main" id="{A4322390-8B58-46BE-88EB-D9FD30C0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Machu Picchu">
            <a:extLst>
              <a:ext uri="{FF2B5EF4-FFF2-40B4-BE49-F238E27FC236}">
                <a16:creationId xmlns:a16="http://schemas.microsoft.com/office/drawing/2014/main" id="{885B5D5A-ECDF-7817-1446-3BEAA90A60BF}"/>
              </a:ext>
            </a:extLst>
          </p:cNvPr>
          <p:cNvPicPr>
            <a:picLocks noChangeAspect="1"/>
          </p:cNvPicPr>
          <p:nvPr/>
        </p:nvPicPr>
        <p:blipFill rotWithShape="1">
          <a:blip r:embed="rId6">
            <a:alphaModFix amt="40000"/>
          </a:blip>
          <a:srcRect r="10999" b="-1"/>
          <a:stretch/>
        </p:blipFill>
        <p:spPr>
          <a:xfrm>
            <a:off x="20" y="10"/>
            <a:ext cx="9143980" cy="6857990"/>
          </a:xfrm>
          <a:prstGeom prst="rect">
            <a:avLst/>
          </a:prstGeom>
        </p:spPr>
      </p:pic>
      <p:sp>
        <p:nvSpPr>
          <p:cNvPr id="2" name="Title 1">
            <a:extLst>
              <a:ext uri="{FF2B5EF4-FFF2-40B4-BE49-F238E27FC236}">
                <a16:creationId xmlns:a16="http://schemas.microsoft.com/office/drawing/2014/main" id="{BE6BFD34-8C8C-280C-4DF3-BFE6C7145BA4}"/>
              </a:ext>
            </a:extLst>
          </p:cNvPr>
          <p:cNvSpPr>
            <a:spLocks noGrp="1"/>
          </p:cNvSpPr>
          <p:nvPr>
            <p:ph type="title"/>
          </p:nvPr>
        </p:nvSpPr>
        <p:spPr>
          <a:xfrm>
            <a:off x="866216" y="1447800"/>
            <a:ext cx="6619243" cy="3329581"/>
          </a:xfrm>
        </p:spPr>
        <p:txBody>
          <a:bodyPr vert="horz" lIns="91440" tIns="45720" rIns="91440" bIns="45720" rtlCol="0" anchor="b">
            <a:normAutofit/>
          </a:bodyPr>
          <a:lstStyle/>
          <a:p>
            <a:pPr defTabSz="457200"/>
            <a:r>
              <a:rPr lang="en-US" sz="7200">
                <a:solidFill>
                  <a:schemeClr val="tx1"/>
                </a:solidFill>
              </a:rPr>
              <a:t>Artefatti</a:t>
            </a:r>
          </a:p>
        </p:txBody>
      </p:sp>
      <p:sp>
        <p:nvSpPr>
          <p:cNvPr id="22" name="Rectangle 21">
            <a:extLst>
              <a:ext uri="{FF2B5EF4-FFF2-40B4-BE49-F238E27FC236}">
                <a16:creationId xmlns:a16="http://schemas.microsoft.com/office/drawing/2014/main" id="{C885E190-58DD-42DD-A4A8-401E15C92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105848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604" y="995205"/>
            <a:ext cx="6172200" cy="475562"/>
          </a:xfrm>
        </p:spPr>
        <p:txBody>
          <a:bodyPr>
            <a:normAutofit/>
          </a:bodyPr>
          <a:lstStyle/>
          <a:p>
            <a:pPr algn="l"/>
            <a:r>
              <a:rPr lang="en-GB" sz="2400" dirty="0">
                <a:latin typeface="Calibri Light" panose="020F0302020204030204" pitchFamily="34" charset="0"/>
              </a:rPr>
              <a:t>QUANTUM MOTTLE – SOTTOESPOSIZIONE</a:t>
            </a:r>
          </a:p>
        </p:txBody>
      </p:sp>
      <p:sp>
        <p:nvSpPr>
          <p:cNvPr id="3" name="Content Placeholder 2"/>
          <p:cNvSpPr>
            <a:spLocks noGrp="1"/>
          </p:cNvSpPr>
          <p:nvPr>
            <p:ph idx="1"/>
          </p:nvPr>
        </p:nvSpPr>
        <p:spPr>
          <a:xfrm>
            <a:off x="175604" y="1470767"/>
            <a:ext cx="5935829" cy="3510390"/>
          </a:xfrm>
        </p:spPr>
        <p:txBody>
          <a:bodyPr>
            <a:noAutofit/>
          </a:bodyPr>
          <a:lstStyle/>
          <a:p>
            <a:pPr algn="just">
              <a:spcBef>
                <a:spcPts val="0"/>
              </a:spcBef>
            </a:pPr>
            <a:r>
              <a:rPr lang="en-GB" sz="1200" u="sng" dirty="0"/>
              <a:t>Exposure artefact</a:t>
            </a:r>
          </a:p>
          <a:p>
            <a:pPr algn="just">
              <a:spcBef>
                <a:spcPts val="0"/>
              </a:spcBef>
            </a:pPr>
            <a:endParaRPr lang="en-GB" sz="1200" u="sng" dirty="0"/>
          </a:p>
          <a:p>
            <a:pPr algn="just">
              <a:spcBef>
                <a:spcPts val="0"/>
              </a:spcBef>
            </a:pPr>
            <a:r>
              <a:rPr lang="en-GB" sz="1200" dirty="0"/>
              <a:t>All images created using </a:t>
            </a:r>
            <a:r>
              <a:rPr lang="en-GB" sz="1200" u="sng" dirty="0"/>
              <a:t>CR or DR</a:t>
            </a:r>
            <a:r>
              <a:rPr lang="en-GB" sz="1200" dirty="0"/>
              <a:t> contain a certain amount of noise. This is mostly due to the fluctuations in the number of x-ray photons throughout the image, called quantum mottle. </a:t>
            </a:r>
          </a:p>
          <a:p>
            <a:pPr algn="just">
              <a:spcBef>
                <a:spcPts val="0"/>
              </a:spcBef>
            </a:pPr>
            <a:r>
              <a:rPr lang="en-GB" sz="1200" dirty="0"/>
              <a:t>The prominence of quantum mottle is dependent on the amount of data representing the object of interest in proportion to the amount of noise - referred to as the signal-to-noise ratio (SNR). </a:t>
            </a:r>
          </a:p>
          <a:p>
            <a:pPr algn="just">
              <a:spcBef>
                <a:spcPts val="0"/>
              </a:spcBef>
            </a:pPr>
            <a:r>
              <a:rPr lang="en-GB" sz="1200" dirty="0">
                <a:solidFill>
                  <a:srgbClr val="FF0000"/>
                </a:solidFill>
              </a:rPr>
              <a:t>The SNR increases when the number of x-rays incident on the imaging plate or detector increases</a:t>
            </a:r>
            <a:r>
              <a:rPr lang="en-GB" sz="1200" dirty="0"/>
              <a:t>. </a:t>
            </a:r>
          </a:p>
          <a:p>
            <a:pPr algn="just">
              <a:spcBef>
                <a:spcPts val="0"/>
              </a:spcBef>
            </a:pPr>
            <a:r>
              <a:rPr lang="en-GB" sz="1200" dirty="0"/>
              <a:t>The use of low </a:t>
            </a:r>
            <a:r>
              <a:rPr lang="en-GB" sz="1200" dirty="0" err="1"/>
              <a:t>mAs</a:t>
            </a:r>
            <a:r>
              <a:rPr lang="en-GB" sz="1200" dirty="0"/>
              <a:t> techniques or increased attenuation of the primary x-ray beam may result in an insufficient number of incident x-rays and a low SNR. </a:t>
            </a:r>
          </a:p>
          <a:p>
            <a:pPr algn="just">
              <a:spcBef>
                <a:spcPts val="0"/>
              </a:spcBef>
            </a:pPr>
            <a:r>
              <a:rPr lang="en-GB" sz="1200" dirty="0"/>
              <a:t>The resultant image may have prominent quantum mottle and appear grainy, decreasing the overall image quality.</a:t>
            </a:r>
          </a:p>
          <a:p>
            <a:pPr algn="just">
              <a:spcBef>
                <a:spcPts val="0"/>
              </a:spcBef>
            </a:pPr>
            <a:r>
              <a:rPr lang="en-GB" sz="1200" dirty="0"/>
              <a:t>Image filtering provides a method to alter the </a:t>
            </a:r>
            <a:r>
              <a:rPr lang="en-GB" sz="1200" dirty="0" err="1"/>
              <a:t>conspicuity</a:t>
            </a:r>
            <a:r>
              <a:rPr lang="en-GB" sz="1200" dirty="0"/>
              <a:t> of quantum mottle. </a:t>
            </a:r>
          </a:p>
          <a:p>
            <a:pPr lvl="1" algn="just">
              <a:spcBef>
                <a:spcPts val="0"/>
              </a:spcBef>
            </a:pPr>
            <a:r>
              <a:rPr lang="en-GB" sz="1200" dirty="0"/>
              <a:t>Blurring techniques reduce the prominence of quantum mottle at the expense of decreased image detail. </a:t>
            </a:r>
          </a:p>
          <a:p>
            <a:pPr lvl="1" algn="just">
              <a:spcBef>
                <a:spcPts val="0"/>
              </a:spcBef>
            </a:pPr>
            <a:r>
              <a:rPr lang="en-GB" sz="1200" dirty="0"/>
              <a:t>Edge-enhancing techniques increase delineation of object borders as well as underlying quantum mottle.</a:t>
            </a:r>
          </a:p>
          <a:p>
            <a:pPr algn="just">
              <a:spcBef>
                <a:spcPts val="0"/>
              </a:spcBef>
            </a:pPr>
            <a:r>
              <a:rPr lang="en-GB" sz="1200" dirty="0"/>
              <a:t>Appropriate use of equipment-specific technique charts (to avoid underexposure) and prudent use of image filtering techniques are recommended to decrease the quantum mottle artefact.</a:t>
            </a:r>
          </a:p>
        </p:txBody>
      </p:sp>
      <p:pic>
        <p:nvPicPr>
          <p:cNvPr id="4" name="Picture 3"/>
          <p:cNvPicPr>
            <a:picLocks noChangeAspect="1"/>
          </p:cNvPicPr>
          <p:nvPr/>
        </p:nvPicPr>
        <p:blipFill>
          <a:blip r:embed="rId2"/>
          <a:stretch>
            <a:fillRect/>
          </a:stretch>
        </p:blipFill>
        <p:spPr>
          <a:xfrm>
            <a:off x="6686056" y="981901"/>
            <a:ext cx="2094220" cy="2788700"/>
          </a:xfrm>
          <a:prstGeom prst="rect">
            <a:avLst/>
          </a:prstGeom>
        </p:spPr>
      </p:pic>
      <p:pic>
        <p:nvPicPr>
          <p:cNvPr id="5" name="Picture 4"/>
          <p:cNvPicPr>
            <a:picLocks noChangeAspect="1"/>
          </p:cNvPicPr>
          <p:nvPr/>
        </p:nvPicPr>
        <p:blipFill>
          <a:blip r:embed="rId3"/>
          <a:stretch>
            <a:fillRect/>
          </a:stretch>
        </p:blipFill>
        <p:spPr>
          <a:xfrm>
            <a:off x="6300348" y="3882879"/>
            <a:ext cx="2668048" cy="1979917"/>
          </a:xfrm>
          <a:prstGeom prst="rect">
            <a:avLst/>
          </a:prstGeom>
        </p:spPr>
      </p:pic>
      <p:sp>
        <p:nvSpPr>
          <p:cNvPr id="7" name="Ovale 6">
            <a:extLst>
              <a:ext uri="{FF2B5EF4-FFF2-40B4-BE49-F238E27FC236}">
                <a16:creationId xmlns:a16="http://schemas.microsoft.com/office/drawing/2014/main" id="{74F0E4A6-10B5-8547-B097-837E6FB0C796}"/>
              </a:ext>
            </a:extLst>
          </p:cNvPr>
          <p:cNvSpPr/>
          <p:nvPr/>
        </p:nvSpPr>
        <p:spPr>
          <a:xfrm>
            <a:off x="5568995" y="1007003"/>
            <a:ext cx="1017984" cy="4888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CasellaDiTesto 5">
            <a:extLst>
              <a:ext uri="{FF2B5EF4-FFF2-40B4-BE49-F238E27FC236}">
                <a16:creationId xmlns:a16="http://schemas.microsoft.com/office/drawing/2014/main" id="{4D1C24BD-C377-FD43-8667-6273D02B938E}"/>
              </a:ext>
            </a:extLst>
          </p:cNvPr>
          <p:cNvSpPr txBox="1"/>
          <p:nvPr/>
        </p:nvSpPr>
        <p:spPr>
          <a:xfrm>
            <a:off x="5639046" y="1094486"/>
            <a:ext cx="926857" cy="300082"/>
          </a:xfrm>
          <a:prstGeom prst="rect">
            <a:avLst/>
          </a:prstGeom>
          <a:noFill/>
        </p:spPr>
        <p:txBody>
          <a:bodyPr wrap="none" rtlCol="0">
            <a:spAutoFit/>
          </a:bodyPr>
          <a:lstStyle/>
          <a:p>
            <a:r>
              <a:rPr lang="en-GB" sz="1350" u="sng" dirty="0"/>
              <a:t>CR or DR</a:t>
            </a:r>
            <a:endParaRPr lang="en-GB" sz="1350" dirty="0"/>
          </a:p>
        </p:txBody>
      </p:sp>
    </p:spTree>
    <p:extLst>
      <p:ext uri="{BB962C8B-B14F-4D97-AF65-F5344CB8AC3E}">
        <p14:creationId xmlns:p14="http://schemas.microsoft.com/office/powerpoint/2010/main" val="16363532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27" y="951570"/>
            <a:ext cx="6172200" cy="857250"/>
          </a:xfrm>
        </p:spPr>
        <p:txBody>
          <a:bodyPr>
            <a:normAutofit/>
          </a:bodyPr>
          <a:lstStyle/>
          <a:p>
            <a:pPr algn="l"/>
            <a:r>
              <a:rPr lang="en-GB" sz="2400" dirty="0">
                <a:latin typeface="Calibri Light" panose="020F0302020204030204" pitchFamily="34" charset="0"/>
              </a:rPr>
              <a:t>SATURATION - SOVRAESPOSIZIONE</a:t>
            </a:r>
          </a:p>
        </p:txBody>
      </p:sp>
      <p:sp>
        <p:nvSpPr>
          <p:cNvPr id="3" name="Content Placeholder 2"/>
          <p:cNvSpPr>
            <a:spLocks noGrp="1"/>
          </p:cNvSpPr>
          <p:nvPr>
            <p:ph idx="1"/>
          </p:nvPr>
        </p:nvSpPr>
        <p:spPr>
          <a:xfrm>
            <a:off x="177109" y="1380195"/>
            <a:ext cx="5286017" cy="3909882"/>
          </a:xfrm>
        </p:spPr>
        <p:txBody>
          <a:bodyPr>
            <a:noAutofit/>
          </a:bodyPr>
          <a:lstStyle/>
          <a:p>
            <a:pPr algn="just">
              <a:spcBef>
                <a:spcPts val="0"/>
              </a:spcBef>
            </a:pPr>
            <a:r>
              <a:rPr lang="en-GB" sz="1200" u="sng" dirty="0"/>
              <a:t>Exposure artefact</a:t>
            </a:r>
          </a:p>
          <a:p>
            <a:pPr algn="just">
              <a:spcBef>
                <a:spcPts val="0"/>
              </a:spcBef>
            </a:pPr>
            <a:endParaRPr lang="en-GB" sz="1200" u="sng" dirty="0"/>
          </a:p>
          <a:p>
            <a:pPr algn="just">
              <a:spcBef>
                <a:spcPts val="0"/>
              </a:spcBef>
            </a:pPr>
            <a:r>
              <a:rPr lang="en-GB" sz="1200" u="sng" dirty="0"/>
              <a:t>DR and CR</a:t>
            </a:r>
            <a:r>
              <a:rPr lang="en-GB" sz="1200" dirty="0"/>
              <a:t> have a larger dynamic range when compared with FS. </a:t>
            </a:r>
          </a:p>
          <a:p>
            <a:pPr lvl="1" algn="just">
              <a:spcBef>
                <a:spcPts val="0"/>
              </a:spcBef>
            </a:pPr>
            <a:r>
              <a:rPr lang="en-GB" sz="1200" dirty="0"/>
              <a:t>The lower end of the dynamic range is limited by prominence of noise, and the upper end of the dynamic range is limited by saturation.</a:t>
            </a:r>
          </a:p>
          <a:p>
            <a:pPr algn="just">
              <a:spcBef>
                <a:spcPts val="0"/>
              </a:spcBef>
            </a:pPr>
            <a:r>
              <a:rPr lang="en-GB" sz="1200" dirty="0"/>
              <a:t>Imaging plates and detector arrays record a latent image by storing energy proportional to the </a:t>
            </a:r>
            <a:r>
              <a:rPr lang="en-GB" sz="1200" u="sng" dirty="0"/>
              <a:t>amount of x-rays </a:t>
            </a:r>
            <a:r>
              <a:rPr lang="en-GB" sz="1200" dirty="0"/>
              <a:t>incident per unit area, and there are physical limits to the amount of energy that can be stored. </a:t>
            </a:r>
          </a:p>
          <a:p>
            <a:pPr algn="just">
              <a:spcBef>
                <a:spcPts val="0"/>
              </a:spcBef>
            </a:pPr>
            <a:r>
              <a:rPr lang="en-GB" sz="1200" dirty="0"/>
              <a:t>When the maximum storage capacity of an F-centre (CR) or detector element (DR) has been reached, the corresponding pixel appears completely black.</a:t>
            </a:r>
          </a:p>
          <a:p>
            <a:pPr algn="just">
              <a:spcBef>
                <a:spcPts val="0"/>
              </a:spcBef>
            </a:pPr>
            <a:r>
              <a:rPr lang="en-GB" sz="1200" dirty="0">
                <a:solidFill>
                  <a:srgbClr val="FF0000"/>
                </a:solidFill>
              </a:rPr>
              <a:t>Further increases in x-ray exposure have no effect on areas of saturation.</a:t>
            </a:r>
          </a:p>
        </p:txBody>
      </p:sp>
      <p:pic>
        <p:nvPicPr>
          <p:cNvPr id="4" name="Picture 3"/>
          <p:cNvPicPr>
            <a:picLocks noChangeAspect="1"/>
          </p:cNvPicPr>
          <p:nvPr/>
        </p:nvPicPr>
        <p:blipFill>
          <a:blip r:embed="rId2"/>
          <a:stretch>
            <a:fillRect/>
          </a:stretch>
        </p:blipFill>
        <p:spPr>
          <a:xfrm>
            <a:off x="5777008" y="1213108"/>
            <a:ext cx="3182126" cy="1757356"/>
          </a:xfrm>
          <a:prstGeom prst="rect">
            <a:avLst/>
          </a:prstGeom>
        </p:spPr>
      </p:pic>
      <p:sp>
        <p:nvSpPr>
          <p:cNvPr id="5" name="TextBox 4"/>
          <p:cNvSpPr txBox="1"/>
          <p:nvPr/>
        </p:nvSpPr>
        <p:spPr>
          <a:xfrm>
            <a:off x="5868521" y="3064732"/>
            <a:ext cx="2999098" cy="1015663"/>
          </a:xfrm>
          <a:prstGeom prst="rect">
            <a:avLst/>
          </a:prstGeom>
          <a:noFill/>
        </p:spPr>
        <p:txBody>
          <a:bodyPr wrap="square" rtlCol="0">
            <a:spAutoFit/>
          </a:bodyPr>
          <a:lstStyle/>
          <a:p>
            <a:r>
              <a:rPr lang="en-GB" sz="750" dirty="0"/>
              <a:t>Radiograph of a canine lumbar spine acquired from a flat panel detector system. This radiograph is overexposed to the point of saturation</a:t>
            </a:r>
          </a:p>
          <a:p>
            <a:r>
              <a:rPr lang="en-GB" sz="750" dirty="0"/>
              <a:t>of the detector. The mid-abdominal organs are not seen and the soft tissues dorsal to the spine are completely black. With this degree of overexposure, the calibration mask is visible, revealing the plank-like arrangement of the flat panel detector system.</a:t>
            </a:r>
          </a:p>
        </p:txBody>
      </p:sp>
      <p:sp>
        <p:nvSpPr>
          <p:cNvPr id="8" name="Rectangle 7">
            <a:extLst>
              <a:ext uri="{FF2B5EF4-FFF2-40B4-BE49-F238E27FC236}">
                <a16:creationId xmlns:a16="http://schemas.microsoft.com/office/drawing/2014/main" id="{D8E41183-D502-4D31-BF5F-5374AF8AA629}"/>
              </a:ext>
            </a:extLst>
          </p:cNvPr>
          <p:cNvSpPr/>
          <p:nvPr/>
        </p:nvSpPr>
        <p:spPr>
          <a:xfrm>
            <a:off x="139327" y="4359853"/>
            <a:ext cx="8774267" cy="1569660"/>
          </a:xfrm>
          <a:prstGeom prst="rect">
            <a:avLst/>
          </a:prstGeom>
        </p:spPr>
        <p:txBody>
          <a:bodyPr wrap="square">
            <a:spAutoFit/>
          </a:bodyPr>
          <a:lstStyle/>
          <a:p>
            <a:pPr marL="257175" indent="-257175" algn="just">
              <a:buClr>
                <a:srgbClr val="1E5155">
                  <a:lumMod val="40000"/>
                  <a:lumOff val="60000"/>
                </a:srgbClr>
              </a:buClr>
              <a:buSzPct val="80000"/>
              <a:buFont typeface="Wingdings 3" charset="2"/>
              <a:buChar char=""/>
            </a:pPr>
            <a:r>
              <a:rPr lang="en-GB" sz="1200" dirty="0">
                <a:solidFill>
                  <a:prstClr val="white"/>
                </a:solidFill>
                <a:ea typeface="+mj-ea"/>
                <a:cs typeface="+mj-cs"/>
              </a:rPr>
              <a:t>Regions of the patient with less attenuation may appear completely black before processing, and this information is not retrievable by image manipulation or enhancement techniques.</a:t>
            </a:r>
          </a:p>
          <a:p>
            <a:pPr marL="257175" indent="-257175" algn="just">
              <a:buClr>
                <a:srgbClr val="1E5155">
                  <a:lumMod val="40000"/>
                  <a:lumOff val="60000"/>
                </a:srgbClr>
              </a:buClr>
              <a:buSzPct val="80000"/>
              <a:buFont typeface="Wingdings 3" charset="2"/>
              <a:buChar char=""/>
            </a:pPr>
            <a:r>
              <a:rPr lang="en-GB" sz="1200" u="sng" dirty="0">
                <a:solidFill>
                  <a:prstClr val="white"/>
                </a:solidFill>
                <a:ea typeface="+mj-ea"/>
                <a:cs typeface="+mj-cs"/>
              </a:rPr>
              <a:t>With CR systems, the saturated areas appear uniform, but some DR systems use a calibration mask to correct for nonuniformity in the detector, and with all pixels set to the same maximum value, the mask becomes visible. </a:t>
            </a:r>
          </a:p>
          <a:p>
            <a:pPr marL="557213" lvl="1" indent="-214313" algn="just">
              <a:buClr>
                <a:srgbClr val="1E5155">
                  <a:lumMod val="40000"/>
                  <a:lumOff val="60000"/>
                </a:srgbClr>
              </a:buClr>
              <a:buSzPct val="80000"/>
              <a:buFont typeface="Wingdings 3" charset="2"/>
              <a:buChar char=""/>
            </a:pPr>
            <a:r>
              <a:rPr lang="en-GB" sz="1200" dirty="0">
                <a:solidFill>
                  <a:prstClr val="white"/>
                </a:solidFill>
                <a:ea typeface="+mj-ea"/>
                <a:cs typeface="+mj-cs"/>
              </a:rPr>
              <a:t>Each DR system that uses a calibration mask will typically have a characteristic pattern in the mask depending upon the construction of the panel.</a:t>
            </a:r>
          </a:p>
          <a:p>
            <a:pPr marL="257175" indent="-257175" algn="just">
              <a:buClr>
                <a:srgbClr val="1E5155">
                  <a:lumMod val="40000"/>
                  <a:lumOff val="60000"/>
                </a:srgbClr>
              </a:buClr>
              <a:buSzPct val="80000"/>
              <a:buFont typeface="Wingdings 3" charset="2"/>
              <a:buChar char=""/>
            </a:pPr>
            <a:r>
              <a:rPr lang="en-GB" sz="1200" dirty="0">
                <a:solidFill>
                  <a:prstClr val="white"/>
                </a:solidFill>
                <a:ea typeface="+mj-ea"/>
                <a:cs typeface="+mj-cs"/>
              </a:rPr>
              <a:t>Reducing exposure levels is recommended to remain within the dynamic range of the image detector and avoid saturation artefact.</a:t>
            </a:r>
          </a:p>
        </p:txBody>
      </p:sp>
      <p:sp>
        <p:nvSpPr>
          <p:cNvPr id="7" name="Ovale 6">
            <a:extLst>
              <a:ext uri="{FF2B5EF4-FFF2-40B4-BE49-F238E27FC236}">
                <a16:creationId xmlns:a16="http://schemas.microsoft.com/office/drawing/2014/main" id="{6B40B810-97CD-0E4F-A7D3-2E3F95FC61BA}"/>
              </a:ext>
            </a:extLst>
          </p:cNvPr>
          <p:cNvSpPr/>
          <p:nvPr/>
        </p:nvSpPr>
        <p:spPr>
          <a:xfrm>
            <a:off x="4647839" y="968675"/>
            <a:ext cx="1017984" cy="4888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CasellaDiTesto 8">
            <a:extLst>
              <a:ext uri="{FF2B5EF4-FFF2-40B4-BE49-F238E27FC236}">
                <a16:creationId xmlns:a16="http://schemas.microsoft.com/office/drawing/2014/main" id="{E2BDA65A-27A2-CE43-90E5-A7A76E975DB9}"/>
              </a:ext>
            </a:extLst>
          </p:cNvPr>
          <p:cNvSpPr txBox="1"/>
          <p:nvPr/>
        </p:nvSpPr>
        <p:spPr>
          <a:xfrm>
            <a:off x="4717890" y="1056158"/>
            <a:ext cx="926857" cy="300082"/>
          </a:xfrm>
          <a:prstGeom prst="rect">
            <a:avLst/>
          </a:prstGeom>
          <a:noFill/>
        </p:spPr>
        <p:txBody>
          <a:bodyPr wrap="none" rtlCol="0">
            <a:spAutoFit/>
          </a:bodyPr>
          <a:lstStyle/>
          <a:p>
            <a:r>
              <a:rPr lang="en-GB" sz="1350" u="sng" dirty="0"/>
              <a:t>CR or DR</a:t>
            </a:r>
            <a:endParaRPr lang="en-GB" sz="1350" dirty="0"/>
          </a:p>
        </p:txBody>
      </p:sp>
    </p:spTree>
    <p:extLst>
      <p:ext uri="{BB962C8B-B14F-4D97-AF65-F5344CB8AC3E}">
        <p14:creationId xmlns:p14="http://schemas.microsoft.com/office/powerpoint/2010/main" val="18347255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EDC9CA4-5D32-5E41-926C-DBD19BF47C3B}"/>
              </a:ext>
            </a:extLst>
          </p:cNvPr>
          <p:cNvSpPr>
            <a:spLocks noGrp="1"/>
          </p:cNvSpPr>
          <p:nvPr>
            <p:ph type="title"/>
          </p:nvPr>
        </p:nvSpPr>
        <p:spPr>
          <a:xfrm>
            <a:off x="380412" y="1014487"/>
            <a:ext cx="7053542" cy="1050398"/>
          </a:xfrm>
        </p:spPr>
        <p:txBody>
          <a:bodyPr vert="horz" lIns="68580" tIns="34290" rIns="68580" bIns="34290" rtlCol="0" anchor="t">
            <a:normAutofit/>
          </a:bodyPr>
          <a:lstStyle/>
          <a:p>
            <a:r>
              <a:rPr lang="en-GB" sz="2400" dirty="0">
                <a:latin typeface="Calibri Light" panose="020F0302020204030204" pitchFamily="34" charset="0"/>
              </a:rPr>
              <a:t>﻿Grid </a:t>
            </a:r>
            <a:r>
              <a:rPr lang="en-GB" sz="2400" dirty="0" err="1">
                <a:latin typeface="Calibri Light" panose="020F0302020204030204" pitchFamily="34" charset="0"/>
              </a:rPr>
              <a:t>Cutoff</a:t>
            </a:r>
            <a:r>
              <a:rPr lang="en-GB" sz="2400" dirty="0">
                <a:latin typeface="Calibri Light" panose="020F0302020204030204" pitchFamily="34" charset="0"/>
              </a:rPr>
              <a:t> </a:t>
            </a:r>
          </a:p>
        </p:txBody>
      </p:sp>
      <p:sp>
        <p:nvSpPr>
          <p:cNvPr id="3" name="Segnaposto contenuto 2">
            <a:extLst>
              <a:ext uri="{FF2B5EF4-FFF2-40B4-BE49-F238E27FC236}">
                <a16:creationId xmlns:a16="http://schemas.microsoft.com/office/drawing/2014/main" id="{813C7342-9416-DF49-BE82-EA01B76486A0}"/>
              </a:ext>
            </a:extLst>
          </p:cNvPr>
          <p:cNvSpPr>
            <a:spLocks noGrp="1"/>
          </p:cNvSpPr>
          <p:nvPr>
            <p:ph idx="1"/>
          </p:nvPr>
        </p:nvSpPr>
        <p:spPr>
          <a:xfrm>
            <a:off x="304045" y="1869376"/>
            <a:ext cx="4430905" cy="3867150"/>
          </a:xfrm>
        </p:spPr>
        <p:txBody>
          <a:bodyPr>
            <a:normAutofit/>
          </a:bodyPr>
          <a:lstStyle/>
          <a:p>
            <a:r>
              <a:rPr lang="en-GB" dirty="0"/>
              <a:t>﻿﻿﻿An incorrectly positioned focused grid will create an attenuation pattern on the image similar to that described in film-screen radiography.</a:t>
            </a:r>
          </a:p>
          <a:p>
            <a:r>
              <a:rPr lang="en-GB" dirty="0"/>
              <a:t>﻿Correct placement of scatter reduction grids will reduce these </a:t>
            </a:r>
            <a:r>
              <a:rPr lang="en-GB" dirty="0" err="1"/>
              <a:t>artifacts</a:t>
            </a:r>
            <a:r>
              <a:rPr lang="en-GB" dirty="0"/>
              <a:t>.</a:t>
            </a:r>
          </a:p>
        </p:txBody>
      </p:sp>
      <p:sp>
        <p:nvSpPr>
          <p:cNvPr id="10" name="Ovale 9">
            <a:extLst>
              <a:ext uri="{FF2B5EF4-FFF2-40B4-BE49-F238E27FC236}">
                <a16:creationId xmlns:a16="http://schemas.microsoft.com/office/drawing/2014/main" id="{7BC0ADB1-C922-DE40-ADB2-4E87C56163C0}"/>
              </a:ext>
            </a:extLst>
          </p:cNvPr>
          <p:cNvSpPr/>
          <p:nvPr/>
        </p:nvSpPr>
        <p:spPr>
          <a:xfrm>
            <a:off x="5568995" y="1007003"/>
            <a:ext cx="1017984" cy="4888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 name="CasellaDiTesto 11">
            <a:extLst>
              <a:ext uri="{FF2B5EF4-FFF2-40B4-BE49-F238E27FC236}">
                <a16:creationId xmlns:a16="http://schemas.microsoft.com/office/drawing/2014/main" id="{E4D6DBD8-45FD-8748-84FA-742E72482ABA}"/>
              </a:ext>
            </a:extLst>
          </p:cNvPr>
          <p:cNvSpPr txBox="1"/>
          <p:nvPr/>
        </p:nvSpPr>
        <p:spPr>
          <a:xfrm>
            <a:off x="5568995" y="1115320"/>
            <a:ext cx="1104790" cy="300082"/>
          </a:xfrm>
          <a:prstGeom prst="rect">
            <a:avLst/>
          </a:prstGeom>
          <a:noFill/>
        </p:spPr>
        <p:txBody>
          <a:bodyPr wrap="none" rtlCol="0">
            <a:spAutoFit/>
          </a:bodyPr>
          <a:lstStyle/>
          <a:p>
            <a:r>
              <a:rPr lang="en-GB" sz="1350" u="sng" dirty="0"/>
              <a:t>CR and DR</a:t>
            </a:r>
            <a:endParaRPr lang="en-GB" sz="1350" dirty="0"/>
          </a:p>
        </p:txBody>
      </p:sp>
      <p:pic>
        <p:nvPicPr>
          <p:cNvPr id="6" name="Immagine 5">
            <a:extLst>
              <a:ext uri="{FF2B5EF4-FFF2-40B4-BE49-F238E27FC236}">
                <a16:creationId xmlns:a16="http://schemas.microsoft.com/office/drawing/2014/main" id="{C424E2D6-5928-B44A-9C4A-6D374DA7CC95}"/>
              </a:ext>
            </a:extLst>
          </p:cNvPr>
          <p:cNvPicPr>
            <a:picLocks noChangeAspect="1"/>
          </p:cNvPicPr>
          <p:nvPr/>
        </p:nvPicPr>
        <p:blipFill>
          <a:blip r:embed="rId2"/>
          <a:stretch>
            <a:fillRect/>
          </a:stretch>
        </p:blipFill>
        <p:spPr>
          <a:xfrm>
            <a:off x="4734950" y="1875530"/>
            <a:ext cx="4257675" cy="3867150"/>
          </a:xfrm>
          <a:prstGeom prst="rect">
            <a:avLst/>
          </a:prstGeom>
        </p:spPr>
      </p:pic>
      <p:pic>
        <p:nvPicPr>
          <p:cNvPr id="9" name="Picture 4" descr="upsided down and lateral decentering">
            <a:extLst>
              <a:ext uri="{FF2B5EF4-FFF2-40B4-BE49-F238E27FC236}">
                <a16:creationId xmlns:a16="http://schemas.microsoft.com/office/drawing/2014/main" id="{7E36930C-CEF1-2C46-9D4F-2CB6A1FF43D8}"/>
              </a:ext>
            </a:extLst>
          </p:cNvPr>
          <p:cNvPicPr/>
          <p:nvPr/>
        </p:nvPicPr>
        <p:blipFill rotWithShape="1">
          <a:blip r:embed="rId3">
            <a:extLst>
              <a:ext uri="{28A0092B-C50C-407E-A947-70E740481C1C}">
                <a14:useLocalDpi xmlns:a14="http://schemas.microsoft.com/office/drawing/2010/main" val="0"/>
              </a:ext>
            </a:extLst>
          </a:blip>
          <a:srcRect l="2262" t="3395" r="51492" b="13623"/>
          <a:stretch/>
        </p:blipFill>
        <p:spPr bwMode="auto">
          <a:xfrm>
            <a:off x="3308446" y="3642355"/>
            <a:ext cx="1426504" cy="2094171"/>
          </a:xfrm>
          <a:prstGeom prst="rect">
            <a:avLst/>
          </a:prstGeom>
          <a:noFill/>
          <a:ln w="9525" cmpd="sng">
            <a:solidFill>
              <a:srgbClr val="000000"/>
            </a:solidFill>
            <a:miter lim="800000"/>
            <a:headEnd/>
            <a:tailEnd/>
          </a:ln>
          <a:effectLst/>
        </p:spPr>
      </p:pic>
      <p:pic>
        <p:nvPicPr>
          <p:cNvPr id="11" name="Picture 6" descr="Grid cutoff">
            <a:extLst>
              <a:ext uri="{FF2B5EF4-FFF2-40B4-BE49-F238E27FC236}">
                <a16:creationId xmlns:a16="http://schemas.microsoft.com/office/drawing/2014/main" id="{4C8906C3-DAB6-6448-B07E-EEB681D6BEC9}"/>
              </a:ext>
            </a:extLst>
          </p:cNvPr>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19833" t="2146" r="23489" b="17798"/>
          <a:stretch/>
        </p:blipFill>
        <p:spPr bwMode="auto">
          <a:xfrm>
            <a:off x="1881942" y="4197658"/>
            <a:ext cx="1426504" cy="1538868"/>
          </a:xfrm>
          <a:prstGeom prst="rect">
            <a:avLst/>
          </a:prstGeom>
          <a:noFill/>
          <a:ln>
            <a:noFill/>
          </a:ln>
        </p:spPr>
      </p:pic>
      <p:pic>
        <p:nvPicPr>
          <p:cNvPr id="13" name="Picture 5" descr="upsided down and lateral decentering">
            <a:extLst>
              <a:ext uri="{FF2B5EF4-FFF2-40B4-BE49-F238E27FC236}">
                <a16:creationId xmlns:a16="http://schemas.microsoft.com/office/drawing/2014/main" id="{A55F3EC4-B41F-5C43-B8AF-58C51534EF58}"/>
              </a:ext>
            </a:extLst>
          </p:cNvPr>
          <p:cNvPicPr/>
          <p:nvPr/>
        </p:nvPicPr>
        <p:blipFill rotWithShape="1">
          <a:blip r:embed="rId3">
            <a:extLst>
              <a:ext uri="{28A0092B-C50C-407E-A947-70E740481C1C}">
                <a14:useLocalDpi xmlns:a14="http://schemas.microsoft.com/office/drawing/2010/main" val="0"/>
              </a:ext>
            </a:extLst>
          </a:blip>
          <a:srcRect l="50640" t="2000" r="1778" b="12460"/>
          <a:stretch/>
        </p:blipFill>
        <p:spPr bwMode="auto">
          <a:xfrm>
            <a:off x="428030" y="4197658"/>
            <a:ext cx="1406294" cy="1538868"/>
          </a:xfrm>
          <a:prstGeom prst="rect">
            <a:avLst/>
          </a:prstGeom>
          <a:noFill/>
          <a:ln w="9525" cmpd="sng">
            <a:solidFill>
              <a:srgbClr val="000000"/>
            </a:solidFill>
            <a:miter lim="800000"/>
            <a:headEnd/>
            <a:tailEnd/>
          </a:ln>
          <a:effectLst/>
        </p:spPr>
      </p:pic>
    </p:spTree>
    <p:extLst>
      <p:ext uri="{BB962C8B-B14F-4D97-AF65-F5344CB8AC3E}">
        <p14:creationId xmlns:p14="http://schemas.microsoft.com/office/powerpoint/2010/main" val="28999299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988" y="1003699"/>
            <a:ext cx="7053542" cy="1050398"/>
          </a:xfrm>
        </p:spPr>
        <p:txBody>
          <a:bodyPr>
            <a:normAutofit/>
          </a:bodyPr>
          <a:lstStyle/>
          <a:p>
            <a:pPr algn="l"/>
            <a:r>
              <a:rPr lang="en-GB" sz="2400" dirty="0">
                <a:latin typeface="Calibri Light" panose="020F0302020204030204" pitchFamily="34" charset="0"/>
              </a:rPr>
              <a:t>Double </a:t>
            </a:r>
            <a:r>
              <a:rPr lang="en-GB" sz="2400" dirty="0" err="1">
                <a:latin typeface="Calibri Light" panose="020F0302020204030204" pitchFamily="34" charset="0"/>
              </a:rPr>
              <a:t>Expotion</a:t>
            </a:r>
            <a:endParaRPr lang="en-GB" sz="2400" dirty="0">
              <a:latin typeface="Calibri Light" panose="020F0302020204030204" pitchFamily="34" charset="0"/>
            </a:endParaRPr>
          </a:p>
        </p:txBody>
      </p:sp>
      <p:sp>
        <p:nvSpPr>
          <p:cNvPr id="3" name="Content Placeholder 2"/>
          <p:cNvSpPr>
            <a:spLocks noGrp="1"/>
          </p:cNvSpPr>
          <p:nvPr>
            <p:ph idx="1"/>
          </p:nvPr>
        </p:nvSpPr>
        <p:spPr>
          <a:xfrm>
            <a:off x="164987" y="1528898"/>
            <a:ext cx="5572014" cy="2127684"/>
          </a:xfrm>
        </p:spPr>
        <p:txBody>
          <a:bodyPr>
            <a:noAutofit/>
          </a:bodyPr>
          <a:lstStyle/>
          <a:p>
            <a:pPr algn="just">
              <a:spcBef>
                <a:spcPts val="0"/>
              </a:spcBef>
            </a:pPr>
            <a:r>
              <a:rPr lang="en-GB" sz="1200" u="sng" dirty="0"/>
              <a:t>Exposure/pre-exposure artefact</a:t>
            </a:r>
          </a:p>
          <a:p>
            <a:pPr marL="0" indent="0" algn="just">
              <a:spcBef>
                <a:spcPts val="0"/>
              </a:spcBef>
              <a:buNone/>
            </a:pPr>
            <a:endParaRPr lang="en-GB" sz="1200" u="sng" dirty="0"/>
          </a:p>
          <a:p>
            <a:pPr algn="just">
              <a:spcBef>
                <a:spcPts val="0"/>
              </a:spcBef>
            </a:pPr>
            <a:r>
              <a:rPr lang="en-GB" sz="1200" dirty="0"/>
              <a:t>﻿Double Exposure</a:t>
            </a:r>
          </a:p>
          <a:p>
            <a:pPr algn="just">
              <a:spcBef>
                <a:spcPts val="0"/>
              </a:spcBef>
            </a:pPr>
            <a:r>
              <a:rPr lang="en-GB" sz="1200" dirty="0"/>
              <a:t>CR plates may be mistakenly used for multiple exposures or studies without being read or erased between each one. The radiograph will then appear as 2 images summated on each other. This can also occur with FS and results in double images, which are consequently overexposed. In contrast, the larger latitude of CR allows for double exposures to have a seemingly normal overall opacity. The opacity of each of the summated exposures relative to each other depends on the difference in the technique used for each one. </a:t>
            </a:r>
          </a:p>
          <a:p>
            <a:pPr algn="just">
              <a:spcBef>
                <a:spcPts val="0"/>
              </a:spcBef>
            </a:pPr>
            <a:r>
              <a:rPr lang="en-GB" sz="1200" u="sng" dirty="0"/>
              <a:t>Double exposures have also been observed using DR as a result of electrical interruptions or data transfer error. </a:t>
            </a:r>
            <a:r>
              <a:rPr lang="en-GB" sz="1200" dirty="0"/>
              <a:t>Double exposures can be avoided by reading each imaging plate immediately after its exposure. </a:t>
            </a:r>
          </a:p>
          <a:p>
            <a:pPr algn="just">
              <a:spcBef>
                <a:spcPts val="0"/>
              </a:spcBef>
            </a:pPr>
            <a:r>
              <a:rPr lang="en-GB" sz="1200" dirty="0"/>
              <a:t>When using DR, scheduled maintenance and use of stable data transfer will reduce double-exposure </a:t>
            </a:r>
            <a:r>
              <a:rPr lang="en-GB" sz="1200" dirty="0" err="1"/>
              <a:t>artifact</a:t>
            </a:r>
            <a:r>
              <a:rPr lang="en-GB" sz="1200" dirty="0"/>
              <a:t>.</a:t>
            </a:r>
          </a:p>
        </p:txBody>
      </p:sp>
      <p:sp>
        <p:nvSpPr>
          <p:cNvPr id="6" name="Ovale 5">
            <a:extLst>
              <a:ext uri="{FF2B5EF4-FFF2-40B4-BE49-F238E27FC236}">
                <a16:creationId xmlns:a16="http://schemas.microsoft.com/office/drawing/2014/main" id="{D2FC30CA-7742-7849-9456-74DFA9F23927}"/>
              </a:ext>
            </a:extLst>
          </p:cNvPr>
          <p:cNvSpPr/>
          <p:nvPr/>
        </p:nvSpPr>
        <p:spPr>
          <a:xfrm>
            <a:off x="5568995" y="1007003"/>
            <a:ext cx="1017984" cy="4888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CasellaDiTesto 6">
            <a:extLst>
              <a:ext uri="{FF2B5EF4-FFF2-40B4-BE49-F238E27FC236}">
                <a16:creationId xmlns:a16="http://schemas.microsoft.com/office/drawing/2014/main" id="{0F172F09-656F-D249-A35E-69D7C5712ACD}"/>
              </a:ext>
            </a:extLst>
          </p:cNvPr>
          <p:cNvSpPr txBox="1"/>
          <p:nvPr/>
        </p:nvSpPr>
        <p:spPr>
          <a:xfrm>
            <a:off x="5737002" y="1127800"/>
            <a:ext cx="845103" cy="300082"/>
          </a:xfrm>
          <a:prstGeom prst="rect">
            <a:avLst/>
          </a:prstGeom>
          <a:noFill/>
        </p:spPr>
        <p:txBody>
          <a:bodyPr wrap="none" rtlCol="0">
            <a:spAutoFit/>
          </a:bodyPr>
          <a:lstStyle/>
          <a:p>
            <a:r>
              <a:rPr lang="en-GB" sz="1350" u="sng" dirty="0"/>
              <a:t>DR &amp;CR</a:t>
            </a:r>
            <a:endParaRPr lang="en-GB" sz="1350" dirty="0"/>
          </a:p>
        </p:txBody>
      </p:sp>
      <p:pic>
        <p:nvPicPr>
          <p:cNvPr id="4" name="Immagine 3">
            <a:extLst>
              <a:ext uri="{FF2B5EF4-FFF2-40B4-BE49-F238E27FC236}">
                <a16:creationId xmlns:a16="http://schemas.microsoft.com/office/drawing/2014/main" id="{CE2C12C9-6D85-0B4F-AC76-8518B118342B}"/>
              </a:ext>
            </a:extLst>
          </p:cNvPr>
          <p:cNvPicPr>
            <a:picLocks noChangeAspect="1"/>
          </p:cNvPicPr>
          <p:nvPr/>
        </p:nvPicPr>
        <p:blipFill>
          <a:blip r:embed="rId2"/>
          <a:stretch>
            <a:fillRect/>
          </a:stretch>
        </p:blipFill>
        <p:spPr>
          <a:xfrm>
            <a:off x="6678755" y="885825"/>
            <a:ext cx="2305050" cy="5086350"/>
          </a:xfrm>
          <a:prstGeom prst="rect">
            <a:avLst/>
          </a:prstGeom>
        </p:spPr>
      </p:pic>
    </p:spTree>
    <p:extLst>
      <p:ext uri="{BB962C8B-B14F-4D97-AF65-F5344CB8AC3E}">
        <p14:creationId xmlns:p14="http://schemas.microsoft.com/office/powerpoint/2010/main" val="6054181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941" y="930202"/>
            <a:ext cx="6172200" cy="637580"/>
          </a:xfrm>
        </p:spPr>
        <p:txBody>
          <a:bodyPr>
            <a:normAutofit fontScale="90000"/>
          </a:bodyPr>
          <a:lstStyle/>
          <a:p>
            <a:pPr algn="l"/>
            <a:r>
              <a:rPr lang="en-GB" sz="2400" dirty="0">
                <a:latin typeface="Calibri Light" panose="020F0302020204030204" pitchFamily="34" charset="0"/>
              </a:rPr>
              <a:t>FADING – </a:t>
            </a:r>
            <a:r>
              <a:rPr lang="en-GB" sz="2400" dirty="0" err="1">
                <a:latin typeface="Calibri Light" panose="020F0302020204030204" pitchFamily="34" charset="0"/>
              </a:rPr>
              <a:t>Sbiadimento</a:t>
            </a:r>
            <a:r>
              <a:rPr lang="en-GB" sz="2400" dirty="0">
                <a:latin typeface="Calibri Light" panose="020F0302020204030204" pitchFamily="34" charset="0"/>
              </a:rPr>
              <a:t> – </a:t>
            </a:r>
            <a:r>
              <a:rPr lang="en-GB" sz="2400" dirty="0" err="1">
                <a:latin typeface="Calibri Light" panose="020F0302020204030204" pitchFamily="34" charset="0"/>
              </a:rPr>
              <a:t>quando</a:t>
            </a:r>
            <a:r>
              <a:rPr lang="en-GB" sz="2400" dirty="0">
                <a:latin typeface="Calibri Light" panose="020F0302020204030204" pitchFamily="34" charset="0"/>
              </a:rPr>
              <a:t> la </a:t>
            </a:r>
            <a:r>
              <a:rPr lang="en-GB" sz="2400" dirty="0" err="1">
                <a:latin typeface="Calibri Light" panose="020F0302020204030204" pitchFamily="34" charset="0"/>
              </a:rPr>
              <a:t>sviluppo</a:t>
            </a:r>
            <a:r>
              <a:rPr lang="en-GB" sz="2400" dirty="0">
                <a:latin typeface="Calibri Light" panose="020F0302020204030204" pitchFamily="34" charset="0"/>
              </a:rPr>
              <a:t> </a:t>
            </a:r>
            <a:r>
              <a:rPr lang="en-GB" sz="2400" dirty="0" err="1">
                <a:latin typeface="Calibri Light" panose="020F0302020204030204" pitchFamily="34" charset="0"/>
              </a:rPr>
              <a:t>dopo</a:t>
            </a:r>
            <a:endParaRPr lang="en-GB" sz="2400" dirty="0">
              <a:latin typeface="Calibri Light" panose="020F0302020204030204" pitchFamily="34" charset="0"/>
            </a:endParaRPr>
          </a:p>
        </p:txBody>
      </p:sp>
      <p:sp>
        <p:nvSpPr>
          <p:cNvPr id="3" name="Content Placeholder 2"/>
          <p:cNvSpPr>
            <a:spLocks noGrp="1"/>
          </p:cNvSpPr>
          <p:nvPr>
            <p:ph idx="1"/>
          </p:nvPr>
        </p:nvSpPr>
        <p:spPr>
          <a:xfrm>
            <a:off x="111941" y="1365369"/>
            <a:ext cx="6230022" cy="3394472"/>
          </a:xfrm>
        </p:spPr>
        <p:txBody>
          <a:bodyPr>
            <a:noAutofit/>
          </a:bodyPr>
          <a:lstStyle/>
          <a:p>
            <a:pPr algn="just">
              <a:spcBef>
                <a:spcPts val="0"/>
              </a:spcBef>
            </a:pPr>
            <a:r>
              <a:rPr lang="en-GB" sz="1200" u="sng" dirty="0"/>
              <a:t>Post-exposure artefact</a:t>
            </a:r>
          </a:p>
          <a:p>
            <a:pPr algn="just">
              <a:spcBef>
                <a:spcPts val="0"/>
              </a:spcBef>
            </a:pPr>
            <a:endParaRPr lang="en-GB" sz="1200" u="sng" dirty="0"/>
          </a:p>
          <a:p>
            <a:pPr algn="just">
              <a:spcBef>
                <a:spcPts val="0"/>
              </a:spcBef>
            </a:pPr>
            <a:r>
              <a:rPr lang="en-GB" sz="1200" dirty="0"/>
              <a:t>A latent image is created using </a:t>
            </a:r>
            <a:r>
              <a:rPr lang="en-GB" sz="1200" u="sng" dirty="0"/>
              <a:t>CR</a:t>
            </a:r>
            <a:r>
              <a:rPr lang="en-GB" sz="1200" dirty="0"/>
              <a:t> by exciting molecules within the imaging plate when exposed to x-rays. </a:t>
            </a:r>
          </a:p>
          <a:p>
            <a:pPr algn="just">
              <a:spcBef>
                <a:spcPts val="0"/>
              </a:spcBef>
            </a:pPr>
            <a:r>
              <a:rPr lang="en-GB" sz="1200" dirty="0"/>
              <a:t>The trapped energy of the excited molecules is intended to be released by a red laser during the reading process and result in a proportionate release of green light.</a:t>
            </a:r>
          </a:p>
          <a:p>
            <a:pPr algn="just">
              <a:spcBef>
                <a:spcPts val="0"/>
              </a:spcBef>
            </a:pPr>
            <a:r>
              <a:rPr lang="en-GB" sz="1200" dirty="0"/>
              <a:t>If an imaging plate is not read shortly after being exposed, the excited molecules in the imaging plate will gradually lose their energy and return to a neutral state. </a:t>
            </a:r>
          </a:p>
          <a:p>
            <a:pPr algn="just">
              <a:spcBef>
                <a:spcPts val="0"/>
              </a:spcBef>
            </a:pPr>
            <a:r>
              <a:rPr lang="en-GB" sz="1200" dirty="0"/>
              <a:t>The latent image will slowly be lost. </a:t>
            </a:r>
          </a:p>
          <a:p>
            <a:pPr algn="just">
              <a:spcBef>
                <a:spcPts val="0"/>
              </a:spcBef>
            </a:pPr>
            <a:r>
              <a:rPr lang="en-GB" sz="1200" dirty="0"/>
              <a:t>Reading an imaging plate several days after exposure will result in an image that may appear grainy, underexposed, or have generalized decreased quality.</a:t>
            </a:r>
          </a:p>
          <a:p>
            <a:pPr algn="just">
              <a:spcBef>
                <a:spcPts val="0"/>
              </a:spcBef>
            </a:pPr>
            <a:r>
              <a:rPr lang="en-GB" sz="1200" dirty="0"/>
              <a:t>Newer imaging plates have more stable forms of energy storage and are less susceptible to fading.</a:t>
            </a:r>
          </a:p>
          <a:p>
            <a:pPr algn="just">
              <a:spcBef>
                <a:spcPts val="0"/>
              </a:spcBef>
            </a:pPr>
            <a:r>
              <a:rPr lang="en-GB" sz="1200" dirty="0"/>
              <a:t>Fading artefacts can be avoided by immediately reading imaging plates after each exposure.</a:t>
            </a:r>
          </a:p>
          <a:p>
            <a:pPr marL="0" indent="0" algn="just">
              <a:buNone/>
            </a:pPr>
            <a:endParaRPr lang="en-GB" sz="1200" dirty="0"/>
          </a:p>
        </p:txBody>
      </p:sp>
      <p:grpSp>
        <p:nvGrpSpPr>
          <p:cNvPr id="5" name="Group 4"/>
          <p:cNvGrpSpPr>
            <a:grpSpLocks noChangeAspect="1"/>
          </p:cNvGrpSpPr>
          <p:nvPr/>
        </p:nvGrpSpPr>
        <p:grpSpPr bwMode="auto">
          <a:xfrm>
            <a:off x="6484987" y="1365368"/>
            <a:ext cx="2557463" cy="3975497"/>
            <a:chOff x="3424" y="255"/>
            <a:chExt cx="2148" cy="3339"/>
          </a:xfrm>
        </p:grpSpPr>
        <p:sp>
          <p:nvSpPr>
            <p:cNvPr id="6" name="AutoShape 3"/>
            <p:cNvSpPr>
              <a:spLocks noChangeAspect="1" noChangeArrowheads="1" noTextEdit="1"/>
            </p:cNvSpPr>
            <p:nvPr/>
          </p:nvSpPr>
          <p:spPr bwMode="auto">
            <a:xfrm>
              <a:off x="3424" y="255"/>
              <a:ext cx="2148" cy="33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4" y="255"/>
              <a:ext cx="2154" cy="33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2"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l="6489" t="2999" r="4559" b="22019"/>
          <a:stretch/>
        </p:blipFill>
        <p:spPr bwMode="auto">
          <a:xfrm>
            <a:off x="2243137" y="4595156"/>
            <a:ext cx="2718878" cy="13326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Ovale 8">
            <a:extLst>
              <a:ext uri="{FF2B5EF4-FFF2-40B4-BE49-F238E27FC236}">
                <a16:creationId xmlns:a16="http://schemas.microsoft.com/office/drawing/2014/main" id="{E34199D6-7125-0143-8DA4-D947552A5688}"/>
              </a:ext>
            </a:extLst>
          </p:cNvPr>
          <p:cNvSpPr/>
          <p:nvPr/>
        </p:nvSpPr>
        <p:spPr>
          <a:xfrm>
            <a:off x="5804060" y="1007003"/>
            <a:ext cx="1017984" cy="4888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CasellaDiTesto 9">
            <a:extLst>
              <a:ext uri="{FF2B5EF4-FFF2-40B4-BE49-F238E27FC236}">
                <a16:creationId xmlns:a16="http://schemas.microsoft.com/office/drawing/2014/main" id="{BD5711C7-DF9C-E743-BC80-B93F9C5397D9}"/>
              </a:ext>
            </a:extLst>
          </p:cNvPr>
          <p:cNvSpPr txBox="1"/>
          <p:nvPr/>
        </p:nvSpPr>
        <p:spPr>
          <a:xfrm>
            <a:off x="6127184" y="1112936"/>
            <a:ext cx="431528" cy="300082"/>
          </a:xfrm>
          <a:prstGeom prst="rect">
            <a:avLst/>
          </a:prstGeom>
          <a:noFill/>
        </p:spPr>
        <p:txBody>
          <a:bodyPr wrap="none" rtlCol="0">
            <a:spAutoFit/>
          </a:bodyPr>
          <a:lstStyle/>
          <a:p>
            <a:r>
              <a:rPr lang="en-GB" sz="1350" u="sng" dirty="0"/>
              <a:t>CR</a:t>
            </a:r>
            <a:endParaRPr lang="en-GB" sz="1350" dirty="0"/>
          </a:p>
        </p:txBody>
      </p:sp>
    </p:spTree>
    <p:extLst>
      <p:ext uri="{BB962C8B-B14F-4D97-AF65-F5344CB8AC3E}">
        <p14:creationId xmlns:p14="http://schemas.microsoft.com/office/powerpoint/2010/main" val="9660601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651" y="948424"/>
            <a:ext cx="6172200" cy="475562"/>
          </a:xfrm>
        </p:spPr>
        <p:txBody>
          <a:bodyPr>
            <a:normAutofit/>
          </a:bodyPr>
          <a:lstStyle/>
          <a:p>
            <a:pPr algn="l"/>
            <a:r>
              <a:rPr lang="en-GB" sz="2400" dirty="0">
                <a:latin typeface="Calibri Light" panose="020F0302020204030204" pitchFamily="34" charset="0"/>
              </a:rPr>
              <a:t>UBERSCHWINGER/HALO</a:t>
            </a:r>
          </a:p>
        </p:txBody>
      </p:sp>
      <p:sp>
        <p:nvSpPr>
          <p:cNvPr id="3" name="Content Placeholder 2"/>
          <p:cNvSpPr>
            <a:spLocks noGrp="1"/>
          </p:cNvSpPr>
          <p:nvPr>
            <p:ph idx="1"/>
          </p:nvPr>
        </p:nvSpPr>
        <p:spPr>
          <a:xfrm>
            <a:off x="151651" y="1538790"/>
            <a:ext cx="6473312" cy="3780420"/>
          </a:xfrm>
        </p:spPr>
        <p:txBody>
          <a:bodyPr>
            <a:noAutofit/>
          </a:bodyPr>
          <a:lstStyle/>
          <a:p>
            <a:pPr algn="just">
              <a:spcBef>
                <a:spcPts val="0"/>
              </a:spcBef>
            </a:pPr>
            <a:r>
              <a:rPr lang="en-GB" sz="1200" u="sng" dirty="0"/>
              <a:t>Workstation artefact</a:t>
            </a:r>
          </a:p>
          <a:p>
            <a:pPr algn="just">
              <a:spcBef>
                <a:spcPts val="0"/>
              </a:spcBef>
            </a:pPr>
            <a:endParaRPr lang="en-GB" sz="1200" u="sng" dirty="0"/>
          </a:p>
          <a:p>
            <a:pPr algn="just">
              <a:spcBef>
                <a:spcPts val="0"/>
              </a:spcBef>
            </a:pPr>
            <a:r>
              <a:rPr lang="en-GB" sz="1200" dirty="0"/>
              <a:t>The increased dynamic range of </a:t>
            </a:r>
            <a:r>
              <a:rPr lang="en-GB" sz="1200" u="sng" dirty="0"/>
              <a:t>DR and CR</a:t>
            </a:r>
            <a:r>
              <a:rPr lang="en-GB" sz="1200" dirty="0"/>
              <a:t> is often accompanied by a decrease in image contrast (due to an increased exposure latitude). Image manipulation can be used to accentuate the margins of indistinct opacities and improve contrast. Improved delineation of object borders increases </a:t>
            </a:r>
            <a:r>
              <a:rPr lang="en-GB" sz="1200" dirty="0" err="1"/>
              <a:t>conspicuity</a:t>
            </a:r>
            <a:r>
              <a:rPr lang="en-GB" sz="1200" dirty="0"/>
              <a:t> and aids in their identification.</a:t>
            </a:r>
          </a:p>
          <a:p>
            <a:pPr algn="just">
              <a:spcBef>
                <a:spcPts val="0"/>
              </a:spcBef>
            </a:pPr>
            <a:r>
              <a:rPr lang="en-GB" sz="1200" dirty="0"/>
              <a:t>This is commonly performed by </a:t>
            </a:r>
            <a:r>
              <a:rPr lang="en-GB" sz="1200" dirty="0" err="1"/>
              <a:t>unsharp</a:t>
            </a:r>
            <a:r>
              <a:rPr lang="en-GB" sz="1200" dirty="0"/>
              <a:t> masking techniques. </a:t>
            </a:r>
            <a:r>
              <a:rPr lang="en-GB" sz="1200" dirty="0" err="1"/>
              <a:t>Unsharp</a:t>
            </a:r>
            <a:r>
              <a:rPr lang="en-GB" sz="1200" dirty="0"/>
              <a:t> masking is an edge enhancement algorithm that creates a border at the interface between structures of differing attenuation. </a:t>
            </a:r>
          </a:p>
          <a:p>
            <a:pPr algn="just">
              <a:spcBef>
                <a:spcPts val="0"/>
              </a:spcBef>
            </a:pPr>
            <a:r>
              <a:rPr lang="en-GB" sz="1200" dirty="0"/>
              <a:t>The dark border that surrounds highly attenuating objects is referred to as </a:t>
            </a:r>
            <a:r>
              <a:rPr lang="en-GB" sz="1200" dirty="0" err="1"/>
              <a:t>überschwinger</a:t>
            </a:r>
            <a:r>
              <a:rPr lang="en-GB" sz="1200" dirty="0"/>
              <a:t>, halo artefact, or rebound effect and this has been recognized in veterinary imaging.</a:t>
            </a:r>
          </a:p>
          <a:p>
            <a:pPr algn="just">
              <a:spcBef>
                <a:spcPts val="0"/>
              </a:spcBef>
            </a:pPr>
            <a:r>
              <a:rPr lang="en-GB" sz="1200" dirty="0"/>
              <a:t>The prominence of the surrounding dark border varies with kernel size selected during </a:t>
            </a:r>
            <a:r>
              <a:rPr lang="en-GB" sz="1200" dirty="0" err="1"/>
              <a:t>unsharp</a:t>
            </a:r>
            <a:r>
              <a:rPr lang="en-GB" sz="1200" dirty="0"/>
              <a:t> masking and the difference in attenuation between adjacent objects.</a:t>
            </a:r>
          </a:p>
          <a:p>
            <a:pPr algn="just">
              <a:spcBef>
                <a:spcPts val="0"/>
              </a:spcBef>
            </a:pPr>
            <a:r>
              <a:rPr lang="en-GB" sz="1200" dirty="0" err="1"/>
              <a:t>Uberschwinger</a:t>
            </a:r>
            <a:r>
              <a:rPr lang="en-GB" sz="1200" dirty="0"/>
              <a:t> is often present surrounding metallic orthopaedic implants. </a:t>
            </a:r>
          </a:p>
          <a:p>
            <a:pPr algn="just">
              <a:spcBef>
                <a:spcPts val="0"/>
              </a:spcBef>
            </a:pPr>
            <a:r>
              <a:rPr lang="en-GB" sz="1200" dirty="0"/>
              <a:t>It can be differentiated from pathologic changes because </a:t>
            </a:r>
            <a:r>
              <a:rPr lang="en-GB" sz="1200" dirty="0" err="1"/>
              <a:t>überschwinger</a:t>
            </a:r>
            <a:r>
              <a:rPr lang="en-GB" sz="1200" dirty="0"/>
              <a:t> is uniform in thickness, conforms to the shape of the object, and is present at other similar interfaces. </a:t>
            </a:r>
          </a:p>
          <a:p>
            <a:pPr algn="just">
              <a:spcBef>
                <a:spcPts val="0"/>
              </a:spcBef>
            </a:pPr>
            <a:r>
              <a:rPr lang="en-GB" sz="1200" dirty="0" err="1"/>
              <a:t>Uberschwinger</a:t>
            </a:r>
            <a:r>
              <a:rPr lang="en-GB" sz="1200" dirty="0"/>
              <a:t> becomes less pronounced with decreases in edge enhancement. Minimal use of edge enhancement is recommended when imaging body regions containing metallic implants.</a:t>
            </a:r>
          </a:p>
        </p:txBody>
      </p:sp>
      <p:pic>
        <p:nvPicPr>
          <p:cNvPr id="4" name="Picture 3"/>
          <p:cNvPicPr>
            <a:picLocks noChangeAspect="1"/>
          </p:cNvPicPr>
          <p:nvPr/>
        </p:nvPicPr>
        <p:blipFill>
          <a:blip r:embed="rId2"/>
          <a:stretch>
            <a:fillRect/>
          </a:stretch>
        </p:blipFill>
        <p:spPr>
          <a:xfrm>
            <a:off x="6988385" y="1762102"/>
            <a:ext cx="1901111" cy="3557108"/>
          </a:xfrm>
          <a:prstGeom prst="rect">
            <a:avLst/>
          </a:prstGeom>
        </p:spPr>
      </p:pic>
      <p:sp>
        <p:nvSpPr>
          <p:cNvPr id="5" name="Ovale 4">
            <a:extLst>
              <a:ext uri="{FF2B5EF4-FFF2-40B4-BE49-F238E27FC236}">
                <a16:creationId xmlns:a16="http://schemas.microsoft.com/office/drawing/2014/main" id="{3F5986E2-C35F-4449-9544-A4207CFC8247}"/>
              </a:ext>
            </a:extLst>
          </p:cNvPr>
          <p:cNvSpPr/>
          <p:nvPr/>
        </p:nvSpPr>
        <p:spPr>
          <a:xfrm>
            <a:off x="5552154" y="995577"/>
            <a:ext cx="1017984" cy="4888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CasellaDiTesto 5">
            <a:extLst>
              <a:ext uri="{FF2B5EF4-FFF2-40B4-BE49-F238E27FC236}">
                <a16:creationId xmlns:a16="http://schemas.microsoft.com/office/drawing/2014/main" id="{69EDE89C-1FDD-B146-BDA4-5E7AB14A8558}"/>
              </a:ext>
            </a:extLst>
          </p:cNvPr>
          <p:cNvSpPr txBox="1"/>
          <p:nvPr/>
        </p:nvSpPr>
        <p:spPr>
          <a:xfrm>
            <a:off x="5552154" y="1103893"/>
            <a:ext cx="1104790" cy="300082"/>
          </a:xfrm>
          <a:prstGeom prst="rect">
            <a:avLst/>
          </a:prstGeom>
          <a:noFill/>
        </p:spPr>
        <p:txBody>
          <a:bodyPr wrap="none" rtlCol="0">
            <a:spAutoFit/>
          </a:bodyPr>
          <a:lstStyle/>
          <a:p>
            <a:r>
              <a:rPr lang="en-GB" sz="1350" u="sng" dirty="0"/>
              <a:t>CR and DR</a:t>
            </a:r>
            <a:endParaRPr lang="en-GB" sz="1350" dirty="0"/>
          </a:p>
        </p:txBody>
      </p:sp>
    </p:spTree>
    <p:extLst>
      <p:ext uri="{BB962C8B-B14F-4D97-AF65-F5344CB8AC3E}">
        <p14:creationId xmlns:p14="http://schemas.microsoft.com/office/powerpoint/2010/main" val="3273983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E78424C-6FD0-41F8-9CAA-5DC19C423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482891" y="1447800"/>
            <a:ext cx="2331469" cy="4572000"/>
          </a:xfrm>
        </p:spPr>
        <p:txBody>
          <a:bodyPr anchor="ctr">
            <a:normAutofit/>
          </a:bodyPr>
          <a:lstStyle/>
          <a:p>
            <a:r>
              <a:rPr lang="it-IT" sz="2800" dirty="0">
                <a:solidFill>
                  <a:srgbClr val="F2F2F2"/>
                </a:solidFill>
              </a:rPr>
              <a:t>Radiologia</a:t>
            </a:r>
          </a:p>
        </p:txBody>
      </p:sp>
      <p:sp>
        <p:nvSpPr>
          <p:cNvPr id="1033" name="Freeform: Shape 1032">
            <a:extLst>
              <a:ext uri="{FF2B5EF4-FFF2-40B4-BE49-F238E27FC236}">
                <a16:creationId xmlns:a16="http://schemas.microsoft.com/office/drawing/2014/main" id="{DD136760-57DC-4301-8BEA-B71AD2D13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20982" y="0"/>
            <a:ext cx="6023018"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5" name="Freeform 11">
            <a:extLst>
              <a:ext uri="{FF2B5EF4-FFF2-40B4-BE49-F238E27FC236}">
                <a16:creationId xmlns:a16="http://schemas.microsoft.com/office/drawing/2014/main" id="{BDC58DEA-1307-4F44-AD47-E613D8B76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61082" y="-1"/>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1037" name="Rectangle 1036">
            <a:extLst>
              <a:ext uri="{FF2B5EF4-FFF2-40B4-BE49-F238E27FC236}">
                <a16:creationId xmlns:a16="http://schemas.microsoft.com/office/drawing/2014/main" id="{C99B912D-1E4B-42AF-A2BE-CFEFEC916E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5" name="CasellaDiTesto 4"/>
          <p:cNvSpPr txBox="1"/>
          <p:nvPr/>
        </p:nvSpPr>
        <p:spPr>
          <a:xfrm>
            <a:off x="3786187" y="2628296"/>
            <a:ext cx="2358022" cy="455509"/>
          </a:xfrm>
          <a:prstGeom prst="rect">
            <a:avLst/>
          </a:prstGeom>
          <a:noFill/>
        </p:spPr>
        <p:txBody>
          <a:bodyPr wrap="square" rtlCol="0">
            <a:spAutoFit/>
          </a:bodyPr>
          <a:lstStyle/>
          <a:p>
            <a:pPr defTabSz="269748">
              <a:spcAft>
                <a:spcPts val="600"/>
              </a:spcAft>
            </a:pPr>
            <a:r>
              <a:rPr lang="it-IT" sz="1180" kern="1200">
                <a:solidFill>
                  <a:schemeClr val="tx1"/>
                </a:solidFill>
                <a:latin typeface="+mn-lt"/>
                <a:ea typeface="+mn-ea"/>
                <a:cs typeface="+mn-cs"/>
              </a:rPr>
              <a:t>Raggi X scoperti nel 1895 da Wilhelm Conrad Roentgen  </a:t>
            </a:r>
            <a:endParaRPr lang="it-IT" sz="2000"/>
          </a:p>
        </p:txBody>
      </p:sp>
      <p:sp>
        <p:nvSpPr>
          <p:cNvPr id="6" name="CasellaDiTesto 5"/>
          <p:cNvSpPr txBox="1"/>
          <p:nvPr/>
        </p:nvSpPr>
        <p:spPr>
          <a:xfrm>
            <a:off x="3786188" y="3259097"/>
            <a:ext cx="1981367" cy="455509"/>
          </a:xfrm>
          <a:prstGeom prst="rect">
            <a:avLst/>
          </a:prstGeom>
          <a:noFill/>
        </p:spPr>
        <p:txBody>
          <a:bodyPr wrap="square" rtlCol="0">
            <a:spAutoFit/>
          </a:bodyPr>
          <a:lstStyle/>
          <a:p>
            <a:pPr marL="126445" indent="-126445" defTabSz="404622">
              <a:spcAft>
                <a:spcPts val="600"/>
              </a:spcAft>
              <a:buClr>
                <a:schemeClr val="bg2">
                  <a:lumMod val="40000"/>
                  <a:lumOff val="60000"/>
                </a:schemeClr>
              </a:buClr>
              <a:buFont typeface="ZapfDingbatsITC" charset="0"/>
              <a:buChar char="➤"/>
            </a:pPr>
            <a:r>
              <a:rPr lang="it-IT" sz="1180" kern="1200">
                <a:solidFill>
                  <a:schemeClr val="tx1"/>
                </a:solidFill>
                <a:latin typeface="+mn-lt"/>
                <a:ea typeface="+mn-ea"/>
                <a:cs typeface="+mn-cs"/>
              </a:rPr>
              <a:t>Premio Nobel  per la fisica nel 1901</a:t>
            </a:r>
            <a:endParaRPr lang="it-IT" sz="2000"/>
          </a:p>
        </p:txBody>
      </p:sp>
      <p:pic>
        <p:nvPicPr>
          <p:cNvPr id="1026" name="Picture 2">
            <a:extLst>
              <a:ext uri="{FF2B5EF4-FFF2-40B4-BE49-F238E27FC236}">
                <a16:creationId xmlns:a16="http://schemas.microsoft.com/office/drawing/2014/main" id="{9618215D-3B3B-7C35-4241-AC3AE2473F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8671" y="2315186"/>
            <a:ext cx="2019554" cy="2837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8364470"/>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47" y="943775"/>
            <a:ext cx="7053542" cy="1050398"/>
          </a:xfrm>
        </p:spPr>
        <p:txBody>
          <a:bodyPr>
            <a:normAutofit/>
          </a:bodyPr>
          <a:lstStyle/>
          <a:p>
            <a:pPr algn="l"/>
            <a:r>
              <a:rPr lang="en-GB" sz="2400" dirty="0">
                <a:latin typeface="Calibri Light" panose="020F0302020204030204" pitchFamily="34" charset="0"/>
              </a:rPr>
              <a:t>DENSITY THRESHOLD – SOGLIA DI </a:t>
            </a:r>
            <a:r>
              <a:rPr lang="en-GB" sz="2400" dirty="0" err="1">
                <a:latin typeface="Calibri Light" panose="020F0302020204030204" pitchFamily="34" charset="0"/>
              </a:rPr>
              <a:t>DENSITà</a:t>
            </a:r>
            <a:endParaRPr lang="en-GB" sz="2400" dirty="0">
              <a:latin typeface="Calibri Light" panose="020F0302020204030204" pitchFamily="34" charset="0"/>
            </a:endParaRPr>
          </a:p>
        </p:txBody>
      </p:sp>
      <p:sp>
        <p:nvSpPr>
          <p:cNvPr id="3" name="Content Placeholder 2"/>
          <p:cNvSpPr>
            <a:spLocks noGrp="1"/>
          </p:cNvSpPr>
          <p:nvPr>
            <p:ph idx="1"/>
          </p:nvPr>
        </p:nvSpPr>
        <p:spPr>
          <a:xfrm>
            <a:off x="150248" y="1642090"/>
            <a:ext cx="5507843" cy="3394472"/>
          </a:xfrm>
        </p:spPr>
        <p:txBody>
          <a:bodyPr>
            <a:noAutofit/>
          </a:bodyPr>
          <a:lstStyle/>
          <a:p>
            <a:pPr algn="just">
              <a:spcBef>
                <a:spcPts val="0"/>
              </a:spcBef>
            </a:pPr>
            <a:r>
              <a:rPr lang="en-GB" sz="1200" u="sng" dirty="0"/>
              <a:t>Workstation artefact</a:t>
            </a:r>
          </a:p>
          <a:p>
            <a:pPr marL="0" indent="0" algn="just">
              <a:spcBef>
                <a:spcPts val="0"/>
              </a:spcBef>
              <a:buNone/>
            </a:pPr>
            <a:endParaRPr lang="en-GB" sz="1200" dirty="0"/>
          </a:p>
          <a:p>
            <a:pPr algn="just">
              <a:spcBef>
                <a:spcPts val="0"/>
              </a:spcBef>
            </a:pPr>
            <a:r>
              <a:rPr lang="en-GB" sz="1200" dirty="0"/>
              <a:t>Highly attenuating objects within the image are designated extremely high pixel values on the </a:t>
            </a:r>
            <a:r>
              <a:rPr lang="en-GB" sz="1200" u="sng" dirty="0"/>
              <a:t>DR or CR</a:t>
            </a:r>
            <a:r>
              <a:rPr lang="en-GB" sz="1200" dirty="0"/>
              <a:t> histogram. The image is assigned a long grey scale when these extreme values are incorporated into image analysis. </a:t>
            </a:r>
          </a:p>
          <a:p>
            <a:pPr lvl="1" algn="just">
              <a:spcBef>
                <a:spcPts val="0"/>
              </a:spcBef>
            </a:pPr>
            <a:r>
              <a:rPr lang="en-GB" sz="1200" dirty="0"/>
              <a:t>The highly attenuating object is assigned the maximum grey-scale value. </a:t>
            </a:r>
          </a:p>
          <a:p>
            <a:pPr lvl="1" algn="just">
              <a:spcBef>
                <a:spcPts val="0"/>
              </a:spcBef>
            </a:pPr>
            <a:r>
              <a:rPr lang="en-GB" sz="1200" dirty="0"/>
              <a:t>The remaining objects in the image are near the minimum of the grey scale and do not contrast each other well. </a:t>
            </a:r>
          </a:p>
          <a:p>
            <a:pPr algn="just">
              <a:spcBef>
                <a:spcPts val="0"/>
              </a:spcBef>
            </a:pPr>
            <a:r>
              <a:rPr lang="en-GB" sz="1200" dirty="0"/>
              <a:t>This is referred to as a density threshold artefact and may be encountered when metallic objects are present within the image.</a:t>
            </a:r>
          </a:p>
          <a:p>
            <a:pPr algn="just">
              <a:spcBef>
                <a:spcPts val="0"/>
              </a:spcBef>
            </a:pPr>
            <a:r>
              <a:rPr lang="en-GB" sz="1200" dirty="0"/>
              <a:t>When processing an image, a maximum and/or minimum pixel value included in image analysis can be designated. Any object above the density threshold will appear entirely white.</a:t>
            </a:r>
          </a:p>
          <a:p>
            <a:pPr algn="just">
              <a:spcBef>
                <a:spcPts val="0"/>
              </a:spcBef>
            </a:pPr>
            <a:r>
              <a:rPr lang="en-GB" sz="1200" dirty="0"/>
              <a:t>Setting </a:t>
            </a:r>
            <a:r>
              <a:rPr lang="en-GB" sz="1200" u="sng" dirty="0"/>
              <a:t>a maximum density threshold </a:t>
            </a:r>
            <a:r>
              <a:rPr lang="en-GB" sz="1200" dirty="0"/>
              <a:t>to exclude metallic objects will exclude their corresponding extremely high pixel values from image histogram analysis. </a:t>
            </a:r>
          </a:p>
          <a:p>
            <a:pPr algn="just">
              <a:spcBef>
                <a:spcPts val="0"/>
              </a:spcBef>
            </a:pPr>
            <a:r>
              <a:rPr lang="en-GB" sz="1200" dirty="0"/>
              <a:t>The image will be processed with the limited inclusion of biologic opacities, optimizing grey-scale and contrast between tissues. </a:t>
            </a:r>
          </a:p>
          <a:p>
            <a:pPr algn="just">
              <a:spcBef>
                <a:spcPts val="0"/>
              </a:spcBef>
            </a:pPr>
            <a:r>
              <a:rPr lang="en-GB" sz="1200" dirty="0"/>
              <a:t>The density threshold should be selected during equipment set-up</a:t>
            </a:r>
          </a:p>
        </p:txBody>
      </p:sp>
      <p:grpSp>
        <p:nvGrpSpPr>
          <p:cNvPr id="5" name="Group 4"/>
          <p:cNvGrpSpPr>
            <a:grpSpLocks noChangeAspect="1"/>
          </p:cNvGrpSpPr>
          <p:nvPr/>
        </p:nvGrpSpPr>
        <p:grpSpPr bwMode="auto">
          <a:xfrm>
            <a:off x="6072330" y="1051918"/>
            <a:ext cx="2655094" cy="4754165"/>
            <a:chOff x="3470" y="73"/>
            <a:chExt cx="2230" cy="3993"/>
          </a:xfrm>
        </p:grpSpPr>
        <p:sp>
          <p:nvSpPr>
            <p:cNvPr id="6" name="AutoShape 3"/>
            <p:cNvSpPr>
              <a:spLocks noChangeAspect="1" noChangeArrowheads="1" noTextEdit="1"/>
            </p:cNvSpPr>
            <p:nvPr/>
          </p:nvSpPr>
          <p:spPr bwMode="auto">
            <a:xfrm>
              <a:off x="3470" y="73"/>
              <a:ext cx="2230" cy="39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0" y="73"/>
              <a:ext cx="2234" cy="3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7" name="Ovale 6">
            <a:extLst>
              <a:ext uri="{FF2B5EF4-FFF2-40B4-BE49-F238E27FC236}">
                <a16:creationId xmlns:a16="http://schemas.microsoft.com/office/drawing/2014/main" id="{56718168-8307-0142-B6D6-DECE311038FA}"/>
              </a:ext>
            </a:extLst>
          </p:cNvPr>
          <p:cNvSpPr/>
          <p:nvPr/>
        </p:nvSpPr>
        <p:spPr>
          <a:xfrm>
            <a:off x="4903265" y="1397657"/>
            <a:ext cx="1017984" cy="4888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CasellaDiTesto 7">
            <a:extLst>
              <a:ext uri="{FF2B5EF4-FFF2-40B4-BE49-F238E27FC236}">
                <a16:creationId xmlns:a16="http://schemas.microsoft.com/office/drawing/2014/main" id="{E52504E8-275F-6A4B-A77F-63DECC6EEBAA}"/>
              </a:ext>
            </a:extLst>
          </p:cNvPr>
          <p:cNvSpPr txBox="1"/>
          <p:nvPr/>
        </p:nvSpPr>
        <p:spPr>
          <a:xfrm>
            <a:off x="4903264" y="1505973"/>
            <a:ext cx="1104790" cy="300082"/>
          </a:xfrm>
          <a:prstGeom prst="rect">
            <a:avLst/>
          </a:prstGeom>
          <a:noFill/>
        </p:spPr>
        <p:txBody>
          <a:bodyPr wrap="none" rtlCol="0">
            <a:spAutoFit/>
          </a:bodyPr>
          <a:lstStyle/>
          <a:p>
            <a:r>
              <a:rPr lang="en-GB" sz="1350" u="sng" dirty="0"/>
              <a:t>CR and DR</a:t>
            </a:r>
            <a:endParaRPr lang="en-GB" sz="1350" dirty="0"/>
          </a:p>
        </p:txBody>
      </p:sp>
    </p:spTree>
    <p:extLst>
      <p:ext uri="{BB962C8B-B14F-4D97-AF65-F5344CB8AC3E}">
        <p14:creationId xmlns:p14="http://schemas.microsoft.com/office/powerpoint/2010/main" val="3774425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84584" y="452718"/>
            <a:ext cx="3124185" cy="1400530"/>
          </a:xfrm>
        </p:spPr>
        <p:txBody>
          <a:bodyPr vert="horz" lIns="91440" tIns="45720" rIns="91440" bIns="45720" rtlCol="0" anchor="t">
            <a:normAutofit/>
          </a:bodyPr>
          <a:lstStyle/>
          <a:p>
            <a:pPr defTabSz="457200"/>
            <a:r>
              <a:rPr lang="en-US" sz="3900"/>
              <a:t>Cosa sono i Raggi - X ?</a:t>
            </a:r>
          </a:p>
        </p:txBody>
      </p:sp>
      <p:sp>
        <p:nvSpPr>
          <p:cNvPr id="14" name="Freeform: Shape 13">
            <a:extLst>
              <a:ext uri="{FF2B5EF4-FFF2-40B4-BE49-F238E27FC236}">
                <a16:creationId xmlns:a16="http://schemas.microsoft.com/office/drawing/2014/main" id="{7D9681AB-65CF-47E9-9FA3-7B05D6349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095864" y="809550"/>
            <a:ext cx="6858001" cy="52389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7191 h 6985200"/>
              <a:gd name="connsiteX6" fmla="*/ 1 w 6858001"/>
              <a:gd name="connsiteY6" fmla="*/ 887191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7191"/>
                </a:lnTo>
                <a:lnTo>
                  <a:pt x="1" y="887191"/>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solidFill>
            <a:srgbClr val="FFFFFF"/>
          </a:solidFill>
          <a:ln>
            <a:noFill/>
          </a:ln>
        </p:spPr>
        <p:txBody>
          <a:bodyPr/>
          <a:lstStyle/>
          <a:p>
            <a:endParaRPr lang="en-GB"/>
          </a:p>
        </p:txBody>
      </p:sp>
      <p:sp>
        <p:nvSpPr>
          <p:cNvPr id="16" name="Freeform 23">
            <a:extLst>
              <a:ext uri="{FF2B5EF4-FFF2-40B4-BE49-F238E27FC236}">
                <a16:creationId xmlns:a16="http://schemas.microsoft.com/office/drawing/2014/main" id="{8FCA736E-BDE3-4D4D-8D87-E9AE79250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5515" y="-1"/>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9" name="Picture 8" descr="A close-up of a card&#10;&#10;Description automatically generated">
            <a:extLst>
              <a:ext uri="{FF2B5EF4-FFF2-40B4-BE49-F238E27FC236}">
                <a16:creationId xmlns:a16="http://schemas.microsoft.com/office/drawing/2014/main" id="{B84B95D2-CA21-5EA7-32A9-AA20EA160B9F}"/>
              </a:ext>
            </a:extLst>
          </p:cNvPr>
          <p:cNvPicPr>
            <a:picLocks noChangeAspect="1"/>
          </p:cNvPicPr>
          <p:nvPr/>
        </p:nvPicPr>
        <p:blipFill>
          <a:blip r:embed="rId3"/>
          <a:stretch>
            <a:fillRect/>
          </a:stretch>
        </p:blipFill>
        <p:spPr>
          <a:xfrm>
            <a:off x="4570807" y="1152983"/>
            <a:ext cx="4087103" cy="1818760"/>
          </a:xfrm>
          <a:prstGeom prst="rect">
            <a:avLst/>
          </a:prstGeom>
          <a:effectLst/>
        </p:spPr>
      </p:pic>
      <p:sp>
        <p:nvSpPr>
          <p:cNvPr id="18" name="Rectangle 17">
            <a:extLst>
              <a:ext uri="{FF2B5EF4-FFF2-40B4-BE49-F238E27FC236}">
                <a16:creationId xmlns:a16="http://schemas.microsoft.com/office/drawing/2014/main" id="{129AA25D-1E7A-4074-BF68-D55A83B81B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1836"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5" name="CasellaDiTesto 4"/>
          <p:cNvSpPr txBox="1"/>
          <p:nvPr/>
        </p:nvSpPr>
        <p:spPr>
          <a:xfrm>
            <a:off x="484584" y="2052918"/>
            <a:ext cx="3123860" cy="4195481"/>
          </a:xfrm>
          <a:prstGeom prst="rect">
            <a:avLst/>
          </a:prstGeom>
        </p:spPr>
        <p:txBody>
          <a:bodyPr vert="horz" lIns="91440" tIns="45720" rIns="91440" bIns="45720" rtlCol="0">
            <a:normAutofit/>
          </a:bodyPr>
          <a:lstStyle/>
          <a:p>
            <a:pPr>
              <a:lnSpc>
                <a:spcPct val="90000"/>
              </a:lnSpc>
              <a:spcBef>
                <a:spcPts val="1000"/>
              </a:spcBef>
              <a:buClr>
                <a:schemeClr val="bg2">
                  <a:lumMod val="40000"/>
                  <a:lumOff val="60000"/>
                </a:schemeClr>
              </a:buClr>
              <a:buSzPct val="80000"/>
              <a:buFont typeface="Wingdings 3" charset="2"/>
              <a:buChar char=""/>
            </a:pPr>
            <a:r>
              <a:rPr lang="en-US" sz="1300" dirty="0">
                <a:latin typeface="+mj-lt"/>
                <a:ea typeface="+mj-ea"/>
                <a:cs typeface="+mj-cs"/>
              </a:rPr>
              <a:t> </a:t>
            </a:r>
            <a:r>
              <a:rPr lang="en-US" sz="1300" dirty="0" err="1">
                <a:latin typeface="+mj-lt"/>
                <a:ea typeface="+mj-ea"/>
                <a:cs typeface="+mj-cs"/>
              </a:rPr>
              <a:t>Radiazione</a:t>
            </a:r>
            <a:r>
              <a:rPr lang="en-US" sz="1300" dirty="0">
                <a:latin typeface="+mj-lt"/>
                <a:ea typeface="+mj-ea"/>
                <a:cs typeface="+mj-cs"/>
              </a:rPr>
              <a:t> </a:t>
            </a:r>
            <a:r>
              <a:rPr lang="en-US" sz="1300" dirty="0" err="1">
                <a:latin typeface="+mj-lt"/>
                <a:ea typeface="+mj-ea"/>
                <a:cs typeface="+mj-cs"/>
              </a:rPr>
              <a:t>elettromagnetica</a:t>
            </a:r>
            <a:endParaRPr lang="en-US" sz="1300" dirty="0">
              <a:latin typeface="+mj-lt"/>
              <a:ea typeface="+mj-ea"/>
              <a:cs typeface="+mj-cs"/>
            </a:endParaRPr>
          </a:p>
          <a:p>
            <a:pPr>
              <a:lnSpc>
                <a:spcPct val="90000"/>
              </a:lnSpc>
              <a:spcBef>
                <a:spcPts val="1000"/>
              </a:spcBef>
              <a:buClr>
                <a:schemeClr val="bg2">
                  <a:lumMod val="40000"/>
                  <a:lumOff val="60000"/>
                </a:schemeClr>
              </a:buClr>
              <a:buSzPct val="80000"/>
              <a:buFont typeface="Wingdings 3" charset="2"/>
              <a:buChar char=""/>
            </a:pPr>
            <a:endParaRPr lang="en-US" sz="1300" dirty="0">
              <a:latin typeface="+mj-lt"/>
              <a:ea typeface="+mj-ea"/>
              <a:cs typeface="+mj-cs"/>
            </a:endParaRPr>
          </a:p>
          <a:p>
            <a:pPr>
              <a:lnSpc>
                <a:spcPct val="90000"/>
              </a:lnSpc>
              <a:spcBef>
                <a:spcPts val="1000"/>
              </a:spcBef>
              <a:buClr>
                <a:schemeClr val="bg2">
                  <a:lumMod val="40000"/>
                  <a:lumOff val="60000"/>
                </a:schemeClr>
              </a:buClr>
              <a:buSzPct val="80000"/>
              <a:buFont typeface="Wingdings 3" charset="2"/>
              <a:buChar char=""/>
            </a:pPr>
            <a:r>
              <a:rPr lang="en-US" sz="1300" dirty="0">
                <a:latin typeface="+mj-lt"/>
                <a:ea typeface="+mj-ea"/>
                <a:cs typeface="+mj-cs"/>
              </a:rPr>
              <a:t> Non </a:t>
            </a:r>
            <a:r>
              <a:rPr lang="en-US" sz="1300" dirty="0" err="1">
                <a:latin typeface="+mj-lt"/>
                <a:ea typeface="+mj-ea"/>
                <a:cs typeface="+mj-cs"/>
              </a:rPr>
              <a:t>hanno</a:t>
            </a:r>
            <a:r>
              <a:rPr lang="en-US" sz="1300" dirty="0">
                <a:latin typeface="+mj-lt"/>
                <a:ea typeface="+mj-ea"/>
                <a:cs typeface="+mj-cs"/>
              </a:rPr>
              <a:t> </a:t>
            </a:r>
            <a:r>
              <a:rPr lang="en-US" sz="1300" dirty="0" err="1">
                <a:latin typeface="+mj-lt"/>
                <a:ea typeface="+mj-ea"/>
                <a:cs typeface="+mj-cs"/>
              </a:rPr>
              <a:t>massa</a:t>
            </a:r>
            <a:r>
              <a:rPr lang="en-US" sz="1300" dirty="0">
                <a:latin typeface="+mj-lt"/>
                <a:ea typeface="+mj-ea"/>
                <a:cs typeface="+mj-cs"/>
              </a:rPr>
              <a:t> </a:t>
            </a:r>
          </a:p>
          <a:p>
            <a:pPr>
              <a:lnSpc>
                <a:spcPct val="90000"/>
              </a:lnSpc>
              <a:spcBef>
                <a:spcPts val="1000"/>
              </a:spcBef>
              <a:buClr>
                <a:schemeClr val="bg2">
                  <a:lumMod val="40000"/>
                  <a:lumOff val="60000"/>
                </a:schemeClr>
              </a:buClr>
              <a:buSzPct val="80000"/>
              <a:buFont typeface="Wingdings 3" charset="2"/>
              <a:buChar char=""/>
            </a:pPr>
            <a:endParaRPr lang="en-US" sz="1300" dirty="0">
              <a:latin typeface="+mj-lt"/>
              <a:ea typeface="+mj-ea"/>
              <a:cs typeface="+mj-cs"/>
            </a:endParaRPr>
          </a:p>
          <a:p>
            <a:pPr>
              <a:lnSpc>
                <a:spcPct val="90000"/>
              </a:lnSpc>
              <a:spcBef>
                <a:spcPts val="1000"/>
              </a:spcBef>
              <a:buClr>
                <a:schemeClr val="bg2">
                  <a:lumMod val="40000"/>
                  <a:lumOff val="60000"/>
                </a:schemeClr>
              </a:buClr>
              <a:buSzPct val="80000"/>
              <a:buFont typeface="Wingdings 3" charset="2"/>
              <a:buChar char=""/>
            </a:pPr>
            <a:r>
              <a:rPr lang="en-US" sz="1300" dirty="0">
                <a:latin typeface="+mj-lt"/>
                <a:ea typeface="+mj-ea"/>
                <a:cs typeface="+mj-cs"/>
              </a:rPr>
              <a:t> Non </a:t>
            </a:r>
            <a:r>
              <a:rPr lang="en-US" sz="1300" dirty="0" err="1">
                <a:latin typeface="+mj-lt"/>
                <a:ea typeface="+mj-ea"/>
                <a:cs typeface="+mj-cs"/>
              </a:rPr>
              <a:t>hanno</a:t>
            </a:r>
            <a:r>
              <a:rPr lang="en-US" sz="1300" dirty="0">
                <a:latin typeface="+mj-lt"/>
                <a:ea typeface="+mj-ea"/>
                <a:cs typeface="+mj-cs"/>
              </a:rPr>
              <a:t> </a:t>
            </a:r>
            <a:r>
              <a:rPr lang="en-US" sz="1300" dirty="0" err="1">
                <a:latin typeface="+mj-lt"/>
                <a:ea typeface="+mj-ea"/>
                <a:cs typeface="+mj-cs"/>
              </a:rPr>
              <a:t>carica</a:t>
            </a:r>
            <a:r>
              <a:rPr lang="en-US" sz="1300" dirty="0">
                <a:latin typeface="+mj-lt"/>
                <a:ea typeface="+mj-ea"/>
                <a:cs typeface="+mj-cs"/>
              </a:rPr>
              <a:t> </a:t>
            </a:r>
          </a:p>
          <a:p>
            <a:pPr>
              <a:lnSpc>
                <a:spcPct val="90000"/>
              </a:lnSpc>
              <a:spcBef>
                <a:spcPts val="1000"/>
              </a:spcBef>
              <a:buClr>
                <a:schemeClr val="bg2">
                  <a:lumMod val="40000"/>
                  <a:lumOff val="60000"/>
                </a:schemeClr>
              </a:buClr>
              <a:buSzPct val="80000"/>
              <a:buFont typeface="Wingdings 3" charset="2"/>
              <a:buChar char=""/>
            </a:pPr>
            <a:endParaRPr lang="en-US" sz="1300" dirty="0">
              <a:latin typeface="+mj-lt"/>
              <a:ea typeface="+mj-ea"/>
              <a:cs typeface="+mj-cs"/>
            </a:endParaRPr>
          </a:p>
          <a:p>
            <a:pPr>
              <a:lnSpc>
                <a:spcPct val="90000"/>
              </a:lnSpc>
              <a:spcBef>
                <a:spcPts val="1000"/>
              </a:spcBef>
              <a:buClr>
                <a:schemeClr val="bg2">
                  <a:lumMod val="40000"/>
                  <a:lumOff val="60000"/>
                </a:schemeClr>
              </a:buClr>
              <a:buSzPct val="80000"/>
              <a:buFont typeface="Wingdings 3" charset="2"/>
              <a:buChar char=""/>
            </a:pPr>
            <a:r>
              <a:rPr lang="en-US" sz="1300" dirty="0">
                <a:latin typeface="+mj-lt"/>
                <a:ea typeface="+mj-ea"/>
                <a:cs typeface="+mj-cs"/>
              </a:rPr>
              <a:t> Non </a:t>
            </a:r>
            <a:r>
              <a:rPr lang="en-US" sz="1300" dirty="0" err="1">
                <a:latin typeface="+mj-lt"/>
                <a:ea typeface="+mj-ea"/>
                <a:cs typeface="+mj-cs"/>
              </a:rPr>
              <a:t>sono</a:t>
            </a:r>
            <a:r>
              <a:rPr lang="en-US" sz="1300" dirty="0">
                <a:latin typeface="+mj-lt"/>
                <a:ea typeface="+mj-ea"/>
                <a:cs typeface="+mj-cs"/>
              </a:rPr>
              <a:t> </a:t>
            </a:r>
            <a:r>
              <a:rPr lang="en-US" sz="1300" dirty="0" err="1">
                <a:latin typeface="+mj-lt"/>
                <a:ea typeface="+mj-ea"/>
                <a:cs typeface="+mj-cs"/>
              </a:rPr>
              <a:t>visibili</a:t>
            </a:r>
            <a:endParaRPr lang="en-US" sz="1300" dirty="0">
              <a:latin typeface="+mj-lt"/>
              <a:ea typeface="+mj-ea"/>
              <a:cs typeface="+mj-cs"/>
            </a:endParaRPr>
          </a:p>
          <a:p>
            <a:pPr>
              <a:lnSpc>
                <a:spcPct val="90000"/>
              </a:lnSpc>
              <a:spcBef>
                <a:spcPts val="1000"/>
              </a:spcBef>
              <a:buClr>
                <a:schemeClr val="bg2">
                  <a:lumMod val="40000"/>
                  <a:lumOff val="60000"/>
                </a:schemeClr>
              </a:buClr>
              <a:buSzPct val="80000"/>
              <a:buFont typeface="Wingdings 3" charset="2"/>
              <a:buChar char=""/>
            </a:pPr>
            <a:endParaRPr lang="en-US" sz="1300" dirty="0">
              <a:latin typeface="+mj-lt"/>
              <a:ea typeface="+mj-ea"/>
              <a:cs typeface="+mj-cs"/>
            </a:endParaRPr>
          </a:p>
          <a:p>
            <a:pPr>
              <a:lnSpc>
                <a:spcPct val="90000"/>
              </a:lnSpc>
              <a:spcBef>
                <a:spcPts val="1000"/>
              </a:spcBef>
              <a:buClr>
                <a:schemeClr val="bg2">
                  <a:lumMod val="40000"/>
                  <a:lumOff val="60000"/>
                </a:schemeClr>
              </a:buClr>
              <a:buSzPct val="80000"/>
              <a:buFont typeface="Wingdings 3" charset="2"/>
              <a:buChar char=""/>
            </a:pPr>
            <a:r>
              <a:rPr lang="en-US" sz="1300" dirty="0">
                <a:latin typeface="+mj-lt"/>
                <a:ea typeface="+mj-ea"/>
                <a:cs typeface="+mj-cs"/>
              </a:rPr>
              <a:t> </a:t>
            </a:r>
            <a:r>
              <a:rPr lang="en-US" sz="1300" dirty="0" err="1">
                <a:latin typeface="+mj-lt"/>
                <a:ea typeface="+mj-ea"/>
                <a:cs typeface="+mj-cs"/>
              </a:rPr>
              <a:t>Viaggiano</a:t>
            </a:r>
            <a:r>
              <a:rPr lang="en-US" sz="1300" dirty="0">
                <a:latin typeface="+mj-lt"/>
                <a:ea typeface="+mj-ea"/>
                <a:cs typeface="+mj-cs"/>
              </a:rPr>
              <a:t> </a:t>
            </a:r>
            <a:r>
              <a:rPr lang="en-US" sz="1300" dirty="0" err="1">
                <a:latin typeface="+mj-lt"/>
                <a:ea typeface="+mj-ea"/>
                <a:cs typeface="+mj-cs"/>
              </a:rPr>
              <a:t>alla</a:t>
            </a:r>
            <a:r>
              <a:rPr lang="en-US" sz="1300" dirty="0">
                <a:latin typeface="+mj-lt"/>
                <a:ea typeface="+mj-ea"/>
                <a:cs typeface="+mj-cs"/>
              </a:rPr>
              <a:t> </a:t>
            </a:r>
            <a:r>
              <a:rPr lang="en-US" sz="1300" dirty="0" err="1">
                <a:latin typeface="+mj-lt"/>
                <a:ea typeface="+mj-ea"/>
                <a:cs typeface="+mj-cs"/>
              </a:rPr>
              <a:t>velocità</a:t>
            </a:r>
            <a:r>
              <a:rPr lang="en-US" sz="1300" dirty="0">
                <a:latin typeface="+mj-lt"/>
                <a:ea typeface="+mj-ea"/>
                <a:cs typeface="+mj-cs"/>
              </a:rPr>
              <a:t> </a:t>
            </a:r>
            <a:r>
              <a:rPr lang="en-US" sz="1300" dirty="0" err="1">
                <a:latin typeface="+mj-lt"/>
                <a:ea typeface="+mj-ea"/>
                <a:cs typeface="+mj-cs"/>
              </a:rPr>
              <a:t>della</a:t>
            </a:r>
            <a:r>
              <a:rPr lang="en-US" sz="1300" dirty="0">
                <a:latin typeface="+mj-lt"/>
                <a:ea typeface="+mj-ea"/>
                <a:cs typeface="+mj-cs"/>
              </a:rPr>
              <a:t> luce </a:t>
            </a:r>
          </a:p>
          <a:p>
            <a:pPr>
              <a:lnSpc>
                <a:spcPct val="90000"/>
              </a:lnSpc>
              <a:spcBef>
                <a:spcPts val="1000"/>
              </a:spcBef>
              <a:buClr>
                <a:schemeClr val="bg2">
                  <a:lumMod val="40000"/>
                  <a:lumOff val="60000"/>
                </a:schemeClr>
              </a:buClr>
              <a:buSzPct val="80000"/>
              <a:buFont typeface="Wingdings 3" charset="2"/>
              <a:buChar char=""/>
            </a:pPr>
            <a:endParaRPr lang="en-US" sz="1300" dirty="0">
              <a:latin typeface="+mj-lt"/>
              <a:ea typeface="+mj-ea"/>
              <a:cs typeface="+mj-cs"/>
            </a:endParaRPr>
          </a:p>
          <a:p>
            <a:pPr>
              <a:lnSpc>
                <a:spcPct val="90000"/>
              </a:lnSpc>
              <a:spcBef>
                <a:spcPts val="1000"/>
              </a:spcBef>
              <a:buClr>
                <a:schemeClr val="bg2">
                  <a:lumMod val="40000"/>
                  <a:lumOff val="60000"/>
                </a:schemeClr>
              </a:buClr>
              <a:buSzPct val="80000"/>
              <a:buFont typeface="Wingdings 3" charset="2"/>
              <a:buChar char=""/>
            </a:pPr>
            <a:r>
              <a:rPr lang="en-US" sz="1300" dirty="0">
                <a:latin typeface="+mj-lt"/>
                <a:ea typeface="+mj-ea"/>
                <a:cs typeface="+mj-cs"/>
              </a:rPr>
              <a:t> </a:t>
            </a:r>
            <a:r>
              <a:rPr lang="en-US" sz="1300" dirty="0" err="1">
                <a:latin typeface="+mj-lt"/>
                <a:ea typeface="+mj-ea"/>
                <a:cs typeface="+mj-cs"/>
              </a:rPr>
              <a:t>Possono</a:t>
            </a:r>
            <a:r>
              <a:rPr lang="en-US" sz="1300" dirty="0">
                <a:latin typeface="+mj-lt"/>
                <a:ea typeface="+mj-ea"/>
                <a:cs typeface="+mj-cs"/>
              </a:rPr>
              <a:t> </a:t>
            </a:r>
            <a:r>
              <a:rPr lang="en-US" sz="1300" dirty="0" err="1">
                <a:latin typeface="+mj-lt"/>
                <a:ea typeface="+mj-ea"/>
                <a:cs typeface="+mj-cs"/>
              </a:rPr>
              <a:t>causare</a:t>
            </a:r>
            <a:r>
              <a:rPr lang="en-US" sz="1300" dirty="0">
                <a:latin typeface="+mj-lt"/>
                <a:ea typeface="+mj-ea"/>
                <a:cs typeface="+mj-cs"/>
              </a:rPr>
              <a:t> </a:t>
            </a:r>
            <a:r>
              <a:rPr lang="en-US" sz="1300" dirty="0" err="1">
                <a:latin typeface="+mj-lt"/>
                <a:ea typeface="+mj-ea"/>
                <a:cs typeface="+mj-cs"/>
              </a:rPr>
              <a:t>fluorescenza</a:t>
            </a:r>
            <a:r>
              <a:rPr lang="en-US" sz="1300" dirty="0">
                <a:latin typeface="+mj-lt"/>
                <a:ea typeface="+mj-ea"/>
                <a:cs typeface="+mj-cs"/>
              </a:rPr>
              <a:t> </a:t>
            </a:r>
          </a:p>
          <a:p>
            <a:pPr>
              <a:lnSpc>
                <a:spcPct val="90000"/>
              </a:lnSpc>
              <a:spcBef>
                <a:spcPts val="1000"/>
              </a:spcBef>
              <a:buClr>
                <a:schemeClr val="bg2">
                  <a:lumMod val="40000"/>
                  <a:lumOff val="60000"/>
                </a:schemeClr>
              </a:buClr>
              <a:buSzPct val="80000"/>
              <a:buFont typeface="Wingdings 3" charset="2"/>
              <a:buChar char=""/>
            </a:pPr>
            <a:endParaRPr lang="en-US" sz="1300" dirty="0">
              <a:latin typeface="+mj-lt"/>
              <a:ea typeface="+mj-ea"/>
              <a:cs typeface="+mj-cs"/>
            </a:endParaRPr>
          </a:p>
          <a:p>
            <a:pPr>
              <a:lnSpc>
                <a:spcPct val="90000"/>
              </a:lnSpc>
              <a:spcBef>
                <a:spcPts val="1000"/>
              </a:spcBef>
              <a:buClr>
                <a:schemeClr val="bg2">
                  <a:lumMod val="40000"/>
                  <a:lumOff val="60000"/>
                </a:schemeClr>
              </a:buClr>
              <a:buSzPct val="80000"/>
              <a:buFont typeface="Wingdings 3" charset="2"/>
              <a:buChar char=""/>
            </a:pPr>
            <a:r>
              <a:rPr lang="en-US" sz="1300" dirty="0">
                <a:latin typeface="+mj-lt"/>
                <a:ea typeface="+mj-ea"/>
                <a:cs typeface="+mj-cs"/>
              </a:rPr>
              <a:t> </a:t>
            </a:r>
            <a:r>
              <a:rPr lang="en-US" sz="1300" dirty="0" err="1">
                <a:latin typeface="+mj-lt"/>
                <a:ea typeface="+mj-ea"/>
                <a:cs typeface="+mj-cs"/>
              </a:rPr>
              <a:t>Possono</a:t>
            </a:r>
            <a:r>
              <a:rPr lang="en-US" sz="1300" dirty="0">
                <a:latin typeface="+mj-lt"/>
                <a:ea typeface="+mj-ea"/>
                <a:cs typeface="+mj-cs"/>
              </a:rPr>
              <a:t> </a:t>
            </a:r>
            <a:r>
              <a:rPr lang="en-US" sz="1300" dirty="0" err="1">
                <a:latin typeface="+mj-lt"/>
                <a:ea typeface="+mj-ea"/>
                <a:cs typeface="+mj-cs"/>
              </a:rPr>
              <a:t>ionizzare</a:t>
            </a:r>
            <a:r>
              <a:rPr lang="en-US" sz="1300" dirty="0">
                <a:latin typeface="+mj-lt"/>
                <a:ea typeface="+mj-ea"/>
                <a:cs typeface="+mj-cs"/>
              </a:rPr>
              <a:t> </a:t>
            </a:r>
            <a:r>
              <a:rPr lang="en-US" sz="1300" dirty="0" err="1">
                <a:latin typeface="+mj-lt"/>
                <a:ea typeface="+mj-ea"/>
                <a:cs typeface="+mj-cs"/>
              </a:rPr>
              <a:t>atomi</a:t>
            </a:r>
            <a:endParaRPr lang="en-US" sz="1300" dirty="0">
              <a:latin typeface="+mj-lt"/>
              <a:ea typeface="+mj-ea"/>
              <a:cs typeface="+mj-cs"/>
            </a:endParaRPr>
          </a:p>
          <a:p>
            <a:pPr>
              <a:lnSpc>
                <a:spcPct val="90000"/>
              </a:lnSpc>
              <a:spcBef>
                <a:spcPts val="1000"/>
              </a:spcBef>
              <a:buClr>
                <a:schemeClr val="bg2">
                  <a:lumMod val="40000"/>
                  <a:lumOff val="60000"/>
                </a:schemeClr>
              </a:buClr>
              <a:buSzPct val="80000"/>
              <a:buFont typeface="Wingdings 3" charset="2"/>
              <a:buChar char=""/>
            </a:pPr>
            <a:endParaRPr lang="en-US" sz="1300" dirty="0">
              <a:latin typeface="+mj-lt"/>
              <a:ea typeface="+mj-ea"/>
              <a:cs typeface="+mj-cs"/>
            </a:endParaRPr>
          </a:p>
        </p:txBody>
      </p:sp>
      <p:pic>
        <p:nvPicPr>
          <p:cNvPr id="7" name="Picture 6" descr="A diagram of a wave diagram&#10;&#10;Description automatically generated">
            <a:extLst>
              <a:ext uri="{FF2B5EF4-FFF2-40B4-BE49-F238E27FC236}">
                <a16:creationId xmlns:a16="http://schemas.microsoft.com/office/drawing/2014/main" id="{E2134028-2CB8-CFDE-2390-64BB62D56166}"/>
              </a:ext>
            </a:extLst>
          </p:cNvPr>
          <p:cNvPicPr>
            <a:picLocks noChangeAspect="1"/>
          </p:cNvPicPr>
          <p:nvPr/>
        </p:nvPicPr>
        <p:blipFill>
          <a:blip r:embed="rId4"/>
          <a:stretch>
            <a:fillRect/>
          </a:stretch>
        </p:blipFill>
        <p:spPr>
          <a:xfrm>
            <a:off x="4570807" y="3687265"/>
            <a:ext cx="4087103" cy="1880066"/>
          </a:xfrm>
          <a:prstGeom prst="rect">
            <a:avLst/>
          </a:prstGeom>
          <a:effectLst/>
        </p:spPr>
      </p:pic>
    </p:spTree>
    <p:extLst>
      <p:ext uri="{BB962C8B-B14F-4D97-AF65-F5344CB8AC3E}">
        <p14:creationId xmlns:p14="http://schemas.microsoft.com/office/powerpoint/2010/main" val="2900159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486698" y="629266"/>
            <a:ext cx="3124882" cy="1622321"/>
          </a:xfrm>
        </p:spPr>
        <p:txBody>
          <a:bodyPr vert="horz" lIns="91440" tIns="45720" rIns="91440" bIns="45720" rtlCol="0" anchor="t">
            <a:normAutofit/>
          </a:bodyPr>
          <a:lstStyle/>
          <a:p>
            <a:pPr defTabSz="457200">
              <a:lnSpc>
                <a:spcPct val="90000"/>
              </a:lnSpc>
            </a:pPr>
            <a:r>
              <a:rPr lang="en-US" sz="2300" b="0" i="0" kern="1200">
                <a:solidFill>
                  <a:srgbClr val="EBEBEB"/>
                </a:solidFill>
                <a:latin typeface="+mj-lt"/>
                <a:ea typeface="+mj-ea"/>
                <a:cs typeface="+mj-cs"/>
              </a:rPr>
              <a:t>Radiazioni elettromagnetiche</a:t>
            </a:r>
          </a:p>
        </p:txBody>
      </p:sp>
      <p:sp>
        <p:nvSpPr>
          <p:cNvPr id="13"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5515" y="-1"/>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5" name="Freeform: Shape 14">
            <a:extLst>
              <a:ext uri="{FF2B5EF4-FFF2-40B4-BE49-F238E27FC236}">
                <a16:creationId xmlns:a16="http://schemas.microsoft.com/office/drawing/2014/main" id="{70151CB7-E7DE-4917-B831-01DF9CE01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095864" y="809550"/>
            <a:ext cx="6858001" cy="52389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txBody>
          <a:bodyPr/>
          <a:lstStyle/>
          <a:p>
            <a:endParaRPr lang="en-GB"/>
          </a:p>
        </p:txBody>
      </p:sp>
      <p:pic>
        <p:nvPicPr>
          <p:cNvPr id="3" name="Picture 2">
            <a:extLst>
              <a:ext uri="{FF2B5EF4-FFF2-40B4-BE49-F238E27FC236}">
                <a16:creationId xmlns:a16="http://schemas.microsoft.com/office/drawing/2014/main" id="{5E5BBE95-BFD7-C3A5-3FFD-246D8E41134C}"/>
              </a:ext>
            </a:extLst>
          </p:cNvPr>
          <p:cNvPicPr>
            <a:picLocks noChangeAspect="1"/>
          </p:cNvPicPr>
          <p:nvPr/>
        </p:nvPicPr>
        <p:blipFill rotWithShape="1">
          <a:blip r:embed="rId2"/>
          <a:srcRect l="2911" t="39675" r="10976" b="12846"/>
          <a:stretch/>
        </p:blipFill>
        <p:spPr>
          <a:xfrm>
            <a:off x="3418115" y="1184437"/>
            <a:ext cx="5760892" cy="5082093"/>
          </a:xfrm>
          <a:prstGeom prst="rect">
            <a:avLst/>
          </a:prstGeom>
          <a:effectLst/>
        </p:spPr>
      </p:pic>
      <p:sp>
        <p:nvSpPr>
          <p:cNvPr id="17" name="Rectangle 16">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1836"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 name="CasellaDiTesto 4">
            <a:extLst>
              <a:ext uri="{FF2B5EF4-FFF2-40B4-BE49-F238E27FC236}">
                <a16:creationId xmlns:a16="http://schemas.microsoft.com/office/drawing/2014/main" id="{DE48B2CC-FA26-4FF7-EC85-0571EAD6C613}"/>
              </a:ext>
            </a:extLst>
          </p:cNvPr>
          <p:cNvSpPr txBox="1"/>
          <p:nvPr/>
        </p:nvSpPr>
        <p:spPr>
          <a:xfrm>
            <a:off x="486698" y="2438400"/>
            <a:ext cx="3124882" cy="3785419"/>
          </a:xfrm>
          <a:prstGeom prst="rect">
            <a:avLst/>
          </a:prstGeom>
        </p:spPr>
        <p:txBody>
          <a:bodyPr vert="horz" lIns="91440" tIns="45720" rIns="91440" bIns="45720" rtlCol="0">
            <a:normAutofit/>
          </a:bodyPr>
          <a:lstStyle/>
          <a:p>
            <a:pPr>
              <a:spcBef>
                <a:spcPts val="1000"/>
              </a:spcBef>
              <a:buClr>
                <a:schemeClr val="bg2">
                  <a:lumMod val="40000"/>
                  <a:lumOff val="60000"/>
                </a:schemeClr>
              </a:buClr>
              <a:buSzPct val="80000"/>
              <a:buFont typeface="Wingdings 3" charset="2"/>
              <a:buChar char=""/>
            </a:pPr>
            <a:r>
              <a:rPr lang="en-US">
                <a:solidFill>
                  <a:srgbClr val="EBEBEB"/>
                </a:solidFill>
                <a:latin typeface="+mj-lt"/>
                <a:ea typeface="+mj-ea"/>
                <a:cs typeface="+mj-cs"/>
              </a:rPr>
              <a:t>Velocità della luce costante nel vuoto</a:t>
            </a:r>
          </a:p>
          <a:p>
            <a:pPr>
              <a:spcBef>
                <a:spcPts val="1000"/>
              </a:spcBef>
              <a:buClr>
                <a:schemeClr val="bg2">
                  <a:lumMod val="40000"/>
                  <a:lumOff val="60000"/>
                </a:schemeClr>
              </a:buClr>
              <a:buSzPct val="80000"/>
              <a:buFont typeface="Wingdings 3" charset="2"/>
              <a:buChar char=""/>
            </a:pPr>
            <a:endParaRPr lang="en-US">
              <a:solidFill>
                <a:srgbClr val="EBEBEB"/>
              </a:solidFill>
              <a:latin typeface="+mj-lt"/>
              <a:ea typeface="+mj-ea"/>
              <a:cs typeface="+mj-cs"/>
            </a:endParaRPr>
          </a:p>
          <a:p>
            <a:pPr>
              <a:spcBef>
                <a:spcPts val="1000"/>
              </a:spcBef>
              <a:buClr>
                <a:schemeClr val="bg2">
                  <a:lumMod val="40000"/>
                  <a:lumOff val="60000"/>
                </a:schemeClr>
              </a:buClr>
              <a:buSzPct val="80000"/>
              <a:buFont typeface="Wingdings 3" charset="2"/>
              <a:buChar char=""/>
            </a:pPr>
            <a:r>
              <a:rPr lang="en-US">
                <a:solidFill>
                  <a:srgbClr val="EBEBEB"/>
                </a:solidFill>
                <a:latin typeface="+mj-lt"/>
                <a:ea typeface="+mj-ea"/>
                <a:cs typeface="+mj-cs"/>
              </a:rPr>
              <a:t>c = 3.0 x 10^8 m/s</a:t>
            </a:r>
          </a:p>
          <a:p>
            <a:pPr>
              <a:spcBef>
                <a:spcPts val="1000"/>
              </a:spcBef>
              <a:buClr>
                <a:schemeClr val="bg2">
                  <a:lumMod val="40000"/>
                  <a:lumOff val="60000"/>
                </a:schemeClr>
              </a:buClr>
              <a:buSzPct val="80000"/>
              <a:buFont typeface="Wingdings 3" charset="2"/>
              <a:buChar char=""/>
            </a:pPr>
            <a:endParaRPr lang="en-US">
              <a:solidFill>
                <a:srgbClr val="EBEBEB"/>
              </a:solidFill>
              <a:latin typeface="+mj-lt"/>
              <a:ea typeface="+mj-ea"/>
              <a:cs typeface="+mj-cs"/>
            </a:endParaRPr>
          </a:p>
          <a:p>
            <a:pPr>
              <a:spcBef>
                <a:spcPts val="1000"/>
              </a:spcBef>
              <a:buClr>
                <a:schemeClr val="bg2">
                  <a:lumMod val="40000"/>
                  <a:lumOff val="60000"/>
                </a:schemeClr>
              </a:buClr>
              <a:buSzPct val="80000"/>
              <a:buFont typeface="Wingdings 3" charset="2"/>
              <a:buChar char=""/>
            </a:pPr>
            <a:r>
              <a:rPr lang="en-US">
                <a:solidFill>
                  <a:srgbClr val="EBEBEB"/>
                </a:solidFill>
                <a:latin typeface="+mj-lt"/>
                <a:ea typeface="+mj-ea"/>
                <a:cs typeface="+mj-cs"/>
              </a:rPr>
              <a:t>c = λf</a:t>
            </a:r>
          </a:p>
          <a:p>
            <a:pPr>
              <a:spcBef>
                <a:spcPts val="1000"/>
              </a:spcBef>
              <a:buClr>
                <a:schemeClr val="bg2">
                  <a:lumMod val="40000"/>
                  <a:lumOff val="60000"/>
                </a:schemeClr>
              </a:buClr>
              <a:buSzPct val="80000"/>
              <a:buFont typeface="Wingdings 3" charset="2"/>
              <a:buChar char=""/>
            </a:pPr>
            <a:endParaRPr lang="en-US">
              <a:solidFill>
                <a:srgbClr val="EBEBEB"/>
              </a:solidFill>
              <a:latin typeface="+mj-lt"/>
              <a:ea typeface="+mj-ea"/>
              <a:cs typeface="+mj-cs"/>
            </a:endParaRPr>
          </a:p>
          <a:p>
            <a:pPr>
              <a:spcBef>
                <a:spcPts val="1000"/>
              </a:spcBef>
              <a:buClr>
                <a:schemeClr val="bg2">
                  <a:lumMod val="40000"/>
                  <a:lumOff val="60000"/>
                </a:schemeClr>
              </a:buClr>
              <a:buSzPct val="80000"/>
              <a:buFont typeface="Wingdings 3" charset="2"/>
              <a:buChar char=""/>
            </a:pPr>
            <a:r>
              <a:rPr lang="en-US">
                <a:solidFill>
                  <a:srgbClr val="EBEBEB"/>
                </a:solidFill>
                <a:latin typeface="+mj-lt"/>
                <a:ea typeface="+mj-ea"/>
                <a:cs typeface="+mj-cs"/>
              </a:rPr>
              <a:t>E = (hc) / λ</a:t>
            </a:r>
          </a:p>
        </p:txBody>
      </p:sp>
      <p:sp>
        <p:nvSpPr>
          <p:cNvPr id="6" name="CasellaDiTesto 5"/>
          <p:cNvSpPr txBox="1"/>
          <p:nvPr/>
        </p:nvSpPr>
        <p:spPr>
          <a:xfrm>
            <a:off x="484585" y="3126573"/>
            <a:ext cx="3350816" cy="400110"/>
          </a:xfrm>
          <a:prstGeom prst="rect">
            <a:avLst/>
          </a:prstGeom>
          <a:noFill/>
        </p:spPr>
        <p:txBody>
          <a:bodyPr wrap="square" rtlCol="0">
            <a:spAutoFit/>
          </a:bodyPr>
          <a:lstStyle/>
          <a:p>
            <a:pPr marL="214313" indent="-214313" defTabSz="685800">
              <a:buClr>
                <a:schemeClr val="bg2">
                  <a:lumMod val="40000"/>
                  <a:lumOff val="60000"/>
                </a:schemeClr>
              </a:buClr>
              <a:buFont typeface="ZapfDingbatsITC" charset="0"/>
              <a:buChar char="➤"/>
            </a:pPr>
            <a:endParaRPr lang="it-IT" sz="2000" dirty="0"/>
          </a:p>
        </p:txBody>
      </p:sp>
    </p:spTree>
    <p:extLst>
      <p:ext uri="{BB962C8B-B14F-4D97-AF65-F5344CB8AC3E}">
        <p14:creationId xmlns:p14="http://schemas.microsoft.com/office/powerpoint/2010/main" val="1324331951"/>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84584" y="452718"/>
            <a:ext cx="3124185" cy="1400530"/>
          </a:xfrm>
        </p:spPr>
        <p:txBody>
          <a:bodyPr vert="horz" lIns="91440" tIns="45720" rIns="91440" bIns="45720" rtlCol="0" anchor="t">
            <a:normAutofit/>
          </a:bodyPr>
          <a:lstStyle/>
          <a:p>
            <a:pPr defTabSz="457200"/>
            <a:r>
              <a:rPr lang="en-US"/>
              <a:t>Atomo </a:t>
            </a:r>
          </a:p>
        </p:txBody>
      </p:sp>
      <p:sp>
        <p:nvSpPr>
          <p:cNvPr id="14" name="Freeform: Shape 13">
            <a:extLst>
              <a:ext uri="{FF2B5EF4-FFF2-40B4-BE49-F238E27FC236}">
                <a16:creationId xmlns:a16="http://schemas.microsoft.com/office/drawing/2014/main" id="{01F06C3F-35EE-478B-B96B-1247519C7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095864" y="809550"/>
            <a:ext cx="6858001" cy="52389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7191 h 6985200"/>
              <a:gd name="connsiteX6" fmla="*/ 1 w 6858001"/>
              <a:gd name="connsiteY6" fmla="*/ 887191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7191"/>
                </a:lnTo>
                <a:lnTo>
                  <a:pt x="1" y="887191"/>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solidFill>
            <a:srgbClr val="FFFFFF"/>
          </a:solidFill>
          <a:ln>
            <a:noFill/>
          </a:ln>
        </p:spPr>
        <p:txBody>
          <a:bodyPr/>
          <a:lstStyle/>
          <a:p>
            <a:endParaRPr lang="en-GB"/>
          </a:p>
        </p:txBody>
      </p:sp>
      <p:sp>
        <p:nvSpPr>
          <p:cNvPr id="16" name="Freeform 23">
            <a:extLst>
              <a:ext uri="{FF2B5EF4-FFF2-40B4-BE49-F238E27FC236}">
                <a16:creationId xmlns:a16="http://schemas.microsoft.com/office/drawing/2014/main" id="{72742D7C-18EF-4DDC-B3B1-7D394C348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5515" y="-1"/>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9" name="Picture 8">
            <a:extLst>
              <a:ext uri="{FF2B5EF4-FFF2-40B4-BE49-F238E27FC236}">
                <a16:creationId xmlns:a16="http://schemas.microsoft.com/office/drawing/2014/main" id="{539F0054-AEAF-725F-EEF1-EA5C83FAD92D}"/>
              </a:ext>
            </a:extLst>
          </p:cNvPr>
          <p:cNvPicPr>
            <a:picLocks noChangeAspect="1"/>
          </p:cNvPicPr>
          <p:nvPr/>
        </p:nvPicPr>
        <p:blipFill rotWithShape="1">
          <a:blip r:embed="rId3"/>
          <a:srcRect r="38103"/>
          <a:stretch/>
        </p:blipFill>
        <p:spPr>
          <a:xfrm>
            <a:off x="5071138" y="1152983"/>
            <a:ext cx="3775379" cy="2394057"/>
          </a:xfrm>
          <a:prstGeom prst="rect">
            <a:avLst/>
          </a:prstGeom>
          <a:effectLst/>
        </p:spPr>
      </p:pic>
      <p:sp>
        <p:nvSpPr>
          <p:cNvPr id="18" name="Rectangle 17">
            <a:extLst>
              <a:ext uri="{FF2B5EF4-FFF2-40B4-BE49-F238E27FC236}">
                <a16:creationId xmlns:a16="http://schemas.microsoft.com/office/drawing/2014/main" id="{5DFB004C-C794-45CE-846D-166C532D64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1836"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 name="CasellaDiTesto 4">
            <a:extLst>
              <a:ext uri="{FF2B5EF4-FFF2-40B4-BE49-F238E27FC236}">
                <a16:creationId xmlns:a16="http://schemas.microsoft.com/office/drawing/2014/main" id="{C40C40C0-EC4F-2614-57D8-CCD2530B2AE2}"/>
              </a:ext>
            </a:extLst>
          </p:cNvPr>
          <p:cNvSpPr txBox="1"/>
          <p:nvPr/>
        </p:nvSpPr>
        <p:spPr>
          <a:xfrm>
            <a:off x="484584" y="2052918"/>
            <a:ext cx="3123860" cy="4195481"/>
          </a:xfrm>
          <a:prstGeom prst="rect">
            <a:avLst/>
          </a:prstGeom>
        </p:spPr>
        <p:txBody>
          <a:bodyPr vert="horz" lIns="91440" tIns="45720" rIns="91440" bIns="45720" rtlCol="0">
            <a:normAutofit/>
          </a:bodyPr>
          <a:lstStyle/>
          <a:p>
            <a:pPr>
              <a:spcBef>
                <a:spcPts val="1000"/>
              </a:spcBef>
              <a:buClr>
                <a:schemeClr val="bg2">
                  <a:lumMod val="40000"/>
                  <a:lumOff val="60000"/>
                </a:schemeClr>
              </a:buClr>
              <a:buSzPct val="80000"/>
              <a:buFont typeface="Wingdings 3" charset="2"/>
              <a:buChar char=""/>
            </a:pPr>
            <a:r>
              <a:rPr lang="en-US">
                <a:latin typeface="+mj-lt"/>
                <a:ea typeface="+mj-ea"/>
                <a:cs typeface="+mj-cs"/>
              </a:rPr>
              <a:t>Numero di elettroni 2n^2 (K=2, L=8, M=18…)</a:t>
            </a:r>
          </a:p>
        </p:txBody>
      </p:sp>
      <p:pic>
        <p:nvPicPr>
          <p:cNvPr id="7" name="Picture 6">
            <a:extLst>
              <a:ext uri="{FF2B5EF4-FFF2-40B4-BE49-F238E27FC236}">
                <a16:creationId xmlns:a16="http://schemas.microsoft.com/office/drawing/2014/main" id="{CC8D58B9-E6BF-D085-FACF-AE4430FB3E99}"/>
              </a:ext>
            </a:extLst>
          </p:cNvPr>
          <p:cNvPicPr>
            <a:picLocks noChangeAspect="1"/>
          </p:cNvPicPr>
          <p:nvPr/>
        </p:nvPicPr>
        <p:blipFill rotWithShape="1">
          <a:blip r:embed="rId4"/>
          <a:srcRect l="15465" t="-871" r="15465" b="2104"/>
          <a:stretch/>
        </p:blipFill>
        <p:spPr>
          <a:xfrm>
            <a:off x="604903" y="3476238"/>
            <a:ext cx="2883222" cy="2576797"/>
          </a:xfrm>
          <a:prstGeom prst="rect">
            <a:avLst/>
          </a:prstGeom>
          <a:effectLst/>
        </p:spPr>
      </p:pic>
      <p:pic>
        <p:nvPicPr>
          <p:cNvPr id="8" name="Picture 7">
            <a:extLst>
              <a:ext uri="{FF2B5EF4-FFF2-40B4-BE49-F238E27FC236}">
                <a16:creationId xmlns:a16="http://schemas.microsoft.com/office/drawing/2014/main" id="{B0294ADC-A8B4-9E33-A05F-D0A2D1DA7C29}"/>
              </a:ext>
            </a:extLst>
          </p:cNvPr>
          <p:cNvPicPr>
            <a:picLocks noChangeAspect="1"/>
          </p:cNvPicPr>
          <p:nvPr/>
        </p:nvPicPr>
        <p:blipFill>
          <a:blip r:embed="rId5"/>
          <a:stretch>
            <a:fillRect/>
          </a:stretch>
        </p:blipFill>
        <p:spPr>
          <a:xfrm>
            <a:off x="4766116" y="3673445"/>
            <a:ext cx="3777201" cy="2182382"/>
          </a:xfrm>
          <a:prstGeom prst="rect">
            <a:avLst/>
          </a:prstGeom>
          <a:effectLst/>
        </p:spPr>
      </p:pic>
    </p:spTree>
    <p:extLst>
      <p:ext uri="{BB962C8B-B14F-4D97-AF65-F5344CB8AC3E}">
        <p14:creationId xmlns:p14="http://schemas.microsoft.com/office/powerpoint/2010/main" val="4015210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7AEA421-5F29-4BA7-9360-2501B5987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3" name="Freeform 7">
            <a:extLst>
              <a:ext uri="{FF2B5EF4-FFF2-40B4-BE49-F238E27FC236}">
                <a16:creationId xmlns:a16="http://schemas.microsoft.com/office/drawing/2014/main" id="{9348F0CB-4904-4DEF-BDD4-ADEC2DCCC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olo 1"/>
          <p:cNvSpPr>
            <a:spLocks noGrp="1"/>
          </p:cNvSpPr>
          <p:nvPr>
            <p:ph type="title"/>
          </p:nvPr>
        </p:nvSpPr>
        <p:spPr>
          <a:xfrm>
            <a:off x="486697" y="629267"/>
            <a:ext cx="6939116" cy="1016654"/>
          </a:xfrm>
        </p:spPr>
        <p:txBody>
          <a:bodyPr>
            <a:normAutofit/>
          </a:bodyPr>
          <a:lstStyle/>
          <a:p>
            <a:r>
              <a:rPr lang="it-IT" dirty="0" err="1">
                <a:solidFill>
                  <a:srgbClr val="EBEBEB"/>
                </a:solidFill>
              </a:rPr>
              <a:t>Characteristic</a:t>
            </a:r>
            <a:r>
              <a:rPr lang="it-IT" dirty="0">
                <a:solidFill>
                  <a:srgbClr val="EBEBEB"/>
                </a:solidFill>
              </a:rPr>
              <a:t> X - Rays</a:t>
            </a:r>
          </a:p>
        </p:txBody>
      </p:sp>
      <p:sp>
        <p:nvSpPr>
          <p:cNvPr id="15" name="Rectangle 14">
            <a:extLst>
              <a:ext uri="{FF2B5EF4-FFF2-40B4-BE49-F238E27FC236}">
                <a16:creationId xmlns:a16="http://schemas.microsoft.com/office/drawing/2014/main" id="{1583E1B8-79B3-49BB-8704-58E4AB1AF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7" name="Freeform: Shape 16">
            <a:extLst>
              <a:ext uri="{FF2B5EF4-FFF2-40B4-BE49-F238E27FC236}">
                <a16:creationId xmlns:a16="http://schemas.microsoft.com/office/drawing/2014/main" id="{7BB34D5F-2B87-438E-8236-69C6068D4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9144312"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txBody>
          <a:bodyPr/>
          <a:lstStyle/>
          <a:p>
            <a:endParaRPr lang="en-GB"/>
          </a:p>
        </p:txBody>
      </p:sp>
      <p:sp>
        <p:nvSpPr>
          <p:cNvPr id="3" name="CasellaDiTesto 4">
            <a:extLst>
              <a:ext uri="{FF2B5EF4-FFF2-40B4-BE49-F238E27FC236}">
                <a16:creationId xmlns:a16="http://schemas.microsoft.com/office/drawing/2014/main" id="{C40C40C0-EC4F-2614-57D8-CCD2530B2AE2}"/>
              </a:ext>
            </a:extLst>
          </p:cNvPr>
          <p:cNvSpPr txBox="1"/>
          <p:nvPr/>
        </p:nvSpPr>
        <p:spPr>
          <a:xfrm>
            <a:off x="486697" y="2998716"/>
            <a:ext cx="2773994" cy="1209708"/>
          </a:xfrm>
          <a:prstGeom prst="rect">
            <a:avLst/>
          </a:prstGeom>
          <a:noFill/>
        </p:spPr>
        <p:txBody>
          <a:bodyPr wrap="square" rtlCol="0">
            <a:spAutoFit/>
          </a:bodyPr>
          <a:lstStyle/>
          <a:p>
            <a:pPr defTabSz="412852">
              <a:spcAft>
                <a:spcPts val="630"/>
              </a:spcAft>
            </a:pPr>
            <a:r>
              <a:rPr lang="it-IT" sz="1806" kern="1200">
                <a:solidFill>
                  <a:schemeClr val="tx1"/>
                </a:solidFill>
                <a:latin typeface="+mn-lt"/>
                <a:ea typeface="+mn-ea"/>
                <a:cs typeface="+mn-cs"/>
              </a:rPr>
              <a:t>Energia di un fotone trasferita ad un elettrone che viene espulso dal suo «shell» </a:t>
            </a:r>
            <a:endParaRPr lang="it-IT" sz="2000"/>
          </a:p>
        </p:txBody>
      </p:sp>
      <p:pic>
        <p:nvPicPr>
          <p:cNvPr id="4" name="Picture 3">
            <a:extLst>
              <a:ext uri="{FF2B5EF4-FFF2-40B4-BE49-F238E27FC236}">
                <a16:creationId xmlns:a16="http://schemas.microsoft.com/office/drawing/2014/main" id="{A0ACB362-65DA-3214-FF6C-D827DA6BABE6}"/>
              </a:ext>
            </a:extLst>
          </p:cNvPr>
          <p:cNvPicPr>
            <a:picLocks noChangeAspect="1"/>
          </p:cNvPicPr>
          <p:nvPr/>
        </p:nvPicPr>
        <p:blipFill>
          <a:blip r:embed="rId2"/>
          <a:stretch>
            <a:fillRect/>
          </a:stretch>
        </p:blipFill>
        <p:spPr>
          <a:xfrm>
            <a:off x="3423622" y="2865931"/>
            <a:ext cx="5557446" cy="2926703"/>
          </a:xfrm>
          <a:prstGeom prst="rect">
            <a:avLst/>
          </a:prstGeom>
        </p:spPr>
      </p:pic>
      <p:sp>
        <p:nvSpPr>
          <p:cNvPr id="5" name="CasellaDiTesto 4">
            <a:extLst>
              <a:ext uri="{FF2B5EF4-FFF2-40B4-BE49-F238E27FC236}">
                <a16:creationId xmlns:a16="http://schemas.microsoft.com/office/drawing/2014/main" id="{19B8E38A-7CDA-3B9D-4462-CDC7E391110E}"/>
              </a:ext>
            </a:extLst>
          </p:cNvPr>
          <p:cNvSpPr txBox="1"/>
          <p:nvPr/>
        </p:nvSpPr>
        <p:spPr>
          <a:xfrm>
            <a:off x="486697" y="5087012"/>
            <a:ext cx="2773994" cy="939060"/>
          </a:xfrm>
          <a:prstGeom prst="rect">
            <a:avLst/>
          </a:prstGeom>
          <a:noFill/>
        </p:spPr>
        <p:txBody>
          <a:bodyPr wrap="square" rtlCol="0">
            <a:spAutoFit/>
          </a:bodyPr>
          <a:lstStyle/>
          <a:p>
            <a:pPr defTabSz="412852">
              <a:spcAft>
                <a:spcPts val="630"/>
              </a:spcAft>
            </a:pPr>
            <a:r>
              <a:rPr lang="it-IT" sz="1806" kern="1200">
                <a:solidFill>
                  <a:schemeClr val="tx1"/>
                </a:solidFill>
                <a:latin typeface="+mn-lt"/>
                <a:ea typeface="+mn-ea"/>
                <a:cs typeface="+mn-cs"/>
              </a:rPr>
              <a:t>Elettrone espulso dallo «shell» con più energia possibile </a:t>
            </a:r>
            <a:endParaRPr lang="it-IT" sz="2000"/>
          </a:p>
        </p:txBody>
      </p:sp>
    </p:spTree>
    <p:extLst>
      <p:ext uri="{BB962C8B-B14F-4D97-AF65-F5344CB8AC3E}">
        <p14:creationId xmlns:p14="http://schemas.microsoft.com/office/powerpoint/2010/main" val="2963413045"/>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84584" y="452718"/>
            <a:ext cx="3124185" cy="1400530"/>
          </a:xfrm>
        </p:spPr>
        <p:txBody>
          <a:bodyPr vert="horz" lIns="91440" tIns="45720" rIns="91440" bIns="45720" rtlCol="0" anchor="t">
            <a:normAutofit/>
          </a:bodyPr>
          <a:lstStyle/>
          <a:p>
            <a:pPr defTabSz="457200">
              <a:lnSpc>
                <a:spcPct val="90000"/>
              </a:lnSpc>
            </a:pPr>
            <a:r>
              <a:rPr lang="en-US" sz="2900" dirty="0"/>
              <a:t>Bremsstrahlung radiation </a:t>
            </a:r>
          </a:p>
        </p:txBody>
      </p:sp>
      <p:sp>
        <p:nvSpPr>
          <p:cNvPr id="10" name="Freeform: Shape 9">
            <a:extLst>
              <a:ext uri="{FF2B5EF4-FFF2-40B4-BE49-F238E27FC236}">
                <a16:creationId xmlns:a16="http://schemas.microsoft.com/office/drawing/2014/main" id="{7DAA46B9-B7E8-4487-B28E-C63A6EB7AA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095864" y="809550"/>
            <a:ext cx="6858001" cy="52389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7191 h 6985200"/>
              <a:gd name="connsiteX6" fmla="*/ 1 w 6858001"/>
              <a:gd name="connsiteY6" fmla="*/ 887191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7191"/>
                </a:lnTo>
                <a:lnTo>
                  <a:pt x="1" y="887191"/>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solidFill>
            <a:srgbClr val="FFFFFF"/>
          </a:solidFill>
          <a:ln>
            <a:noFill/>
          </a:ln>
        </p:spPr>
        <p:txBody>
          <a:bodyPr/>
          <a:lstStyle/>
          <a:p>
            <a:endParaRPr lang="en-GB"/>
          </a:p>
        </p:txBody>
      </p:sp>
      <p:sp>
        <p:nvSpPr>
          <p:cNvPr id="12" name="Freeform 23">
            <a:extLst>
              <a:ext uri="{FF2B5EF4-FFF2-40B4-BE49-F238E27FC236}">
                <a16:creationId xmlns:a16="http://schemas.microsoft.com/office/drawing/2014/main" id="{C866818C-1E5F-475A-B310-3C06B555F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5515" y="-1"/>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4" name="Picture 3">
            <a:extLst>
              <a:ext uri="{FF2B5EF4-FFF2-40B4-BE49-F238E27FC236}">
                <a16:creationId xmlns:a16="http://schemas.microsoft.com/office/drawing/2014/main" id="{95741643-83FC-7A45-0449-6D58B1EEB393}"/>
              </a:ext>
            </a:extLst>
          </p:cNvPr>
          <p:cNvPicPr>
            <a:picLocks noChangeAspect="1"/>
          </p:cNvPicPr>
          <p:nvPr/>
        </p:nvPicPr>
        <p:blipFill rotWithShape="1">
          <a:blip r:embed="rId3"/>
          <a:srcRect r="38034"/>
          <a:stretch/>
        </p:blipFill>
        <p:spPr>
          <a:xfrm>
            <a:off x="4990411" y="1045318"/>
            <a:ext cx="3775379" cy="2391347"/>
          </a:xfrm>
          <a:prstGeom prst="rect">
            <a:avLst/>
          </a:prstGeom>
          <a:effectLst/>
        </p:spPr>
      </p:pic>
      <p:sp>
        <p:nvSpPr>
          <p:cNvPr id="14" name="Rectangle 13">
            <a:extLst>
              <a:ext uri="{FF2B5EF4-FFF2-40B4-BE49-F238E27FC236}">
                <a16:creationId xmlns:a16="http://schemas.microsoft.com/office/drawing/2014/main" id="{D12AFDE8-E1ED-4A49-B8B3-4953F4B8A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1836"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 name="CasellaDiTesto 4">
            <a:extLst>
              <a:ext uri="{FF2B5EF4-FFF2-40B4-BE49-F238E27FC236}">
                <a16:creationId xmlns:a16="http://schemas.microsoft.com/office/drawing/2014/main" id="{C40C40C0-EC4F-2614-57D8-CCD2530B2AE2}"/>
              </a:ext>
            </a:extLst>
          </p:cNvPr>
          <p:cNvSpPr txBox="1"/>
          <p:nvPr/>
        </p:nvSpPr>
        <p:spPr>
          <a:xfrm>
            <a:off x="484584" y="2597100"/>
            <a:ext cx="3192267" cy="2085945"/>
          </a:xfrm>
          <a:prstGeom prst="rect">
            <a:avLst/>
          </a:prstGeom>
        </p:spPr>
        <p:txBody>
          <a:bodyPr vert="horz" lIns="91440" tIns="45720" rIns="91440" bIns="45720" rtlCol="0">
            <a:normAutofit/>
          </a:bodyPr>
          <a:lstStyle/>
          <a:p>
            <a:pPr algn="just">
              <a:lnSpc>
                <a:spcPct val="150000"/>
              </a:lnSpc>
              <a:spcBef>
                <a:spcPts val="1000"/>
              </a:spcBef>
              <a:buClr>
                <a:schemeClr val="bg2">
                  <a:lumMod val="40000"/>
                  <a:lumOff val="60000"/>
                </a:schemeClr>
              </a:buClr>
              <a:buSzPct val="80000"/>
              <a:buFont typeface="Wingdings 3" charset="2"/>
              <a:buChar char=""/>
            </a:pPr>
            <a:r>
              <a:rPr lang="en-US" dirty="0" err="1">
                <a:latin typeface="+mj-lt"/>
                <a:ea typeface="+mj-ea"/>
                <a:cs typeface="+mj-cs"/>
              </a:rPr>
              <a:t>Elettrone</a:t>
            </a:r>
            <a:r>
              <a:rPr lang="en-US" dirty="0">
                <a:latin typeface="+mj-lt"/>
                <a:ea typeface="+mj-ea"/>
                <a:cs typeface="+mj-cs"/>
              </a:rPr>
              <a:t> </a:t>
            </a:r>
            <a:r>
              <a:rPr lang="en-US" dirty="0" err="1">
                <a:latin typeface="+mj-lt"/>
                <a:ea typeface="+mj-ea"/>
                <a:cs typeface="+mj-cs"/>
              </a:rPr>
              <a:t>viene</a:t>
            </a:r>
            <a:r>
              <a:rPr lang="en-US" dirty="0">
                <a:latin typeface="+mj-lt"/>
                <a:ea typeface="+mj-ea"/>
                <a:cs typeface="+mj-cs"/>
              </a:rPr>
              <a:t> </a:t>
            </a:r>
            <a:r>
              <a:rPr lang="en-US" dirty="0" err="1">
                <a:latin typeface="+mj-lt"/>
                <a:ea typeface="+mj-ea"/>
                <a:cs typeface="+mj-cs"/>
              </a:rPr>
              <a:t>deviato</a:t>
            </a:r>
            <a:r>
              <a:rPr lang="en-US" dirty="0">
                <a:latin typeface="+mj-lt"/>
                <a:ea typeface="+mj-ea"/>
                <a:cs typeface="+mj-cs"/>
              </a:rPr>
              <a:t> da un </a:t>
            </a:r>
            <a:r>
              <a:rPr lang="en-US" dirty="0" err="1">
                <a:latin typeface="+mj-lt"/>
                <a:ea typeface="+mj-ea"/>
                <a:cs typeface="+mj-cs"/>
              </a:rPr>
              <a:t>nucleo</a:t>
            </a:r>
            <a:r>
              <a:rPr lang="en-US" dirty="0">
                <a:latin typeface="+mj-lt"/>
                <a:ea typeface="+mj-ea"/>
                <a:cs typeface="+mj-cs"/>
              </a:rPr>
              <a:t> </a:t>
            </a:r>
            <a:r>
              <a:rPr lang="en-US" dirty="0" err="1">
                <a:latin typeface="+mj-lt"/>
                <a:ea typeface="+mj-ea"/>
                <a:cs typeface="+mj-cs"/>
              </a:rPr>
              <a:t>carico</a:t>
            </a:r>
            <a:r>
              <a:rPr lang="en-US" dirty="0">
                <a:latin typeface="+mj-lt"/>
                <a:ea typeface="+mj-ea"/>
                <a:cs typeface="+mj-cs"/>
              </a:rPr>
              <a:t> </a:t>
            </a:r>
            <a:r>
              <a:rPr lang="en-US" dirty="0" err="1">
                <a:latin typeface="+mj-lt"/>
                <a:ea typeface="+mj-ea"/>
                <a:cs typeface="+mj-cs"/>
              </a:rPr>
              <a:t>positivamente</a:t>
            </a:r>
            <a:r>
              <a:rPr lang="en-US" dirty="0">
                <a:latin typeface="+mj-lt"/>
                <a:ea typeface="+mj-ea"/>
                <a:cs typeface="+mj-cs"/>
              </a:rPr>
              <a:t> </a:t>
            </a:r>
            <a:r>
              <a:rPr lang="en-US" dirty="0" err="1">
                <a:latin typeface="+mj-lt"/>
                <a:ea typeface="+mj-ea"/>
                <a:cs typeface="+mj-cs"/>
              </a:rPr>
              <a:t>causando</a:t>
            </a:r>
            <a:r>
              <a:rPr lang="en-US" dirty="0">
                <a:latin typeface="+mj-lt"/>
                <a:ea typeface="+mj-ea"/>
                <a:cs typeface="+mj-cs"/>
              </a:rPr>
              <a:t> </a:t>
            </a:r>
            <a:r>
              <a:rPr lang="en-US" dirty="0" err="1">
                <a:latin typeface="+mj-lt"/>
                <a:ea typeface="+mj-ea"/>
                <a:cs typeface="+mj-cs"/>
              </a:rPr>
              <a:t>perdita</a:t>
            </a:r>
            <a:r>
              <a:rPr lang="en-US" dirty="0">
                <a:latin typeface="+mj-lt"/>
                <a:ea typeface="+mj-ea"/>
                <a:cs typeface="+mj-cs"/>
              </a:rPr>
              <a:t> di </a:t>
            </a:r>
            <a:r>
              <a:rPr lang="en-US" dirty="0" err="1">
                <a:latin typeface="+mj-lt"/>
                <a:ea typeface="+mj-ea"/>
                <a:cs typeface="+mj-cs"/>
              </a:rPr>
              <a:t>energia</a:t>
            </a:r>
            <a:r>
              <a:rPr lang="en-US" dirty="0">
                <a:latin typeface="+mj-lt"/>
                <a:ea typeface="+mj-ea"/>
                <a:cs typeface="+mj-cs"/>
              </a:rPr>
              <a:t> </a:t>
            </a:r>
            <a:r>
              <a:rPr lang="en-US" dirty="0" err="1">
                <a:latin typeface="+mj-lt"/>
                <a:ea typeface="+mj-ea"/>
                <a:cs typeface="+mj-cs"/>
              </a:rPr>
              <a:t>cinetica</a:t>
            </a:r>
            <a:r>
              <a:rPr lang="en-US" dirty="0">
                <a:latin typeface="+mj-lt"/>
                <a:ea typeface="+mj-ea"/>
                <a:cs typeface="+mj-cs"/>
              </a:rPr>
              <a:t>  </a:t>
            </a:r>
          </a:p>
        </p:txBody>
      </p:sp>
      <p:pic>
        <p:nvPicPr>
          <p:cNvPr id="5" name="Picture 4">
            <a:extLst>
              <a:ext uri="{FF2B5EF4-FFF2-40B4-BE49-F238E27FC236}">
                <a16:creationId xmlns:a16="http://schemas.microsoft.com/office/drawing/2014/main" id="{931A3A57-AD37-9C35-11B9-10DAC03F33F1}"/>
              </a:ext>
            </a:extLst>
          </p:cNvPr>
          <p:cNvPicPr>
            <a:picLocks noChangeAspect="1"/>
          </p:cNvPicPr>
          <p:nvPr/>
        </p:nvPicPr>
        <p:blipFill rotWithShape="1">
          <a:blip r:embed="rId4"/>
          <a:srcRect b="16280"/>
          <a:stretch/>
        </p:blipFill>
        <p:spPr>
          <a:xfrm>
            <a:off x="4570807" y="3640073"/>
            <a:ext cx="4087103" cy="2495223"/>
          </a:xfrm>
          <a:prstGeom prst="rect">
            <a:avLst/>
          </a:prstGeom>
          <a:effectLst/>
        </p:spPr>
      </p:pic>
    </p:spTree>
    <p:extLst>
      <p:ext uri="{BB962C8B-B14F-4D97-AF65-F5344CB8AC3E}">
        <p14:creationId xmlns:p14="http://schemas.microsoft.com/office/powerpoint/2010/main" val="4244148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84584" y="529520"/>
            <a:ext cx="6459913" cy="632012"/>
          </a:xfrm>
        </p:spPr>
        <p:txBody>
          <a:bodyPr/>
          <a:lstStyle/>
          <a:p>
            <a:r>
              <a:rPr lang="it-IT" sz="3600"/>
              <a:t>Produzione dei Raggi - X </a:t>
            </a:r>
            <a:endParaRPr lang="it-IT" sz="3600" dirty="0"/>
          </a:p>
        </p:txBody>
      </p:sp>
      <p:sp>
        <p:nvSpPr>
          <p:cNvPr id="3" name="CasellaDiTesto 4">
            <a:extLst>
              <a:ext uri="{FF2B5EF4-FFF2-40B4-BE49-F238E27FC236}">
                <a16:creationId xmlns:a16="http://schemas.microsoft.com/office/drawing/2014/main" id="{C40C40C0-EC4F-2614-57D8-CCD2530B2AE2}"/>
              </a:ext>
            </a:extLst>
          </p:cNvPr>
          <p:cNvSpPr txBox="1"/>
          <p:nvPr/>
        </p:nvSpPr>
        <p:spPr>
          <a:xfrm>
            <a:off x="484584" y="1809666"/>
            <a:ext cx="3034793" cy="4401205"/>
          </a:xfrm>
          <a:prstGeom prst="rect">
            <a:avLst/>
          </a:prstGeom>
          <a:noFill/>
        </p:spPr>
        <p:txBody>
          <a:bodyPr wrap="square" rtlCol="0">
            <a:spAutoFit/>
          </a:bodyPr>
          <a:lstStyle/>
          <a:p>
            <a:r>
              <a:rPr lang="it-IT" sz="2000" dirty="0"/>
              <a:t>Catodo –</a:t>
            </a:r>
          </a:p>
          <a:p>
            <a:r>
              <a:rPr lang="it-IT" sz="2000" dirty="0"/>
              <a:t>	</a:t>
            </a:r>
          </a:p>
          <a:p>
            <a:r>
              <a:rPr lang="it-IT" sz="2000" dirty="0"/>
              <a:t>	Filamento </a:t>
            </a:r>
          </a:p>
          <a:p>
            <a:endParaRPr lang="it-IT" sz="2000" dirty="0"/>
          </a:p>
          <a:p>
            <a:r>
              <a:rPr lang="it-IT" sz="2000" dirty="0"/>
              <a:t>Anodo +</a:t>
            </a:r>
          </a:p>
          <a:p>
            <a:endParaRPr lang="it-IT" sz="2000" dirty="0"/>
          </a:p>
          <a:p>
            <a:r>
              <a:rPr lang="it-IT" sz="2000" dirty="0"/>
              <a:t>	Rotante </a:t>
            </a:r>
          </a:p>
          <a:p>
            <a:r>
              <a:rPr lang="it-IT" sz="2000" dirty="0"/>
              <a:t>	Tungsteno</a:t>
            </a:r>
          </a:p>
          <a:p>
            <a:endParaRPr lang="it-IT" sz="2000" dirty="0"/>
          </a:p>
          <a:p>
            <a:r>
              <a:rPr lang="it-IT" sz="2000" dirty="0"/>
              <a:t>Vacuum </a:t>
            </a:r>
          </a:p>
          <a:p>
            <a:endParaRPr lang="it-IT" sz="2000" dirty="0"/>
          </a:p>
          <a:p>
            <a:r>
              <a:rPr lang="it-IT" sz="2000" dirty="0"/>
              <a:t>Rivestimento Vetro</a:t>
            </a:r>
          </a:p>
          <a:p>
            <a:endParaRPr lang="it-IT" sz="2000" dirty="0"/>
          </a:p>
          <a:p>
            <a:r>
              <a:rPr lang="it-IT" sz="2000" dirty="0"/>
              <a:t> </a:t>
            </a:r>
          </a:p>
        </p:txBody>
      </p:sp>
      <p:pic>
        <p:nvPicPr>
          <p:cNvPr id="4" name="Picture 3">
            <a:extLst>
              <a:ext uri="{FF2B5EF4-FFF2-40B4-BE49-F238E27FC236}">
                <a16:creationId xmlns:a16="http://schemas.microsoft.com/office/drawing/2014/main" id="{21052059-763E-6B1F-7000-C376B83EDC05}"/>
              </a:ext>
            </a:extLst>
          </p:cNvPr>
          <p:cNvPicPr>
            <a:picLocks noChangeAspect="1"/>
          </p:cNvPicPr>
          <p:nvPr/>
        </p:nvPicPr>
        <p:blipFill rotWithShape="1">
          <a:blip r:embed="rId2"/>
          <a:srcRect r="41373"/>
          <a:stretch/>
        </p:blipFill>
        <p:spPr>
          <a:xfrm>
            <a:off x="4109184" y="2522922"/>
            <a:ext cx="3849392" cy="2425700"/>
          </a:xfrm>
          <a:prstGeom prst="rect">
            <a:avLst/>
          </a:prstGeom>
        </p:spPr>
      </p:pic>
    </p:spTree>
    <p:extLst>
      <p:ext uri="{BB962C8B-B14F-4D97-AF65-F5344CB8AC3E}">
        <p14:creationId xmlns:p14="http://schemas.microsoft.com/office/powerpoint/2010/main" val="7085807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e">
  <a:themeElements>
    <a:clrScheme name="Ione">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e">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e">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9064</TotalTime>
  <Words>1762</Words>
  <Application>Microsoft Macintosh PowerPoint</Application>
  <PresentationFormat>On-screen Show (4:3)</PresentationFormat>
  <Paragraphs>204</Paragraphs>
  <Slides>30</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Calibri</vt:lpstr>
      <vt:lpstr>Calibri Light</vt:lpstr>
      <vt:lpstr>Century Gothic</vt:lpstr>
      <vt:lpstr>Helvetica</vt:lpstr>
      <vt:lpstr>Wingdings</vt:lpstr>
      <vt:lpstr>Wingdings 3</vt:lpstr>
      <vt:lpstr>ZapfDingbatsITC</vt:lpstr>
      <vt:lpstr>Ione</vt:lpstr>
      <vt:lpstr>PowerPoint Presentation</vt:lpstr>
      <vt:lpstr>PowerPoint Presentation</vt:lpstr>
      <vt:lpstr>Radiologia</vt:lpstr>
      <vt:lpstr>Cosa sono i Raggi - X ?</vt:lpstr>
      <vt:lpstr>Radiazioni elettromagnetiche</vt:lpstr>
      <vt:lpstr>Atomo </vt:lpstr>
      <vt:lpstr>Characteristic X - Rays</vt:lpstr>
      <vt:lpstr>Bremsstrahlung radiation </vt:lpstr>
      <vt:lpstr>Produzione dei Raggi - X </vt:lpstr>
      <vt:lpstr>Catodo </vt:lpstr>
      <vt:lpstr>Anodo </vt:lpstr>
      <vt:lpstr>kVp e mAs </vt:lpstr>
      <vt:lpstr>Anodo</vt:lpstr>
      <vt:lpstr>Collimazione</vt:lpstr>
      <vt:lpstr>Cosa succede se X – Ray colpisce un oggetto?</vt:lpstr>
      <vt:lpstr>Formazione della radiografia</vt:lpstr>
      <vt:lpstr>Film Blackness e Opacità</vt:lpstr>
      <vt:lpstr>Legge del quadrato delle distanze </vt:lpstr>
      <vt:lpstr>PowerPoint Presentation</vt:lpstr>
      <vt:lpstr>Griglie</vt:lpstr>
      <vt:lpstr>DICOM</vt:lpstr>
      <vt:lpstr>Radiopacità</vt:lpstr>
      <vt:lpstr>Artefatti</vt:lpstr>
      <vt:lpstr>QUANTUM MOTTLE – SOTTOESPOSIZIONE</vt:lpstr>
      <vt:lpstr>SATURATION - SOVRAESPOSIZIONE</vt:lpstr>
      <vt:lpstr>Grid Cutoff </vt:lpstr>
      <vt:lpstr>Double Expotion</vt:lpstr>
      <vt:lpstr>FADING – Sbiadimento – quando la sviluppo dopo</vt:lpstr>
      <vt:lpstr>UBERSCHWINGER/HALO</vt:lpstr>
      <vt:lpstr>DENSITY THRESHOLD – SOGLIA DI DENSITà</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Utente di Microsoft Office</dc:creator>
  <cp:lastModifiedBy>Andrea De Bonis</cp:lastModifiedBy>
  <cp:revision>205</cp:revision>
  <dcterms:created xsi:type="dcterms:W3CDTF">2017-01-02T09:18:16Z</dcterms:created>
  <dcterms:modified xsi:type="dcterms:W3CDTF">2024-03-12T13:37:08Z</dcterms:modified>
</cp:coreProperties>
</file>