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8"/>
  </p:normalViewPr>
  <p:slideViewPr>
    <p:cSldViewPr snapToGrid="0">
      <p:cViewPr varScale="1">
        <p:scale>
          <a:sx n="119" d="100"/>
          <a:sy n="119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26FF73-7136-6237-3C33-AFF2F5E89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189261-6740-682C-98EB-285592877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4AE6E1-1F4B-7086-95AA-DA49C800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DF5F65-B4C9-79B0-0CE2-76020841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E727EA-2904-8DF8-09BC-3CDB1B62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78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76E02-FD2D-9D23-833B-A51036847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89F93F-BFA3-E14E-A768-542192805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CC40E2-849B-A10B-1CCA-5BEC60A6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72309D-A088-F5CC-C9C5-DD8BB9CB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9DA85D-8694-F5D6-5EF9-44FD8BC4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41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9D02E6-2B39-633F-C23A-A7E5A4512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E81044-D23D-3248-AA38-8742F4D8F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4F3052-999E-B228-8184-3A0DA077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FD4A22-35B4-DAA5-786C-68F8227E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AAD155-BE58-45E8-148E-05AE99AC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9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C4F65-52ED-B4CB-F225-D2CCBE00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0E59F-B1BB-E8D9-7770-924D4B51F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077ABB-BFD5-8C87-9BB1-A5E5B2828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6A56D0-9E5E-0664-3B84-B6D8D3A5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4F954F-B9FB-5583-01EE-491BD9B6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27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DAAE8-0016-2B17-77EC-6816460F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EFD1F7-740A-521C-69CB-4CA179C9D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0A3EF4-0537-B1E7-9D42-ED4D9373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E71B54-AE06-0C5B-0729-4935C2AC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C40A7E-2928-D584-B1D8-D19C7BAC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77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861F4D-EE1A-F44A-C88F-2A7B031E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63E6B1-E6F7-34B0-9638-BF9093EB8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DCE9CD-687A-170B-64C3-9D988BFE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FB7ED7-2A29-B4F8-DE96-9FD39D12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CCC2CE-809B-9E09-4592-B9693602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FFC43B-0132-7F68-865D-55A13ACC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4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1EFE7-C5EB-4657-1610-DF118A71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EE6EBA-241B-6373-C4F1-196E8AD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933CEF-8973-6920-8C99-A693EA87B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32391B5-44D8-84BF-8B7C-9BA362FF7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54BC0E7-8E6A-F972-E129-5ABA969EE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60FFCF2-C1FF-E67E-09C2-22FF3CBE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34A3ED3-10CE-A1FF-3214-27B2A415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D33697-3AAD-21B3-88D8-7A4115A0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30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289CB-9AAC-0524-5A82-01912597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9F503B-AF3C-7028-BFF0-3A02B83D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B96D4D-20ED-C84F-2D3B-4103C25F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AB7B02-C490-0C90-0743-083E5E71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16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69E81B-1AC7-A595-302A-CCC55FF0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F6BA316-3EFB-AF37-BFD1-23E0A96C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DBAE57-C7FC-2BAE-217F-CB558189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7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05028F-EF07-6CD0-413E-D12BC078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8C3C4B-648E-2D27-26A2-857532E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3D86E2-F93D-9A94-02B2-AB890532B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C23E73-770A-729E-CD97-11C8E571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9F188E-87A9-773A-1396-FF7B75A2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C37E6A-2C03-CBF6-273C-03DD1EBD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40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8C664-003F-E845-04D0-F8842302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A19B33-C832-CCF3-82FE-F7D2EB6E0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1FFCFE-5975-DF34-0066-295F0233E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46CCEF-E841-F4B3-E887-9B4C3E83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486912-0BE2-669C-3594-B8B1C28A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AB5D94-9149-F5D8-4949-89BE225F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47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2C7BA51-8EAE-B588-6F95-720E5CED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1899DB-2902-ACD1-AB12-D36DF5F4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A71699-9779-F300-A5EA-F4E72D0CE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2A5BE2-CB60-4A60-9BFE-9B0136AD7F8A}" type="datetimeFigureOut">
              <a:rPr lang="it-IT" smtClean="0"/>
              <a:t>23/11/25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F10462-D312-C13E-B030-735F50EBE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FB941A-CDFA-0A84-DD7B-8D7F1D660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40DCD-B8FC-4334-B257-04913F2F82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62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C6FD87C-6EBB-BA0E-2605-F640F472D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/>
              <a:t>Storia e immagine		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ABC4EB-9FAF-0A32-22EA-B550AE9CB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it-IT" sz="2000"/>
              <a:t>FARM Security Admnistration</a:t>
            </a:r>
          </a:p>
          <a:p>
            <a:pPr algn="l"/>
            <a:r>
              <a:rPr lang="it-IT" sz="2000"/>
              <a:t>Michele Di Vitantonio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Farm Security Administration - Wikipedia">
            <a:extLst>
              <a:ext uri="{FF2B5EF4-FFF2-40B4-BE49-F238E27FC236}">
                <a16:creationId xmlns:a16="http://schemas.microsoft.com/office/drawing/2014/main" id="{6A9A06DD-8511-44C3-1D9B-8D55F18A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717741"/>
            <a:ext cx="6408836" cy="52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8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6AB2D8-6A6B-26B1-0E91-7CAEF8B0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it-IT" sz="3400"/>
              <a:t>SITUAZIONE AGRICOLA E </a:t>
            </a:r>
            <a:r>
              <a:rPr lang="it-IT" sz="3400" cap="all"/>
              <a:t>SICCITà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876BCE-4444-DED4-A213-6FF48B719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500" b="1" dirty="0"/>
              <a:t>Drying up corn near Eutaw, Alabama</a:t>
            </a:r>
            <a:endParaRPr lang="it-IT" sz="1500" b="1" dirty="0"/>
          </a:p>
          <a:p>
            <a:r>
              <a:rPr lang="en-US" sz="1500" dirty="0"/>
              <a:t>United States, FARM security administration</a:t>
            </a:r>
            <a:endParaRPr lang="it-IT" sz="1500" dirty="0"/>
          </a:p>
          <a:p>
            <a:r>
              <a:rPr lang="en-US" sz="1500" dirty="0"/>
              <a:t>Dorothea Lange</a:t>
            </a:r>
            <a:endParaRPr lang="it-IT" sz="1500" dirty="0"/>
          </a:p>
          <a:p>
            <a:r>
              <a:rPr lang="en-US" sz="1500" dirty="0"/>
              <a:t>1936-06</a:t>
            </a:r>
            <a:endParaRPr lang="it-IT" sz="1500" dirty="0"/>
          </a:p>
          <a:p>
            <a:r>
              <a:rPr lang="en-US" sz="1500" dirty="0"/>
              <a:t>The Miriam and Ira D. Wallach Division of Art, Prints and Photographs: Photography Collection</a:t>
            </a:r>
            <a:endParaRPr lang="it-IT" sz="1500" dirty="0"/>
          </a:p>
          <a:p>
            <a:r>
              <a:rPr lang="en-US" sz="1500" dirty="0"/>
              <a:t>Shelf locator: 009434-E c.3</a:t>
            </a:r>
            <a:endParaRPr lang="it-IT" sz="1500" dirty="0"/>
          </a:p>
          <a:p>
            <a:r>
              <a:rPr lang="en-US" sz="1500" dirty="0"/>
              <a:t>Extent: Print Size: 8 x 10 in. (20.3 x 25.4 cm)</a:t>
            </a:r>
            <a:endParaRPr lang="it-IT" sz="1500" dirty="0"/>
          </a:p>
          <a:p>
            <a:r>
              <a:rPr lang="en-US" sz="1500" dirty="0"/>
              <a:t>Gelatin silver prints</a:t>
            </a:r>
            <a:endParaRPr lang="it-IT" sz="1500" dirty="0"/>
          </a:p>
          <a:p>
            <a:endParaRPr lang="it-IT" sz="1500" dirty="0"/>
          </a:p>
        </p:txBody>
      </p:sp>
      <p:pic>
        <p:nvPicPr>
          <p:cNvPr id="5" name="Immagine 4" descr="Immagine che contiene aria aperta, bianco e nero, albero, cielo&#10;&#10;Il contenuto generato dall'IA potrebbe non essere corretto.">
            <a:extLst>
              <a:ext uri="{FF2B5EF4-FFF2-40B4-BE49-F238E27FC236}">
                <a16:creationId xmlns:a16="http://schemas.microsoft.com/office/drawing/2014/main" id="{02EF8EEC-3C75-C32B-7133-832EB7EDF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19" y="625683"/>
            <a:ext cx="5635817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0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testo, Carattere, bianco, simbolo&#10;&#10;Il contenuto generato dall'IA potrebbe non essere corretto.">
            <a:extLst>
              <a:ext uri="{FF2B5EF4-FFF2-40B4-BE49-F238E27FC236}">
                <a16:creationId xmlns:a16="http://schemas.microsoft.com/office/drawing/2014/main" id="{B7EEF2A0-22CA-DFAE-0095-66BE174FD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" r="-3" b="2408"/>
          <a:stretch>
            <a:fillRect/>
          </a:stretch>
        </p:blipFill>
        <p:spPr>
          <a:xfrm>
            <a:off x="2768436" y="643467"/>
            <a:ext cx="6655127" cy="5571066"/>
          </a:xfrm>
          <a:prstGeom prst="rect">
            <a:avLst/>
          </a:prstGeom>
        </p:spPr>
      </p:pic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18F5E5-A2F2-06D8-BC83-9E9566A2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it-IT" sz="4000" dirty="0"/>
              <a:t>MIGRANT MOTHER- DOROTHEA LANGE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E7294-3594-74F1-A7F2-B6454E30E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1700" b="1" dirty="0"/>
              <a:t>Destitute pea pickers in California. Mother of seven children. Age thirty-two. Nipomo, California</a:t>
            </a:r>
            <a:endParaRPr lang="it-IT" sz="1700" b="1" dirty="0"/>
          </a:p>
          <a:p>
            <a:r>
              <a:rPr lang="en-US" sz="1700" dirty="0"/>
              <a:t>United States, FARM security administration</a:t>
            </a:r>
            <a:endParaRPr lang="it-IT" sz="1700" dirty="0"/>
          </a:p>
          <a:p>
            <a:r>
              <a:rPr lang="en-US" sz="1700" dirty="0"/>
              <a:t>Dorothea Lange</a:t>
            </a:r>
            <a:endParaRPr lang="it-IT" sz="1700" dirty="0"/>
          </a:p>
          <a:p>
            <a:r>
              <a:rPr lang="en-US" sz="1700" dirty="0"/>
              <a:t>1936-02</a:t>
            </a:r>
            <a:endParaRPr lang="it-IT" sz="1700" dirty="0"/>
          </a:p>
          <a:p>
            <a:r>
              <a:rPr lang="en-US" sz="1700" dirty="0"/>
              <a:t>The Miriam and Ira D. Wallach Division of Art, Prints and Photographs: Photography Collection,</a:t>
            </a:r>
            <a:endParaRPr lang="it-IT" sz="1700" dirty="0"/>
          </a:p>
          <a:p>
            <a:r>
              <a:rPr lang="en-US" sz="1700" dirty="0"/>
              <a:t>Shelf locator: 009058-C</a:t>
            </a:r>
            <a:endParaRPr lang="it-IT" sz="1700" dirty="0"/>
          </a:p>
          <a:p>
            <a:r>
              <a:rPr lang="en-US" sz="1700" dirty="0"/>
              <a:t>Extent: Print Size: 8 x 10 in. </a:t>
            </a:r>
            <a:r>
              <a:rPr lang="it-IT" sz="1700" dirty="0"/>
              <a:t>(20.3 x 25.4 cm)</a:t>
            </a:r>
          </a:p>
          <a:p>
            <a:r>
              <a:rPr lang="it-IT" sz="1700" dirty="0" err="1"/>
              <a:t>Gelatin</a:t>
            </a:r>
            <a:r>
              <a:rPr lang="it-IT" sz="1700" dirty="0"/>
              <a:t> silver </a:t>
            </a:r>
            <a:r>
              <a:rPr lang="it-IT" sz="1700" dirty="0" err="1"/>
              <a:t>prints</a:t>
            </a:r>
            <a:endParaRPr lang="it-IT" sz="1700" dirty="0"/>
          </a:p>
          <a:p>
            <a:endParaRPr lang="it-IT" sz="1700" dirty="0"/>
          </a:p>
        </p:txBody>
      </p:sp>
      <p:pic>
        <p:nvPicPr>
          <p:cNvPr id="7" name="Immagine 6" descr="Immagine che contiene Viso umano, persona, vestiti, ritratto&#10;&#10;Il contenuto generato dall'IA potrebbe non essere corretto.">
            <a:extLst>
              <a:ext uri="{FF2B5EF4-FFF2-40B4-BE49-F238E27FC236}">
                <a16:creationId xmlns:a16="http://schemas.microsoft.com/office/drawing/2014/main" id="{FEB56C14-A013-5039-2E14-75D4CC63B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2"/>
          <a:stretch>
            <a:fillRect/>
          </a:stretch>
        </p:blipFill>
        <p:spPr>
          <a:xfrm>
            <a:off x="6411686" y="-10886"/>
            <a:ext cx="5780315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01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vestiti, edificio, persona, uomo&#10;&#10;Il contenuto generato dall'IA potrebbe non essere corretto.">
            <a:extLst>
              <a:ext uri="{FF2B5EF4-FFF2-40B4-BE49-F238E27FC236}">
                <a16:creationId xmlns:a16="http://schemas.microsoft.com/office/drawing/2014/main" id="{387BDBDA-EE12-B576-61B8-966F0A86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r="15292" b="2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5D3FBD-9679-BC5E-6438-E53B9361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it-IT" sz="3700" dirty="0"/>
              <a:t>EFFETTI DELLA GRANDE DEPRESSIONE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749DB-C9DB-E4E6-D5E1-B53445DB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 lnSpcReduction="10000"/>
          </a:bodyPr>
          <a:lstStyle/>
          <a:p>
            <a:r>
              <a:rPr lang="en-US" sz="1700" b="1" dirty="0"/>
              <a:t>Waiting for relief checks. Calipatria, California</a:t>
            </a:r>
            <a:endParaRPr lang="it-IT" sz="1700" b="1" dirty="0"/>
          </a:p>
          <a:p>
            <a:r>
              <a:rPr lang="en-US" sz="1700" dirty="0"/>
              <a:t>United States, FARM security administration</a:t>
            </a:r>
            <a:endParaRPr lang="it-IT" sz="1700" dirty="0"/>
          </a:p>
          <a:p>
            <a:r>
              <a:rPr lang="en-US" sz="1700" dirty="0"/>
              <a:t>Dorothea Lange</a:t>
            </a:r>
            <a:endParaRPr lang="it-IT" sz="1700" dirty="0"/>
          </a:p>
          <a:p>
            <a:r>
              <a:rPr lang="en-US" sz="1700" dirty="0"/>
              <a:t>1937-02</a:t>
            </a:r>
            <a:endParaRPr lang="it-IT" sz="1700" dirty="0"/>
          </a:p>
          <a:p>
            <a:r>
              <a:rPr lang="en-US" sz="1700" dirty="0"/>
              <a:t>The Miriam and Ira D. Wallach Division of Art, Prints and Photographs: Photography Collection,</a:t>
            </a:r>
            <a:endParaRPr lang="it-IT" sz="1700" dirty="0"/>
          </a:p>
          <a:p>
            <a:r>
              <a:rPr lang="it-IT" sz="1700" dirty="0" err="1"/>
              <a:t>Shelf</a:t>
            </a:r>
            <a:r>
              <a:rPr lang="it-IT" sz="1700" dirty="0"/>
              <a:t> locator: 016123-C</a:t>
            </a:r>
          </a:p>
          <a:p>
            <a:r>
              <a:rPr lang="en-US" sz="1700" dirty="0"/>
              <a:t>Extent: Print Size: 8 x 10 in. </a:t>
            </a:r>
            <a:r>
              <a:rPr lang="it-IT" sz="1700" dirty="0"/>
              <a:t>(20.3 x 25.4 cm)</a:t>
            </a:r>
          </a:p>
          <a:p>
            <a:r>
              <a:rPr lang="it-IT" sz="1700" dirty="0" err="1"/>
              <a:t>Gelatin</a:t>
            </a:r>
            <a:r>
              <a:rPr lang="it-IT" sz="1700" dirty="0"/>
              <a:t> silver </a:t>
            </a:r>
            <a:r>
              <a:rPr lang="it-IT" sz="1700" dirty="0" err="1"/>
              <a:t>prints</a:t>
            </a:r>
            <a:endParaRPr lang="it-IT" sz="1700" dirty="0"/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98499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6414D6-01CC-B8C7-FC06-90F0C8AD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it-IT" sz="3100"/>
              <a:t>EFFETTI DELLA GRANDE DEPRESSIONE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2D76EF-911D-530E-AE10-56CB8EDD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500" b="1" dirty="0"/>
              <a:t>Waiting for the semimonthly relief checks at Calipatria, Imperial Valley, California.</a:t>
            </a:r>
            <a:endParaRPr lang="it-IT" sz="1500" b="1" dirty="0"/>
          </a:p>
          <a:p>
            <a:r>
              <a:rPr lang="en-US" sz="1500" dirty="0"/>
              <a:t>United States, FARM security administration</a:t>
            </a:r>
            <a:endParaRPr lang="it-IT" sz="1500" dirty="0"/>
          </a:p>
          <a:p>
            <a:r>
              <a:rPr lang="en-US" sz="1500" dirty="0"/>
              <a:t>Dorothea Lange</a:t>
            </a:r>
            <a:endParaRPr lang="it-IT" sz="1500" dirty="0"/>
          </a:p>
          <a:p>
            <a:r>
              <a:rPr lang="en-US" sz="1500" dirty="0"/>
              <a:t>1937-02</a:t>
            </a:r>
            <a:endParaRPr lang="it-IT" sz="1500" dirty="0"/>
          </a:p>
          <a:p>
            <a:r>
              <a:rPr lang="en-US" sz="1500" dirty="0"/>
              <a:t>The Miriam and Ira D. Wallach Division of Art, Prints and Photographs: Photography Collection</a:t>
            </a:r>
            <a:endParaRPr lang="it-IT" sz="1500" dirty="0"/>
          </a:p>
          <a:p>
            <a:r>
              <a:rPr lang="en-US" sz="1500" dirty="0"/>
              <a:t>Shelf locator: 016271-C</a:t>
            </a:r>
            <a:endParaRPr lang="it-IT" sz="1500" dirty="0"/>
          </a:p>
          <a:p>
            <a:r>
              <a:rPr lang="en-US" sz="1500" dirty="0"/>
              <a:t>Extent: Print Size: 8 x 10 in. </a:t>
            </a:r>
            <a:r>
              <a:rPr lang="it-IT" sz="1500" dirty="0"/>
              <a:t>(20.3 x 25.4 cm)</a:t>
            </a:r>
          </a:p>
          <a:p>
            <a:r>
              <a:rPr lang="it-IT" sz="1500" dirty="0" err="1"/>
              <a:t>Gelatin</a:t>
            </a:r>
            <a:r>
              <a:rPr lang="it-IT" sz="1500" dirty="0"/>
              <a:t> silver </a:t>
            </a:r>
            <a:r>
              <a:rPr lang="it-IT" sz="1500" dirty="0" err="1"/>
              <a:t>prints</a:t>
            </a:r>
            <a:endParaRPr lang="it-IT" sz="1500" dirty="0"/>
          </a:p>
          <a:p>
            <a:endParaRPr lang="it-IT" sz="1500" dirty="0"/>
          </a:p>
        </p:txBody>
      </p:sp>
      <p:pic>
        <p:nvPicPr>
          <p:cNvPr id="5" name="Immagine 4" descr="Immagine che contiene persona, uomo, vestiti, gentiluomo&#10;&#10;Il contenuto generato dall'IA potrebbe non essere corretto.">
            <a:extLst>
              <a:ext uri="{FF2B5EF4-FFF2-40B4-BE49-F238E27FC236}">
                <a16:creationId xmlns:a16="http://schemas.microsoft.com/office/drawing/2014/main" id="{414B3E40-FF87-6AAD-3936-AFE8206D8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88" y="625683"/>
            <a:ext cx="5551280" cy="55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45ACE-19CA-CED6-2B5C-5136BCDA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8C6C69-65DD-5ED6-7D5C-C78E20E6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it-IT" sz="2400"/>
              <a:t>EFFETTI DELLA GRANDE DEPRESSIONE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45361-60AE-CD96-F167-C0AD5F45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400" b="1" dirty="0"/>
              <a:t>Abandoned cafe in Carey, Texas.</a:t>
            </a:r>
            <a:endParaRPr lang="it-IT" sz="1400" b="1" dirty="0"/>
          </a:p>
          <a:p>
            <a:r>
              <a:rPr lang="en-US" sz="1400" dirty="0"/>
              <a:t>United States, FARM security administration</a:t>
            </a:r>
            <a:endParaRPr lang="it-IT" sz="1400" dirty="0"/>
          </a:p>
          <a:p>
            <a:r>
              <a:rPr lang="en-US" sz="1400" dirty="0"/>
              <a:t>Dorothea Lange</a:t>
            </a:r>
            <a:endParaRPr lang="it-IT" sz="1400" dirty="0"/>
          </a:p>
          <a:p>
            <a:r>
              <a:rPr lang="en-US" sz="1400" dirty="0"/>
              <a:t>1937-06</a:t>
            </a:r>
            <a:endParaRPr lang="it-IT" sz="1400" dirty="0"/>
          </a:p>
          <a:p>
            <a:r>
              <a:rPr lang="en-US" sz="1400" dirty="0"/>
              <a:t>The Miriam and Ira D. Wallach Division of Art, Prints and Photographs: Photography Collection</a:t>
            </a:r>
            <a:endParaRPr lang="it-IT" sz="1400" dirty="0"/>
          </a:p>
          <a:p>
            <a:r>
              <a:rPr lang="en-US" sz="1400" dirty="0"/>
              <a:t>Shelf locator: 017045-E c.2</a:t>
            </a:r>
            <a:endParaRPr lang="it-IT" sz="1400" dirty="0"/>
          </a:p>
          <a:p>
            <a:r>
              <a:rPr lang="en-US" sz="1400" dirty="0"/>
              <a:t>Extent: Print Size: 8 x 10 in. </a:t>
            </a:r>
            <a:r>
              <a:rPr lang="it-IT" sz="1400" dirty="0"/>
              <a:t>(20.3 x 25.4 cm)</a:t>
            </a:r>
          </a:p>
          <a:p>
            <a:r>
              <a:rPr lang="it-IT" sz="1400" dirty="0" err="1"/>
              <a:t>Gelatin</a:t>
            </a:r>
            <a:r>
              <a:rPr lang="it-IT" sz="1400" dirty="0"/>
              <a:t> silver </a:t>
            </a:r>
            <a:r>
              <a:rPr lang="it-IT" sz="1400" dirty="0" err="1"/>
              <a:t>prints</a:t>
            </a:r>
            <a:endParaRPr lang="it-IT" sz="1400" dirty="0"/>
          </a:p>
          <a:p>
            <a:endParaRPr lang="it-IT" sz="1400" dirty="0"/>
          </a:p>
        </p:txBody>
      </p:sp>
      <p:pic>
        <p:nvPicPr>
          <p:cNvPr id="5" name="Immagine 4" descr="Immagine che contiene testo, aria aperta, cielo, Cartellone&#10;&#10;Il contenuto generato dall'IA potrebbe non essere corretto.">
            <a:extLst>
              <a:ext uri="{FF2B5EF4-FFF2-40B4-BE49-F238E27FC236}">
                <a16:creationId xmlns:a16="http://schemas.microsoft.com/office/drawing/2014/main" id="{338A4CF8-9427-82A3-262F-27B13CA2D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" r="2" b="18449"/>
          <a:stretch>
            <a:fillRect/>
          </a:stretch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1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05EFA-B092-3966-1B3D-80602EAE2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3837-7720-F8B9-98AF-7CC9E43D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it-IT" sz="4000" cap="all" dirty="0"/>
              <a:t>Povertà</a:t>
            </a:r>
            <a:r>
              <a:rPr lang="it-IT" sz="4000" dirty="0"/>
              <a:t> DIFFUSA</a:t>
            </a:r>
          </a:p>
        </p:txBody>
      </p:sp>
      <p:pic>
        <p:nvPicPr>
          <p:cNvPr id="5" name="Immagine 4" descr="Immagine che contiene persona, vestiti, bianco e nero, calzature&#10;&#10;Il contenuto generato dall'IA potrebbe non essere corretto.">
            <a:extLst>
              <a:ext uri="{FF2B5EF4-FFF2-40B4-BE49-F238E27FC236}">
                <a16:creationId xmlns:a16="http://schemas.microsoft.com/office/drawing/2014/main" id="{575C6A99-F7E1-F25D-90CD-8425C9D4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376EA5-420F-9E9D-8682-E7C4AA42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US" sz="1600" b="1" dirty="0"/>
              <a:t>People living in miserable poverty. Elm Grove, Oklahoma County, Oklahoma</a:t>
            </a:r>
            <a:endParaRPr lang="it-IT" sz="1600" b="1" dirty="0"/>
          </a:p>
          <a:p>
            <a:r>
              <a:rPr lang="en-US" sz="1600" dirty="0"/>
              <a:t>United States, FARM security administration</a:t>
            </a:r>
            <a:endParaRPr lang="it-IT" sz="1600" dirty="0"/>
          </a:p>
          <a:p>
            <a:r>
              <a:rPr lang="en-US" sz="1600" dirty="0"/>
              <a:t>Dorothea Lange</a:t>
            </a:r>
            <a:endParaRPr lang="it-IT" sz="1600" dirty="0"/>
          </a:p>
          <a:p>
            <a:r>
              <a:rPr lang="en-US" sz="1600" dirty="0"/>
              <a:t>1936-08</a:t>
            </a:r>
            <a:endParaRPr lang="it-IT" sz="1600" dirty="0"/>
          </a:p>
          <a:p>
            <a:r>
              <a:rPr lang="en-US" sz="1600" dirty="0"/>
              <a:t>The Miriam and Ira D. Wallach Division of Art, Prints and Photographs: Photography Collection</a:t>
            </a:r>
            <a:endParaRPr lang="it-IT" sz="1600" dirty="0"/>
          </a:p>
          <a:p>
            <a:r>
              <a:rPr lang="it-IT" sz="1600" dirty="0" err="1"/>
              <a:t>Shelf</a:t>
            </a:r>
            <a:r>
              <a:rPr lang="it-IT" sz="1600" dirty="0"/>
              <a:t> locator: 009699-E</a:t>
            </a:r>
          </a:p>
          <a:p>
            <a:r>
              <a:rPr lang="en-US" sz="1600" dirty="0"/>
              <a:t>Extent: Print Size: 8 x 10 in. </a:t>
            </a:r>
            <a:r>
              <a:rPr lang="it-IT" sz="1600" dirty="0"/>
              <a:t>(20.3 x 25.4 cm)</a:t>
            </a:r>
          </a:p>
          <a:p>
            <a:r>
              <a:rPr lang="it-IT" sz="1600" dirty="0" err="1"/>
              <a:t>Gelatin</a:t>
            </a:r>
            <a:r>
              <a:rPr lang="it-IT" sz="1600" dirty="0"/>
              <a:t> silver </a:t>
            </a:r>
            <a:r>
              <a:rPr lang="it-IT" sz="1600" dirty="0" err="1"/>
              <a:t>prints</a:t>
            </a:r>
            <a:endParaRPr lang="it-IT" sz="1600" dirty="0"/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3423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aria aperta, terreno, persona, erba&#10;&#10;Il contenuto generato dall'IA potrebbe non essere corretto.">
            <a:extLst>
              <a:ext uri="{FF2B5EF4-FFF2-40B4-BE49-F238E27FC236}">
                <a16:creationId xmlns:a16="http://schemas.microsoft.com/office/drawing/2014/main" id="{22DE5E55-6056-C0A2-0A59-24C3FB3A1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692A125-506C-2F2A-74A9-ADABFED2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it-IT" sz="4000" cap="all"/>
              <a:t>POVERTà</a:t>
            </a:r>
            <a:r>
              <a:rPr lang="it-IT" sz="4000"/>
              <a:t> DIFFUSA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E317F4-EF77-F3EC-CA7D-F31AB5237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1400" b="1" dirty="0"/>
              <a:t>Boy, fourteen, in eighth grade. Now unable to attend because of insufficient food and clothing. Subsisted two days on frozen tomatoes from field nearby</a:t>
            </a:r>
            <a:endParaRPr lang="it-IT" sz="1400" b="1" dirty="0"/>
          </a:p>
          <a:p>
            <a:r>
              <a:rPr lang="en-US" sz="1400" dirty="0"/>
              <a:t>United States, FARM security administration</a:t>
            </a:r>
            <a:endParaRPr lang="it-IT" sz="1400" dirty="0"/>
          </a:p>
          <a:p>
            <a:r>
              <a:rPr lang="en-US" sz="1400" dirty="0"/>
              <a:t>Dorothea Lange</a:t>
            </a:r>
            <a:endParaRPr lang="it-IT" sz="1400" dirty="0"/>
          </a:p>
          <a:p>
            <a:r>
              <a:rPr lang="en-US" sz="1400" dirty="0"/>
              <a:t>1936-11</a:t>
            </a:r>
            <a:endParaRPr lang="it-IT" sz="1400" dirty="0"/>
          </a:p>
          <a:p>
            <a:r>
              <a:rPr lang="en-US" sz="1400" dirty="0"/>
              <a:t>The Miriam and Ira D. Wallach Division of Art, Prints and Photographs: Photography Collection</a:t>
            </a:r>
            <a:endParaRPr lang="it-IT" sz="1400" dirty="0"/>
          </a:p>
          <a:p>
            <a:r>
              <a:rPr lang="it-IT" sz="1400" dirty="0" err="1"/>
              <a:t>Shelf</a:t>
            </a:r>
            <a:r>
              <a:rPr lang="it-IT" sz="1400" dirty="0"/>
              <a:t> locator: 009925-E</a:t>
            </a:r>
          </a:p>
          <a:p>
            <a:r>
              <a:rPr lang="en-US" sz="1400" dirty="0"/>
              <a:t>Extent: Print Size: 8 x 10 in. </a:t>
            </a:r>
            <a:r>
              <a:rPr lang="it-IT" sz="1400" dirty="0"/>
              <a:t>(20.3 x 25.4 cm)</a:t>
            </a:r>
          </a:p>
          <a:p>
            <a:r>
              <a:rPr lang="it-IT" sz="1400" dirty="0" err="1"/>
              <a:t>Gelatin</a:t>
            </a:r>
            <a:r>
              <a:rPr lang="it-IT" sz="1400" dirty="0"/>
              <a:t> silver </a:t>
            </a:r>
            <a:r>
              <a:rPr lang="it-IT" sz="1400" dirty="0" err="1"/>
              <a:t>prints</a:t>
            </a:r>
            <a:endParaRPr lang="it-IT" sz="14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1438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84B85E-D99B-0727-5252-B865E2AE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it-IT" sz="2800" dirty="0"/>
              <a:t>VITA POST CHIUSURA DELLE INDUSTRIE</a:t>
            </a:r>
          </a:p>
        </p:txBody>
      </p:sp>
      <p:sp>
        <p:nvSpPr>
          <p:cNvPr id="14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FF5D29-810A-2EB0-D54F-1D138072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100" b="1" dirty="0"/>
              <a:t>Families are left stranded without means of support when the lumber mill "cuts out." This family lives on a cut-over area. The mill has closed, and the father does WPA (Work Projects Administration) work. </a:t>
            </a:r>
            <a:r>
              <a:rPr lang="it-IT" sz="1100" b="1" dirty="0" err="1"/>
              <a:t>Near</a:t>
            </a:r>
            <a:r>
              <a:rPr lang="it-IT" sz="1100" b="1" dirty="0"/>
              <a:t> </a:t>
            </a:r>
            <a:r>
              <a:rPr lang="it-IT" sz="1100" b="1" dirty="0" err="1"/>
              <a:t>Kiln</a:t>
            </a:r>
            <a:r>
              <a:rPr lang="it-IT" sz="1100" b="1" dirty="0"/>
              <a:t>, Mississippi</a:t>
            </a:r>
          </a:p>
          <a:p>
            <a:r>
              <a:rPr lang="en-US" sz="1100" dirty="0"/>
              <a:t>United States, FARM security administration</a:t>
            </a:r>
            <a:endParaRPr lang="it-IT" sz="1100" dirty="0"/>
          </a:p>
          <a:p>
            <a:r>
              <a:rPr lang="en-US" sz="1100" dirty="0"/>
              <a:t>Dorothea Lange</a:t>
            </a:r>
            <a:endParaRPr lang="it-IT" sz="1100" dirty="0"/>
          </a:p>
          <a:p>
            <a:r>
              <a:rPr lang="en-US" sz="1100" dirty="0"/>
              <a:t>1937-07</a:t>
            </a:r>
            <a:endParaRPr lang="it-IT" sz="1100" dirty="0"/>
          </a:p>
          <a:p>
            <a:r>
              <a:rPr lang="en-US" sz="1100" dirty="0"/>
              <a:t>The Miriam and Ira D. Wallach Division of Art, Prints and Photographs: Photography Collection</a:t>
            </a:r>
            <a:endParaRPr lang="it-IT" sz="1100" dirty="0"/>
          </a:p>
          <a:p>
            <a:r>
              <a:rPr lang="en-US" sz="1100" dirty="0"/>
              <a:t>Shelf locator: 017750-E</a:t>
            </a:r>
            <a:endParaRPr lang="it-IT" sz="1100" dirty="0"/>
          </a:p>
          <a:p>
            <a:r>
              <a:rPr lang="en-US" sz="1100" dirty="0"/>
              <a:t>Extent: Print Size: 8 x 10 in. </a:t>
            </a:r>
            <a:r>
              <a:rPr lang="it-IT" sz="1100" dirty="0"/>
              <a:t>(20.3 x 25.4 cm)</a:t>
            </a:r>
          </a:p>
          <a:p>
            <a:r>
              <a:rPr lang="it-IT" sz="1100" dirty="0" err="1"/>
              <a:t>Gelatin</a:t>
            </a:r>
            <a:r>
              <a:rPr lang="it-IT" sz="1100" dirty="0"/>
              <a:t> silver </a:t>
            </a:r>
            <a:r>
              <a:rPr lang="it-IT" sz="1100" dirty="0" err="1"/>
              <a:t>prints</a:t>
            </a:r>
            <a:endParaRPr lang="it-IT" sz="1100" dirty="0"/>
          </a:p>
          <a:p>
            <a:endParaRPr lang="it-IT" sz="1100" dirty="0"/>
          </a:p>
        </p:txBody>
      </p:sp>
      <p:pic>
        <p:nvPicPr>
          <p:cNvPr id="5" name="Immagine 4" descr="Immagine che contiene vestiti, persona, Viso umano, bambino&#10;&#10;Il contenuto generato dall'IA potrebbe non essere corretto.">
            <a:extLst>
              <a:ext uri="{FF2B5EF4-FFF2-40B4-BE49-F238E27FC236}">
                <a16:creationId xmlns:a16="http://schemas.microsoft.com/office/drawing/2014/main" id="{0B31088F-DAD9-4475-2958-09F9B857F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5"/>
          <a:stretch>
            <a:fillRect/>
          </a:stretch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7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435B75D-5E14-CF9E-CA80-9198F526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229" y="519035"/>
            <a:ext cx="7363990" cy="1325563"/>
          </a:xfrm>
        </p:spPr>
        <p:txBody>
          <a:bodyPr>
            <a:normAutofit/>
          </a:bodyPr>
          <a:lstStyle/>
          <a:p>
            <a:r>
              <a:rPr lang="it-IT" dirty="0"/>
              <a:t>VITA POST CHIUSURA DELLE INDUSTRIE</a:t>
            </a:r>
          </a:p>
        </p:txBody>
      </p:sp>
      <p:pic>
        <p:nvPicPr>
          <p:cNvPr id="7" name="Immagine 6" descr="Immagine che contiene aria aperta, albero, vestiti, persona&#10;&#10;Il contenuto generato dall'IA potrebbe non essere corretto.">
            <a:extLst>
              <a:ext uri="{FF2B5EF4-FFF2-40B4-BE49-F238E27FC236}">
                <a16:creationId xmlns:a16="http://schemas.microsoft.com/office/drawing/2014/main" id="{55A68C35-6794-196C-EC0F-FD0971DE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" b="-4"/>
          <a:stretch>
            <a:fillRect/>
          </a:stretch>
        </p:blipFill>
        <p:spPr>
          <a:xfrm>
            <a:off x="95694" y="76478"/>
            <a:ext cx="4401878" cy="3352521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Immagine 4" descr="Immagine che contiene vestiti, aria aperta, persona, terreno&#10;&#10;Il contenuto generato dall'IA potrebbe non essere corretto.">
            <a:extLst>
              <a:ext uri="{FF2B5EF4-FFF2-40B4-BE49-F238E27FC236}">
                <a16:creationId xmlns:a16="http://schemas.microsoft.com/office/drawing/2014/main" id="{1995C147-AAF3-3A38-29F8-4148B92F6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498"/>
          <a:stretch>
            <a:fillRect/>
          </a:stretch>
        </p:blipFill>
        <p:spPr>
          <a:xfrm>
            <a:off x="95694" y="3428999"/>
            <a:ext cx="4401877" cy="3352521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FEAFEF-3433-A55F-CE00-51FA3BB06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229" y="2087690"/>
            <a:ext cx="7363990" cy="4351338"/>
          </a:xfrm>
        </p:spPr>
        <p:txBody>
          <a:bodyPr>
            <a:normAutofit/>
          </a:bodyPr>
          <a:lstStyle/>
          <a:p>
            <a:r>
              <a:rPr lang="en-US" sz="2200" b="1" dirty="0"/>
              <a:t>Stranded residents of </a:t>
            </a:r>
            <a:r>
              <a:rPr lang="en-US" sz="2200" b="1" dirty="0" err="1"/>
              <a:t>Careyville</a:t>
            </a:r>
            <a:r>
              <a:rPr lang="en-US" sz="2200" b="1" dirty="0"/>
              <a:t>, Florida, who formerly obtained a livelihood from the lumber industry</a:t>
            </a:r>
            <a:endParaRPr lang="it-IT" sz="2200" b="1" dirty="0"/>
          </a:p>
          <a:p>
            <a:r>
              <a:rPr lang="en-US" sz="2200" dirty="0"/>
              <a:t>United States, FARM security administration</a:t>
            </a:r>
            <a:endParaRPr lang="it-IT" sz="2200" dirty="0"/>
          </a:p>
          <a:p>
            <a:r>
              <a:rPr lang="en-US" sz="2200" dirty="0"/>
              <a:t>Dorothea Lange</a:t>
            </a:r>
            <a:endParaRPr lang="it-IT" sz="2200" dirty="0"/>
          </a:p>
          <a:p>
            <a:r>
              <a:rPr lang="en-US" sz="2200" dirty="0"/>
              <a:t>1937-07</a:t>
            </a:r>
            <a:endParaRPr lang="it-IT" sz="2200" dirty="0"/>
          </a:p>
          <a:p>
            <a:r>
              <a:rPr lang="en-US" sz="2200" dirty="0"/>
              <a:t>The Miriam and Ira D. Wallach Division of Art, Prints and Photographs: Photography Collection</a:t>
            </a:r>
            <a:endParaRPr lang="it-IT" sz="2200" dirty="0"/>
          </a:p>
          <a:p>
            <a:r>
              <a:rPr lang="en-US" sz="2200" dirty="0"/>
              <a:t>Shelf locator: 017852-E / 017857-E</a:t>
            </a:r>
            <a:endParaRPr lang="it-IT" sz="2200" dirty="0"/>
          </a:p>
          <a:p>
            <a:r>
              <a:rPr lang="en-US" sz="2200" dirty="0"/>
              <a:t>Extent: Print Size: 8 x 10 in. </a:t>
            </a:r>
            <a:r>
              <a:rPr lang="it-IT" sz="2200" dirty="0"/>
              <a:t>(20.3 x 25.4 cm)</a:t>
            </a:r>
          </a:p>
          <a:p>
            <a:r>
              <a:rPr lang="it-IT" sz="2200" dirty="0" err="1"/>
              <a:t>Gelatin</a:t>
            </a:r>
            <a:r>
              <a:rPr lang="it-IT" sz="2200" dirty="0"/>
              <a:t> silver </a:t>
            </a:r>
            <a:r>
              <a:rPr lang="it-IT" sz="2200" dirty="0" err="1"/>
              <a:t>prints</a:t>
            </a:r>
            <a:endParaRPr lang="it-IT" sz="2200" dirty="0"/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632413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651</Words>
  <Application>Microsoft Macintosh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Tema di Office</vt:lpstr>
      <vt:lpstr>Storia e immagine  </vt:lpstr>
      <vt:lpstr>MIGRANT MOTHER- DOROTHEA LANGE</vt:lpstr>
      <vt:lpstr>EFFETTI DELLA GRANDE DEPRESSIONE</vt:lpstr>
      <vt:lpstr>EFFETTI DELLA GRANDE DEPRESSIONE</vt:lpstr>
      <vt:lpstr>EFFETTI DELLA GRANDE DEPRESSIONE</vt:lpstr>
      <vt:lpstr>Povertà DIFFUSA</vt:lpstr>
      <vt:lpstr>POVERTà DIFFUSA</vt:lpstr>
      <vt:lpstr>VITA POST CHIUSURA DELLE INDUSTRIE</vt:lpstr>
      <vt:lpstr>VITA POST CHIUSURA DELLE INDUSTRIE</vt:lpstr>
      <vt:lpstr>SITUAZIONE AGRICOLA E SICCITà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Di Vitantonio</dc:creator>
  <cp:lastModifiedBy>maddalena carli</cp:lastModifiedBy>
  <cp:revision>6</cp:revision>
  <dcterms:created xsi:type="dcterms:W3CDTF">2025-11-19T14:46:42Z</dcterms:created>
  <dcterms:modified xsi:type="dcterms:W3CDTF">2025-11-23T10:34:20Z</dcterms:modified>
</cp:coreProperties>
</file>