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335" r:id="rId2"/>
    <p:sldId id="348" r:id="rId3"/>
    <p:sldId id="371" r:id="rId4"/>
    <p:sldId id="374" r:id="rId5"/>
    <p:sldId id="380" r:id="rId6"/>
    <p:sldId id="381" r:id="rId7"/>
    <p:sldId id="382" r:id="rId8"/>
    <p:sldId id="383" r:id="rId9"/>
    <p:sldId id="368" r:id="rId10"/>
    <p:sldId id="375" r:id="rId11"/>
    <p:sldId id="384" r:id="rId12"/>
    <p:sldId id="385"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81"/>
  </p:normalViewPr>
  <p:slideViewPr>
    <p:cSldViewPr snapToGrid="0">
      <p:cViewPr varScale="1">
        <p:scale>
          <a:sx n="85" d="100"/>
          <a:sy n="85" d="100"/>
        </p:scale>
        <p:origin x="192"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A80CC-20A3-C344-B06D-E9D596BF494B}" type="datetimeFigureOut">
              <a:rPr lang="it-IT" smtClean="0"/>
              <a:t>11/03/25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2D968-9B0B-C141-B041-8A419C610F87}" type="slidenum">
              <a:rPr lang="it-IT" smtClean="0"/>
              <a:t>‹N›</a:t>
            </a:fld>
            <a:endParaRPr lang="it-IT"/>
          </a:p>
        </p:txBody>
      </p:sp>
    </p:spTree>
    <p:extLst>
      <p:ext uri="{BB962C8B-B14F-4D97-AF65-F5344CB8AC3E}">
        <p14:creationId xmlns:p14="http://schemas.microsoft.com/office/powerpoint/2010/main" val="144815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5A168A-61D4-FFA8-8073-8B113514F75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3F24C7C-F9AE-37D4-7916-639B83782FF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8DA0A5D-BAC1-6231-25FF-C79C520B5517}"/>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D0D2ABB0-65E2-83C1-F146-325C1B00B94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04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8207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561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4896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5786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5186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977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7006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9830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010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7746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2579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2ECC72-280E-72C2-E2B3-2F41D58E58B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D44E9CE-69A3-29A1-5AF6-6DD7B66EE4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6F349DE-8CBE-779B-A2B8-725146DDC29D}"/>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5" name="Segnaposto piè di pagina 4">
            <a:extLst>
              <a:ext uri="{FF2B5EF4-FFF2-40B4-BE49-F238E27FC236}">
                <a16:creationId xmlns:a16="http://schemas.microsoft.com/office/drawing/2014/main" id="{2165AB88-27BE-6551-CEA1-2E5FD43011C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A126DFB-E67D-104D-E92C-6B481273BF1B}"/>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330316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A4BCF8-B44D-75F6-05F6-C51F42D766D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6950FA2-3CA6-EC55-018D-FC99DCE488B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A36E9-0A85-B334-9BF5-E95E8FDD2914}"/>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5" name="Segnaposto piè di pagina 4">
            <a:extLst>
              <a:ext uri="{FF2B5EF4-FFF2-40B4-BE49-F238E27FC236}">
                <a16:creationId xmlns:a16="http://schemas.microsoft.com/office/drawing/2014/main" id="{12F4449E-A309-30FC-E172-8B6E05F2BD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FD431D-B051-D7FD-CF35-A802BBE0D431}"/>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2828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43160DE-C0F2-241D-A089-6DBD3CDD0DB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4C2FF80-ED34-BC9E-9C4A-6EF48C078F6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D75C88F-9995-28B1-DB86-B48F4273FFE8}"/>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5" name="Segnaposto piè di pagina 4">
            <a:extLst>
              <a:ext uri="{FF2B5EF4-FFF2-40B4-BE49-F238E27FC236}">
                <a16:creationId xmlns:a16="http://schemas.microsoft.com/office/drawing/2014/main" id="{6DCFADBB-B403-A9DF-C4E8-1D2E8FD6E11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3251D9-4DE2-1CB8-5940-ED4B6BB106B9}"/>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510290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506353" y="1672314"/>
            <a:ext cx="11189995" cy="547200"/>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498261" y="2243181"/>
            <a:ext cx="11189994" cy="619850"/>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522271" y="3891534"/>
            <a:ext cx="5565913" cy="547200"/>
          </a:xfr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11 marzo 2025</a:t>
            </a:fld>
            <a:endParaRPr lang="it-IT" dirty="0"/>
          </a:p>
        </p:txBody>
      </p:sp>
      <p:grpSp>
        <p:nvGrpSpPr>
          <p:cNvPr id="82" name="Gruppo 81">
            <a:extLst>
              <a:ext uri="{FF2B5EF4-FFF2-40B4-BE49-F238E27FC236}">
                <a16:creationId xmlns:a16="http://schemas.microsoft.com/office/drawing/2014/main" id="{5540BA0A-A2F8-1E48-AF86-D2449D532D96}"/>
              </a:ext>
            </a:extLst>
          </p:cNvPr>
          <p:cNvGrpSpPr/>
          <p:nvPr userDrawn="1"/>
        </p:nvGrpSpPr>
        <p:grpSpPr>
          <a:xfrm>
            <a:off x="530087" y="6138000"/>
            <a:ext cx="11131826" cy="720000"/>
            <a:chOff x="530087" y="6138000"/>
            <a:chExt cx="11131826" cy="720000"/>
          </a:xfrm>
        </p:grpSpPr>
        <p:sp>
          <p:nvSpPr>
            <p:cNvPr id="54" name="Rettangolo 53">
              <a:extLst>
                <a:ext uri="{FF2B5EF4-FFF2-40B4-BE49-F238E27FC236}">
                  <a16:creationId xmlns:a16="http://schemas.microsoft.com/office/drawing/2014/main" id="{A5FC1A69-9F52-EF47-8F85-0B6FB45ADFC0}"/>
                </a:ext>
              </a:extLst>
            </p:cNvPr>
            <p:cNvSpPr/>
            <p:nvPr userDrawn="1"/>
          </p:nvSpPr>
          <p:spPr>
            <a:xfrm>
              <a:off x="530087"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Rettangolo 54">
              <a:extLst>
                <a:ext uri="{FF2B5EF4-FFF2-40B4-BE49-F238E27FC236}">
                  <a16:creationId xmlns:a16="http://schemas.microsoft.com/office/drawing/2014/main" id="{E7ECF867-CD1F-A544-93A7-59F02B7EB3F9}"/>
                </a:ext>
              </a:extLst>
            </p:cNvPr>
            <p:cNvSpPr/>
            <p:nvPr userDrawn="1"/>
          </p:nvSpPr>
          <p:spPr>
            <a:xfrm>
              <a:off x="1590261"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Rettangolo 56">
              <a:extLst>
                <a:ext uri="{FF2B5EF4-FFF2-40B4-BE49-F238E27FC236}">
                  <a16:creationId xmlns:a16="http://schemas.microsoft.com/office/drawing/2014/main" id="{E112286F-F6FC-FB40-A761-246E00D4D855}"/>
                </a:ext>
              </a:extLst>
            </p:cNvPr>
            <p:cNvSpPr/>
            <p:nvPr userDrawn="1"/>
          </p:nvSpPr>
          <p:spPr>
            <a:xfrm>
              <a:off x="2650435"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 name="Rettangolo 58">
              <a:extLst>
                <a:ext uri="{FF2B5EF4-FFF2-40B4-BE49-F238E27FC236}">
                  <a16:creationId xmlns:a16="http://schemas.microsoft.com/office/drawing/2014/main" id="{61B4BD18-F688-0F4E-93F6-53DE176B107F}"/>
                </a:ext>
              </a:extLst>
            </p:cNvPr>
            <p:cNvSpPr/>
            <p:nvPr userDrawn="1"/>
          </p:nvSpPr>
          <p:spPr>
            <a:xfrm>
              <a:off x="3710609"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 name="Rettangolo 60">
              <a:extLst>
                <a:ext uri="{FF2B5EF4-FFF2-40B4-BE49-F238E27FC236}">
                  <a16:creationId xmlns:a16="http://schemas.microsoft.com/office/drawing/2014/main" id="{35B704C4-AEA3-C647-9999-62D70618425C}"/>
                </a:ext>
              </a:extLst>
            </p:cNvPr>
            <p:cNvSpPr/>
            <p:nvPr userDrawn="1"/>
          </p:nvSpPr>
          <p:spPr>
            <a:xfrm>
              <a:off x="4770783"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 name="Rettangolo 62">
              <a:extLst>
                <a:ext uri="{FF2B5EF4-FFF2-40B4-BE49-F238E27FC236}">
                  <a16:creationId xmlns:a16="http://schemas.microsoft.com/office/drawing/2014/main" id="{B5B290BF-9576-1543-872D-91DDB5937065}"/>
                </a:ext>
              </a:extLst>
            </p:cNvPr>
            <p:cNvSpPr/>
            <p:nvPr userDrawn="1"/>
          </p:nvSpPr>
          <p:spPr>
            <a:xfrm>
              <a:off x="5830957"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 name="Rettangolo 64">
              <a:extLst>
                <a:ext uri="{FF2B5EF4-FFF2-40B4-BE49-F238E27FC236}">
                  <a16:creationId xmlns:a16="http://schemas.microsoft.com/office/drawing/2014/main" id="{0DCA18FE-2923-3B4E-A5C2-85D922F38FD0}"/>
                </a:ext>
              </a:extLst>
            </p:cNvPr>
            <p:cNvSpPr/>
            <p:nvPr userDrawn="1"/>
          </p:nvSpPr>
          <p:spPr>
            <a:xfrm>
              <a:off x="6891130"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 name="Rettangolo 66">
              <a:extLst>
                <a:ext uri="{FF2B5EF4-FFF2-40B4-BE49-F238E27FC236}">
                  <a16:creationId xmlns:a16="http://schemas.microsoft.com/office/drawing/2014/main" id="{1E45AD85-CF93-2846-BC0C-2BA8D4DB418A}"/>
                </a:ext>
              </a:extLst>
            </p:cNvPr>
            <p:cNvSpPr/>
            <p:nvPr userDrawn="1"/>
          </p:nvSpPr>
          <p:spPr>
            <a:xfrm>
              <a:off x="7951304"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Rettangolo 68">
              <a:extLst>
                <a:ext uri="{FF2B5EF4-FFF2-40B4-BE49-F238E27FC236}">
                  <a16:creationId xmlns:a16="http://schemas.microsoft.com/office/drawing/2014/main" id="{0CF0D82F-31DB-C64B-8A03-2D08FA7E79D9}"/>
                </a:ext>
              </a:extLst>
            </p:cNvPr>
            <p:cNvSpPr/>
            <p:nvPr userDrawn="1"/>
          </p:nvSpPr>
          <p:spPr>
            <a:xfrm>
              <a:off x="9011478"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 name="Rettangolo 70">
              <a:extLst>
                <a:ext uri="{FF2B5EF4-FFF2-40B4-BE49-F238E27FC236}">
                  <a16:creationId xmlns:a16="http://schemas.microsoft.com/office/drawing/2014/main" id="{324BE938-9044-8E47-9BA4-80AF2F19990B}"/>
                </a:ext>
              </a:extLst>
            </p:cNvPr>
            <p:cNvSpPr/>
            <p:nvPr userDrawn="1"/>
          </p:nvSpPr>
          <p:spPr>
            <a:xfrm>
              <a:off x="10071652"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 name="Rettangolo 72">
              <a:extLst>
                <a:ext uri="{FF2B5EF4-FFF2-40B4-BE49-F238E27FC236}">
                  <a16:creationId xmlns:a16="http://schemas.microsoft.com/office/drawing/2014/main" id="{EDAFE086-4A55-2347-8DE3-D7DF548A3C4F}"/>
                </a:ext>
              </a:extLst>
            </p:cNvPr>
            <p:cNvSpPr/>
            <p:nvPr userDrawn="1"/>
          </p:nvSpPr>
          <p:spPr>
            <a:xfrm>
              <a:off x="11131826"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81" name="Gruppo 80">
            <a:extLst>
              <a:ext uri="{FF2B5EF4-FFF2-40B4-BE49-F238E27FC236}">
                <a16:creationId xmlns:a16="http://schemas.microsoft.com/office/drawing/2014/main" id="{A4C5C7EC-083B-CD48-A862-19F4ED944048}"/>
              </a:ext>
            </a:extLst>
          </p:cNvPr>
          <p:cNvGrpSpPr/>
          <p:nvPr userDrawn="1"/>
        </p:nvGrpSpPr>
        <p:grpSpPr>
          <a:xfrm>
            <a:off x="1060174" y="6138000"/>
            <a:ext cx="10071652" cy="720000"/>
            <a:chOff x="1060174" y="6138000"/>
            <a:chExt cx="10071652" cy="720000"/>
          </a:xfrm>
          <a:solidFill>
            <a:srgbClr val="006298"/>
          </a:solidFill>
        </p:grpSpPr>
        <p:sp>
          <p:nvSpPr>
            <p:cNvPr id="56" name="Rettangolo 55">
              <a:extLst>
                <a:ext uri="{FF2B5EF4-FFF2-40B4-BE49-F238E27FC236}">
                  <a16:creationId xmlns:a16="http://schemas.microsoft.com/office/drawing/2014/main" id="{0C028009-61B6-504A-86BF-75FC39DE243E}"/>
                </a:ext>
              </a:extLst>
            </p:cNvPr>
            <p:cNvSpPr/>
            <p:nvPr userDrawn="1"/>
          </p:nvSpPr>
          <p:spPr>
            <a:xfrm>
              <a:off x="1060174"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Rettangolo 57">
              <a:extLst>
                <a:ext uri="{FF2B5EF4-FFF2-40B4-BE49-F238E27FC236}">
                  <a16:creationId xmlns:a16="http://schemas.microsoft.com/office/drawing/2014/main" id="{359FF146-AD7A-8345-996B-F028DF33A537}"/>
                </a:ext>
              </a:extLst>
            </p:cNvPr>
            <p:cNvSpPr/>
            <p:nvPr userDrawn="1"/>
          </p:nvSpPr>
          <p:spPr>
            <a:xfrm>
              <a:off x="2120348"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Rettangolo 59">
              <a:extLst>
                <a:ext uri="{FF2B5EF4-FFF2-40B4-BE49-F238E27FC236}">
                  <a16:creationId xmlns:a16="http://schemas.microsoft.com/office/drawing/2014/main" id="{C3BE867D-189E-E140-90A2-9C373B76323D}"/>
                </a:ext>
              </a:extLst>
            </p:cNvPr>
            <p:cNvSpPr/>
            <p:nvPr userDrawn="1"/>
          </p:nvSpPr>
          <p:spPr>
            <a:xfrm>
              <a:off x="3180522"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Rettangolo 61">
              <a:extLst>
                <a:ext uri="{FF2B5EF4-FFF2-40B4-BE49-F238E27FC236}">
                  <a16:creationId xmlns:a16="http://schemas.microsoft.com/office/drawing/2014/main" id="{B3968CAB-E9C9-C448-BAED-1164B67B83D6}"/>
                </a:ext>
              </a:extLst>
            </p:cNvPr>
            <p:cNvSpPr/>
            <p:nvPr userDrawn="1"/>
          </p:nvSpPr>
          <p:spPr>
            <a:xfrm>
              <a:off x="4240696"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 name="Rettangolo 63">
              <a:extLst>
                <a:ext uri="{FF2B5EF4-FFF2-40B4-BE49-F238E27FC236}">
                  <a16:creationId xmlns:a16="http://schemas.microsoft.com/office/drawing/2014/main" id="{DD7E810C-6698-4141-AE4D-FED7B888FB8E}"/>
                </a:ext>
              </a:extLst>
            </p:cNvPr>
            <p:cNvSpPr/>
            <p:nvPr userDrawn="1"/>
          </p:nvSpPr>
          <p:spPr>
            <a:xfrm>
              <a:off x="5300870"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 name="Rettangolo 65">
              <a:extLst>
                <a:ext uri="{FF2B5EF4-FFF2-40B4-BE49-F238E27FC236}">
                  <a16:creationId xmlns:a16="http://schemas.microsoft.com/office/drawing/2014/main" id="{9B0258DC-87FE-6E48-B377-3E2FDBC08326}"/>
                </a:ext>
              </a:extLst>
            </p:cNvPr>
            <p:cNvSpPr/>
            <p:nvPr userDrawn="1"/>
          </p:nvSpPr>
          <p:spPr>
            <a:xfrm>
              <a:off x="6361043"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Rettangolo 67">
              <a:extLst>
                <a:ext uri="{FF2B5EF4-FFF2-40B4-BE49-F238E27FC236}">
                  <a16:creationId xmlns:a16="http://schemas.microsoft.com/office/drawing/2014/main" id="{922BA846-4255-384A-97F0-52FD5A3C3965}"/>
                </a:ext>
              </a:extLst>
            </p:cNvPr>
            <p:cNvSpPr/>
            <p:nvPr userDrawn="1"/>
          </p:nvSpPr>
          <p:spPr>
            <a:xfrm>
              <a:off x="7421217"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 name="Rettangolo 69">
              <a:extLst>
                <a:ext uri="{FF2B5EF4-FFF2-40B4-BE49-F238E27FC236}">
                  <a16:creationId xmlns:a16="http://schemas.microsoft.com/office/drawing/2014/main" id="{D2E5825D-0B98-D043-890F-554D5B9AF97E}"/>
                </a:ext>
              </a:extLst>
            </p:cNvPr>
            <p:cNvSpPr/>
            <p:nvPr userDrawn="1"/>
          </p:nvSpPr>
          <p:spPr>
            <a:xfrm>
              <a:off x="8481391"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 name="Rettangolo 71">
              <a:extLst>
                <a:ext uri="{FF2B5EF4-FFF2-40B4-BE49-F238E27FC236}">
                  <a16:creationId xmlns:a16="http://schemas.microsoft.com/office/drawing/2014/main" id="{888D3338-3950-944B-84B7-796D95024907}"/>
                </a:ext>
              </a:extLst>
            </p:cNvPr>
            <p:cNvSpPr/>
            <p:nvPr userDrawn="1"/>
          </p:nvSpPr>
          <p:spPr>
            <a:xfrm>
              <a:off x="9541565"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 name="Rettangolo 73">
              <a:extLst>
                <a:ext uri="{FF2B5EF4-FFF2-40B4-BE49-F238E27FC236}">
                  <a16:creationId xmlns:a16="http://schemas.microsoft.com/office/drawing/2014/main" id="{CE370570-6F3F-4D47-9CB5-970BC89BA15D}"/>
                </a:ext>
              </a:extLst>
            </p:cNvPr>
            <p:cNvSpPr/>
            <p:nvPr userDrawn="1"/>
          </p:nvSpPr>
          <p:spPr>
            <a:xfrm>
              <a:off x="10601739"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pic>
        <p:nvPicPr>
          <p:cNvPr id="75" name="Immagine 74">
            <a:extLst>
              <a:ext uri="{FF2B5EF4-FFF2-40B4-BE49-F238E27FC236}">
                <a16:creationId xmlns:a16="http://schemas.microsoft.com/office/drawing/2014/main" id="{F496A682-0F52-234A-8803-BDFAFDE999A5}"/>
              </a:ext>
            </a:extLst>
          </p:cNvPr>
          <p:cNvPicPr>
            <a:picLocks noChangeAspect="1"/>
          </p:cNvPicPr>
          <p:nvPr userDrawn="1"/>
        </p:nvPicPr>
        <p:blipFill>
          <a:blip/>
          <a:stretch>
            <a:fillRect/>
          </a:stretch>
        </p:blipFill>
        <p:spPr>
          <a:xfrm>
            <a:off x="515508" y="5066132"/>
            <a:ext cx="3257143" cy="547200"/>
          </a:xfrm>
          <a:prstGeom prst="rect">
            <a:avLst/>
          </a:prstGeom>
        </p:spPr>
      </p:pic>
      <p:sp>
        <p:nvSpPr>
          <p:cNvPr id="32" name="Segnaposto testo 77">
            <a:extLst>
              <a:ext uri="{FF2B5EF4-FFF2-40B4-BE49-F238E27FC236}">
                <a16:creationId xmlns:a16="http://schemas.microsoft.com/office/drawing/2014/main" id="{11E9754D-4544-094C-90CE-D95DEC303D3D}"/>
              </a:ext>
            </a:extLst>
          </p:cNvPr>
          <p:cNvSpPr>
            <a:spLocks noGrp="1"/>
          </p:cNvSpPr>
          <p:nvPr>
            <p:ph type="body" sz="quarter" idx="11" hasCustomPrompt="1"/>
          </p:nvPr>
        </p:nvSpPr>
        <p:spPr>
          <a:xfrm>
            <a:off x="530225" y="795857"/>
            <a:ext cx="6889750" cy="724967"/>
          </a:xfrm>
        </p:spPr>
        <p:txBody>
          <a:bodyPr lIns="0" tIns="0" rIns="0" bIns="0" anchor="t">
            <a:noAutofit/>
          </a:bodyPr>
          <a:lstStyle>
            <a:lvl1pPr marL="0" indent="0">
              <a:lnSpc>
                <a:spcPct val="90000"/>
              </a:lnSpc>
              <a:spcBef>
                <a:spcPts val="0"/>
              </a:spcBef>
              <a:buNone/>
              <a:defRPr lang="it-IT" sz="2000" b="0" i="0" smtClean="0">
                <a:solidFill>
                  <a:srgbClr val="003A70"/>
                </a:solidFill>
                <a:effectLst/>
                <a:latin typeface="Luiss Sans" pitchFamily="2" charset="0"/>
              </a:defRPr>
            </a:lvl1pPr>
          </a:lstStyle>
          <a:p>
            <a:r>
              <a:rPr lang="it-IT" dirty="0"/>
              <a:t>Specifica, Dipartimento, School</a:t>
            </a:r>
            <a:endParaRPr lang="it-IT" dirty="0">
              <a:solidFill>
                <a:srgbClr val="004274"/>
              </a:solidFill>
              <a:effectLst/>
              <a:latin typeface="Luiss type" pitchFamily="2" charset="77"/>
            </a:endParaRPr>
          </a:p>
        </p:txBody>
      </p:sp>
      <p:sp>
        <p:nvSpPr>
          <p:cNvPr id="7" name="CasellaDiTesto 6">
            <a:extLst>
              <a:ext uri="{FF2B5EF4-FFF2-40B4-BE49-F238E27FC236}">
                <a16:creationId xmlns:a16="http://schemas.microsoft.com/office/drawing/2014/main" id="{4F48BF19-5644-BB43-8AD2-AEB567996144}"/>
              </a:ext>
            </a:extLst>
          </p:cNvPr>
          <p:cNvSpPr txBox="1"/>
          <p:nvPr userDrawn="1"/>
        </p:nvSpPr>
        <p:spPr>
          <a:xfrm>
            <a:off x="527023" y="500698"/>
            <a:ext cx="5553075" cy="264671"/>
          </a:xfrm>
          <a:prstGeom prst="rect">
            <a:avLst/>
          </a:prstGeom>
          <a:noFill/>
        </p:spPr>
        <p:txBody>
          <a:bodyPr wrap="square" lIns="0" tIns="0" rIns="0" bIns="0" rtlCol="0" anchor="t">
            <a:noAutofit/>
          </a:bodyPr>
          <a:lstStyle/>
          <a:p>
            <a:pPr algn="l"/>
            <a:r>
              <a:rPr lang="it-IT" sz="2000" b="1" i="0" dirty="0">
                <a:solidFill>
                  <a:srgbClr val="003A70"/>
                </a:solidFill>
                <a:latin typeface="Luiss Sans" pitchFamily="2" charset="0"/>
              </a:rPr>
              <a:t>Luiss</a:t>
            </a:r>
          </a:p>
        </p:txBody>
      </p:sp>
    </p:spTree>
    <p:extLst>
      <p:ext uri="{BB962C8B-B14F-4D97-AF65-F5344CB8AC3E}">
        <p14:creationId xmlns:p14="http://schemas.microsoft.com/office/powerpoint/2010/main" val="32809441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864">
          <p15:clr>
            <a:srgbClr val="FBAE40"/>
          </p15:clr>
        </p15:guide>
        <p15:guide id="5" orient="horz" pos="3517">
          <p15:clr>
            <a:srgbClr val="FBAE40"/>
          </p15:clr>
        </p15:guide>
        <p15:guide id="7" orient="horz" pos="2742">
          <p15:clr>
            <a:srgbClr val="FBAE40"/>
          </p15:clr>
        </p15:guide>
        <p15:guide id="8" orient="horz" pos="1091">
          <p15:clr>
            <a:srgbClr val="FBAE40"/>
          </p15:clr>
        </p15:guide>
        <p15:guide id="10" pos="5011">
          <p15:clr>
            <a:srgbClr val="FBAE40"/>
          </p15:clr>
        </p15:guide>
        <p15:guide id="11" pos="467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DA9BEF-80A2-2331-DC94-EBB0C2858E8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9D19C77-4BE8-2E96-C0B8-733DE692E46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F85FAC5-3CEB-E7E8-0C26-134619395CF7}"/>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5" name="Segnaposto piè di pagina 4">
            <a:extLst>
              <a:ext uri="{FF2B5EF4-FFF2-40B4-BE49-F238E27FC236}">
                <a16:creationId xmlns:a16="http://schemas.microsoft.com/office/drawing/2014/main" id="{C2A447C6-BBB5-AE5F-213C-A75B55A319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170495-A64D-9581-65F3-209633DE8E1B}"/>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3753498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0DBE94-C5A7-7146-5DF9-B7AE84427DE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5495F73-6741-4E8D-C2F4-35124625B3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75B4F62-E436-DCD4-5D5B-80B9D88F57E9}"/>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5" name="Segnaposto piè di pagina 4">
            <a:extLst>
              <a:ext uri="{FF2B5EF4-FFF2-40B4-BE49-F238E27FC236}">
                <a16:creationId xmlns:a16="http://schemas.microsoft.com/office/drawing/2014/main" id="{DE8E0835-B3FC-ED34-1FF8-BF1E940D89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4662F94-BC73-17CD-5247-355D5A549B3C}"/>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329298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0D406D-7C0D-5EA4-D71A-8F50383141A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A46FA6B-3F0C-218F-C39C-212A702CC0E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A09847B-C27A-8415-A22C-D7457435095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151B669-6778-1071-378A-FCF068101DA7}"/>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6" name="Segnaposto piè di pagina 5">
            <a:extLst>
              <a:ext uri="{FF2B5EF4-FFF2-40B4-BE49-F238E27FC236}">
                <a16:creationId xmlns:a16="http://schemas.microsoft.com/office/drawing/2014/main" id="{49866B33-D405-6AA2-04DD-8D1A4A8C7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AC9CED0-7C38-A680-A3E8-79967908D1B3}"/>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1215159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BFFFC2-9497-EE80-67E2-95617E1A936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63221A3-3F79-CE47-AF15-BE1883619C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92B4A25-4702-E7AF-1318-918274CAF1C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E371380-C290-51C9-BF6A-DB6754F262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48FF730-5359-B6A8-B12D-A36D5C2F2F1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BFF7F4F-D638-4C9A-8225-D0E96B3A2378}"/>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8" name="Segnaposto piè di pagina 7">
            <a:extLst>
              <a:ext uri="{FF2B5EF4-FFF2-40B4-BE49-F238E27FC236}">
                <a16:creationId xmlns:a16="http://schemas.microsoft.com/office/drawing/2014/main" id="{B7A56874-A21B-AD3C-00FA-F73655AEF7B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F0A97E2-611F-6021-6B95-F37F906B9E63}"/>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134713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654111-F026-CDC0-4656-B719E1D1ACA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752540F-E4FE-8F35-FFC5-574203D846BF}"/>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4" name="Segnaposto piè di pagina 3">
            <a:extLst>
              <a:ext uri="{FF2B5EF4-FFF2-40B4-BE49-F238E27FC236}">
                <a16:creationId xmlns:a16="http://schemas.microsoft.com/office/drawing/2014/main" id="{B6D46E13-2E96-77A9-462A-3E8D64C38D7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BCDD7D3-6592-93E6-0D4D-2BDD17C36AC2}"/>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53543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94E561C-1D2F-5C79-09C0-3D8544DF8F93}"/>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3" name="Segnaposto piè di pagina 2">
            <a:extLst>
              <a:ext uri="{FF2B5EF4-FFF2-40B4-BE49-F238E27FC236}">
                <a16:creationId xmlns:a16="http://schemas.microsoft.com/office/drawing/2014/main" id="{0F675F10-CBB4-3D3F-3CBF-6B255BB4E40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E2CDB5B-B609-4500-47F1-2A34113DD037}"/>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255400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6ECC02-1330-B1DC-C297-5E4569F69A4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7EBE631-1F5E-974F-F0D9-B1BB4012C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6E9B07D-A11A-F80A-0F10-BFB1AD274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DC8AF56-3003-6CD2-099B-C437A1B9292F}"/>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6" name="Segnaposto piè di pagina 5">
            <a:extLst>
              <a:ext uri="{FF2B5EF4-FFF2-40B4-BE49-F238E27FC236}">
                <a16:creationId xmlns:a16="http://schemas.microsoft.com/office/drawing/2014/main" id="{6A64C94F-F4C9-4E16-C2CC-06D44F647CF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858C6C2-503B-F1F4-C5B7-CE60FD4EDA12}"/>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106742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D4A6A7-397A-029E-4F1F-518C7DD2E8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7C1659A-5181-3716-91F0-E512EC038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104660F-3444-29CE-0022-A347C1BB8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CDFF5B3-9EA7-28FC-8CB4-8EE9CB903D32}"/>
              </a:ext>
            </a:extLst>
          </p:cNvPr>
          <p:cNvSpPr>
            <a:spLocks noGrp="1"/>
          </p:cNvSpPr>
          <p:nvPr>
            <p:ph type="dt" sz="half" idx="10"/>
          </p:nvPr>
        </p:nvSpPr>
        <p:spPr/>
        <p:txBody>
          <a:bodyPr/>
          <a:lstStyle/>
          <a:p>
            <a:fld id="{A7F286A0-824A-5942-B62D-2CDCFA938951}" type="datetimeFigureOut">
              <a:rPr lang="it-IT" smtClean="0"/>
              <a:t>11/03/25</a:t>
            </a:fld>
            <a:endParaRPr lang="it-IT"/>
          </a:p>
        </p:txBody>
      </p:sp>
      <p:sp>
        <p:nvSpPr>
          <p:cNvPr id="6" name="Segnaposto piè di pagina 5">
            <a:extLst>
              <a:ext uri="{FF2B5EF4-FFF2-40B4-BE49-F238E27FC236}">
                <a16:creationId xmlns:a16="http://schemas.microsoft.com/office/drawing/2014/main" id="{0A5424BD-8406-7085-3A44-2B6AC1F0491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C46EAB-6271-89BD-988F-1683B8088F5C}"/>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48773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5F06D29-4895-B3EE-1718-BD95BD40DB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5E5F458-6B28-8315-C74D-7DB77A5A3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92741B5-7DDD-D058-E233-735285CD5B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286A0-824A-5942-B62D-2CDCFA938951}" type="datetimeFigureOut">
              <a:rPr lang="it-IT" smtClean="0"/>
              <a:t>11/03/25</a:t>
            </a:fld>
            <a:endParaRPr lang="it-IT"/>
          </a:p>
        </p:txBody>
      </p:sp>
      <p:sp>
        <p:nvSpPr>
          <p:cNvPr id="5" name="Segnaposto piè di pagina 4">
            <a:extLst>
              <a:ext uri="{FF2B5EF4-FFF2-40B4-BE49-F238E27FC236}">
                <a16:creationId xmlns:a16="http://schemas.microsoft.com/office/drawing/2014/main" id="{A61DB45D-58C4-C289-B768-AE08237F6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CC36594-999E-2C84-4402-3F6FB517C7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EEC13-CC30-8646-866A-F5E48827E0E2}" type="slidenum">
              <a:rPr lang="it-IT" smtClean="0"/>
              <a:t>‹N›</a:t>
            </a:fld>
            <a:endParaRPr lang="it-IT"/>
          </a:p>
        </p:txBody>
      </p:sp>
    </p:spTree>
    <p:extLst>
      <p:ext uri="{BB962C8B-B14F-4D97-AF65-F5344CB8AC3E}">
        <p14:creationId xmlns:p14="http://schemas.microsoft.com/office/powerpoint/2010/main" val="3523341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4E4BF2-12BC-D68B-DB54-3E906979179F}"/>
            </a:ext>
          </a:extLst>
        </p:cNvPr>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D06A8F5F-E5AD-743A-2736-31A5C5BE102C}"/>
              </a:ext>
            </a:extLst>
          </p:cNvPr>
          <p:cNvSpPr>
            <a:spLocks noGrp="1"/>
          </p:cNvSpPr>
          <p:nvPr>
            <p:ph sz="half" idx="1"/>
          </p:nvPr>
        </p:nvSpPr>
        <p:spPr>
          <a:xfrm>
            <a:off x="838200" y="1929384"/>
            <a:ext cx="10515600" cy="4251960"/>
          </a:xfrm>
        </p:spPr>
        <p:txBody>
          <a:bodyPr vert="horz" lIns="91440" tIns="45720" rIns="91440" bIns="45720" rtlCol="0">
            <a:normAutofit/>
          </a:bodyPr>
          <a:lstStyle/>
          <a:p>
            <a:pPr marL="0" indent="0">
              <a:buNone/>
            </a:pPr>
            <a:r>
              <a:rPr lang="it-IT" sz="6000" dirty="0"/>
              <a:t>L’individuo nel diritto internazionale classico</a:t>
            </a:r>
            <a:r>
              <a:rPr lang="it-IT" sz="5800" b="1" dirty="0"/>
              <a:t>
</a:t>
            </a:r>
            <a:endParaRPr lang="en-US" sz="5800" b="1" dirty="0"/>
          </a:p>
        </p:txBody>
      </p:sp>
      <p:sp>
        <p:nvSpPr>
          <p:cNvPr id="7" name="Segnaposto numero diapositiva 6">
            <a:extLst>
              <a:ext uri="{FF2B5EF4-FFF2-40B4-BE49-F238E27FC236}">
                <a16:creationId xmlns:a16="http://schemas.microsoft.com/office/drawing/2014/main" id="{E85D1090-A6BF-477D-00A1-C98788112C7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1814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a:bodyPr>
          <a:lstStyle/>
          <a:p>
            <a:pPr marL="0" indent="0" algn="just">
              <a:buNone/>
            </a:pPr>
            <a:r>
              <a:rPr lang="en-US" sz="3400" dirty="0"/>
              <a:t>
</a:t>
            </a:r>
          </a:p>
          <a:p>
            <a:pPr marL="0" indent="0" algn="ctr">
              <a:buNone/>
            </a:pPr>
            <a:r>
              <a:rPr lang="it-IT" sz="4400" i="1" dirty="0"/>
              <a:t>non refoulement</a:t>
            </a:r>
            <a:r>
              <a:rPr lang="en-US" sz="3400" dirty="0"/>
              <a:t>
</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942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58781"/>
            <a:ext cx="10515600" cy="4318182"/>
          </a:xfrm>
        </p:spPr>
        <p:txBody>
          <a:bodyPr vert="horz" lIns="91440" tIns="45720" rIns="91440" bIns="45720" rtlCol="0">
            <a:normAutofit fontScale="92500" lnSpcReduction="10000"/>
          </a:bodyPr>
          <a:lstStyle/>
          <a:p>
            <a:pPr marL="742950" indent="-742950" algn="just">
              <a:buFont typeface="+mj-lt"/>
              <a:buAutoNum type="arabicPeriod"/>
            </a:pPr>
            <a:r>
              <a:rPr lang="it-IT" sz="3600" dirty="0"/>
              <a:t>Nessuno Stato contraente può espellere o respingere («</a:t>
            </a:r>
            <a:r>
              <a:rPr lang="it-IT" sz="3600" b="1" i="1" dirty="0" err="1"/>
              <a:t>refouler</a:t>
            </a:r>
            <a:r>
              <a:rPr lang="it-IT" sz="3600" dirty="0"/>
              <a:t>») un rifugiato in qualsiasi modo verso le frontiere di territori in cui la sua vita o la sua libertà sarebbero minacciate a causa della sua razza, religione, nazionalità, appartenenza ad un determinato gruppo sociale o delle sue opinioni politiche.
Il beneficio della presente disposizione non può tuttavia essere invocato da un rifugiato laddove vi siano ragionevoli motivi per ritenere che lo stesso costituisca un pericolo per la sicurezza del paese in cui si trova [...]</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32B17B55-B3CD-D829-D856-EC143C357D94}"/>
              </a:ext>
            </a:extLst>
          </p:cNvPr>
          <p:cNvSpPr txBox="1"/>
          <p:nvPr/>
        </p:nvSpPr>
        <p:spPr>
          <a:xfrm>
            <a:off x="434715" y="429892"/>
            <a:ext cx="11377534" cy="1323439"/>
          </a:xfrm>
          <a:prstGeom prst="rect">
            <a:avLst/>
          </a:prstGeom>
          <a:noFill/>
        </p:spPr>
        <p:txBody>
          <a:bodyPr wrap="square">
            <a:spAutoFit/>
          </a:bodyPr>
          <a:lstStyle/>
          <a:p>
            <a:pPr lvl="0" algn="ctr">
              <a:defRPr/>
            </a:pPr>
            <a:r>
              <a:rPr lang="it-IT" sz="4000" dirty="0"/>
              <a:t>Convenzione di Ginevra sullo status dei rifugiati (1951)</a:t>
            </a:r>
            <a:br>
              <a:rPr lang="it-IT" sz="4000" dirty="0"/>
            </a:br>
            <a:r>
              <a:rPr lang="it-IT" sz="4000" dirty="0"/>
              <a:t>Articolo 33</a:t>
            </a:r>
            <a:endPar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3018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58781"/>
            <a:ext cx="10515600" cy="4318182"/>
          </a:xfrm>
        </p:spPr>
        <p:txBody>
          <a:bodyPr vert="horz" lIns="91440" tIns="45720" rIns="91440" bIns="45720" rtlCol="0">
            <a:normAutofit fontScale="92500" lnSpcReduction="10000"/>
          </a:bodyPr>
          <a:lstStyle/>
          <a:p>
            <a:pPr marL="742950" indent="-742950" algn="just">
              <a:buFont typeface="+mj-lt"/>
              <a:buAutoNum type="arabicPeriod"/>
            </a:pPr>
            <a:r>
              <a:rPr lang="it-IT" sz="3600" dirty="0"/>
              <a:t>Nessuno Stato Parte può espellere, respingere («</a:t>
            </a:r>
            <a:r>
              <a:rPr lang="it-IT" sz="3600" i="1" dirty="0" err="1"/>
              <a:t>refouler</a:t>
            </a:r>
            <a:r>
              <a:rPr lang="it-IT" sz="3600" dirty="0"/>
              <a:t>») o estradare una persona verso un altro Stato qualora sussistano fondati motivi per ritenere che essa correrebbe il rischio di essere sottoposta a tortura.
Al fine di determinare se sussistano tali motivi, le autorità competenti tengono conto di tutte le considerazioni pertinenti, compresa, se del caso, l’esistenza nello Stato interessato di uno schema ricorrente di violazioni gravi, flagranti o di massa dei diritti umani.</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32B17B55-B3CD-D829-D856-EC143C357D94}"/>
              </a:ext>
            </a:extLst>
          </p:cNvPr>
          <p:cNvSpPr txBox="1"/>
          <p:nvPr/>
        </p:nvSpPr>
        <p:spPr>
          <a:xfrm>
            <a:off x="434715" y="429892"/>
            <a:ext cx="11377534" cy="1323439"/>
          </a:xfrm>
          <a:prstGeom prst="rect">
            <a:avLst/>
          </a:prstGeom>
          <a:noFill/>
        </p:spPr>
        <p:txBody>
          <a:bodyPr wrap="square">
            <a:spAutoFit/>
          </a:bodyPr>
          <a:lstStyle/>
          <a:p>
            <a:pPr lvl="0" algn="ctr">
              <a:defRPr/>
            </a:pPr>
            <a:r>
              <a:rPr lang="it-IT" sz="4000" dirty="0"/>
              <a:t>Convenzione contro la tortura (1984)</a:t>
            </a:r>
            <a:br>
              <a:rPr lang="it-IT" sz="4000" dirty="0"/>
            </a:br>
            <a:r>
              <a:rPr lang="it-IT" sz="4000" dirty="0"/>
              <a:t>Articolo 3</a:t>
            </a:r>
            <a:endPar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8775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92500" lnSpcReduction="10000"/>
          </a:bodyPr>
          <a:lstStyle/>
          <a:p>
            <a:pPr marL="742950" indent="-742950" algn="just">
              <a:buFont typeface="+mj-lt"/>
              <a:buAutoNum type="arabicPeriod"/>
            </a:pPr>
            <a:endParaRPr lang="en-US" sz="3400" dirty="0"/>
          </a:p>
          <a:p>
            <a:pPr marL="742950" indent="-742950" algn="just">
              <a:buFont typeface="+mj-lt"/>
              <a:buAutoNum type="arabicPeriod"/>
            </a:pPr>
            <a:r>
              <a:rPr lang="it-IT" sz="4400" dirty="0"/>
              <a:t>Personalità e capacità giuridiche
Diritto all’assistenza consolare
Protezione della vita, della libertà e della proprietà
Indennizzo per espropriazione
Limiti all’espulsione</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000" dirty="0"/>
              <a:t>standard minimo di trattamento degli stranieri</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4000" dirty="0"/>
              <a:t>(«</a:t>
            </a:r>
            <a:r>
              <a:rPr lang="it-IT" sz="4000" i="1" dirty="0"/>
              <a:t>minimum standard of treatment</a:t>
            </a:r>
            <a:r>
              <a:rPr lang="it-IT" sz="4000" dirty="0"/>
              <a:t>»)</a:t>
            </a:r>
            <a:endPar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9484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77500" lnSpcReduction="20000"/>
          </a:bodyPr>
          <a:lstStyle/>
          <a:p>
            <a:pPr marL="514350" indent="-514350" algn="just">
              <a:buFont typeface="+mj-lt"/>
              <a:buAutoNum type="alphaLcPeriod"/>
            </a:pPr>
            <a:r>
              <a:rPr lang="it-IT" sz="3600" b="1" dirty="0"/>
              <a:t>I funzionari consolari sono liberi di comunicare con i cittadini dello Stato d'invio e di avere accesso a tali cittadini</a:t>
            </a:r>
            <a:r>
              <a:rPr lang="it-IT" sz="3600" dirty="0"/>
              <a:t>. I cittadini dello Stato d'invio hanno la stessa libertà per quanto riguarda la comunicazione con i funzionari consolari dello Stato d'invio e l'accesso agli stessi;
Su richiesta del cittadino, le autorità competenti dello Stato di residenza informano senza indugio l’ufficio consolare dello Stato d’invio se, nella sua circoscrizione consolare, un cittadino di tale Stato è arrestato o posto in carcere o in custodia cautelare o è detenuto in qualsiasi altro modo. Qualsiasi comunicazione indirizzata al posto consolare dalla persona arrestata, in stato di carcerazione, di custodia o di detenzione, deve essere inoltrata senza indugio da dette autorità. Dette autorità informano senza indugio l’interessato dei suoi diritti ai sensi del presente comma; […]</a:t>
            </a:r>
            <a:endParaRPr lang="it-IT" sz="44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CasellaDiTesto 1">
            <a:extLst>
              <a:ext uri="{FF2B5EF4-FFF2-40B4-BE49-F238E27FC236}">
                <a16:creationId xmlns:a16="http://schemas.microsoft.com/office/drawing/2014/main" id="{32B17B55-B3CD-D829-D856-EC143C357D94}"/>
              </a:ext>
            </a:extLst>
          </p:cNvPr>
          <p:cNvSpPr txBox="1"/>
          <p:nvPr/>
        </p:nvSpPr>
        <p:spPr>
          <a:xfrm>
            <a:off x="555710" y="429892"/>
            <a:ext cx="11080580" cy="1323439"/>
          </a:xfrm>
          <a:prstGeom prst="rect">
            <a:avLst/>
          </a:prstGeom>
          <a:noFill/>
        </p:spPr>
        <p:txBody>
          <a:bodyPr wrap="square">
            <a:spAutoFit/>
          </a:bodyPr>
          <a:lstStyle/>
          <a:p>
            <a:pPr lvl="0" algn="ctr">
              <a:defRPr/>
            </a:pPr>
            <a:r>
              <a:rPr lang="it-IT" sz="4000" dirty="0"/>
              <a:t>Convenzione di Vienna sulle relazioni consolari</a:t>
            </a:r>
            <a:br>
              <a:rPr lang="it-IT" sz="4000" dirty="0"/>
            </a:br>
            <a:r>
              <a:rPr lang="it-IT" sz="4000" dirty="0"/>
              <a:t>Articolo 36</a:t>
            </a:r>
            <a:endPar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8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77500" lnSpcReduction="20000"/>
          </a:bodyPr>
          <a:lstStyle/>
          <a:p>
            <a:pPr marL="0" indent="0" algn="just">
              <a:buNone/>
            </a:pPr>
            <a:r>
              <a:rPr lang="en-US" sz="4400" dirty="0"/>
              <a:t>[…] </a:t>
            </a:r>
            <a:r>
              <a:rPr lang="en-US" sz="4400" dirty="0" err="1"/>
              <a:t>l’ordine</a:t>
            </a:r>
            <a:r>
              <a:rPr lang="en-US" sz="4400" dirty="0"/>
              <a:t> di </a:t>
            </a:r>
            <a:r>
              <a:rPr lang="en-US" sz="4400" dirty="0" err="1"/>
              <a:t>requisizione</a:t>
            </a:r>
            <a:r>
              <a:rPr lang="en-US" sz="4400" dirty="0"/>
              <a:t> non </a:t>
            </a:r>
            <a:r>
              <a:rPr lang="en-US" sz="4400" dirty="0" err="1"/>
              <a:t>è</a:t>
            </a:r>
            <a:r>
              <a:rPr lang="en-US" sz="4400" dirty="0"/>
              <a:t> </a:t>
            </a:r>
            <a:r>
              <a:rPr lang="en-US" sz="4400" dirty="0" err="1"/>
              <a:t>stato</a:t>
            </a:r>
            <a:r>
              <a:rPr lang="en-US" sz="4400" dirty="0"/>
              <a:t> </a:t>
            </a:r>
            <a:r>
              <a:rPr lang="en-US" sz="4400" dirty="0" err="1"/>
              <a:t>emesso</a:t>
            </a:r>
            <a:r>
              <a:rPr lang="en-US" sz="4400" dirty="0"/>
              <a:t> a causa </a:t>
            </a:r>
            <a:r>
              <a:rPr lang="en-US" sz="4400" dirty="0" err="1"/>
              <a:t>della</a:t>
            </a:r>
            <a:r>
              <a:rPr lang="en-US" sz="4400" dirty="0"/>
              <a:t> </a:t>
            </a:r>
            <a:r>
              <a:rPr lang="en-US" sz="4400" dirty="0" err="1"/>
              <a:t>nazionalità</a:t>
            </a:r>
            <a:r>
              <a:rPr lang="en-US" sz="4400" dirty="0"/>
              <a:t> </a:t>
            </a:r>
            <a:r>
              <a:rPr lang="en-US" sz="4400" dirty="0" err="1"/>
              <a:t>degli</a:t>
            </a:r>
            <a:r>
              <a:rPr lang="en-US" sz="4400" dirty="0"/>
              <a:t> </a:t>
            </a:r>
            <a:r>
              <a:rPr lang="en-US" sz="4400" dirty="0" err="1"/>
              <a:t>azionisti</a:t>
            </a:r>
            <a:r>
              <a:rPr lang="en-US" sz="4400" dirty="0"/>
              <a:t>; ci </a:t>
            </a:r>
            <a:r>
              <a:rPr lang="en-US" sz="4400" dirty="0" err="1"/>
              <a:t>sono</a:t>
            </a:r>
            <a:r>
              <a:rPr lang="en-US" sz="4400" dirty="0"/>
              <a:t> </a:t>
            </a:r>
            <a:r>
              <a:rPr lang="en-US" sz="4400" dirty="0" err="1"/>
              <a:t>stati</a:t>
            </a:r>
            <a:r>
              <a:rPr lang="en-US" sz="4400" dirty="0"/>
              <a:t> </a:t>
            </a:r>
            <a:r>
              <a:rPr lang="en-US" sz="4400" dirty="0" err="1"/>
              <a:t>molti</a:t>
            </a:r>
            <a:r>
              <a:rPr lang="en-US" sz="4400" dirty="0"/>
              <a:t> </a:t>
            </a:r>
            <a:r>
              <a:rPr lang="en-US" sz="4400" dirty="0" err="1"/>
              <a:t>casi</a:t>
            </a:r>
            <a:r>
              <a:rPr lang="en-US" sz="4400" dirty="0"/>
              <a:t> di </a:t>
            </a:r>
            <a:r>
              <a:rPr lang="en-US" sz="4400" dirty="0" err="1"/>
              <a:t>ordini</a:t>
            </a:r>
            <a:r>
              <a:rPr lang="en-US" sz="4400" dirty="0"/>
              <a:t> di </a:t>
            </a:r>
            <a:r>
              <a:rPr lang="en-US" sz="4400" dirty="0" err="1"/>
              <a:t>requisizione</a:t>
            </a:r>
            <a:r>
              <a:rPr lang="en-US" sz="4400" dirty="0"/>
              <a:t> </a:t>
            </a:r>
            <a:r>
              <a:rPr lang="en-US" sz="4400" dirty="0" err="1"/>
              <a:t>emessi</a:t>
            </a:r>
            <a:r>
              <a:rPr lang="en-US" sz="4400" dirty="0"/>
              <a:t> in </a:t>
            </a:r>
            <a:r>
              <a:rPr lang="en-US" sz="4400" dirty="0" err="1"/>
              <a:t>circostanze</a:t>
            </a:r>
            <a:r>
              <a:rPr lang="en-US" sz="4400" dirty="0"/>
              <a:t> </a:t>
            </a:r>
            <a:r>
              <a:rPr lang="en-US" sz="4400" dirty="0" err="1"/>
              <a:t>simili</a:t>
            </a:r>
            <a:r>
              <a:rPr lang="en-US" sz="4400" dirty="0"/>
              <a:t> </a:t>
            </a:r>
            <a:r>
              <a:rPr lang="en-US" sz="4400" dirty="0" err="1"/>
              <a:t>nei</a:t>
            </a:r>
            <a:r>
              <a:rPr lang="en-US" sz="4400" dirty="0"/>
              <a:t> </a:t>
            </a:r>
            <a:r>
              <a:rPr lang="en-US" sz="4400" dirty="0" err="1"/>
              <a:t>confronti</a:t>
            </a:r>
            <a:r>
              <a:rPr lang="en-US" sz="4400" dirty="0"/>
              <a:t> di </a:t>
            </a:r>
            <a:r>
              <a:rPr lang="en-US" sz="4400" dirty="0" err="1"/>
              <a:t>società</a:t>
            </a:r>
            <a:r>
              <a:rPr lang="en-US" sz="4400" dirty="0"/>
              <a:t> </a:t>
            </a:r>
            <a:r>
              <a:rPr lang="en-US" sz="4400" dirty="0" err="1"/>
              <a:t>interamente</a:t>
            </a:r>
            <a:r>
              <a:rPr lang="en-US" sz="4400" dirty="0"/>
              <a:t> a </a:t>
            </a:r>
            <a:r>
              <a:rPr lang="en-US" sz="4400" dirty="0" err="1"/>
              <a:t>controllo</a:t>
            </a:r>
            <a:r>
              <a:rPr lang="en-US" sz="4400" dirty="0"/>
              <a:t> </a:t>
            </a:r>
            <a:r>
              <a:rPr lang="en-US" sz="4400" dirty="0" err="1"/>
              <a:t>italiano</a:t>
            </a:r>
            <a:r>
              <a:rPr lang="en-US" sz="4400" dirty="0"/>
              <a:t>. Ma </a:t>
            </a:r>
            <a:r>
              <a:rPr lang="en-US" sz="4400" dirty="0" err="1"/>
              <a:t>gli</a:t>
            </a:r>
            <a:r>
              <a:rPr lang="en-US" sz="4400" dirty="0"/>
              <a:t> </a:t>
            </a:r>
            <a:r>
              <a:rPr lang="en-US" sz="4400" dirty="0" err="1"/>
              <a:t>Stati</a:t>
            </a:r>
            <a:r>
              <a:rPr lang="en-US" sz="4400" dirty="0"/>
              <a:t> </a:t>
            </a:r>
            <a:r>
              <a:rPr lang="en-US" sz="4400" dirty="0" err="1"/>
              <a:t>Uniti</a:t>
            </a:r>
            <a:r>
              <a:rPr lang="en-US" sz="4400" dirty="0"/>
              <a:t> </a:t>
            </a:r>
            <a:r>
              <a:rPr lang="en-US" sz="4400" dirty="0" err="1"/>
              <a:t>sostengono</a:t>
            </a:r>
            <a:r>
              <a:rPr lang="en-US" sz="4400" dirty="0"/>
              <a:t> </a:t>
            </a:r>
            <a:r>
              <a:rPr lang="en-US" sz="4400" dirty="0" err="1"/>
              <a:t>che</a:t>
            </a:r>
            <a:r>
              <a:rPr lang="en-US" sz="4400" dirty="0"/>
              <a:t> </a:t>
            </a:r>
            <a:r>
              <a:rPr lang="en-US" sz="4400" dirty="0" err="1"/>
              <a:t>c'è</a:t>
            </a:r>
            <a:r>
              <a:rPr lang="en-US" sz="4400" dirty="0"/>
              <a:t> </a:t>
            </a:r>
            <a:r>
              <a:rPr lang="en-US" sz="4400" dirty="0" err="1"/>
              <a:t>stata</a:t>
            </a:r>
            <a:r>
              <a:rPr lang="en-US" sz="4400" dirty="0"/>
              <a:t> </a:t>
            </a:r>
            <a:r>
              <a:rPr lang="en-US" sz="4400" dirty="0" err="1"/>
              <a:t>una</a:t>
            </a:r>
            <a:r>
              <a:rPr lang="en-US" sz="4400" dirty="0"/>
              <a:t> “</a:t>
            </a:r>
            <a:r>
              <a:rPr lang="en-US" sz="4400" dirty="0" err="1"/>
              <a:t>discriminazione</a:t>
            </a:r>
            <a:r>
              <a:rPr lang="en-US" sz="4400" dirty="0"/>
              <a:t>” a </a:t>
            </a:r>
            <a:r>
              <a:rPr lang="en-US" sz="4400" dirty="0" err="1"/>
              <a:t>favore</a:t>
            </a:r>
            <a:r>
              <a:rPr lang="en-US" sz="4400" dirty="0"/>
              <a:t> </a:t>
            </a:r>
            <a:r>
              <a:rPr lang="en-US" sz="4400" dirty="0" err="1"/>
              <a:t>dell'IRI</a:t>
            </a:r>
            <a:r>
              <a:rPr lang="en-US" sz="4400" dirty="0"/>
              <a:t>, </a:t>
            </a:r>
            <a:r>
              <a:rPr lang="en-US" sz="4400" dirty="0" err="1"/>
              <a:t>entità</a:t>
            </a:r>
            <a:r>
              <a:rPr lang="en-US" sz="4400" dirty="0"/>
              <a:t> </a:t>
            </a:r>
            <a:r>
              <a:rPr lang="en-US" sz="4400" dirty="0" err="1"/>
              <a:t>controllata</a:t>
            </a:r>
            <a:r>
              <a:rPr lang="en-US" sz="4400" dirty="0"/>
              <a:t> </a:t>
            </a:r>
            <a:r>
              <a:rPr lang="en-US" sz="4400" dirty="0" err="1"/>
              <a:t>dall'Italia</a:t>
            </a:r>
            <a:r>
              <a:rPr lang="en-US" sz="4400" dirty="0"/>
              <a:t>. […] </a:t>
            </a:r>
            <a:r>
              <a:rPr lang="en-US" sz="4400" dirty="0" err="1"/>
              <a:t>Tuttavia</a:t>
            </a:r>
            <a:r>
              <a:rPr lang="en-US" sz="4400" dirty="0"/>
              <a:t>, </a:t>
            </a:r>
            <a:r>
              <a:rPr lang="en-US" sz="4400" dirty="0" err="1"/>
              <a:t>l’ordine</a:t>
            </a:r>
            <a:r>
              <a:rPr lang="en-US" sz="4400" dirty="0"/>
              <a:t> di </a:t>
            </a:r>
            <a:r>
              <a:rPr lang="en-US" sz="4400" dirty="0" err="1"/>
              <a:t>requisizione</a:t>
            </a:r>
            <a:r>
              <a:rPr lang="en-US" sz="4400" dirty="0"/>
              <a:t> di per </a:t>
            </a:r>
            <a:r>
              <a:rPr lang="en-US" sz="4400" dirty="0" err="1"/>
              <a:t>sé</a:t>
            </a:r>
            <a:r>
              <a:rPr lang="en-US" sz="4400" dirty="0"/>
              <a:t> non </a:t>
            </a:r>
            <a:r>
              <a:rPr lang="en-US" sz="4400" dirty="0" err="1"/>
              <a:t>serviva</a:t>
            </a:r>
            <a:r>
              <a:rPr lang="en-US" sz="4400" dirty="0"/>
              <a:t> ad </a:t>
            </a:r>
            <a:r>
              <a:rPr lang="en-US" sz="4400" dirty="0" err="1"/>
              <a:t>alcun</a:t>
            </a:r>
            <a:r>
              <a:rPr lang="en-US" sz="4400" dirty="0"/>
              <a:t> interesse </a:t>
            </a:r>
            <a:r>
              <a:rPr lang="en-US" sz="4400" dirty="0" err="1"/>
              <a:t>dell’IRI</a:t>
            </a:r>
            <a:r>
              <a:rPr lang="en-US" sz="4400" dirty="0"/>
              <a:t> [...]. Non vi </a:t>
            </a:r>
            <a:r>
              <a:rPr lang="en-US" sz="4400" dirty="0" err="1"/>
              <a:t>sono</a:t>
            </a:r>
            <a:r>
              <a:rPr lang="en-US" sz="4400" dirty="0"/>
              <a:t> </a:t>
            </a:r>
            <a:r>
              <a:rPr lang="en-US" sz="4400" dirty="0" err="1"/>
              <a:t>elementi</a:t>
            </a:r>
            <a:r>
              <a:rPr lang="en-US" sz="4400" dirty="0"/>
              <a:t> </a:t>
            </a:r>
            <a:r>
              <a:rPr lang="en-US" sz="4400" dirty="0" err="1"/>
              <a:t>sufficienti</a:t>
            </a:r>
            <a:r>
              <a:rPr lang="en-US" sz="4400" dirty="0"/>
              <a:t> [...] a </a:t>
            </a:r>
            <a:r>
              <a:rPr lang="en-US" sz="4400" dirty="0" err="1"/>
              <a:t>sostegno</a:t>
            </a:r>
            <a:r>
              <a:rPr lang="en-US" sz="4400" dirty="0"/>
              <a:t> </a:t>
            </a:r>
            <a:r>
              <a:rPr lang="en-US" sz="4400" dirty="0" err="1"/>
              <a:t>dell'ipotesi</a:t>
            </a:r>
            <a:r>
              <a:rPr lang="en-US" sz="4400" dirty="0"/>
              <a:t> </a:t>
            </a:r>
            <a:r>
              <a:rPr lang="en-US" sz="4400" dirty="0" err="1"/>
              <a:t>che</a:t>
            </a:r>
            <a:r>
              <a:rPr lang="en-US" sz="4400" dirty="0"/>
              <a:t> vi fosse un piano per </a:t>
            </a:r>
            <a:r>
              <a:rPr lang="en-US" sz="4400" dirty="0" err="1"/>
              <a:t>favorire</a:t>
            </a:r>
            <a:r>
              <a:rPr lang="en-US" sz="4400" dirty="0"/>
              <a:t> </a:t>
            </a:r>
            <a:r>
              <a:rPr lang="en-US" sz="4400" dirty="0" err="1"/>
              <a:t>l’IRI</a:t>
            </a:r>
            <a:r>
              <a:rPr lang="en-US" sz="4400" dirty="0"/>
              <a:t> a </a:t>
            </a:r>
            <a:r>
              <a:rPr lang="en-US" sz="4400" dirty="0" err="1"/>
              <a:t>scapito</a:t>
            </a:r>
            <a:r>
              <a:rPr lang="en-US" sz="4400" dirty="0"/>
              <a:t> </a:t>
            </a:r>
            <a:r>
              <a:rPr lang="en-US" sz="4400" dirty="0" err="1"/>
              <a:t>dell'ELSI</a:t>
            </a:r>
            <a:r>
              <a:rPr lang="en-US" sz="4400" dirty="0"/>
              <a:t>, e </a:t>
            </a:r>
            <a:r>
              <a:rPr lang="en-US" sz="4400" dirty="0" err="1"/>
              <a:t>l’affermazione</a:t>
            </a:r>
            <a:r>
              <a:rPr lang="en-US" sz="4400" dirty="0"/>
              <a:t> </a:t>
            </a:r>
            <a:r>
              <a:rPr lang="en-US" sz="4400" dirty="0" err="1"/>
              <a:t>relativa</a:t>
            </a:r>
            <a:r>
              <a:rPr lang="en-US" sz="4400" dirty="0"/>
              <a:t> alle “</a:t>
            </a:r>
            <a:r>
              <a:rPr lang="en-US" sz="4400" dirty="0" err="1"/>
              <a:t>misure</a:t>
            </a:r>
            <a:r>
              <a:rPr lang="en-US" sz="4400" dirty="0"/>
              <a:t> discriminatory” [...] </a:t>
            </a:r>
            <a:r>
              <a:rPr lang="en-US" sz="4400" dirty="0" err="1"/>
              <a:t>deve</a:t>
            </a:r>
            <a:r>
              <a:rPr lang="en-US" sz="4400" dirty="0"/>
              <a:t> </a:t>
            </a:r>
            <a:r>
              <a:rPr lang="en-US" sz="4400" dirty="0" err="1"/>
              <a:t>pertanto</a:t>
            </a:r>
            <a:r>
              <a:rPr lang="en-US" sz="4400" dirty="0"/>
              <a:t> </a:t>
            </a:r>
            <a:r>
              <a:rPr lang="en-US" sz="4400" dirty="0" err="1"/>
              <a:t>essere</a:t>
            </a:r>
            <a:r>
              <a:rPr lang="en-US" sz="4400" dirty="0"/>
              <a:t> </a:t>
            </a:r>
            <a:r>
              <a:rPr lang="en-US" sz="4400" dirty="0" err="1"/>
              <a:t>respinta</a:t>
            </a:r>
            <a:r>
              <a:rPr lang="en-US" sz="4400" dirty="0"/>
              <a:t>.</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959370" y="396534"/>
            <a:ext cx="10238282"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000" i="1" dirty="0"/>
              <a:t>Elettronica Sicula spa (ELSI) (USA c. Italia)</a:t>
            </a:r>
            <a:br>
              <a:rPr lang="it-IT" sz="4000" i="1" dirty="0"/>
            </a:b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Corte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int</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di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giust</a:t>
            </a:r>
            <a:r>
              <a:rPr lang="it-IT" sz="4000" dirty="0" err="1">
                <a:solidFill>
                  <a:prstClr val="black"/>
                </a:solidFill>
                <a:latin typeface="Calibri" panose="020F0502020204030204"/>
              </a:rPr>
              <a:t>izia</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20 luglio 1989</a:t>
            </a:r>
          </a:p>
        </p:txBody>
      </p:sp>
    </p:spTree>
    <p:extLst>
      <p:ext uri="{BB962C8B-B14F-4D97-AF65-F5344CB8AC3E}">
        <p14:creationId xmlns:p14="http://schemas.microsoft.com/office/powerpoint/2010/main" val="1143001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4"/>
            <a:ext cx="10515600" cy="4635841"/>
          </a:xfrm>
        </p:spPr>
        <p:txBody>
          <a:bodyPr vert="horz" lIns="91440" tIns="45720" rIns="91440" bIns="45720" rtlCol="0">
            <a:normAutofit fontScale="92500"/>
          </a:bodyPr>
          <a:lstStyle/>
          <a:p>
            <a:pPr marL="0" indent="0" algn="just">
              <a:buNone/>
            </a:pPr>
            <a:r>
              <a:rPr lang="en-US" sz="2600" dirty="0" err="1"/>
              <a:t>Nei</a:t>
            </a:r>
            <a:r>
              <a:rPr lang="en-US" sz="2600" dirty="0"/>
              <a:t> </a:t>
            </a:r>
            <a:r>
              <a:rPr lang="en-US" sz="2600" dirty="0" err="1"/>
              <a:t>limiti</a:t>
            </a:r>
            <a:r>
              <a:rPr lang="en-US" sz="2600" dirty="0"/>
              <a:t> </a:t>
            </a:r>
            <a:r>
              <a:rPr lang="en-US" sz="2600" dirty="0" err="1"/>
              <a:t>previsti</a:t>
            </a:r>
            <a:r>
              <a:rPr lang="en-US" sz="2600" dirty="0"/>
              <a:t> dal </a:t>
            </a:r>
            <a:r>
              <a:rPr lang="en-US" sz="2600" dirty="0" err="1"/>
              <a:t>diritto</a:t>
            </a:r>
            <a:r>
              <a:rPr lang="en-US" sz="2600" dirty="0"/>
              <a:t> </a:t>
            </a:r>
            <a:r>
              <a:rPr lang="en-US" sz="2600" dirty="0" err="1"/>
              <a:t>internazionale</a:t>
            </a:r>
            <a:r>
              <a:rPr lang="en-US" sz="2600" dirty="0"/>
              <a:t>, </a:t>
            </a:r>
            <a:r>
              <a:rPr lang="en-US" sz="2600" b="1" dirty="0"/>
              <a:t>uno </a:t>
            </a:r>
            <a:r>
              <a:rPr lang="en-US" sz="2600" b="1" dirty="0" err="1"/>
              <a:t>Stato</a:t>
            </a:r>
            <a:r>
              <a:rPr lang="en-US" sz="2600" b="1" dirty="0"/>
              <a:t> </a:t>
            </a:r>
            <a:r>
              <a:rPr lang="en-US" sz="2600" b="1" dirty="0" err="1"/>
              <a:t>può</a:t>
            </a:r>
            <a:r>
              <a:rPr lang="en-US" sz="2600" b="1" dirty="0"/>
              <a:t> </a:t>
            </a:r>
            <a:r>
              <a:rPr lang="en-US" sz="2600" b="1" dirty="0" err="1"/>
              <a:t>esercitare</a:t>
            </a:r>
            <a:r>
              <a:rPr lang="en-US" sz="2600" b="1" dirty="0"/>
              <a:t> la </a:t>
            </a:r>
            <a:r>
              <a:rPr lang="en-US" sz="2600" b="1" dirty="0" err="1"/>
              <a:t>protezione</a:t>
            </a:r>
            <a:r>
              <a:rPr lang="en-US" sz="2600" b="1" dirty="0"/>
              <a:t> </a:t>
            </a:r>
            <a:r>
              <a:rPr lang="en-US" sz="2600" b="1" dirty="0" err="1"/>
              <a:t>diplomatica</a:t>
            </a:r>
            <a:r>
              <a:rPr lang="en-US" sz="2600" b="1" dirty="0"/>
              <a:t> con </a:t>
            </a:r>
            <a:r>
              <a:rPr lang="en-US" sz="2600" b="1" dirty="0" err="1"/>
              <a:t>qualsiasi</a:t>
            </a:r>
            <a:r>
              <a:rPr lang="en-US" sz="2600" b="1" dirty="0"/>
              <a:t> mezzo e in </a:t>
            </a:r>
            <a:r>
              <a:rPr lang="en-US" sz="2600" b="1" dirty="0" err="1"/>
              <a:t>qualsiasi</a:t>
            </a:r>
            <a:r>
              <a:rPr lang="en-US" sz="2600" b="1" dirty="0"/>
              <a:t> modo </a:t>
            </a:r>
            <a:r>
              <a:rPr lang="en-US" sz="2600" b="1" dirty="0" err="1"/>
              <a:t>ritenga</a:t>
            </a:r>
            <a:r>
              <a:rPr lang="en-US" sz="2600" b="1" dirty="0"/>
              <a:t> </a:t>
            </a:r>
            <a:r>
              <a:rPr lang="en-US" sz="2600" b="1" dirty="0" err="1"/>
              <a:t>opportuno</a:t>
            </a:r>
            <a:r>
              <a:rPr lang="en-US" sz="2600" b="1" dirty="0"/>
              <a:t>, </a:t>
            </a:r>
            <a:r>
              <a:rPr lang="en-US" sz="2600" b="1" dirty="0" err="1"/>
              <a:t>poiché</a:t>
            </a:r>
            <a:r>
              <a:rPr lang="en-US" sz="2600" b="1" dirty="0"/>
              <a:t> </a:t>
            </a:r>
            <a:r>
              <a:rPr lang="en-US" sz="2600" b="1" dirty="0" err="1"/>
              <a:t>è</a:t>
            </a:r>
            <a:r>
              <a:rPr lang="en-US" sz="2600" b="1" dirty="0"/>
              <a:t> un proprio </a:t>
            </a:r>
            <a:r>
              <a:rPr lang="en-US" sz="2600" b="1" dirty="0" err="1"/>
              <a:t>diritto</a:t>
            </a:r>
            <a:r>
              <a:rPr lang="en-US" sz="2600" b="1" dirty="0"/>
              <a:t> </a:t>
            </a:r>
            <a:r>
              <a:rPr lang="en-US" sz="2600" b="1" dirty="0" err="1"/>
              <a:t>che</a:t>
            </a:r>
            <a:r>
              <a:rPr lang="en-US" sz="2600" b="1" dirty="0"/>
              <a:t> lo </a:t>
            </a:r>
            <a:r>
              <a:rPr lang="en-US" sz="2600" b="1" dirty="0" err="1"/>
              <a:t>Stato</a:t>
            </a:r>
            <a:r>
              <a:rPr lang="en-US" sz="2600" b="1" dirty="0"/>
              <a:t> fa </a:t>
            </a:r>
            <a:r>
              <a:rPr lang="en-US" sz="2600" b="1" dirty="0" err="1"/>
              <a:t>valere</a:t>
            </a:r>
            <a:r>
              <a:rPr lang="en-US" sz="2600" dirty="0"/>
              <a:t>. </a:t>
            </a:r>
            <a:r>
              <a:rPr lang="en-US" sz="2600" dirty="0" err="1"/>
              <a:t>Qualora</a:t>
            </a:r>
            <a:r>
              <a:rPr lang="en-US" sz="2600" dirty="0"/>
              <a:t> le </a:t>
            </a:r>
            <a:r>
              <a:rPr lang="en-US" sz="2600" dirty="0" err="1"/>
              <a:t>persone</a:t>
            </a:r>
            <a:r>
              <a:rPr lang="en-US" sz="2600" dirty="0"/>
              <a:t> </a:t>
            </a:r>
            <a:r>
              <a:rPr lang="en-US" sz="2600" dirty="0" err="1"/>
              <a:t>fisiche</a:t>
            </a:r>
            <a:r>
              <a:rPr lang="en-US" sz="2600" dirty="0"/>
              <a:t> o </a:t>
            </a:r>
            <a:r>
              <a:rPr lang="en-US" sz="2600" dirty="0" err="1"/>
              <a:t>giuridiche</a:t>
            </a:r>
            <a:r>
              <a:rPr lang="en-US" sz="2600" dirty="0"/>
              <a:t> per </a:t>
            </a:r>
            <a:r>
              <a:rPr lang="en-US" sz="2600" dirty="0" err="1"/>
              <a:t>conto</a:t>
            </a:r>
            <a:r>
              <a:rPr lang="en-US" sz="2600" dirty="0"/>
              <a:t> </a:t>
            </a:r>
            <a:r>
              <a:rPr lang="en-US" sz="2600" dirty="0" err="1"/>
              <a:t>delle</a:t>
            </a:r>
            <a:r>
              <a:rPr lang="en-US" sz="2600" dirty="0"/>
              <a:t> </a:t>
            </a:r>
            <a:r>
              <a:rPr lang="en-US" sz="2600" dirty="0" err="1"/>
              <a:t>quali</a:t>
            </a:r>
            <a:r>
              <a:rPr lang="en-US" sz="2600" dirty="0"/>
              <a:t> </a:t>
            </a:r>
            <a:r>
              <a:rPr lang="en-US" sz="2600" dirty="0" err="1"/>
              <a:t>agisce</a:t>
            </a:r>
            <a:r>
              <a:rPr lang="en-US" sz="2600" dirty="0"/>
              <a:t> </a:t>
            </a:r>
            <a:r>
              <a:rPr lang="en-US" sz="2600" dirty="0" err="1"/>
              <a:t>ritengano</a:t>
            </a:r>
            <a:r>
              <a:rPr lang="en-US" sz="2600" dirty="0"/>
              <a:t> </a:t>
            </a:r>
            <a:r>
              <a:rPr lang="en-US" sz="2600" dirty="0" err="1"/>
              <a:t>che</a:t>
            </a:r>
            <a:r>
              <a:rPr lang="en-US" sz="2600" dirty="0"/>
              <a:t> </a:t>
            </a:r>
            <a:r>
              <a:rPr lang="en-US" sz="2600" dirty="0" err="1"/>
              <a:t>i</a:t>
            </a:r>
            <a:r>
              <a:rPr lang="en-US" sz="2600" dirty="0"/>
              <a:t> </a:t>
            </a:r>
            <a:r>
              <a:rPr lang="en-US" sz="2600" dirty="0" err="1"/>
              <a:t>loro</a:t>
            </a:r>
            <a:r>
              <a:rPr lang="en-US" sz="2600" dirty="0"/>
              <a:t> </a:t>
            </a:r>
            <a:r>
              <a:rPr lang="en-US" sz="2600" dirty="0" err="1"/>
              <a:t>diritti</a:t>
            </a:r>
            <a:r>
              <a:rPr lang="en-US" sz="2600" dirty="0"/>
              <a:t> non </a:t>
            </a:r>
            <a:r>
              <a:rPr lang="en-US" sz="2600" dirty="0" err="1"/>
              <a:t>siano</a:t>
            </a:r>
            <a:r>
              <a:rPr lang="en-US" sz="2600" dirty="0"/>
              <a:t> </a:t>
            </a:r>
            <a:r>
              <a:rPr lang="en-US" sz="2600" dirty="0" err="1"/>
              <a:t>adeguatamente</a:t>
            </a:r>
            <a:r>
              <a:rPr lang="en-US" sz="2600" dirty="0"/>
              <a:t> </a:t>
            </a:r>
            <a:r>
              <a:rPr lang="en-US" sz="2600" dirty="0" err="1"/>
              <a:t>tutelati</a:t>
            </a:r>
            <a:r>
              <a:rPr lang="en-US" sz="2600" dirty="0"/>
              <a:t>, </a:t>
            </a:r>
            <a:r>
              <a:rPr lang="en-US" sz="2600" dirty="0" err="1"/>
              <a:t>esse</a:t>
            </a:r>
            <a:r>
              <a:rPr lang="en-US" sz="2600" dirty="0"/>
              <a:t> non </a:t>
            </a:r>
            <a:r>
              <a:rPr lang="en-US" sz="2600" dirty="0" err="1"/>
              <a:t>dispongono</a:t>
            </a:r>
            <a:r>
              <a:rPr lang="en-US" sz="2600" dirty="0"/>
              <a:t> di </a:t>
            </a:r>
            <a:r>
              <a:rPr lang="en-US" sz="2600" dirty="0" err="1"/>
              <a:t>alcun</a:t>
            </a:r>
            <a:r>
              <a:rPr lang="en-US" sz="2600" dirty="0"/>
              <a:t> </a:t>
            </a:r>
            <a:r>
              <a:rPr lang="en-US" sz="2600" dirty="0" err="1"/>
              <a:t>ricorso</a:t>
            </a:r>
            <a:r>
              <a:rPr lang="en-US" sz="2600" dirty="0"/>
              <a:t> ai sensi del </a:t>
            </a:r>
            <a:r>
              <a:rPr lang="en-US" sz="2600" dirty="0" err="1"/>
              <a:t>diritto</a:t>
            </a:r>
            <a:r>
              <a:rPr lang="en-US" sz="2600" dirty="0"/>
              <a:t> </a:t>
            </a:r>
            <a:r>
              <a:rPr lang="en-US" sz="2600" dirty="0" err="1"/>
              <a:t>internazionale</a:t>
            </a:r>
            <a:r>
              <a:rPr lang="en-US" sz="2600" dirty="0"/>
              <a:t>. </a:t>
            </a:r>
            <a:r>
              <a:rPr lang="en-US" sz="2600" dirty="0" err="1"/>
              <a:t>Tutto</a:t>
            </a:r>
            <a:r>
              <a:rPr lang="en-US" sz="2600" dirty="0"/>
              <a:t> </a:t>
            </a:r>
            <a:r>
              <a:rPr lang="en-US" sz="2600" dirty="0" err="1"/>
              <a:t>quello</a:t>
            </a:r>
            <a:r>
              <a:rPr lang="en-US" sz="2600" dirty="0"/>
              <a:t> </a:t>
            </a:r>
            <a:r>
              <a:rPr lang="en-US" sz="2600" dirty="0" err="1"/>
              <a:t>che</a:t>
            </a:r>
            <a:r>
              <a:rPr lang="en-US" sz="2600" dirty="0"/>
              <a:t> </a:t>
            </a:r>
            <a:r>
              <a:rPr lang="en-US" sz="2600" dirty="0" err="1"/>
              <a:t>possono</a:t>
            </a:r>
            <a:r>
              <a:rPr lang="en-US" sz="2600" dirty="0"/>
              <a:t> fare </a:t>
            </a:r>
            <a:r>
              <a:rPr lang="en-US" sz="2600" dirty="0" err="1"/>
              <a:t>è</a:t>
            </a:r>
            <a:r>
              <a:rPr lang="en-US" sz="2600" dirty="0"/>
              <a:t> </a:t>
            </a:r>
            <a:r>
              <a:rPr lang="en-US" sz="2600" dirty="0" err="1"/>
              <a:t>ricorrere</a:t>
            </a:r>
            <a:r>
              <a:rPr lang="en-US" sz="2600" dirty="0"/>
              <a:t> </a:t>
            </a:r>
            <a:r>
              <a:rPr lang="en-US" sz="2600" dirty="0" err="1"/>
              <a:t>alla</a:t>
            </a:r>
            <a:r>
              <a:rPr lang="en-US" sz="2600" dirty="0"/>
              <a:t> </a:t>
            </a:r>
            <a:r>
              <a:rPr lang="en-US" sz="2600" dirty="0" err="1"/>
              <a:t>legge</a:t>
            </a:r>
            <a:r>
              <a:rPr lang="en-US" sz="2600" dirty="0"/>
              <a:t> </a:t>
            </a:r>
            <a:r>
              <a:rPr lang="en-US" sz="2600" dirty="0" err="1"/>
              <a:t>nazionale</a:t>
            </a:r>
            <a:r>
              <a:rPr lang="en-US" sz="2600" dirty="0"/>
              <a:t>, se </a:t>
            </a:r>
            <a:r>
              <a:rPr lang="en-US" sz="2600" dirty="0" err="1"/>
              <a:t>sono</a:t>
            </a:r>
            <a:r>
              <a:rPr lang="en-US" sz="2600" dirty="0"/>
              <a:t> </a:t>
            </a:r>
            <a:r>
              <a:rPr lang="en-US" sz="2600" dirty="0" err="1"/>
              <a:t>disponibili</a:t>
            </a:r>
            <a:r>
              <a:rPr lang="en-US" sz="2600" dirty="0"/>
              <a:t> </a:t>
            </a:r>
            <a:r>
              <a:rPr lang="en-US" sz="2600" dirty="0" err="1"/>
              <a:t>rimedi</a:t>
            </a:r>
            <a:r>
              <a:rPr lang="en-US" sz="2600" dirty="0"/>
              <a:t> [...]
</a:t>
            </a:r>
            <a:r>
              <a:rPr lang="en-US" sz="2600" b="1" dirty="0"/>
              <a:t>Lo </a:t>
            </a:r>
            <a:r>
              <a:rPr lang="en-US" sz="2600" b="1" dirty="0" err="1"/>
              <a:t>Stato</a:t>
            </a:r>
            <a:r>
              <a:rPr lang="en-US" sz="2600" b="1" dirty="0"/>
              <a:t> </a:t>
            </a:r>
            <a:r>
              <a:rPr lang="en-US" sz="2600" b="1" dirty="0" err="1"/>
              <a:t>deve</a:t>
            </a:r>
            <a:r>
              <a:rPr lang="en-US" sz="2600" b="1" dirty="0"/>
              <a:t> </a:t>
            </a:r>
            <a:r>
              <a:rPr lang="en-US" sz="2600" b="1" dirty="0" err="1"/>
              <a:t>essere</a:t>
            </a:r>
            <a:r>
              <a:rPr lang="en-US" sz="2600" b="1" dirty="0"/>
              <a:t> </a:t>
            </a:r>
            <a:r>
              <a:rPr lang="en-US" sz="2600" b="1" dirty="0" err="1"/>
              <a:t>considerato</a:t>
            </a:r>
            <a:r>
              <a:rPr lang="en-US" sz="2600" b="1" dirty="0"/>
              <a:t> come </a:t>
            </a:r>
            <a:r>
              <a:rPr lang="en-US" sz="2600" b="1" dirty="0" err="1"/>
              <a:t>l’unico</a:t>
            </a:r>
            <a:r>
              <a:rPr lang="en-US" sz="2600" b="1" dirty="0"/>
              <a:t> </a:t>
            </a:r>
            <a:r>
              <a:rPr lang="en-US" sz="2600" b="1" dirty="0" err="1"/>
              <a:t>giudice</a:t>
            </a:r>
            <a:r>
              <a:rPr lang="en-US" sz="2600" b="1" dirty="0"/>
              <a:t> per </a:t>
            </a:r>
            <a:r>
              <a:rPr lang="en-US" sz="2600" b="1" dirty="0" err="1"/>
              <a:t>decidere</a:t>
            </a:r>
            <a:r>
              <a:rPr lang="en-US" sz="2600" b="1" dirty="0"/>
              <a:t> se la </a:t>
            </a:r>
            <a:r>
              <a:rPr lang="en-US" sz="2600" b="1" dirty="0" err="1"/>
              <a:t>sua</a:t>
            </a:r>
            <a:r>
              <a:rPr lang="en-US" sz="2600" b="1" dirty="0"/>
              <a:t> </a:t>
            </a:r>
            <a:r>
              <a:rPr lang="en-US" sz="2600" b="1" dirty="0" err="1"/>
              <a:t>protezione</a:t>
            </a:r>
            <a:r>
              <a:rPr lang="en-US" sz="2600" b="1" dirty="0"/>
              <a:t> </a:t>
            </a:r>
            <a:r>
              <a:rPr lang="en-US" sz="2600" b="1" dirty="0" err="1"/>
              <a:t>sarà</a:t>
            </a:r>
            <a:r>
              <a:rPr lang="en-US" sz="2600" b="1" dirty="0"/>
              <a:t> </a:t>
            </a:r>
            <a:r>
              <a:rPr lang="en-US" sz="2600" b="1" dirty="0" err="1"/>
              <a:t>concessa</a:t>
            </a:r>
            <a:r>
              <a:rPr lang="en-US" sz="2600" b="1" dirty="0"/>
              <a:t>, in </a:t>
            </a:r>
            <a:r>
              <a:rPr lang="en-US" sz="2600" b="1" dirty="0" err="1"/>
              <a:t>che</a:t>
            </a:r>
            <a:r>
              <a:rPr lang="en-US" sz="2600" b="1" dirty="0"/>
              <a:t> </a:t>
            </a:r>
            <a:r>
              <a:rPr lang="en-US" sz="2600" b="1" dirty="0" err="1"/>
              <a:t>misura</a:t>
            </a:r>
            <a:r>
              <a:rPr lang="en-US" sz="2600" b="1" dirty="0"/>
              <a:t> </a:t>
            </a:r>
            <a:r>
              <a:rPr lang="en-US" sz="2600" b="1" dirty="0" err="1"/>
              <a:t>è</a:t>
            </a:r>
            <a:r>
              <a:rPr lang="en-US" sz="2600" b="1" dirty="0"/>
              <a:t> </a:t>
            </a:r>
            <a:r>
              <a:rPr lang="en-US" sz="2600" b="1" dirty="0" err="1"/>
              <a:t>concessa</a:t>
            </a:r>
            <a:r>
              <a:rPr lang="en-US" sz="2600" b="1" dirty="0"/>
              <a:t> e </a:t>
            </a:r>
            <a:r>
              <a:rPr lang="en-US" sz="2600" b="1" dirty="0" err="1"/>
              <a:t>quando</a:t>
            </a:r>
            <a:r>
              <a:rPr lang="en-US" sz="2600" b="1" dirty="0"/>
              <a:t> </a:t>
            </a:r>
            <a:r>
              <a:rPr lang="en-US" sz="2600" b="1" dirty="0" err="1"/>
              <a:t>cesserà</a:t>
            </a:r>
            <a:r>
              <a:rPr lang="en-US" sz="2600" dirty="0"/>
              <a:t>. A tale </a:t>
            </a:r>
            <a:r>
              <a:rPr lang="en-US" sz="2600" dirty="0" err="1"/>
              <a:t>riguardo</a:t>
            </a:r>
            <a:r>
              <a:rPr lang="en-US" sz="2600" dirty="0"/>
              <a:t>, </a:t>
            </a:r>
            <a:r>
              <a:rPr lang="en-US" sz="2600" dirty="0" err="1"/>
              <a:t>esso</a:t>
            </a:r>
            <a:r>
              <a:rPr lang="en-US" sz="2600" dirty="0"/>
              <a:t> </a:t>
            </a:r>
            <a:r>
              <a:rPr lang="en-US" sz="2600" dirty="0" err="1"/>
              <a:t>conserva</a:t>
            </a:r>
            <a:r>
              <a:rPr lang="en-US" sz="2600" dirty="0"/>
              <a:t> un </a:t>
            </a:r>
            <a:r>
              <a:rPr lang="en-US" sz="2600" b="1" dirty="0" err="1"/>
              <a:t>potere</a:t>
            </a:r>
            <a:r>
              <a:rPr lang="en-US" sz="2600" b="1" dirty="0"/>
              <a:t> </a:t>
            </a:r>
            <a:r>
              <a:rPr lang="en-US" sz="2600" b="1" dirty="0" err="1"/>
              <a:t>discrezionale</a:t>
            </a:r>
            <a:r>
              <a:rPr lang="en-US" sz="2600" b="1" dirty="0"/>
              <a:t> il cui </a:t>
            </a:r>
            <a:r>
              <a:rPr lang="en-US" sz="2600" b="1" dirty="0" err="1"/>
              <a:t>esercizio</a:t>
            </a:r>
            <a:r>
              <a:rPr lang="en-US" sz="2600" b="1" dirty="0"/>
              <a:t> </a:t>
            </a:r>
            <a:r>
              <a:rPr lang="en-US" sz="2600" b="1" dirty="0" err="1"/>
              <a:t>può</a:t>
            </a:r>
            <a:r>
              <a:rPr lang="en-US" sz="2600" b="1" dirty="0"/>
              <a:t> </a:t>
            </a:r>
            <a:r>
              <a:rPr lang="en-US" sz="2600" b="1" dirty="0" err="1"/>
              <a:t>essere</a:t>
            </a:r>
            <a:r>
              <a:rPr lang="en-US" sz="2600" b="1" dirty="0"/>
              <a:t> </a:t>
            </a:r>
            <a:r>
              <a:rPr lang="en-US" sz="2600" b="1" dirty="0" err="1"/>
              <a:t>determinato</a:t>
            </a:r>
            <a:r>
              <a:rPr lang="en-US" sz="2600" b="1" dirty="0"/>
              <a:t> da </a:t>
            </a:r>
            <a:r>
              <a:rPr lang="en-US" sz="2600" b="1" dirty="0" err="1"/>
              <a:t>considerazioni</a:t>
            </a:r>
            <a:r>
              <a:rPr lang="en-US" sz="2600" b="1" dirty="0"/>
              <a:t> di natura </a:t>
            </a:r>
            <a:r>
              <a:rPr lang="en-US" sz="2600" b="1" dirty="0" err="1"/>
              <a:t>politica</a:t>
            </a:r>
            <a:r>
              <a:rPr lang="en-US" sz="2600" b="1" dirty="0"/>
              <a:t> o di </a:t>
            </a:r>
            <a:r>
              <a:rPr lang="en-US" sz="2600" b="1" dirty="0" err="1"/>
              <a:t>altra</a:t>
            </a:r>
            <a:r>
              <a:rPr lang="en-US" sz="2600" b="1" dirty="0"/>
              <a:t> natura, </a:t>
            </a:r>
            <a:r>
              <a:rPr lang="en-US" sz="2600" b="1" dirty="0" err="1"/>
              <a:t>estranee</a:t>
            </a:r>
            <a:r>
              <a:rPr lang="en-US" sz="2600" b="1" dirty="0"/>
              <a:t> al </a:t>
            </a:r>
            <a:r>
              <a:rPr lang="en-US" sz="2600" b="1" dirty="0" err="1"/>
              <a:t>caso</a:t>
            </a:r>
            <a:r>
              <a:rPr lang="en-US" sz="2600" b="1" dirty="0"/>
              <a:t> di specie</a:t>
            </a:r>
            <a:r>
              <a:rPr lang="en-US" sz="2600" dirty="0"/>
              <a:t>. </a:t>
            </a:r>
            <a:r>
              <a:rPr lang="en-US" sz="2600" dirty="0" err="1"/>
              <a:t>Poiché</a:t>
            </a:r>
            <a:r>
              <a:rPr lang="en-US" sz="2600" dirty="0"/>
              <a:t> la </a:t>
            </a:r>
            <a:r>
              <a:rPr lang="en-US" sz="2600" dirty="0" err="1"/>
              <a:t>pretesa</a:t>
            </a:r>
            <a:r>
              <a:rPr lang="en-US" sz="2600" dirty="0"/>
              <a:t> </a:t>
            </a:r>
            <a:r>
              <a:rPr lang="en-US" sz="2600" dirty="0" err="1"/>
              <a:t>dello</a:t>
            </a:r>
            <a:r>
              <a:rPr lang="en-US" sz="2600" dirty="0"/>
              <a:t> </a:t>
            </a:r>
            <a:r>
              <a:rPr lang="en-US" sz="2600" dirty="0" err="1"/>
              <a:t>Stato</a:t>
            </a:r>
            <a:r>
              <a:rPr lang="en-US" sz="2600" dirty="0"/>
              <a:t> non </a:t>
            </a:r>
            <a:r>
              <a:rPr lang="en-US" sz="2600" dirty="0" err="1"/>
              <a:t>è</a:t>
            </a:r>
            <a:r>
              <a:rPr lang="en-US" sz="2600" dirty="0"/>
              <a:t> </a:t>
            </a:r>
            <a:r>
              <a:rPr lang="en-US" sz="2600" dirty="0" err="1"/>
              <a:t>identica</a:t>
            </a:r>
            <a:r>
              <a:rPr lang="en-US" sz="2600" dirty="0"/>
              <a:t> a </a:t>
            </a:r>
            <a:r>
              <a:rPr lang="en-US" sz="2600" dirty="0" err="1"/>
              <a:t>quella</a:t>
            </a:r>
            <a:r>
              <a:rPr lang="en-US" sz="2600" dirty="0"/>
              <a:t> </a:t>
            </a:r>
            <a:r>
              <a:rPr lang="en-US" sz="2600" dirty="0" err="1"/>
              <a:t>della</a:t>
            </a:r>
            <a:r>
              <a:rPr lang="en-US" sz="2600" dirty="0"/>
              <a:t> persona </a:t>
            </a:r>
            <a:r>
              <a:rPr lang="en-US" sz="2600" dirty="0" err="1"/>
              <a:t>fisica</a:t>
            </a:r>
            <a:r>
              <a:rPr lang="en-US" sz="2600" dirty="0"/>
              <a:t> o </a:t>
            </a:r>
            <a:r>
              <a:rPr lang="en-US" sz="2600" dirty="0" err="1"/>
              <a:t>giuridica</a:t>
            </a:r>
            <a:r>
              <a:rPr lang="en-US" sz="2600" dirty="0"/>
              <a:t> di cui </a:t>
            </a:r>
            <a:r>
              <a:rPr lang="en-US" sz="2600" dirty="0" err="1"/>
              <a:t>si</a:t>
            </a:r>
            <a:r>
              <a:rPr lang="en-US" sz="2600" dirty="0"/>
              <a:t> </a:t>
            </a:r>
            <a:r>
              <a:rPr lang="en-US" sz="2600" dirty="0" err="1"/>
              <a:t>è</a:t>
            </a:r>
            <a:r>
              <a:rPr lang="en-US" sz="2600" dirty="0"/>
              <a:t> </a:t>
            </a:r>
            <a:r>
              <a:rPr lang="en-US" sz="2600" dirty="0" err="1"/>
              <a:t>fatta</a:t>
            </a:r>
            <a:r>
              <a:rPr lang="en-US" sz="2600" dirty="0"/>
              <a:t> </a:t>
            </a:r>
            <a:r>
              <a:rPr lang="en-US" sz="2600" dirty="0" err="1"/>
              <a:t>valere</a:t>
            </a:r>
            <a:r>
              <a:rPr lang="en-US" sz="2600" dirty="0"/>
              <a:t>, lo </a:t>
            </a:r>
            <a:r>
              <a:rPr lang="en-US" sz="2600" dirty="0" err="1"/>
              <a:t>Stato</a:t>
            </a:r>
            <a:r>
              <a:rPr lang="en-US" sz="2600" dirty="0"/>
              <a:t> </a:t>
            </a:r>
            <a:r>
              <a:rPr lang="en-US" sz="2600" dirty="0" err="1"/>
              <a:t>gode</a:t>
            </a:r>
            <a:r>
              <a:rPr lang="en-US" sz="2600" dirty="0"/>
              <a:t> di </a:t>
            </a:r>
            <a:r>
              <a:rPr lang="en-US" sz="2600" dirty="0" err="1"/>
              <a:t>una</a:t>
            </a:r>
            <a:r>
              <a:rPr lang="en-US" sz="2600" dirty="0"/>
              <a:t> </a:t>
            </a:r>
            <a:r>
              <a:rPr lang="en-US" sz="2600" dirty="0" err="1"/>
              <a:t>completa</a:t>
            </a:r>
            <a:r>
              <a:rPr lang="en-US" sz="2600" dirty="0"/>
              <a:t> </a:t>
            </a:r>
            <a:r>
              <a:rPr lang="en-US" sz="2600" dirty="0" err="1"/>
              <a:t>libertà</a:t>
            </a:r>
            <a:r>
              <a:rPr lang="en-US" sz="2600" dirty="0"/>
              <a:t> </a:t>
            </a:r>
            <a:r>
              <a:rPr lang="en-US" sz="2600" dirty="0" err="1"/>
              <a:t>d’azione</a:t>
            </a:r>
            <a:r>
              <a:rPr lang="en-US" sz="2600" dirty="0"/>
              <a:t>.</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959370" y="396534"/>
            <a:ext cx="10238282"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000" i="1" dirty="0" err="1"/>
              <a:t>Barcelona</a:t>
            </a:r>
            <a:r>
              <a:rPr lang="it-IT" sz="4000" i="1" dirty="0"/>
              <a:t> </a:t>
            </a:r>
            <a:r>
              <a:rPr lang="it-IT" sz="4000" i="1" dirty="0" err="1"/>
              <a:t>Traction</a:t>
            </a:r>
            <a:r>
              <a:rPr lang="it-IT" sz="4000" i="1" dirty="0"/>
              <a:t> (Belgio c. Spagna)</a:t>
            </a:r>
            <a:br>
              <a:rPr lang="it-IT" sz="4000" i="1" dirty="0"/>
            </a:b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Corte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int</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di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giust</a:t>
            </a:r>
            <a:r>
              <a:rPr lang="it-IT" sz="4000" dirty="0" err="1">
                <a:solidFill>
                  <a:prstClr val="black"/>
                </a:solidFill>
                <a:latin typeface="Calibri" panose="020F0502020204030204"/>
              </a:rPr>
              <a:t>izia</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it-IT" sz="4000" dirty="0">
                <a:solidFill>
                  <a:prstClr val="black"/>
                </a:solidFill>
                <a:latin typeface="Calibri" panose="020F0502020204030204"/>
              </a:rPr>
              <a:t>5</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febbraio 1970</a:t>
            </a:r>
          </a:p>
        </p:txBody>
      </p:sp>
    </p:spTree>
    <p:extLst>
      <p:ext uri="{BB962C8B-B14F-4D97-AF65-F5344CB8AC3E}">
        <p14:creationId xmlns:p14="http://schemas.microsoft.com/office/powerpoint/2010/main" val="1713585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4"/>
            <a:ext cx="10515600" cy="4635841"/>
          </a:xfrm>
        </p:spPr>
        <p:txBody>
          <a:bodyPr vert="horz" lIns="91440" tIns="45720" rIns="91440" bIns="45720" rtlCol="0">
            <a:normAutofit/>
          </a:bodyPr>
          <a:lstStyle/>
          <a:p>
            <a:pPr marL="0" indent="0" algn="just">
              <a:buNone/>
            </a:pPr>
            <a:r>
              <a:rPr lang="en-US" dirty="0" err="1"/>
              <a:t>Questi</a:t>
            </a:r>
            <a:r>
              <a:rPr lang="en-US" dirty="0"/>
              <a:t> </a:t>
            </a:r>
            <a:r>
              <a:rPr lang="en-US" dirty="0" err="1"/>
              <a:t>fatti</a:t>
            </a:r>
            <a:r>
              <a:rPr lang="en-US" dirty="0"/>
              <a:t> </a:t>
            </a:r>
            <a:r>
              <a:rPr lang="en-US" dirty="0" err="1"/>
              <a:t>dimostrano</a:t>
            </a:r>
            <a:r>
              <a:rPr lang="en-US" dirty="0"/>
              <a:t> </a:t>
            </a:r>
            <a:r>
              <a:rPr lang="en-US" dirty="0" err="1"/>
              <a:t>chiaramente</a:t>
            </a:r>
            <a:r>
              <a:rPr lang="en-US" dirty="0"/>
              <a:t> [...] </a:t>
            </a:r>
            <a:r>
              <a:rPr lang="en-US" b="1" dirty="0" err="1"/>
              <a:t>l’assenza</a:t>
            </a:r>
            <a:r>
              <a:rPr lang="en-US" b="1" dirty="0"/>
              <a:t> di </a:t>
            </a:r>
            <a:r>
              <a:rPr lang="en-US" b="1" dirty="0" err="1"/>
              <a:t>qualsiasi</a:t>
            </a:r>
            <a:r>
              <a:rPr lang="en-US" b="1" dirty="0"/>
              <a:t> </a:t>
            </a:r>
            <a:r>
              <a:rPr lang="en-US" b="1" dirty="0" err="1"/>
              <a:t>legame</a:t>
            </a:r>
            <a:r>
              <a:rPr lang="en-US" b="1" dirty="0"/>
              <a:t> </a:t>
            </a:r>
            <a:r>
              <a:rPr lang="en-US" b="1" dirty="0" err="1"/>
              <a:t>tra</a:t>
            </a:r>
            <a:r>
              <a:rPr lang="en-US" b="1" dirty="0"/>
              <a:t> </a:t>
            </a:r>
            <a:r>
              <a:rPr lang="en-US" b="1" dirty="0" err="1"/>
              <a:t>Nottebohm</a:t>
            </a:r>
            <a:r>
              <a:rPr lang="en-US" b="1" dirty="0"/>
              <a:t> e il Liechtenstein</a:t>
            </a:r>
            <a:r>
              <a:rPr lang="en-US" dirty="0"/>
              <a:t> [...]. Tale </a:t>
            </a:r>
            <a:r>
              <a:rPr lang="en-US" dirty="0" err="1"/>
              <a:t>naturalizzazione</a:t>
            </a:r>
            <a:r>
              <a:rPr lang="en-US" dirty="0"/>
              <a:t> non </a:t>
            </a:r>
            <a:r>
              <a:rPr lang="en-US" dirty="0" err="1"/>
              <a:t>si</a:t>
            </a:r>
            <a:r>
              <a:rPr lang="en-US" dirty="0"/>
              <a:t> </a:t>
            </a:r>
            <a:r>
              <a:rPr lang="en-US" dirty="0" err="1"/>
              <a:t>è</a:t>
            </a:r>
            <a:r>
              <a:rPr lang="en-US" dirty="0"/>
              <a:t> </a:t>
            </a:r>
            <a:r>
              <a:rPr lang="en-US" dirty="0" err="1"/>
              <a:t>basata</a:t>
            </a:r>
            <a:r>
              <a:rPr lang="en-US" dirty="0"/>
              <a:t> </a:t>
            </a:r>
            <a:r>
              <a:rPr lang="en-US" dirty="0" err="1"/>
              <a:t>su</a:t>
            </a:r>
            <a:r>
              <a:rPr lang="en-US" dirty="0"/>
              <a:t> </a:t>
            </a:r>
            <a:r>
              <a:rPr lang="en-US" dirty="0" err="1"/>
              <a:t>alcun</a:t>
            </a:r>
            <a:r>
              <a:rPr lang="en-US" dirty="0"/>
              <a:t> </a:t>
            </a:r>
            <a:r>
              <a:rPr lang="en-US" dirty="0" err="1"/>
              <a:t>precedente</a:t>
            </a:r>
            <a:r>
              <a:rPr lang="en-US" dirty="0"/>
              <a:t> </a:t>
            </a:r>
            <a:r>
              <a:rPr lang="en-US" dirty="0" err="1"/>
              <a:t>legame</a:t>
            </a:r>
            <a:r>
              <a:rPr lang="en-US" dirty="0"/>
              <a:t> </a:t>
            </a:r>
            <a:r>
              <a:rPr lang="en-US" dirty="0" err="1"/>
              <a:t>reale</a:t>
            </a:r>
            <a:r>
              <a:rPr lang="en-US" dirty="0"/>
              <a:t> con il Liechtenstein, né ha </a:t>
            </a:r>
            <a:r>
              <a:rPr lang="en-US" dirty="0" err="1"/>
              <a:t>modificato</a:t>
            </a:r>
            <a:r>
              <a:rPr lang="en-US" dirty="0"/>
              <a:t> in </a:t>
            </a:r>
            <a:r>
              <a:rPr lang="en-US" dirty="0" err="1"/>
              <a:t>alcun</a:t>
            </a:r>
            <a:r>
              <a:rPr lang="en-US" dirty="0"/>
              <a:t> modo il modo di vivere </a:t>
            </a:r>
            <a:r>
              <a:rPr lang="en-US" dirty="0" err="1"/>
              <a:t>della</a:t>
            </a:r>
            <a:r>
              <a:rPr lang="en-US" dirty="0"/>
              <a:t> persona </a:t>
            </a:r>
            <a:r>
              <a:rPr lang="en-US" dirty="0" err="1"/>
              <a:t>alla</a:t>
            </a:r>
            <a:r>
              <a:rPr lang="en-US" dirty="0"/>
              <a:t> quale era </a:t>
            </a:r>
            <a:r>
              <a:rPr lang="en-US" dirty="0" err="1"/>
              <a:t>stata</a:t>
            </a:r>
            <a:r>
              <a:rPr lang="en-US" dirty="0"/>
              <a:t> </a:t>
            </a:r>
            <a:r>
              <a:rPr lang="en-US" dirty="0" err="1"/>
              <a:t>conferita</a:t>
            </a:r>
            <a:r>
              <a:rPr lang="en-US" dirty="0"/>
              <a:t> [...]. </a:t>
            </a:r>
            <a:r>
              <a:rPr lang="en-US" dirty="0" err="1"/>
              <a:t>È</a:t>
            </a:r>
            <a:r>
              <a:rPr lang="en-US" dirty="0"/>
              <a:t> </a:t>
            </a:r>
            <a:r>
              <a:rPr lang="en-US" dirty="0" err="1"/>
              <a:t>stata</a:t>
            </a:r>
            <a:r>
              <a:rPr lang="en-US" dirty="0"/>
              <a:t> </a:t>
            </a:r>
            <a:r>
              <a:rPr lang="en-US" dirty="0" err="1"/>
              <a:t>concessa</a:t>
            </a:r>
            <a:r>
              <a:rPr lang="en-US" dirty="0"/>
              <a:t> senza </a:t>
            </a:r>
            <a:r>
              <a:rPr lang="en-US" dirty="0" err="1"/>
              <a:t>tener</a:t>
            </a:r>
            <a:r>
              <a:rPr lang="en-US" dirty="0"/>
              <a:t> </a:t>
            </a:r>
            <a:r>
              <a:rPr lang="en-US" dirty="0" err="1"/>
              <a:t>conto</a:t>
            </a:r>
            <a:r>
              <a:rPr lang="en-US" dirty="0"/>
              <a:t> del </a:t>
            </a:r>
            <a:r>
              <a:rPr lang="en-US" dirty="0" err="1"/>
              <a:t>concetto</a:t>
            </a:r>
            <a:r>
              <a:rPr lang="en-US" dirty="0"/>
              <a:t> di </a:t>
            </a:r>
            <a:r>
              <a:rPr lang="en-US" dirty="0" err="1"/>
              <a:t>nazionalità</a:t>
            </a:r>
            <a:r>
              <a:rPr lang="en-US" dirty="0"/>
              <a:t> </a:t>
            </a:r>
            <a:r>
              <a:rPr lang="en-US" dirty="0" err="1"/>
              <a:t>adottato</a:t>
            </a:r>
            <a:r>
              <a:rPr lang="en-US" dirty="0"/>
              <a:t> </a:t>
            </a:r>
            <a:r>
              <a:rPr lang="en-US" dirty="0" err="1"/>
              <a:t>nelle</a:t>
            </a:r>
            <a:r>
              <a:rPr lang="en-US" dirty="0"/>
              <a:t> </a:t>
            </a:r>
            <a:r>
              <a:rPr lang="en-US" dirty="0" err="1"/>
              <a:t>relazioni</a:t>
            </a:r>
            <a:r>
              <a:rPr lang="en-US" dirty="0"/>
              <a:t> </a:t>
            </a:r>
            <a:r>
              <a:rPr lang="en-US" dirty="0" err="1"/>
              <a:t>internazionali</a:t>
            </a:r>
            <a:r>
              <a:rPr lang="en-US" dirty="0"/>
              <a:t>. La </a:t>
            </a:r>
            <a:r>
              <a:rPr lang="en-US" dirty="0" err="1"/>
              <a:t>naturalizzazione</a:t>
            </a:r>
            <a:r>
              <a:rPr lang="en-US" dirty="0"/>
              <a:t> </a:t>
            </a:r>
            <a:r>
              <a:rPr lang="en-US" dirty="0" err="1"/>
              <a:t>è</a:t>
            </a:r>
            <a:r>
              <a:rPr lang="en-US" dirty="0"/>
              <a:t> </a:t>
            </a:r>
            <a:r>
              <a:rPr lang="en-US" dirty="0" err="1"/>
              <a:t>stata</a:t>
            </a:r>
            <a:r>
              <a:rPr lang="en-US" dirty="0"/>
              <a:t> </a:t>
            </a:r>
            <a:r>
              <a:rPr lang="en-US" dirty="0" err="1"/>
              <a:t>chiesta</a:t>
            </a:r>
            <a:r>
              <a:rPr lang="en-US" dirty="0"/>
              <a:t> [...] per </a:t>
            </a:r>
            <a:r>
              <a:rPr lang="en-US" dirty="0" err="1"/>
              <a:t>consentirgli</a:t>
            </a:r>
            <a:r>
              <a:rPr lang="en-US" dirty="0"/>
              <a:t> di </a:t>
            </a:r>
            <a:r>
              <a:rPr lang="en-US" dirty="0" err="1"/>
              <a:t>sostituire</a:t>
            </a:r>
            <a:r>
              <a:rPr lang="en-US" dirty="0"/>
              <a:t> il </a:t>
            </a:r>
            <a:r>
              <a:rPr lang="en-US" dirty="0" err="1"/>
              <a:t>suo</a:t>
            </a:r>
            <a:r>
              <a:rPr lang="en-US" dirty="0"/>
              <a:t> status di </a:t>
            </a:r>
            <a:r>
              <a:rPr lang="en-US" dirty="0" err="1"/>
              <a:t>cittadino</a:t>
            </a:r>
            <a:r>
              <a:rPr lang="en-US" dirty="0"/>
              <a:t> di uno </a:t>
            </a:r>
            <a:r>
              <a:rPr lang="en-US" dirty="0" err="1"/>
              <a:t>Stato</a:t>
            </a:r>
            <a:r>
              <a:rPr lang="en-US" dirty="0"/>
              <a:t> </a:t>
            </a:r>
            <a:r>
              <a:rPr lang="en-US" dirty="0" err="1"/>
              <a:t>belligerante</a:t>
            </a:r>
            <a:r>
              <a:rPr lang="en-US" dirty="0"/>
              <a:t> a </a:t>
            </a:r>
            <a:r>
              <a:rPr lang="en-US" dirty="0" err="1"/>
              <a:t>quello</a:t>
            </a:r>
            <a:r>
              <a:rPr lang="en-US" dirty="0"/>
              <a:t> di </a:t>
            </a:r>
            <a:r>
              <a:rPr lang="en-US" dirty="0" err="1"/>
              <a:t>cittadino</a:t>
            </a:r>
            <a:r>
              <a:rPr lang="en-US" dirty="0"/>
              <a:t> di uno </a:t>
            </a:r>
            <a:r>
              <a:rPr lang="en-US" dirty="0" err="1"/>
              <a:t>Stato</a:t>
            </a:r>
            <a:r>
              <a:rPr lang="en-US" dirty="0"/>
              <a:t> </a:t>
            </a:r>
            <a:r>
              <a:rPr lang="en-US" dirty="0" err="1"/>
              <a:t>neutrale</a:t>
            </a:r>
            <a:r>
              <a:rPr lang="en-US" dirty="0"/>
              <a:t> [...]. Il Guatemala non ha </a:t>
            </a:r>
            <a:r>
              <a:rPr lang="en-US" dirty="0" err="1"/>
              <a:t>l’obbligo</a:t>
            </a:r>
            <a:r>
              <a:rPr lang="en-US" dirty="0"/>
              <a:t> di </a:t>
            </a:r>
            <a:r>
              <a:rPr lang="en-US" dirty="0" err="1"/>
              <a:t>riconoscere</a:t>
            </a:r>
            <a:r>
              <a:rPr lang="en-US" dirty="0"/>
              <a:t> </a:t>
            </a:r>
            <a:r>
              <a:rPr lang="en-US" dirty="0" err="1"/>
              <a:t>una</a:t>
            </a:r>
            <a:r>
              <a:rPr lang="en-US" dirty="0"/>
              <a:t> </a:t>
            </a:r>
            <a:r>
              <a:rPr lang="en-US" dirty="0" err="1"/>
              <a:t>nazionalità</a:t>
            </a:r>
            <a:r>
              <a:rPr lang="en-US" dirty="0"/>
              <a:t> </a:t>
            </a:r>
            <a:r>
              <a:rPr lang="en-US" dirty="0" err="1"/>
              <a:t>concessa</a:t>
            </a:r>
            <a:r>
              <a:rPr lang="en-US" dirty="0"/>
              <a:t> in </a:t>
            </a:r>
            <a:r>
              <a:rPr lang="en-US" dirty="0" err="1"/>
              <a:t>tali</a:t>
            </a:r>
            <a:r>
              <a:rPr lang="en-US" dirty="0"/>
              <a:t> </a:t>
            </a:r>
            <a:r>
              <a:rPr lang="en-US" dirty="0" err="1"/>
              <a:t>circostanze</a:t>
            </a:r>
            <a:r>
              <a:rPr lang="en-US" dirty="0"/>
              <a:t>. Il Liechtenstein [...] non ha il </a:t>
            </a:r>
            <a:r>
              <a:rPr lang="en-US" dirty="0" err="1"/>
              <a:t>diritto</a:t>
            </a:r>
            <a:r>
              <a:rPr lang="en-US" dirty="0"/>
              <a:t> di </a:t>
            </a:r>
            <a:r>
              <a:rPr lang="en-US" dirty="0" err="1"/>
              <a:t>estendere</a:t>
            </a:r>
            <a:r>
              <a:rPr lang="en-US" dirty="0"/>
              <a:t> la </a:t>
            </a:r>
            <a:r>
              <a:rPr lang="en-US" dirty="0" err="1"/>
              <a:t>sua</a:t>
            </a:r>
            <a:r>
              <a:rPr lang="en-US" dirty="0"/>
              <a:t> </a:t>
            </a:r>
            <a:r>
              <a:rPr lang="en-US" dirty="0" err="1"/>
              <a:t>protezione</a:t>
            </a:r>
            <a:r>
              <a:rPr lang="en-US" dirty="0"/>
              <a:t> a </a:t>
            </a:r>
            <a:r>
              <a:rPr lang="en-US" dirty="0" err="1"/>
              <a:t>Nottebohm</a:t>
            </a:r>
            <a:r>
              <a:rPr lang="en-US" dirty="0"/>
              <a:t> </a:t>
            </a:r>
            <a:r>
              <a:rPr lang="en-US" dirty="0" err="1"/>
              <a:t>nei</a:t>
            </a:r>
            <a:r>
              <a:rPr lang="en-US" dirty="0"/>
              <a:t> </a:t>
            </a:r>
            <a:r>
              <a:rPr lang="en-US" dirty="0" err="1"/>
              <a:t>confronti</a:t>
            </a:r>
            <a:r>
              <a:rPr lang="en-US" dirty="0"/>
              <a:t> del Guatemala [...].</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959370" y="396534"/>
            <a:ext cx="10238282"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000" i="1" dirty="0" err="1"/>
              <a:t>Nottebohm</a:t>
            </a:r>
            <a:r>
              <a:rPr lang="it-IT" sz="4000" i="1" dirty="0"/>
              <a:t> (Liechtenstein c. Guatemala )</a:t>
            </a:r>
            <a:br>
              <a:rPr lang="it-IT" sz="4000" i="1" dirty="0"/>
            </a:b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Corte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int</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di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giust</a:t>
            </a:r>
            <a:r>
              <a:rPr lang="it-IT" sz="4000" dirty="0" err="1">
                <a:solidFill>
                  <a:prstClr val="black"/>
                </a:solidFill>
                <a:latin typeface="Calibri" panose="020F0502020204030204"/>
              </a:rPr>
              <a:t>izia</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1955</a:t>
            </a:r>
          </a:p>
        </p:txBody>
      </p:sp>
    </p:spTree>
    <p:extLst>
      <p:ext uri="{BB962C8B-B14F-4D97-AF65-F5344CB8AC3E}">
        <p14:creationId xmlns:p14="http://schemas.microsoft.com/office/powerpoint/2010/main" val="2857354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4"/>
            <a:ext cx="10515600" cy="4635841"/>
          </a:xfrm>
        </p:spPr>
        <p:txBody>
          <a:bodyPr vert="horz" lIns="91440" tIns="45720" rIns="91440" bIns="45720" rtlCol="0">
            <a:normAutofit lnSpcReduction="10000"/>
          </a:bodyPr>
          <a:lstStyle/>
          <a:p>
            <a:pPr marL="0" indent="0" algn="just">
              <a:buNone/>
            </a:pPr>
            <a:r>
              <a:rPr lang="en-US" sz="3600" dirty="0"/>
              <a:t>[…] Nel campo </a:t>
            </a:r>
            <a:r>
              <a:rPr lang="en-US" sz="3600" dirty="0" err="1"/>
              <a:t>particolare</a:t>
            </a:r>
            <a:r>
              <a:rPr lang="en-US" sz="3600" dirty="0"/>
              <a:t> </a:t>
            </a:r>
            <a:r>
              <a:rPr lang="en-US" sz="3600" dirty="0" err="1"/>
              <a:t>della</a:t>
            </a:r>
            <a:r>
              <a:rPr lang="en-US" sz="3600" dirty="0"/>
              <a:t> </a:t>
            </a:r>
            <a:r>
              <a:rPr lang="en-US" sz="3600" dirty="0" err="1"/>
              <a:t>protezione</a:t>
            </a:r>
            <a:r>
              <a:rPr lang="en-US" sz="3600" dirty="0"/>
              <a:t> </a:t>
            </a:r>
            <a:r>
              <a:rPr lang="en-US" sz="3600" dirty="0" err="1"/>
              <a:t>diplomatica</a:t>
            </a:r>
            <a:r>
              <a:rPr lang="en-US" sz="3600" dirty="0"/>
              <a:t> </a:t>
            </a:r>
            <a:r>
              <a:rPr lang="en-US" sz="3600" dirty="0" err="1"/>
              <a:t>delle</a:t>
            </a:r>
            <a:r>
              <a:rPr lang="en-US" sz="3600" dirty="0"/>
              <a:t> </a:t>
            </a:r>
            <a:r>
              <a:rPr lang="en-US" sz="3600" dirty="0" err="1"/>
              <a:t>entità</a:t>
            </a:r>
            <a:r>
              <a:rPr lang="en-US" sz="3600" dirty="0"/>
              <a:t> </a:t>
            </a:r>
            <a:r>
              <a:rPr lang="en-US" sz="3600" dirty="0" err="1"/>
              <a:t>societarie</a:t>
            </a:r>
            <a:r>
              <a:rPr lang="en-US" sz="3600" dirty="0"/>
              <a:t>, </a:t>
            </a:r>
            <a:r>
              <a:rPr lang="en-US" sz="3600" dirty="0" err="1"/>
              <a:t>nessun</a:t>
            </a:r>
            <a:r>
              <a:rPr lang="en-US" sz="3600" dirty="0"/>
              <a:t> test </a:t>
            </a:r>
            <a:r>
              <a:rPr lang="en-US" sz="3600" dirty="0" err="1"/>
              <a:t>su</a:t>
            </a:r>
            <a:r>
              <a:rPr lang="en-US" sz="3600" dirty="0"/>
              <a:t> come </a:t>
            </a:r>
            <a:r>
              <a:rPr lang="en-US" sz="3600" dirty="0" err="1"/>
              <a:t>stabilire</a:t>
            </a:r>
            <a:r>
              <a:rPr lang="en-US" sz="3600" dirty="0"/>
              <a:t> il “</a:t>
            </a:r>
            <a:r>
              <a:rPr lang="en-US" sz="3600" dirty="0" err="1"/>
              <a:t>legame</a:t>
            </a:r>
            <a:r>
              <a:rPr lang="en-US" sz="3600" dirty="0"/>
              <a:t> </a:t>
            </a:r>
            <a:r>
              <a:rPr lang="en-US" sz="3600" dirty="0" err="1"/>
              <a:t>reale</a:t>
            </a:r>
            <a:r>
              <a:rPr lang="en-US" sz="3600" dirty="0"/>
              <a:t>” ha </a:t>
            </a:r>
            <a:r>
              <a:rPr lang="en-US" sz="3600" dirty="0" err="1"/>
              <a:t>trovato</a:t>
            </a:r>
            <a:r>
              <a:rPr lang="en-US" sz="3600" dirty="0"/>
              <a:t> </a:t>
            </a:r>
            <a:r>
              <a:rPr lang="en-US" sz="3600" dirty="0" err="1"/>
              <a:t>un’accettazione</a:t>
            </a:r>
            <a:r>
              <a:rPr lang="en-US" sz="3600" dirty="0"/>
              <a:t> </a:t>
            </a:r>
            <a:r>
              <a:rPr lang="en-US" sz="3600" dirty="0" err="1"/>
              <a:t>generale</a:t>
            </a:r>
            <a:r>
              <a:rPr lang="en-US" sz="3600" dirty="0"/>
              <a:t>. […] A </a:t>
            </a:r>
            <a:r>
              <a:rPr lang="en-US" sz="3600" dirty="0" err="1"/>
              <a:t>questo</a:t>
            </a:r>
            <a:r>
              <a:rPr lang="en-US" sz="3600" dirty="0"/>
              <a:t> </a:t>
            </a:r>
            <a:r>
              <a:rPr lang="en-US" sz="3600" dirty="0" err="1"/>
              <a:t>proposito</a:t>
            </a:r>
            <a:r>
              <a:rPr lang="en-US" sz="3600" dirty="0"/>
              <a:t> </a:t>
            </a:r>
            <a:r>
              <a:rPr lang="en-US" sz="3600" dirty="0" err="1"/>
              <a:t>si</a:t>
            </a:r>
            <a:r>
              <a:rPr lang="en-US" sz="3600" dirty="0"/>
              <a:t> </a:t>
            </a:r>
            <a:r>
              <a:rPr lang="en-US" sz="3600" dirty="0" err="1"/>
              <a:t>è</a:t>
            </a:r>
            <a:r>
              <a:rPr lang="en-US" sz="3600" dirty="0"/>
              <a:t> </a:t>
            </a:r>
            <a:r>
              <a:rPr lang="en-US" sz="3600" dirty="0" err="1"/>
              <a:t>fatto</a:t>
            </a:r>
            <a:r>
              <a:rPr lang="en-US" sz="3600" dirty="0"/>
              <a:t> </a:t>
            </a:r>
            <a:r>
              <a:rPr lang="en-US" sz="3600" dirty="0" err="1"/>
              <a:t>riferimento</a:t>
            </a:r>
            <a:r>
              <a:rPr lang="en-US" sz="3600" dirty="0"/>
              <a:t> al </a:t>
            </a:r>
            <a:r>
              <a:rPr lang="en-US" sz="3600" dirty="0" err="1"/>
              <a:t>caso</a:t>
            </a:r>
            <a:r>
              <a:rPr lang="en-US" sz="3600" dirty="0"/>
              <a:t> </a:t>
            </a:r>
            <a:r>
              <a:rPr lang="en-US" sz="3600" i="1" dirty="0" err="1"/>
              <a:t>Nottebohm</a:t>
            </a:r>
            <a:r>
              <a:rPr lang="en-US" sz="3600" dirty="0"/>
              <a:t>. In </a:t>
            </a:r>
            <a:r>
              <a:rPr lang="en-US" sz="3600" dirty="0" err="1"/>
              <a:t>effetti</a:t>
            </a:r>
            <a:r>
              <a:rPr lang="en-US" sz="3600" dirty="0"/>
              <a:t>, le </a:t>
            </a:r>
            <a:r>
              <a:rPr lang="en-US" sz="3600" dirty="0" err="1"/>
              <a:t>Parti</a:t>
            </a:r>
            <a:r>
              <a:rPr lang="en-US" sz="3600" dirty="0"/>
              <a:t> vi </a:t>
            </a:r>
            <a:r>
              <a:rPr lang="en-US" sz="3600" dirty="0" err="1"/>
              <a:t>hanno</a:t>
            </a:r>
            <a:r>
              <a:rPr lang="en-US" sz="3600" dirty="0"/>
              <a:t> </a:t>
            </a:r>
            <a:r>
              <a:rPr lang="en-US" sz="3600" dirty="0" err="1"/>
              <a:t>fatto</a:t>
            </a:r>
            <a:r>
              <a:rPr lang="en-US" sz="3600" dirty="0"/>
              <a:t> </a:t>
            </a:r>
            <a:r>
              <a:rPr lang="en-US" sz="3600" dirty="0" err="1"/>
              <a:t>spesso</a:t>
            </a:r>
            <a:r>
              <a:rPr lang="en-US" sz="3600" dirty="0"/>
              <a:t> </a:t>
            </a:r>
            <a:r>
              <a:rPr lang="en-US" sz="3600" dirty="0" err="1"/>
              <a:t>riferimento</a:t>
            </a:r>
            <a:r>
              <a:rPr lang="en-US" sz="3600" dirty="0"/>
              <a:t> </a:t>
            </a:r>
            <a:r>
              <a:rPr lang="en-US" sz="3600" dirty="0" err="1"/>
              <a:t>nel</a:t>
            </a:r>
            <a:r>
              <a:rPr lang="en-US" sz="3600" dirty="0"/>
              <a:t> </a:t>
            </a:r>
            <a:r>
              <a:rPr lang="en-US" sz="3600" dirty="0" err="1"/>
              <a:t>corso</a:t>
            </a:r>
            <a:r>
              <a:rPr lang="en-US" sz="3600" dirty="0"/>
              <a:t> del </a:t>
            </a:r>
            <a:r>
              <a:rPr lang="en-US" sz="3600" dirty="0" err="1"/>
              <a:t>procedimento</a:t>
            </a:r>
            <a:r>
              <a:rPr lang="en-US" sz="3600" dirty="0"/>
              <a:t>. </a:t>
            </a:r>
            <a:r>
              <a:rPr lang="en-US" sz="3600" dirty="0" err="1"/>
              <a:t>Tuttavia</a:t>
            </a:r>
            <a:r>
              <a:rPr lang="en-US" sz="3600" dirty="0"/>
              <a:t>, tenuto </a:t>
            </a:r>
            <a:r>
              <a:rPr lang="en-US" sz="3600" dirty="0" err="1"/>
              <a:t>conto</a:t>
            </a:r>
            <a:r>
              <a:rPr lang="en-US" sz="3600" dirty="0"/>
              <a:t> </a:t>
            </a:r>
            <a:r>
              <a:rPr lang="en-US" sz="3600" dirty="0" err="1"/>
              <a:t>sia</a:t>
            </a:r>
            <a:r>
              <a:rPr lang="en-US" sz="3600" dirty="0"/>
              <a:t> </a:t>
            </a:r>
            <a:r>
              <a:rPr lang="en-US" sz="3600" dirty="0" err="1"/>
              <a:t>degli</a:t>
            </a:r>
            <a:r>
              <a:rPr lang="en-US" sz="3600" dirty="0"/>
              <a:t> </a:t>
            </a:r>
            <a:r>
              <a:rPr lang="en-US" sz="3600" dirty="0" err="1"/>
              <a:t>aspetti</a:t>
            </a:r>
            <a:r>
              <a:rPr lang="en-US" sz="3600" dirty="0"/>
              <a:t> di </a:t>
            </a:r>
            <a:r>
              <a:rPr lang="en-US" sz="3600" dirty="0" err="1"/>
              <a:t>diritto</a:t>
            </a:r>
            <a:r>
              <a:rPr lang="en-US" sz="3600" dirty="0"/>
              <a:t> </a:t>
            </a:r>
            <a:r>
              <a:rPr lang="en-US" sz="3600" dirty="0" err="1"/>
              <a:t>che</a:t>
            </a:r>
            <a:r>
              <a:rPr lang="en-US" sz="3600" dirty="0"/>
              <a:t> di </a:t>
            </a:r>
            <a:r>
              <a:rPr lang="en-US" sz="3600" dirty="0" err="1"/>
              <a:t>fatto</a:t>
            </a:r>
            <a:r>
              <a:rPr lang="en-US" sz="3600" dirty="0"/>
              <a:t> </a:t>
            </a:r>
            <a:r>
              <a:rPr lang="en-US" sz="3600" dirty="0" err="1"/>
              <a:t>della</a:t>
            </a:r>
            <a:r>
              <a:rPr lang="en-US" sz="3600" dirty="0"/>
              <a:t> tutela </a:t>
            </a:r>
            <a:r>
              <a:rPr lang="en-US" sz="3600" dirty="0" err="1"/>
              <a:t>nel</a:t>
            </a:r>
            <a:r>
              <a:rPr lang="en-US" sz="3600" dirty="0"/>
              <a:t> </a:t>
            </a:r>
            <a:r>
              <a:rPr lang="en-US" sz="3600" dirty="0" err="1"/>
              <a:t>caso</a:t>
            </a:r>
            <a:r>
              <a:rPr lang="en-US" sz="3600" dirty="0"/>
              <a:t> di specie, la Corte </a:t>
            </a:r>
            <a:r>
              <a:rPr lang="en-US" sz="3600" dirty="0" err="1"/>
              <a:t>ritiene</a:t>
            </a:r>
            <a:r>
              <a:rPr lang="en-US" sz="3600" dirty="0"/>
              <a:t> </a:t>
            </a:r>
            <a:r>
              <a:rPr lang="en-US" sz="3600" dirty="0" err="1"/>
              <a:t>che</a:t>
            </a:r>
            <a:r>
              <a:rPr lang="en-US" sz="3600" dirty="0"/>
              <a:t> non vi </a:t>
            </a:r>
            <a:r>
              <a:rPr lang="en-US" sz="3600" dirty="0" err="1"/>
              <a:t>possa</a:t>
            </a:r>
            <a:r>
              <a:rPr lang="en-US" sz="3600" dirty="0"/>
              <a:t> </a:t>
            </a:r>
            <a:r>
              <a:rPr lang="en-US" sz="3600" dirty="0" err="1"/>
              <a:t>essere</a:t>
            </a:r>
            <a:r>
              <a:rPr lang="en-US" sz="3600" dirty="0"/>
              <a:t> alcuna analogia con le </a:t>
            </a:r>
            <a:r>
              <a:rPr lang="en-US" sz="3600" dirty="0" err="1"/>
              <a:t>questioni</a:t>
            </a:r>
            <a:r>
              <a:rPr lang="en-US" sz="3600" dirty="0"/>
              <a:t> </a:t>
            </a:r>
            <a:r>
              <a:rPr lang="en-US" sz="3600" dirty="0" err="1"/>
              <a:t>sollevate</a:t>
            </a:r>
            <a:r>
              <a:rPr lang="en-US" sz="3600" dirty="0"/>
              <a:t> o con la </a:t>
            </a:r>
            <a:r>
              <a:rPr lang="en-US" sz="3600" dirty="0" err="1"/>
              <a:t>decisione</a:t>
            </a:r>
            <a:r>
              <a:rPr lang="en-US" sz="3600" dirty="0"/>
              <a:t> </a:t>
            </a:r>
            <a:r>
              <a:rPr lang="en-US" sz="3600" dirty="0" err="1"/>
              <a:t>emessa</a:t>
            </a:r>
            <a:r>
              <a:rPr lang="en-US" sz="3600" dirty="0"/>
              <a:t> in </a:t>
            </a:r>
            <a:r>
              <a:rPr lang="en-US" sz="3600" dirty="0" err="1"/>
              <a:t>quella</a:t>
            </a:r>
            <a:r>
              <a:rPr lang="en-US" sz="3600" dirty="0"/>
              <a:t> causa.</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959370" y="396534"/>
            <a:ext cx="10238282"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000" i="1" dirty="0" err="1"/>
              <a:t>Barcelona</a:t>
            </a:r>
            <a:r>
              <a:rPr lang="it-IT" sz="4000" i="1" dirty="0"/>
              <a:t> </a:t>
            </a:r>
            <a:r>
              <a:rPr lang="it-IT" sz="4000" i="1" dirty="0" err="1"/>
              <a:t>Traction</a:t>
            </a:r>
            <a:r>
              <a:rPr lang="it-IT" sz="4000" i="1" dirty="0"/>
              <a:t> (Belgio c. Spagna)</a:t>
            </a:r>
            <a:br>
              <a:rPr lang="it-IT" sz="4000" i="1" dirty="0"/>
            </a:b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Corte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int</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di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giust</a:t>
            </a:r>
            <a:r>
              <a:rPr lang="it-IT" sz="4000" dirty="0" err="1">
                <a:solidFill>
                  <a:prstClr val="black"/>
                </a:solidFill>
                <a:latin typeface="Calibri" panose="020F0502020204030204"/>
              </a:rPr>
              <a:t>izia</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it-IT" sz="4000" dirty="0">
                <a:solidFill>
                  <a:prstClr val="black"/>
                </a:solidFill>
                <a:latin typeface="Calibri" panose="020F0502020204030204"/>
              </a:rPr>
              <a:t>5</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febbraio 1970</a:t>
            </a:r>
          </a:p>
        </p:txBody>
      </p:sp>
    </p:spTree>
    <p:extLst>
      <p:ext uri="{BB962C8B-B14F-4D97-AF65-F5344CB8AC3E}">
        <p14:creationId xmlns:p14="http://schemas.microsoft.com/office/powerpoint/2010/main" val="1260754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4"/>
            <a:ext cx="10515600" cy="4635841"/>
          </a:xfrm>
        </p:spPr>
        <p:txBody>
          <a:bodyPr vert="horz" lIns="91440" tIns="45720" rIns="91440" bIns="45720" rtlCol="0">
            <a:normAutofit lnSpcReduction="10000"/>
          </a:bodyPr>
          <a:lstStyle/>
          <a:p>
            <a:pPr marL="0" indent="0" algn="just">
              <a:buNone/>
            </a:pPr>
            <a:r>
              <a:rPr lang="en-US" sz="3600" dirty="0"/>
              <a:t>[…] Nel campo </a:t>
            </a:r>
            <a:r>
              <a:rPr lang="en-US" sz="3600" dirty="0" err="1"/>
              <a:t>particolare</a:t>
            </a:r>
            <a:r>
              <a:rPr lang="en-US" sz="3600" dirty="0"/>
              <a:t> </a:t>
            </a:r>
            <a:r>
              <a:rPr lang="en-US" sz="3600" dirty="0" err="1"/>
              <a:t>della</a:t>
            </a:r>
            <a:r>
              <a:rPr lang="en-US" sz="3600" dirty="0"/>
              <a:t> </a:t>
            </a:r>
            <a:r>
              <a:rPr lang="en-US" sz="3600" dirty="0" err="1"/>
              <a:t>protezione</a:t>
            </a:r>
            <a:r>
              <a:rPr lang="en-US" sz="3600" dirty="0"/>
              <a:t> </a:t>
            </a:r>
            <a:r>
              <a:rPr lang="en-US" sz="3600" dirty="0" err="1"/>
              <a:t>diplomatica</a:t>
            </a:r>
            <a:r>
              <a:rPr lang="en-US" sz="3600" dirty="0"/>
              <a:t> </a:t>
            </a:r>
            <a:r>
              <a:rPr lang="en-US" sz="3600" dirty="0" err="1"/>
              <a:t>delle</a:t>
            </a:r>
            <a:r>
              <a:rPr lang="en-US" sz="3600" dirty="0"/>
              <a:t> </a:t>
            </a:r>
            <a:r>
              <a:rPr lang="en-US" sz="3600" dirty="0" err="1"/>
              <a:t>entità</a:t>
            </a:r>
            <a:r>
              <a:rPr lang="en-US" sz="3600" dirty="0"/>
              <a:t> </a:t>
            </a:r>
            <a:r>
              <a:rPr lang="en-US" sz="3600" dirty="0" err="1"/>
              <a:t>societarie</a:t>
            </a:r>
            <a:r>
              <a:rPr lang="en-US" sz="3600" dirty="0"/>
              <a:t>, </a:t>
            </a:r>
            <a:r>
              <a:rPr lang="en-US" sz="3600" dirty="0" err="1"/>
              <a:t>nessun</a:t>
            </a:r>
            <a:r>
              <a:rPr lang="en-US" sz="3600" dirty="0"/>
              <a:t> test </a:t>
            </a:r>
            <a:r>
              <a:rPr lang="en-US" sz="3600" dirty="0" err="1"/>
              <a:t>su</a:t>
            </a:r>
            <a:r>
              <a:rPr lang="en-US" sz="3600" dirty="0"/>
              <a:t> come </a:t>
            </a:r>
            <a:r>
              <a:rPr lang="en-US" sz="3600" dirty="0" err="1"/>
              <a:t>stabilire</a:t>
            </a:r>
            <a:r>
              <a:rPr lang="en-US" sz="3600" dirty="0"/>
              <a:t> il “</a:t>
            </a:r>
            <a:r>
              <a:rPr lang="en-US" sz="3600" dirty="0" err="1"/>
              <a:t>legame</a:t>
            </a:r>
            <a:r>
              <a:rPr lang="en-US" sz="3600" dirty="0"/>
              <a:t> </a:t>
            </a:r>
            <a:r>
              <a:rPr lang="en-US" sz="3600" dirty="0" err="1"/>
              <a:t>reale</a:t>
            </a:r>
            <a:r>
              <a:rPr lang="en-US" sz="3600" dirty="0"/>
              <a:t>” ha </a:t>
            </a:r>
            <a:r>
              <a:rPr lang="en-US" sz="3600" dirty="0" err="1"/>
              <a:t>trovato</a:t>
            </a:r>
            <a:r>
              <a:rPr lang="en-US" sz="3600" dirty="0"/>
              <a:t> </a:t>
            </a:r>
            <a:r>
              <a:rPr lang="en-US" sz="3600" dirty="0" err="1"/>
              <a:t>un’accettazione</a:t>
            </a:r>
            <a:r>
              <a:rPr lang="en-US" sz="3600" dirty="0"/>
              <a:t> </a:t>
            </a:r>
            <a:r>
              <a:rPr lang="en-US" sz="3600" dirty="0" err="1"/>
              <a:t>generale</a:t>
            </a:r>
            <a:r>
              <a:rPr lang="en-US" sz="3600" dirty="0"/>
              <a:t>. […] A </a:t>
            </a:r>
            <a:r>
              <a:rPr lang="en-US" sz="3600" dirty="0" err="1"/>
              <a:t>questo</a:t>
            </a:r>
            <a:r>
              <a:rPr lang="en-US" sz="3600" dirty="0"/>
              <a:t> </a:t>
            </a:r>
            <a:r>
              <a:rPr lang="en-US" sz="3600" dirty="0" err="1"/>
              <a:t>proposito</a:t>
            </a:r>
            <a:r>
              <a:rPr lang="en-US" sz="3600" dirty="0"/>
              <a:t> </a:t>
            </a:r>
            <a:r>
              <a:rPr lang="en-US" sz="3600" dirty="0" err="1"/>
              <a:t>si</a:t>
            </a:r>
            <a:r>
              <a:rPr lang="en-US" sz="3600" dirty="0"/>
              <a:t> </a:t>
            </a:r>
            <a:r>
              <a:rPr lang="en-US" sz="3600" dirty="0" err="1"/>
              <a:t>è</a:t>
            </a:r>
            <a:r>
              <a:rPr lang="en-US" sz="3600" dirty="0"/>
              <a:t> </a:t>
            </a:r>
            <a:r>
              <a:rPr lang="en-US" sz="3600" dirty="0" err="1"/>
              <a:t>fatto</a:t>
            </a:r>
            <a:r>
              <a:rPr lang="en-US" sz="3600" dirty="0"/>
              <a:t> </a:t>
            </a:r>
            <a:r>
              <a:rPr lang="en-US" sz="3600" dirty="0" err="1"/>
              <a:t>riferimento</a:t>
            </a:r>
            <a:r>
              <a:rPr lang="en-US" sz="3600" dirty="0"/>
              <a:t> al </a:t>
            </a:r>
            <a:r>
              <a:rPr lang="en-US" sz="3600" dirty="0" err="1"/>
              <a:t>caso</a:t>
            </a:r>
            <a:r>
              <a:rPr lang="en-US" sz="3600" dirty="0"/>
              <a:t> </a:t>
            </a:r>
            <a:r>
              <a:rPr lang="en-US" sz="3600" i="1" dirty="0" err="1"/>
              <a:t>Nottebohm</a:t>
            </a:r>
            <a:r>
              <a:rPr lang="en-US" sz="3600" dirty="0"/>
              <a:t>. In </a:t>
            </a:r>
            <a:r>
              <a:rPr lang="en-US" sz="3600" dirty="0" err="1"/>
              <a:t>effetti</a:t>
            </a:r>
            <a:r>
              <a:rPr lang="en-US" sz="3600" dirty="0"/>
              <a:t>, le </a:t>
            </a:r>
            <a:r>
              <a:rPr lang="en-US" sz="3600" dirty="0" err="1"/>
              <a:t>Parti</a:t>
            </a:r>
            <a:r>
              <a:rPr lang="en-US" sz="3600" dirty="0"/>
              <a:t> vi </a:t>
            </a:r>
            <a:r>
              <a:rPr lang="en-US" sz="3600" dirty="0" err="1"/>
              <a:t>hanno</a:t>
            </a:r>
            <a:r>
              <a:rPr lang="en-US" sz="3600" dirty="0"/>
              <a:t> </a:t>
            </a:r>
            <a:r>
              <a:rPr lang="en-US" sz="3600" dirty="0" err="1"/>
              <a:t>fatto</a:t>
            </a:r>
            <a:r>
              <a:rPr lang="en-US" sz="3600" dirty="0"/>
              <a:t> </a:t>
            </a:r>
            <a:r>
              <a:rPr lang="en-US" sz="3600" dirty="0" err="1"/>
              <a:t>spesso</a:t>
            </a:r>
            <a:r>
              <a:rPr lang="en-US" sz="3600" dirty="0"/>
              <a:t> </a:t>
            </a:r>
            <a:r>
              <a:rPr lang="en-US" sz="3600" dirty="0" err="1"/>
              <a:t>riferimento</a:t>
            </a:r>
            <a:r>
              <a:rPr lang="en-US" sz="3600" dirty="0"/>
              <a:t> </a:t>
            </a:r>
            <a:r>
              <a:rPr lang="en-US" sz="3600" dirty="0" err="1"/>
              <a:t>nel</a:t>
            </a:r>
            <a:r>
              <a:rPr lang="en-US" sz="3600" dirty="0"/>
              <a:t> </a:t>
            </a:r>
            <a:r>
              <a:rPr lang="en-US" sz="3600" dirty="0" err="1"/>
              <a:t>corso</a:t>
            </a:r>
            <a:r>
              <a:rPr lang="en-US" sz="3600" dirty="0"/>
              <a:t> del </a:t>
            </a:r>
            <a:r>
              <a:rPr lang="en-US" sz="3600" dirty="0" err="1"/>
              <a:t>procedimento</a:t>
            </a:r>
            <a:r>
              <a:rPr lang="en-US" sz="3600" dirty="0"/>
              <a:t>. </a:t>
            </a:r>
            <a:r>
              <a:rPr lang="en-US" sz="3600" dirty="0" err="1"/>
              <a:t>Tuttavia</a:t>
            </a:r>
            <a:r>
              <a:rPr lang="en-US" sz="3600" dirty="0"/>
              <a:t>, tenuto </a:t>
            </a:r>
            <a:r>
              <a:rPr lang="en-US" sz="3600" dirty="0" err="1"/>
              <a:t>conto</a:t>
            </a:r>
            <a:r>
              <a:rPr lang="en-US" sz="3600" dirty="0"/>
              <a:t> </a:t>
            </a:r>
            <a:r>
              <a:rPr lang="en-US" sz="3600" dirty="0" err="1"/>
              <a:t>sia</a:t>
            </a:r>
            <a:r>
              <a:rPr lang="en-US" sz="3600" dirty="0"/>
              <a:t> </a:t>
            </a:r>
            <a:r>
              <a:rPr lang="en-US" sz="3600" dirty="0" err="1"/>
              <a:t>degli</a:t>
            </a:r>
            <a:r>
              <a:rPr lang="en-US" sz="3600" dirty="0"/>
              <a:t> </a:t>
            </a:r>
            <a:r>
              <a:rPr lang="en-US" sz="3600" dirty="0" err="1"/>
              <a:t>aspetti</a:t>
            </a:r>
            <a:r>
              <a:rPr lang="en-US" sz="3600" dirty="0"/>
              <a:t> di </a:t>
            </a:r>
            <a:r>
              <a:rPr lang="en-US" sz="3600" dirty="0" err="1"/>
              <a:t>diritto</a:t>
            </a:r>
            <a:r>
              <a:rPr lang="en-US" sz="3600" dirty="0"/>
              <a:t> </a:t>
            </a:r>
            <a:r>
              <a:rPr lang="en-US" sz="3600" dirty="0" err="1"/>
              <a:t>che</a:t>
            </a:r>
            <a:r>
              <a:rPr lang="en-US" sz="3600" dirty="0"/>
              <a:t> di </a:t>
            </a:r>
            <a:r>
              <a:rPr lang="en-US" sz="3600" dirty="0" err="1"/>
              <a:t>fatto</a:t>
            </a:r>
            <a:r>
              <a:rPr lang="en-US" sz="3600" dirty="0"/>
              <a:t> </a:t>
            </a:r>
            <a:r>
              <a:rPr lang="en-US" sz="3600" dirty="0" err="1"/>
              <a:t>della</a:t>
            </a:r>
            <a:r>
              <a:rPr lang="en-US" sz="3600" dirty="0"/>
              <a:t> tutela </a:t>
            </a:r>
            <a:r>
              <a:rPr lang="en-US" sz="3600" dirty="0" err="1"/>
              <a:t>nel</a:t>
            </a:r>
            <a:r>
              <a:rPr lang="en-US" sz="3600" dirty="0"/>
              <a:t> </a:t>
            </a:r>
            <a:r>
              <a:rPr lang="en-US" sz="3600" dirty="0" err="1"/>
              <a:t>caso</a:t>
            </a:r>
            <a:r>
              <a:rPr lang="en-US" sz="3600" dirty="0"/>
              <a:t> di specie, la Corte </a:t>
            </a:r>
            <a:r>
              <a:rPr lang="en-US" sz="3600" dirty="0" err="1"/>
              <a:t>ritiene</a:t>
            </a:r>
            <a:r>
              <a:rPr lang="en-US" sz="3600" dirty="0"/>
              <a:t> </a:t>
            </a:r>
            <a:r>
              <a:rPr lang="en-US" sz="3600" dirty="0" err="1"/>
              <a:t>che</a:t>
            </a:r>
            <a:r>
              <a:rPr lang="en-US" sz="3600" dirty="0"/>
              <a:t> non vi </a:t>
            </a:r>
            <a:r>
              <a:rPr lang="en-US" sz="3600" dirty="0" err="1"/>
              <a:t>possa</a:t>
            </a:r>
            <a:r>
              <a:rPr lang="en-US" sz="3600" dirty="0"/>
              <a:t> </a:t>
            </a:r>
            <a:r>
              <a:rPr lang="en-US" sz="3600" dirty="0" err="1"/>
              <a:t>essere</a:t>
            </a:r>
            <a:r>
              <a:rPr lang="en-US" sz="3600" dirty="0"/>
              <a:t> alcuna analogia con le </a:t>
            </a:r>
            <a:r>
              <a:rPr lang="en-US" sz="3600" dirty="0" err="1"/>
              <a:t>questioni</a:t>
            </a:r>
            <a:r>
              <a:rPr lang="en-US" sz="3600" dirty="0"/>
              <a:t> </a:t>
            </a:r>
            <a:r>
              <a:rPr lang="en-US" sz="3600" dirty="0" err="1"/>
              <a:t>sollevate</a:t>
            </a:r>
            <a:r>
              <a:rPr lang="en-US" sz="3600" dirty="0"/>
              <a:t> o con la </a:t>
            </a:r>
            <a:r>
              <a:rPr lang="en-US" sz="3600" dirty="0" err="1"/>
              <a:t>decisione</a:t>
            </a:r>
            <a:r>
              <a:rPr lang="en-US" sz="3600" dirty="0"/>
              <a:t> </a:t>
            </a:r>
            <a:r>
              <a:rPr lang="en-US" sz="3600" dirty="0" err="1"/>
              <a:t>emessa</a:t>
            </a:r>
            <a:r>
              <a:rPr lang="en-US" sz="3600" dirty="0"/>
              <a:t> in </a:t>
            </a:r>
            <a:r>
              <a:rPr lang="en-US" sz="3600" dirty="0" err="1"/>
              <a:t>quella</a:t>
            </a:r>
            <a:r>
              <a:rPr lang="en-US" sz="3600" dirty="0"/>
              <a:t> causa.</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959370" y="396534"/>
            <a:ext cx="10238282"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4000" i="1" dirty="0" err="1"/>
              <a:t>Barcelona</a:t>
            </a:r>
            <a:r>
              <a:rPr lang="it-IT" sz="4000" i="1" dirty="0"/>
              <a:t> </a:t>
            </a:r>
            <a:r>
              <a:rPr lang="it-IT" sz="4000" i="1" dirty="0" err="1"/>
              <a:t>Traction</a:t>
            </a:r>
            <a:r>
              <a:rPr lang="it-IT" sz="4000" i="1" dirty="0"/>
              <a:t> (Belgio c. Spagna)</a:t>
            </a:r>
            <a:br>
              <a:rPr lang="it-IT" sz="4000" i="1" dirty="0"/>
            </a:b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Corte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int</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di </a:t>
            </a:r>
            <a:r>
              <a:rPr kumimoji="0" lang="it-IT" sz="4000" b="0" i="0" u="none" strike="noStrike" kern="1200" cap="none" spc="0" normalizeH="0" baseline="0" noProof="0" dirty="0" err="1">
                <a:ln>
                  <a:noFill/>
                </a:ln>
                <a:solidFill>
                  <a:prstClr val="black"/>
                </a:solidFill>
                <a:effectLst/>
                <a:uLnTx/>
                <a:uFillTx/>
                <a:latin typeface="Calibri" panose="020F0502020204030204"/>
                <a:ea typeface="+mn-ea"/>
                <a:cs typeface="+mn-cs"/>
              </a:rPr>
              <a:t>giust</a:t>
            </a:r>
            <a:r>
              <a:rPr lang="it-IT" sz="4000" dirty="0" err="1">
                <a:solidFill>
                  <a:prstClr val="black"/>
                </a:solidFill>
                <a:latin typeface="Calibri" panose="020F0502020204030204"/>
              </a:rPr>
              <a:t>izia</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it-IT" sz="4000" dirty="0">
                <a:solidFill>
                  <a:prstClr val="black"/>
                </a:solidFill>
                <a:latin typeface="Calibri" panose="020F0502020204030204"/>
              </a:rPr>
              <a:t>5</a:t>
            </a: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 febbraio 1970</a:t>
            </a:r>
          </a:p>
        </p:txBody>
      </p:sp>
    </p:spTree>
    <p:extLst>
      <p:ext uri="{BB962C8B-B14F-4D97-AF65-F5344CB8AC3E}">
        <p14:creationId xmlns:p14="http://schemas.microsoft.com/office/powerpoint/2010/main" val="282801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32500" lnSpcReduction="20000"/>
          </a:bodyPr>
          <a:lstStyle/>
          <a:p>
            <a:pPr marL="0" indent="0" algn="just">
              <a:buNone/>
            </a:pPr>
            <a:endParaRPr lang="en-US" sz="4400" dirty="0"/>
          </a:p>
          <a:p>
            <a:pPr marL="0" indent="0" algn="just">
              <a:buNone/>
            </a:pPr>
            <a:r>
              <a:rPr lang="en-US" sz="8300" dirty="0" err="1"/>
              <a:t>È</a:t>
            </a:r>
            <a:r>
              <a:rPr lang="en-US" sz="8300" dirty="0"/>
              <a:t> </a:t>
            </a:r>
            <a:r>
              <a:rPr lang="en-US" sz="8300" dirty="0" err="1"/>
              <a:t>opinione</a:t>
            </a:r>
            <a:r>
              <a:rPr lang="en-US" sz="8300" dirty="0"/>
              <a:t> </a:t>
            </a:r>
            <a:r>
              <a:rPr lang="en-US" sz="8300" dirty="0" err="1"/>
              <a:t>prevalente</a:t>
            </a:r>
            <a:r>
              <a:rPr lang="en-US" sz="8300" dirty="0"/>
              <a:t> </a:t>
            </a:r>
            <a:r>
              <a:rPr lang="en-US" sz="8300" dirty="0" err="1"/>
              <a:t>che</a:t>
            </a:r>
            <a:r>
              <a:rPr lang="en-US" sz="8300" dirty="0"/>
              <a:t> uno </a:t>
            </a:r>
            <a:r>
              <a:rPr lang="en-US" sz="8300" dirty="0" err="1"/>
              <a:t>Stato</a:t>
            </a:r>
            <a:r>
              <a:rPr lang="en-US" sz="8300" dirty="0"/>
              <a:t> </a:t>
            </a:r>
            <a:r>
              <a:rPr lang="en-US" sz="8300" dirty="0" err="1"/>
              <a:t>abbia</a:t>
            </a:r>
            <a:r>
              <a:rPr lang="en-US" sz="8300" dirty="0"/>
              <a:t> </a:t>
            </a:r>
            <a:r>
              <a:rPr lang="en-US" sz="8300" dirty="0" err="1"/>
              <a:t>un’ampia</a:t>
            </a:r>
            <a:r>
              <a:rPr lang="en-US" sz="8300" dirty="0"/>
              <a:t> </a:t>
            </a:r>
            <a:r>
              <a:rPr lang="en-US" sz="8300" dirty="0" err="1"/>
              <a:t>discrezionalità</a:t>
            </a:r>
            <a:r>
              <a:rPr lang="en-US" sz="8300" dirty="0"/>
              <a:t> </a:t>
            </a:r>
            <a:r>
              <a:rPr lang="en-US" sz="8300" dirty="0" err="1"/>
              <a:t>nell’espellere</a:t>
            </a:r>
            <a:r>
              <a:rPr lang="en-US" sz="8300" dirty="0"/>
              <a:t> </a:t>
            </a:r>
            <a:r>
              <a:rPr lang="en-US" sz="8300" dirty="0" err="1"/>
              <a:t>gli</a:t>
            </a:r>
            <a:r>
              <a:rPr lang="en-US" sz="8300" dirty="0"/>
              <a:t> </a:t>
            </a:r>
            <a:r>
              <a:rPr lang="en-US" sz="8300" dirty="0" err="1"/>
              <a:t>stranieri</a:t>
            </a:r>
            <a:r>
              <a:rPr lang="en-US" sz="8300" dirty="0"/>
              <a:t>. </a:t>
            </a:r>
            <a:r>
              <a:rPr lang="en-US" sz="8300" dirty="0" err="1"/>
              <a:t>Tuttavia</a:t>
            </a:r>
            <a:r>
              <a:rPr lang="en-US" sz="8300" dirty="0"/>
              <a:t>, il </a:t>
            </a:r>
            <a:r>
              <a:rPr lang="en-US" sz="8300" dirty="0" err="1"/>
              <a:t>diritto</a:t>
            </a:r>
            <a:r>
              <a:rPr lang="en-US" sz="8300" dirty="0"/>
              <a:t> </a:t>
            </a:r>
            <a:r>
              <a:rPr lang="en-US" sz="8300" dirty="0" err="1"/>
              <a:t>internazionale</a:t>
            </a:r>
            <a:r>
              <a:rPr lang="en-US" sz="8300" dirty="0"/>
              <a:t> </a:t>
            </a:r>
            <a:r>
              <a:rPr lang="en-US" sz="8300" dirty="0" err="1"/>
              <a:t>garantisce</a:t>
            </a:r>
            <a:r>
              <a:rPr lang="en-US" sz="8300" dirty="0"/>
              <a:t> </a:t>
            </a:r>
            <a:r>
              <a:rPr lang="en-US" sz="8300" dirty="0" err="1"/>
              <a:t>alcune</a:t>
            </a:r>
            <a:r>
              <a:rPr lang="en-US" sz="8300" dirty="0"/>
              <a:t> </a:t>
            </a:r>
            <a:r>
              <a:rPr lang="en-US" sz="8300" dirty="0" err="1"/>
              <a:t>norme</a:t>
            </a:r>
            <a:r>
              <a:rPr lang="en-US" sz="8300" dirty="0"/>
              <a:t> </a:t>
            </a:r>
            <a:r>
              <a:rPr lang="en-US" sz="8300" dirty="0" err="1"/>
              <a:t>minime</a:t>
            </a:r>
            <a:r>
              <a:rPr lang="en-US" sz="8300" dirty="0"/>
              <a:t> </a:t>
            </a:r>
            <a:r>
              <a:rPr lang="en-US" sz="8300" dirty="0" err="1"/>
              <a:t>procedurali</a:t>
            </a:r>
            <a:r>
              <a:rPr lang="en-US" sz="8300" dirty="0"/>
              <a:t> e </a:t>
            </a:r>
            <a:r>
              <a:rPr lang="en-US" sz="8300" dirty="0" err="1"/>
              <a:t>sostanziali</a:t>
            </a:r>
            <a:r>
              <a:rPr lang="en-US" sz="8300" dirty="0"/>
              <a:t>. […] Uno </a:t>
            </a:r>
            <a:r>
              <a:rPr lang="en-US" sz="8300" dirty="0" err="1"/>
              <a:t>dei</a:t>
            </a:r>
            <a:r>
              <a:rPr lang="en-US" sz="8300" dirty="0"/>
              <a:t> </a:t>
            </a:r>
            <a:r>
              <a:rPr lang="en-US" sz="8300" dirty="0" err="1"/>
              <a:t>requisiti</a:t>
            </a:r>
            <a:r>
              <a:rPr lang="en-US" sz="8300" dirty="0"/>
              <a:t> </a:t>
            </a:r>
            <a:r>
              <a:rPr lang="en-US" sz="8300" dirty="0" err="1"/>
              <a:t>procedurali</a:t>
            </a:r>
            <a:r>
              <a:rPr lang="en-US" sz="8300" dirty="0"/>
              <a:t> quasi </a:t>
            </a:r>
            <a:r>
              <a:rPr lang="en-US" sz="8300" dirty="0" err="1"/>
              <a:t>unanimemente</a:t>
            </a:r>
            <a:r>
              <a:rPr lang="en-US" sz="8300" dirty="0"/>
              <a:t> </a:t>
            </a:r>
            <a:r>
              <a:rPr lang="en-US" sz="8300" dirty="0" err="1"/>
              <a:t>riconosciuti</a:t>
            </a:r>
            <a:r>
              <a:rPr lang="en-US" sz="8300" dirty="0"/>
              <a:t> </a:t>
            </a:r>
            <a:r>
              <a:rPr lang="en-US" sz="8300" dirty="0" err="1"/>
              <a:t>è</a:t>
            </a:r>
            <a:r>
              <a:rPr lang="en-US" sz="8300" dirty="0"/>
              <a:t> </a:t>
            </a:r>
            <a:r>
              <a:rPr lang="en-US" sz="8300" dirty="0" err="1"/>
              <a:t>che</a:t>
            </a:r>
            <a:r>
              <a:rPr lang="en-US" sz="8300" dirty="0"/>
              <a:t> uno </a:t>
            </a:r>
            <a:r>
              <a:rPr lang="en-US" sz="8300" dirty="0" err="1"/>
              <a:t>Stato</a:t>
            </a:r>
            <a:r>
              <a:rPr lang="en-US" sz="8300" dirty="0"/>
              <a:t> </a:t>
            </a:r>
            <a:r>
              <a:rPr lang="en-US" sz="8300" dirty="0" err="1"/>
              <a:t>deve</a:t>
            </a:r>
            <a:r>
              <a:rPr lang="en-US" sz="8300" dirty="0"/>
              <a:t> dare </a:t>
            </a:r>
            <a:r>
              <a:rPr lang="en-US" sz="8300" dirty="0" err="1"/>
              <a:t>allo</a:t>
            </a:r>
            <a:r>
              <a:rPr lang="en-US" sz="8300" dirty="0"/>
              <a:t> </a:t>
            </a:r>
            <a:r>
              <a:rPr lang="en-US" sz="8300" dirty="0" err="1"/>
              <a:t>straniero</a:t>
            </a:r>
            <a:r>
              <a:rPr lang="en-US" sz="8300" dirty="0"/>
              <a:t> da </a:t>
            </a:r>
            <a:r>
              <a:rPr lang="en-US" sz="8300" dirty="0" err="1"/>
              <a:t>espellere</a:t>
            </a:r>
            <a:r>
              <a:rPr lang="en-US" sz="8300" dirty="0"/>
              <a:t> il tempo </a:t>
            </a:r>
            <a:r>
              <a:rPr lang="en-US" sz="8300" dirty="0" err="1"/>
              <a:t>sufficiente</a:t>
            </a:r>
            <a:r>
              <a:rPr lang="en-US" sz="8300" dirty="0"/>
              <a:t> per </a:t>
            </a:r>
            <a:r>
              <a:rPr lang="en-US" sz="8300" dirty="0" err="1"/>
              <a:t>concludere</a:t>
            </a:r>
            <a:r>
              <a:rPr lang="en-US" sz="8300" dirty="0"/>
              <a:t> </a:t>
            </a:r>
            <a:r>
              <a:rPr lang="en-US" sz="8300" dirty="0" err="1"/>
              <a:t>i</a:t>
            </a:r>
            <a:r>
              <a:rPr lang="en-US" sz="8300" dirty="0"/>
              <a:t> </a:t>
            </a:r>
            <a:r>
              <a:rPr lang="en-US" sz="8300" dirty="0" err="1"/>
              <a:t>suoi</a:t>
            </a:r>
            <a:r>
              <a:rPr lang="en-US" sz="8300" dirty="0"/>
              <a:t> </a:t>
            </a:r>
            <a:r>
              <a:rPr lang="en-US" sz="8300" dirty="0" err="1"/>
              <a:t>affari</a:t>
            </a:r>
            <a:r>
              <a:rPr lang="en-US" sz="8300" dirty="0"/>
              <a:t>. 
Il </a:t>
            </a:r>
            <a:r>
              <a:rPr lang="en-US" sz="8300" dirty="0" err="1"/>
              <a:t>Tribunale</a:t>
            </a:r>
            <a:r>
              <a:rPr lang="en-US" sz="8300" dirty="0"/>
              <a:t> ha </a:t>
            </a:r>
            <a:r>
              <a:rPr lang="en-US" sz="8300" dirty="0" err="1"/>
              <a:t>riscontrato</a:t>
            </a:r>
            <a:r>
              <a:rPr lang="en-US" sz="8300" dirty="0"/>
              <a:t> </a:t>
            </a:r>
            <a:r>
              <a:rPr lang="en-US" sz="8300" dirty="0" err="1"/>
              <a:t>che</a:t>
            </a:r>
            <a:r>
              <a:rPr lang="en-US" sz="8300" dirty="0"/>
              <a:t> al </a:t>
            </a:r>
            <a:r>
              <a:rPr lang="en-US" sz="8300" dirty="0" err="1"/>
              <a:t>ricorrente</a:t>
            </a:r>
            <a:r>
              <a:rPr lang="en-US" sz="8300" dirty="0"/>
              <a:t> </a:t>
            </a:r>
            <a:r>
              <a:rPr lang="en-US" sz="8300" dirty="0" err="1"/>
              <a:t>sono</a:t>
            </a:r>
            <a:r>
              <a:rPr lang="en-US" sz="8300" dirty="0"/>
              <a:t> </a:t>
            </a:r>
            <a:r>
              <a:rPr lang="en-US" sz="8300" dirty="0" err="1"/>
              <a:t>stati</a:t>
            </a:r>
            <a:r>
              <a:rPr lang="en-US" sz="8300" dirty="0"/>
              <a:t> </a:t>
            </a:r>
            <a:r>
              <a:rPr lang="en-US" sz="8300" dirty="0" err="1"/>
              <a:t>concessi</a:t>
            </a:r>
            <a:r>
              <a:rPr lang="en-US" sz="8300" dirty="0"/>
              <a:t> solo 30 </a:t>
            </a:r>
            <a:r>
              <a:rPr lang="en-US" sz="8300" dirty="0" err="1"/>
              <a:t>minuti</a:t>
            </a:r>
            <a:r>
              <a:rPr lang="en-US" sz="8300" dirty="0"/>
              <a:t> per </a:t>
            </a:r>
            <a:r>
              <a:rPr lang="en-US" sz="8300" dirty="0" err="1"/>
              <a:t>imballare</a:t>
            </a:r>
            <a:r>
              <a:rPr lang="en-US" sz="8300" dirty="0"/>
              <a:t> </a:t>
            </a:r>
            <a:r>
              <a:rPr lang="en-US" sz="8300" dirty="0" err="1"/>
              <a:t>alcuni</a:t>
            </a:r>
            <a:r>
              <a:rPr lang="en-US" sz="8300" dirty="0"/>
              <a:t> </a:t>
            </a:r>
            <a:r>
              <a:rPr lang="en-US" sz="8300" dirty="0" err="1"/>
              <a:t>effetti</a:t>
            </a:r>
            <a:r>
              <a:rPr lang="en-US" sz="8300" dirty="0"/>
              <a:t> </a:t>
            </a:r>
            <a:r>
              <a:rPr lang="en-US" sz="8300" dirty="0" err="1"/>
              <a:t>personali</a:t>
            </a:r>
            <a:r>
              <a:rPr lang="en-US" sz="8300" dirty="0"/>
              <a:t> senza </a:t>
            </a:r>
            <a:r>
              <a:rPr lang="en-US" sz="8300" dirty="0" err="1"/>
              <a:t>alcun</a:t>
            </a:r>
            <a:r>
              <a:rPr lang="en-US" sz="8300" dirty="0"/>
              <a:t> </a:t>
            </a:r>
            <a:r>
              <a:rPr lang="en-US" sz="8300" dirty="0" err="1"/>
              <a:t>precedente</a:t>
            </a:r>
            <a:r>
              <a:rPr lang="en-US" sz="8300" dirty="0"/>
              <a:t> </a:t>
            </a:r>
            <a:r>
              <a:rPr lang="en-US" sz="8300" dirty="0" err="1"/>
              <a:t>preavviso</a:t>
            </a:r>
            <a:r>
              <a:rPr lang="en-US" sz="8300" dirty="0"/>
              <a:t>. [</a:t>
            </a:r>
            <a:r>
              <a:rPr lang="en-US" sz="8300" dirty="0" err="1"/>
              <a:t>L’Iran</a:t>
            </a:r>
            <a:r>
              <a:rPr lang="en-US" sz="8300" dirty="0"/>
              <a:t>] non ha </a:t>
            </a:r>
            <a:r>
              <a:rPr lang="en-US" sz="8300" dirty="0" err="1"/>
              <a:t>addotto</a:t>
            </a:r>
            <a:r>
              <a:rPr lang="en-US" sz="8300" dirty="0"/>
              <a:t> </a:t>
            </a:r>
            <a:r>
              <a:rPr lang="en-US" sz="8300" dirty="0" err="1"/>
              <a:t>alcun</a:t>
            </a:r>
            <a:r>
              <a:rPr lang="en-US" sz="8300" dirty="0"/>
              <a:t> </a:t>
            </a:r>
            <a:r>
              <a:rPr lang="en-US" sz="8300" dirty="0" err="1"/>
              <a:t>motivo</a:t>
            </a:r>
            <a:r>
              <a:rPr lang="en-US" sz="8300" dirty="0"/>
              <a:t> per cui il </a:t>
            </a:r>
            <a:r>
              <a:rPr lang="en-US" sz="8300" dirty="0" err="1"/>
              <a:t>ricorrente</a:t>
            </a:r>
            <a:r>
              <a:rPr lang="en-US" sz="8300" dirty="0"/>
              <a:t> </a:t>
            </a:r>
            <a:r>
              <a:rPr lang="en-US" sz="8300" dirty="0" err="1"/>
              <a:t>abbia</a:t>
            </a:r>
            <a:r>
              <a:rPr lang="en-US" sz="8300" dirty="0"/>
              <a:t> </a:t>
            </a:r>
            <a:r>
              <a:rPr lang="en-US" sz="8300" dirty="0" err="1"/>
              <a:t>dovuto</a:t>
            </a:r>
            <a:r>
              <a:rPr lang="en-US" sz="8300" dirty="0"/>
              <a:t> </a:t>
            </a:r>
            <a:r>
              <a:rPr lang="en-US" sz="8300" dirty="0" err="1"/>
              <a:t>andarsene</a:t>
            </a:r>
            <a:r>
              <a:rPr lang="en-US" sz="8300" dirty="0"/>
              <a:t> </a:t>
            </a:r>
            <a:r>
              <a:rPr lang="en-US" sz="8300" dirty="0" err="1"/>
              <a:t>entro</a:t>
            </a:r>
            <a:r>
              <a:rPr lang="en-US" sz="8300" dirty="0"/>
              <a:t> un tempo </a:t>
            </a:r>
            <a:r>
              <a:rPr lang="en-US" sz="8300" dirty="0" err="1"/>
              <a:t>così</a:t>
            </a:r>
            <a:r>
              <a:rPr lang="en-US" sz="8300" dirty="0"/>
              <a:t> breve e tale </a:t>
            </a:r>
            <a:r>
              <a:rPr lang="en-US" sz="8300" dirty="0" err="1"/>
              <a:t>motivo</a:t>
            </a:r>
            <a:r>
              <a:rPr lang="en-US" sz="8300" dirty="0"/>
              <a:t> non </a:t>
            </a:r>
            <a:r>
              <a:rPr lang="en-US" sz="8300" dirty="0" err="1"/>
              <a:t>risulta</a:t>
            </a:r>
            <a:r>
              <a:rPr lang="en-US" sz="8300" dirty="0"/>
              <a:t> </a:t>
            </a:r>
            <a:r>
              <a:rPr lang="en-US" sz="8300" dirty="0" err="1"/>
              <a:t>evidente</a:t>
            </a:r>
            <a:r>
              <a:rPr lang="en-US" sz="8300" dirty="0"/>
              <a:t>. […] Il </a:t>
            </a:r>
            <a:r>
              <a:rPr lang="en-US" sz="8300" dirty="0" err="1"/>
              <a:t>Tribunale</a:t>
            </a:r>
            <a:r>
              <a:rPr lang="en-US" sz="8300" dirty="0"/>
              <a:t> </a:t>
            </a:r>
            <a:r>
              <a:rPr lang="en-US" sz="8300" dirty="0" err="1"/>
              <a:t>ritiene</a:t>
            </a:r>
            <a:r>
              <a:rPr lang="en-US" sz="8300" dirty="0"/>
              <a:t>, </a:t>
            </a:r>
            <a:r>
              <a:rPr lang="en-US" sz="8300" dirty="0" err="1"/>
              <a:t>pertanto</a:t>
            </a:r>
            <a:r>
              <a:rPr lang="en-US" sz="8300" dirty="0"/>
              <a:t>, </a:t>
            </a:r>
            <a:r>
              <a:rPr lang="en-US" sz="8300" dirty="0" err="1"/>
              <a:t>che</a:t>
            </a:r>
            <a:r>
              <a:rPr lang="en-US" sz="8300" dirty="0"/>
              <a:t> </a:t>
            </a:r>
            <a:r>
              <a:rPr lang="en-US" sz="8300" dirty="0" err="1"/>
              <a:t>l’espulsione</a:t>
            </a:r>
            <a:r>
              <a:rPr lang="en-US" sz="8300" dirty="0"/>
              <a:t> del </a:t>
            </a:r>
            <a:r>
              <a:rPr lang="en-US" sz="8300" dirty="0" err="1"/>
              <a:t>ricorrente</a:t>
            </a:r>
            <a:r>
              <a:rPr lang="en-US" sz="8300" dirty="0"/>
              <a:t> </a:t>
            </a:r>
            <a:r>
              <a:rPr lang="en-US" sz="8300" dirty="0" err="1"/>
              <a:t>sia</a:t>
            </a:r>
            <a:r>
              <a:rPr lang="en-US" sz="8300" dirty="0"/>
              <a:t> </a:t>
            </a:r>
            <a:r>
              <a:rPr lang="en-US" sz="8300" dirty="0" err="1"/>
              <a:t>stata</a:t>
            </a:r>
            <a:r>
              <a:rPr lang="en-US" sz="8300" dirty="0"/>
              <a:t> </a:t>
            </a:r>
            <a:r>
              <a:rPr lang="en-US" sz="8300" dirty="0" err="1"/>
              <a:t>effettuata</a:t>
            </a:r>
            <a:r>
              <a:rPr lang="en-US" sz="8300" dirty="0"/>
              <a:t> con inutile </a:t>
            </a:r>
            <a:r>
              <a:rPr lang="en-US" sz="8300" dirty="0" err="1"/>
              <a:t>fretta</a:t>
            </a:r>
            <a:r>
              <a:rPr lang="en-US" sz="8300" dirty="0"/>
              <a:t> e in </a:t>
            </a:r>
            <a:r>
              <a:rPr lang="en-US" sz="8300" b="1" dirty="0" err="1"/>
              <a:t>violazione</a:t>
            </a:r>
            <a:r>
              <a:rPr lang="en-US" sz="8300" b="1" dirty="0"/>
              <a:t> </a:t>
            </a:r>
            <a:r>
              <a:rPr lang="en-US" sz="8300" b="1" dirty="0" err="1"/>
              <a:t>delle</a:t>
            </a:r>
            <a:r>
              <a:rPr lang="en-US" sz="8300" b="1" dirty="0"/>
              <a:t> </a:t>
            </a:r>
            <a:r>
              <a:rPr lang="en-US" sz="8300" b="1" dirty="0" err="1"/>
              <a:t>norme</a:t>
            </a:r>
            <a:r>
              <a:rPr lang="en-US" sz="8300" b="1" dirty="0"/>
              <a:t> </a:t>
            </a:r>
            <a:r>
              <a:rPr lang="en-US" sz="8300" b="1" dirty="0" err="1"/>
              <a:t>procedurali</a:t>
            </a:r>
            <a:r>
              <a:rPr lang="en-US" sz="8300" b="1" dirty="0"/>
              <a:t> </a:t>
            </a:r>
            <a:r>
              <a:rPr lang="en-US" sz="8300" b="1" dirty="0" err="1"/>
              <a:t>minime</a:t>
            </a:r>
            <a:r>
              <a:rPr lang="en-US" sz="8300" b="1" dirty="0"/>
              <a:t> </a:t>
            </a:r>
            <a:r>
              <a:rPr lang="en-US" sz="8300" b="1" dirty="0" err="1"/>
              <a:t>previste</a:t>
            </a:r>
            <a:r>
              <a:rPr lang="en-US" sz="8300" b="1" dirty="0"/>
              <a:t> dal </a:t>
            </a:r>
            <a:r>
              <a:rPr lang="en-US" sz="8300" b="1" dirty="0" err="1"/>
              <a:t>diritto</a:t>
            </a:r>
            <a:r>
              <a:rPr lang="en-US" sz="8300" b="1" dirty="0"/>
              <a:t> </a:t>
            </a:r>
            <a:r>
              <a:rPr lang="en-US" sz="8300" b="1" dirty="0" err="1"/>
              <a:t>internazionale</a:t>
            </a:r>
            <a:r>
              <a:rPr lang="en-US" sz="8300" b="1" dirty="0"/>
              <a:t> </a:t>
            </a:r>
            <a:r>
              <a:rPr lang="en-US" sz="8300" b="1" dirty="0" err="1"/>
              <a:t>consuetudinario</a:t>
            </a:r>
            <a:r>
              <a:rPr lang="en-US" sz="8300" dirty="0"/>
              <a:t>.</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959370" y="396534"/>
            <a:ext cx="10238282" cy="1323439"/>
          </a:xfrm>
          <a:prstGeom prst="rect">
            <a:avLst/>
          </a:prstGeom>
          <a:noFill/>
        </p:spPr>
        <p:txBody>
          <a:bodyPr wrap="square">
            <a:spAutoFit/>
          </a:bodyPr>
          <a:lstStyle/>
          <a:p>
            <a:pPr lvl="0" algn="ctr">
              <a:defRPr/>
            </a:pPr>
            <a:r>
              <a:rPr lang="it-IT" sz="4000" i="1" dirty="0"/>
              <a:t>Kenneth P. </a:t>
            </a:r>
            <a:r>
              <a:rPr lang="it-IT" sz="4000" i="1" dirty="0" err="1"/>
              <a:t>Yaeger</a:t>
            </a:r>
            <a:r>
              <a:rPr lang="it-IT" sz="4000" i="1" dirty="0"/>
              <a:t> c. Iran</a:t>
            </a:r>
            <a:br>
              <a:rPr lang="it-IT" sz="4000" i="1" dirty="0"/>
            </a:br>
            <a:r>
              <a:rPr lang="it-IT" sz="4000" dirty="0"/>
              <a:t>Tribunale per i reclami Iran-USA, 1987</a:t>
            </a:r>
            <a:endParaRPr kumimoji="0" lang="it-IT" sz="4000" b="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423392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6614</TotalTime>
  <Words>1254</Words>
  <Application>Microsoft Macintosh PowerPoint</Application>
  <PresentationFormat>Widescreen</PresentationFormat>
  <Paragraphs>50</Paragraphs>
  <Slides>12</Slides>
  <Notes>12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Calibri Light</vt:lpstr>
      <vt:lpstr>Luiss Sans</vt:lpstr>
      <vt:lpstr>Luiss type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in International Law</dc:title>
  <dc:creator>Pierfrancesco Rossi</dc:creator>
  <cp:lastModifiedBy>Pierfrancesco Rossi</cp:lastModifiedBy>
  <cp:revision>169</cp:revision>
  <dcterms:created xsi:type="dcterms:W3CDTF">2023-02-07T10:10:48Z</dcterms:created>
  <dcterms:modified xsi:type="dcterms:W3CDTF">2025-03-11T10:20:03Z</dcterms:modified>
</cp:coreProperties>
</file>