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8" r:id="rId2"/>
    <p:sldId id="316" r:id="rId3"/>
    <p:sldId id="317" r:id="rId4"/>
    <p:sldId id="318" r:id="rId5"/>
    <p:sldId id="326" r:id="rId6"/>
    <p:sldId id="328" r:id="rId7"/>
    <p:sldId id="329" r:id="rId8"/>
    <p:sldId id="330" r:id="rId9"/>
    <p:sldId id="334" r:id="rId10"/>
    <p:sldId id="336" r:id="rId11"/>
    <p:sldId id="339" r:id="rId12"/>
    <p:sldId id="340" r:id="rId13"/>
    <p:sldId id="341" r:id="rId14"/>
    <p:sldId id="342" r:id="rId15"/>
    <p:sldId id="343" r:id="rId16"/>
    <p:sldId id="344" r:id="rId17"/>
    <p:sldId id="34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92" autoAdjust="0"/>
    <p:restoredTop sz="95878"/>
  </p:normalViewPr>
  <p:slideViewPr>
    <p:cSldViewPr snapToGrid="0">
      <p:cViewPr>
        <p:scale>
          <a:sx n="63" d="100"/>
          <a:sy n="63" d="100"/>
        </p:scale>
        <p:origin x="2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D501A3-EC6A-43C6-BC24-161B62F38916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C883874-2EFF-4B61-8AD0-77AA82A21CD5}">
      <dgm:prSet/>
      <dgm:spPr/>
      <dgm:t>
        <a:bodyPr/>
        <a:lstStyle/>
        <a:p>
          <a:r>
            <a:rPr lang="it-IT"/>
            <a:t>A questo riguardo, l'empowerment da parte del top management svolge un ruolo cruciale perché il branding richiede:</a:t>
          </a:r>
          <a:endParaRPr lang="en-US"/>
        </a:p>
      </dgm:t>
    </dgm:pt>
    <dgm:pt modelId="{6B381C41-D6A1-40BE-87A0-35FF3E0173E7}" type="parTrans" cxnId="{95E27711-0A15-4A5F-ABC5-472BDE92CB44}">
      <dgm:prSet/>
      <dgm:spPr/>
      <dgm:t>
        <a:bodyPr/>
        <a:lstStyle/>
        <a:p>
          <a:endParaRPr lang="en-US"/>
        </a:p>
      </dgm:t>
    </dgm:pt>
    <dgm:pt modelId="{988559C2-9FB6-4348-81A3-09CD3C72D078}" type="sibTrans" cxnId="{95E27711-0A15-4A5F-ABC5-472BDE92CB44}">
      <dgm:prSet/>
      <dgm:spPr/>
      <dgm:t>
        <a:bodyPr/>
        <a:lstStyle/>
        <a:p>
          <a:endParaRPr lang="en-US"/>
        </a:p>
      </dgm:t>
    </dgm:pt>
    <dgm:pt modelId="{790B2544-3E1C-4A9D-8286-CA08F431FBDF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un coordinamento</a:t>
          </a:r>
          <a:r>
            <a:rPr lang="it-IT"/>
            <a:t> di alto livello forgiato da stretti rapporti con il vertice aziendale;</a:t>
          </a:r>
          <a:endParaRPr lang="en-US"/>
        </a:p>
      </dgm:t>
    </dgm:pt>
    <dgm:pt modelId="{EE99915B-A26A-4602-BD3A-024D400EC738}" type="parTrans" cxnId="{BA609E4E-5080-47B7-AC11-8E09C81E8079}">
      <dgm:prSet/>
      <dgm:spPr/>
      <dgm:t>
        <a:bodyPr/>
        <a:lstStyle/>
        <a:p>
          <a:endParaRPr lang="en-US"/>
        </a:p>
      </dgm:t>
    </dgm:pt>
    <dgm:pt modelId="{4B312ED3-582A-4D40-AD1B-E7961E328F28}" type="sibTrans" cxnId="{BA609E4E-5080-47B7-AC11-8E09C81E8079}">
      <dgm:prSet/>
      <dgm:spPr/>
      <dgm:t>
        <a:bodyPr/>
        <a:lstStyle/>
        <a:p>
          <a:endParaRPr lang="en-US"/>
        </a:p>
      </dgm:t>
    </dgm:pt>
    <dgm:pt modelId="{C007AD78-07B6-4B71-91DD-02BEB7CDAE10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un processo di verifica </a:t>
          </a:r>
          <a:r>
            <a:rPr lang="it-IT"/>
            <a:t>e </a:t>
          </a:r>
          <a:r>
            <a:rPr lang="it-IT" b="1"/>
            <a:t>allineamento</a:t>
          </a:r>
          <a:r>
            <a:rPr lang="it-IT"/>
            <a:t> continui con gli obiettivi di marketing, affinché siano in linea e supportino gli obiettivi aziendali e di business;</a:t>
          </a:r>
          <a:endParaRPr lang="en-US"/>
        </a:p>
      </dgm:t>
    </dgm:pt>
    <dgm:pt modelId="{9B74FDBF-745E-42A7-B8DE-0BDB9C9BBE9D}" type="parTrans" cxnId="{01F79CC1-6CB5-4715-ACF1-7FD1D85CB63A}">
      <dgm:prSet/>
      <dgm:spPr/>
      <dgm:t>
        <a:bodyPr/>
        <a:lstStyle/>
        <a:p>
          <a:endParaRPr lang="en-US"/>
        </a:p>
      </dgm:t>
    </dgm:pt>
    <dgm:pt modelId="{4C4FEC6F-8304-4A72-AA88-30ACD3C72EBE}" type="sibTrans" cxnId="{01F79CC1-6CB5-4715-ACF1-7FD1D85CB63A}">
      <dgm:prSet/>
      <dgm:spPr/>
      <dgm:t>
        <a:bodyPr/>
        <a:lstStyle/>
        <a:p>
          <a:endParaRPr lang="en-US"/>
        </a:p>
      </dgm:t>
    </dgm:pt>
    <dgm:pt modelId="{11C2F3D0-7738-47ED-BFE8-FFEE9117C06C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un'integrazione dei silos</a:t>
          </a:r>
          <a:r>
            <a:rPr lang="it-IT"/>
            <a:t> organizzativi di marketing e degli altri dipartimenti;</a:t>
          </a:r>
          <a:endParaRPr lang="en-US"/>
        </a:p>
      </dgm:t>
    </dgm:pt>
    <dgm:pt modelId="{274DF7ED-94E1-4A2E-9812-53F201513E29}" type="parTrans" cxnId="{4C8FC407-C673-4BE2-8AE9-C0464FD0038C}">
      <dgm:prSet/>
      <dgm:spPr/>
      <dgm:t>
        <a:bodyPr/>
        <a:lstStyle/>
        <a:p>
          <a:endParaRPr lang="en-US"/>
        </a:p>
      </dgm:t>
    </dgm:pt>
    <dgm:pt modelId="{A81C4DE4-8BCC-493A-AF4B-C4C9F5DEFED3}" type="sibTrans" cxnId="{4C8FC407-C673-4BE2-8AE9-C0464FD0038C}">
      <dgm:prSet/>
      <dgm:spPr/>
      <dgm:t>
        <a:bodyPr/>
        <a:lstStyle/>
        <a:p>
          <a:endParaRPr lang="en-US"/>
        </a:p>
      </dgm:t>
    </dgm:pt>
    <dgm:pt modelId="{7E87BF48-00B3-4071-81C4-F4506CD71ABD}">
      <dgm:prSet/>
      <dgm:spPr/>
      <dgm:t>
        <a:bodyPr/>
        <a:lstStyle/>
        <a:p>
          <a:r>
            <a:rPr lang="it-IT"/>
            <a:t>﻿﻿ l'</a:t>
          </a:r>
          <a:r>
            <a:rPr lang="it-IT" b="1"/>
            <a:t>interdipendenza</a:t>
          </a:r>
          <a:r>
            <a:rPr lang="it-IT"/>
            <a:t> tra i team dedicati al brand a livello globale, regionale e locale.</a:t>
          </a:r>
          <a:endParaRPr lang="en-US"/>
        </a:p>
      </dgm:t>
    </dgm:pt>
    <dgm:pt modelId="{5BCB39DC-5122-4524-BD48-F2AE4ECA8BA1}" type="parTrans" cxnId="{515E0161-F354-4CB2-943D-96A40EE58377}">
      <dgm:prSet/>
      <dgm:spPr/>
      <dgm:t>
        <a:bodyPr/>
        <a:lstStyle/>
        <a:p>
          <a:endParaRPr lang="en-US"/>
        </a:p>
      </dgm:t>
    </dgm:pt>
    <dgm:pt modelId="{020D4EDD-1B05-4843-A17C-76DB8A609F6E}" type="sibTrans" cxnId="{515E0161-F354-4CB2-943D-96A40EE58377}">
      <dgm:prSet/>
      <dgm:spPr/>
      <dgm:t>
        <a:bodyPr/>
        <a:lstStyle/>
        <a:p>
          <a:endParaRPr lang="en-US"/>
        </a:p>
      </dgm:t>
    </dgm:pt>
    <dgm:pt modelId="{4F17CAF4-4296-4E02-BDD7-584C84318E08}" type="pres">
      <dgm:prSet presAssocID="{65D501A3-EC6A-43C6-BC24-161B62F38916}" presName="outerComposite" presStyleCnt="0">
        <dgm:presLayoutVars>
          <dgm:chMax val="5"/>
          <dgm:dir/>
          <dgm:resizeHandles val="exact"/>
        </dgm:presLayoutVars>
      </dgm:prSet>
      <dgm:spPr/>
    </dgm:pt>
    <dgm:pt modelId="{2D699590-B216-498C-99D9-CA0DECB1FF7D}" type="pres">
      <dgm:prSet presAssocID="{65D501A3-EC6A-43C6-BC24-161B62F38916}" presName="dummyMaxCanvas" presStyleCnt="0">
        <dgm:presLayoutVars/>
      </dgm:prSet>
      <dgm:spPr/>
    </dgm:pt>
    <dgm:pt modelId="{101BBD25-CB1E-4A72-A77C-637F47C5A0D7}" type="pres">
      <dgm:prSet presAssocID="{65D501A3-EC6A-43C6-BC24-161B62F38916}" presName="FiveNodes_1" presStyleLbl="node1" presStyleIdx="0" presStyleCnt="5">
        <dgm:presLayoutVars>
          <dgm:bulletEnabled val="1"/>
        </dgm:presLayoutVars>
      </dgm:prSet>
      <dgm:spPr/>
    </dgm:pt>
    <dgm:pt modelId="{64BFCFDD-F33D-43E1-85C6-A023A2201179}" type="pres">
      <dgm:prSet presAssocID="{65D501A3-EC6A-43C6-BC24-161B62F38916}" presName="FiveNodes_2" presStyleLbl="node1" presStyleIdx="1" presStyleCnt="5">
        <dgm:presLayoutVars>
          <dgm:bulletEnabled val="1"/>
        </dgm:presLayoutVars>
      </dgm:prSet>
      <dgm:spPr/>
    </dgm:pt>
    <dgm:pt modelId="{FF20801E-4EAD-4ADC-849F-F1FEEE4C34EC}" type="pres">
      <dgm:prSet presAssocID="{65D501A3-EC6A-43C6-BC24-161B62F38916}" presName="FiveNodes_3" presStyleLbl="node1" presStyleIdx="2" presStyleCnt="5">
        <dgm:presLayoutVars>
          <dgm:bulletEnabled val="1"/>
        </dgm:presLayoutVars>
      </dgm:prSet>
      <dgm:spPr/>
    </dgm:pt>
    <dgm:pt modelId="{5F35B836-B14B-4442-AB13-995E0531FCBE}" type="pres">
      <dgm:prSet presAssocID="{65D501A3-EC6A-43C6-BC24-161B62F38916}" presName="FiveNodes_4" presStyleLbl="node1" presStyleIdx="3" presStyleCnt="5">
        <dgm:presLayoutVars>
          <dgm:bulletEnabled val="1"/>
        </dgm:presLayoutVars>
      </dgm:prSet>
      <dgm:spPr/>
    </dgm:pt>
    <dgm:pt modelId="{3A1B92D7-BC46-474B-A1E3-032C1C5FD009}" type="pres">
      <dgm:prSet presAssocID="{65D501A3-EC6A-43C6-BC24-161B62F38916}" presName="FiveNodes_5" presStyleLbl="node1" presStyleIdx="4" presStyleCnt="5">
        <dgm:presLayoutVars>
          <dgm:bulletEnabled val="1"/>
        </dgm:presLayoutVars>
      </dgm:prSet>
      <dgm:spPr/>
    </dgm:pt>
    <dgm:pt modelId="{828D24A0-B12C-426C-81E8-EA3651CE397A}" type="pres">
      <dgm:prSet presAssocID="{65D501A3-EC6A-43C6-BC24-161B62F38916}" presName="FiveConn_1-2" presStyleLbl="fgAccFollowNode1" presStyleIdx="0" presStyleCnt="4">
        <dgm:presLayoutVars>
          <dgm:bulletEnabled val="1"/>
        </dgm:presLayoutVars>
      </dgm:prSet>
      <dgm:spPr/>
    </dgm:pt>
    <dgm:pt modelId="{111AA7A8-F71E-4D46-81EB-2F4768D87DB8}" type="pres">
      <dgm:prSet presAssocID="{65D501A3-EC6A-43C6-BC24-161B62F38916}" presName="FiveConn_2-3" presStyleLbl="fgAccFollowNode1" presStyleIdx="1" presStyleCnt="4">
        <dgm:presLayoutVars>
          <dgm:bulletEnabled val="1"/>
        </dgm:presLayoutVars>
      </dgm:prSet>
      <dgm:spPr/>
    </dgm:pt>
    <dgm:pt modelId="{B9259A4C-EF5B-4020-9333-9762778085F2}" type="pres">
      <dgm:prSet presAssocID="{65D501A3-EC6A-43C6-BC24-161B62F38916}" presName="FiveConn_3-4" presStyleLbl="fgAccFollowNode1" presStyleIdx="2" presStyleCnt="4">
        <dgm:presLayoutVars>
          <dgm:bulletEnabled val="1"/>
        </dgm:presLayoutVars>
      </dgm:prSet>
      <dgm:spPr/>
    </dgm:pt>
    <dgm:pt modelId="{FB11D16C-3B63-4696-8DF4-A52871F3595D}" type="pres">
      <dgm:prSet presAssocID="{65D501A3-EC6A-43C6-BC24-161B62F38916}" presName="FiveConn_4-5" presStyleLbl="fgAccFollowNode1" presStyleIdx="3" presStyleCnt="4">
        <dgm:presLayoutVars>
          <dgm:bulletEnabled val="1"/>
        </dgm:presLayoutVars>
      </dgm:prSet>
      <dgm:spPr/>
    </dgm:pt>
    <dgm:pt modelId="{ED1BD44F-AE09-4535-BD38-CA91F278F4BF}" type="pres">
      <dgm:prSet presAssocID="{65D501A3-EC6A-43C6-BC24-161B62F38916}" presName="FiveNodes_1_text" presStyleLbl="node1" presStyleIdx="4" presStyleCnt="5">
        <dgm:presLayoutVars>
          <dgm:bulletEnabled val="1"/>
        </dgm:presLayoutVars>
      </dgm:prSet>
      <dgm:spPr/>
    </dgm:pt>
    <dgm:pt modelId="{52DB9EEE-815C-405D-8F8A-0CC79C28B913}" type="pres">
      <dgm:prSet presAssocID="{65D501A3-EC6A-43C6-BC24-161B62F38916}" presName="FiveNodes_2_text" presStyleLbl="node1" presStyleIdx="4" presStyleCnt="5">
        <dgm:presLayoutVars>
          <dgm:bulletEnabled val="1"/>
        </dgm:presLayoutVars>
      </dgm:prSet>
      <dgm:spPr/>
    </dgm:pt>
    <dgm:pt modelId="{CCC872AA-42D5-41B0-A709-545F8A137C69}" type="pres">
      <dgm:prSet presAssocID="{65D501A3-EC6A-43C6-BC24-161B62F38916}" presName="FiveNodes_3_text" presStyleLbl="node1" presStyleIdx="4" presStyleCnt="5">
        <dgm:presLayoutVars>
          <dgm:bulletEnabled val="1"/>
        </dgm:presLayoutVars>
      </dgm:prSet>
      <dgm:spPr/>
    </dgm:pt>
    <dgm:pt modelId="{F1E1677F-2EE6-4FB7-AD58-99A6AD2BC424}" type="pres">
      <dgm:prSet presAssocID="{65D501A3-EC6A-43C6-BC24-161B62F38916}" presName="FiveNodes_4_text" presStyleLbl="node1" presStyleIdx="4" presStyleCnt="5">
        <dgm:presLayoutVars>
          <dgm:bulletEnabled val="1"/>
        </dgm:presLayoutVars>
      </dgm:prSet>
      <dgm:spPr/>
    </dgm:pt>
    <dgm:pt modelId="{0C080CD4-3092-40ED-A1CF-83951EF00154}" type="pres">
      <dgm:prSet presAssocID="{65D501A3-EC6A-43C6-BC24-161B62F38916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4CAACB02-AD80-4A30-94FB-3B055485EB7F}" type="presOf" srcId="{790B2544-3E1C-4A9D-8286-CA08F431FBDF}" destId="{64BFCFDD-F33D-43E1-85C6-A023A2201179}" srcOrd="0" destOrd="0" presId="urn:microsoft.com/office/officeart/2005/8/layout/vProcess5"/>
    <dgm:cxn modelId="{4C8FC407-C673-4BE2-8AE9-C0464FD0038C}" srcId="{65D501A3-EC6A-43C6-BC24-161B62F38916}" destId="{11C2F3D0-7738-47ED-BFE8-FFEE9117C06C}" srcOrd="3" destOrd="0" parTransId="{274DF7ED-94E1-4A2E-9812-53F201513E29}" sibTransId="{A81C4DE4-8BCC-493A-AF4B-C4C9F5DEFED3}"/>
    <dgm:cxn modelId="{BBC85309-CA4D-4605-BE48-800C2FD02C82}" type="presOf" srcId="{7E87BF48-00B3-4071-81C4-F4506CD71ABD}" destId="{3A1B92D7-BC46-474B-A1E3-032C1C5FD009}" srcOrd="0" destOrd="0" presId="urn:microsoft.com/office/officeart/2005/8/layout/vProcess5"/>
    <dgm:cxn modelId="{DC88690A-5B05-4E97-84C5-5B4142EDC466}" type="presOf" srcId="{11C2F3D0-7738-47ED-BFE8-FFEE9117C06C}" destId="{5F35B836-B14B-4442-AB13-995E0531FCBE}" srcOrd="0" destOrd="0" presId="urn:microsoft.com/office/officeart/2005/8/layout/vProcess5"/>
    <dgm:cxn modelId="{95E27711-0A15-4A5F-ABC5-472BDE92CB44}" srcId="{65D501A3-EC6A-43C6-BC24-161B62F38916}" destId="{9C883874-2EFF-4B61-8AD0-77AA82A21CD5}" srcOrd="0" destOrd="0" parTransId="{6B381C41-D6A1-40BE-87A0-35FF3E0173E7}" sibTransId="{988559C2-9FB6-4348-81A3-09CD3C72D078}"/>
    <dgm:cxn modelId="{515E0161-F354-4CB2-943D-96A40EE58377}" srcId="{65D501A3-EC6A-43C6-BC24-161B62F38916}" destId="{7E87BF48-00B3-4071-81C4-F4506CD71ABD}" srcOrd="4" destOrd="0" parTransId="{5BCB39DC-5122-4524-BD48-F2AE4ECA8BA1}" sibTransId="{020D4EDD-1B05-4843-A17C-76DB8A609F6E}"/>
    <dgm:cxn modelId="{EF212562-2DD3-4B51-9C77-FB4792EA6AD9}" type="presOf" srcId="{A81C4DE4-8BCC-493A-AF4B-C4C9F5DEFED3}" destId="{FB11D16C-3B63-4696-8DF4-A52871F3595D}" srcOrd="0" destOrd="0" presId="urn:microsoft.com/office/officeart/2005/8/layout/vProcess5"/>
    <dgm:cxn modelId="{2D948866-3476-409F-B69B-1AFFC7B31761}" type="presOf" srcId="{7E87BF48-00B3-4071-81C4-F4506CD71ABD}" destId="{0C080CD4-3092-40ED-A1CF-83951EF00154}" srcOrd="1" destOrd="0" presId="urn:microsoft.com/office/officeart/2005/8/layout/vProcess5"/>
    <dgm:cxn modelId="{56D2F646-B419-4C8D-A196-36C2D1BFA49C}" type="presOf" srcId="{11C2F3D0-7738-47ED-BFE8-FFEE9117C06C}" destId="{F1E1677F-2EE6-4FB7-AD58-99A6AD2BC424}" srcOrd="1" destOrd="0" presId="urn:microsoft.com/office/officeart/2005/8/layout/vProcess5"/>
    <dgm:cxn modelId="{9D797268-DA17-490F-9153-A1A1C087949D}" type="presOf" srcId="{65D501A3-EC6A-43C6-BC24-161B62F38916}" destId="{4F17CAF4-4296-4E02-BDD7-584C84318E08}" srcOrd="0" destOrd="0" presId="urn:microsoft.com/office/officeart/2005/8/layout/vProcess5"/>
    <dgm:cxn modelId="{BA609E4E-5080-47B7-AC11-8E09C81E8079}" srcId="{65D501A3-EC6A-43C6-BC24-161B62F38916}" destId="{790B2544-3E1C-4A9D-8286-CA08F431FBDF}" srcOrd="1" destOrd="0" parTransId="{EE99915B-A26A-4602-BD3A-024D400EC738}" sibTransId="{4B312ED3-582A-4D40-AD1B-E7961E328F28}"/>
    <dgm:cxn modelId="{551E588E-463E-4975-A03A-877CD38BE55B}" type="presOf" srcId="{4B312ED3-582A-4D40-AD1B-E7961E328F28}" destId="{111AA7A8-F71E-4D46-81EB-2F4768D87DB8}" srcOrd="0" destOrd="0" presId="urn:microsoft.com/office/officeart/2005/8/layout/vProcess5"/>
    <dgm:cxn modelId="{CFC04291-BC29-409B-AB92-E486E6CB5450}" type="presOf" srcId="{790B2544-3E1C-4A9D-8286-CA08F431FBDF}" destId="{52DB9EEE-815C-405D-8F8A-0CC79C28B913}" srcOrd="1" destOrd="0" presId="urn:microsoft.com/office/officeart/2005/8/layout/vProcess5"/>
    <dgm:cxn modelId="{715EF7B3-5BA2-49F1-81AB-71FA3E63EFAA}" type="presOf" srcId="{C007AD78-07B6-4B71-91DD-02BEB7CDAE10}" destId="{FF20801E-4EAD-4ADC-849F-F1FEEE4C34EC}" srcOrd="0" destOrd="0" presId="urn:microsoft.com/office/officeart/2005/8/layout/vProcess5"/>
    <dgm:cxn modelId="{01F79CC1-6CB5-4715-ACF1-7FD1D85CB63A}" srcId="{65D501A3-EC6A-43C6-BC24-161B62F38916}" destId="{C007AD78-07B6-4B71-91DD-02BEB7CDAE10}" srcOrd="2" destOrd="0" parTransId="{9B74FDBF-745E-42A7-B8DE-0BDB9C9BBE9D}" sibTransId="{4C4FEC6F-8304-4A72-AA88-30ACD3C72EBE}"/>
    <dgm:cxn modelId="{F1DCD6CF-EACD-403B-A2F9-B964B4749CA9}" type="presOf" srcId="{C007AD78-07B6-4B71-91DD-02BEB7CDAE10}" destId="{CCC872AA-42D5-41B0-A709-545F8A137C69}" srcOrd="1" destOrd="0" presId="urn:microsoft.com/office/officeart/2005/8/layout/vProcess5"/>
    <dgm:cxn modelId="{9CD6B8D8-7041-44E7-BED2-D48B2DB51C22}" type="presOf" srcId="{9C883874-2EFF-4B61-8AD0-77AA82A21CD5}" destId="{101BBD25-CB1E-4A72-A77C-637F47C5A0D7}" srcOrd="0" destOrd="0" presId="urn:microsoft.com/office/officeart/2005/8/layout/vProcess5"/>
    <dgm:cxn modelId="{543215F5-80C9-46FD-B57A-EFF970BF50A0}" type="presOf" srcId="{4C4FEC6F-8304-4A72-AA88-30ACD3C72EBE}" destId="{B9259A4C-EF5B-4020-9333-9762778085F2}" srcOrd="0" destOrd="0" presId="urn:microsoft.com/office/officeart/2005/8/layout/vProcess5"/>
    <dgm:cxn modelId="{570D6FF8-B184-470F-B47F-481611A86FFB}" type="presOf" srcId="{988559C2-9FB6-4348-81A3-09CD3C72D078}" destId="{828D24A0-B12C-426C-81E8-EA3651CE397A}" srcOrd="0" destOrd="0" presId="urn:microsoft.com/office/officeart/2005/8/layout/vProcess5"/>
    <dgm:cxn modelId="{5B5EF3F9-0F2D-496F-BE61-0C06A42EA6E2}" type="presOf" srcId="{9C883874-2EFF-4B61-8AD0-77AA82A21CD5}" destId="{ED1BD44F-AE09-4535-BD38-CA91F278F4BF}" srcOrd="1" destOrd="0" presId="urn:microsoft.com/office/officeart/2005/8/layout/vProcess5"/>
    <dgm:cxn modelId="{48C0686A-601E-410E-B5B4-A57D6314D204}" type="presParOf" srcId="{4F17CAF4-4296-4E02-BDD7-584C84318E08}" destId="{2D699590-B216-498C-99D9-CA0DECB1FF7D}" srcOrd="0" destOrd="0" presId="urn:microsoft.com/office/officeart/2005/8/layout/vProcess5"/>
    <dgm:cxn modelId="{218843F3-244D-4C0C-BEC0-29AF2E68A7C2}" type="presParOf" srcId="{4F17CAF4-4296-4E02-BDD7-584C84318E08}" destId="{101BBD25-CB1E-4A72-A77C-637F47C5A0D7}" srcOrd="1" destOrd="0" presId="urn:microsoft.com/office/officeart/2005/8/layout/vProcess5"/>
    <dgm:cxn modelId="{BD33983B-1850-4F31-97E6-026AAB662AC9}" type="presParOf" srcId="{4F17CAF4-4296-4E02-BDD7-584C84318E08}" destId="{64BFCFDD-F33D-43E1-85C6-A023A2201179}" srcOrd="2" destOrd="0" presId="urn:microsoft.com/office/officeart/2005/8/layout/vProcess5"/>
    <dgm:cxn modelId="{58E407DB-2AF4-47BB-A44B-5D5D75CDB854}" type="presParOf" srcId="{4F17CAF4-4296-4E02-BDD7-584C84318E08}" destId="{FF20801E-4EAD-4ADC-849F-F1FEEE4C34EC}" srcOrd="3" destOrd="0" presId="urn:microsoft.com/office/officeart/2005/8/layout/vProcess5"/>
    <dgm:cxn modelId="{F50C8798-4BB0-4630-9345-B443DF2A2214}" type="presParOf" srcId="{4F17CAF4-4296-4E02-BDD7-584C84318E08}" destId="{5F35B836-B14B-4442-AB13-995E0531FCBE}" srcOrd="4" destOrd="0" presId="urn:microsoft.com/office/officeart/2005/8/layout/vProcess5"/>
    <dgm:cxn modelId="{CA9118E4-65C0-43C2-B1D7-88172A04A510}" type="presParOf" srcId="{4F17CAF4-4296-4E02-BDD7-584C84318E08}" destId="{3A1B92D7-BC46-474B-A1E3-032C1C5FD009}" srcOrd="5" destOrd="0" presId="urn:microsoft.com/office/officeart/2005/8/layout/vProcess5"/>
    <dgm:cxn modelId="{5E99828C-FD0C-47FB-8882-463482F2EAEA}" type="presParOf" srcId="{4F17CAF4-4296-4E02-BDD7-584C84318E08}" destId="{828D24A0-B12C-426C-81E8-EA3651CE397A}" srcOrd="6" destOrd="0" presId="urn:microsoft.com/office/officeart/2005/8/layout/vProcess5"/>
    <dgm:cxn modelId="{4777B1D2-6C86-4EB3-8717-93DC5AF8EFDD}" type="presParOf" srcId="{4F17CAF4-4296-4E02-BDD7-584C84318E08}" destId="{111AA7A8-F71E-4D46-81EB-2F4768D87DB8}" srcOrd="7" destOrd="0" presId="urn:microsoft.com/office/officeart/2005/8/layout/vProcess5"/>
    <dgm:cxn modelId="{711D14B2-394C-4553-805B-D3D5629234C4}" type="presParOf" srcId="{4F17CAF4-4296-4E02-BDD7-584C84318E08}" destId="{B9259A4C-EF5B-4020-9333-9762778085F2}" srcOrd="8" destOrd="0" presId="urn:microsoft.com/office/officeart/2005/8/layout/vProcess5"/>
    <dgm:cxn modelId="{DB02FC77-3389-4F4A-8854-16C5A8C760DB}" type="presParOf" srcId="{4F17CAF4-4296-4E02-BDD7-584C84318E08}" destId="{FB11D16C-3B63-4696-8DF4-A52871F3595D}" srcOrd="9" destOrd="0" presId="urn:microsoft.com/office/officeart/2005/8/layout/vProcess5"/>
    <dgm:cxn modelId="{79B851BB-2DE9-48AD-BE7A-2F618D995B5B}" type="presParOf" srcId="{4F17CAF4-4296-4E02-BDD7-584C84318E08}" destId="{ED1BD44F-AE09-4535-BD38-CA91F278F4BF}" srcOrd="10" destOrd="0" presId="urn:microsoft.com/office/officeart/2005/8/layout/vProcess5"/>
    <dgm:cxn modelId="{342FBE69-1F9C-48F5-9575-023434DD7809}" type="presParOf" srcId="{4F17CAF4-4296-4E02-BDD7-584C84318E08}" destId="{52DB9EEE-815C-405D-8F8A-0CC79C28B913}" srcOrd="11" destOrd="0" presId="urn:microsoft.com/office/officeart/2005/8/layout/vProcess5"/>
    <dgm:cxn modelId="{2F4B3C6D-B4C1-44B3-AF4E-C71555E51896}" type="presParOf" srcId="{4F17CAF4-4296-4E02-BDD7-584C84318E08}" destId="{CCC872AA-42D5-41B0-A709-545F8A137C69}" srcOrd="12" destOrd="0" presId="urn:microsoft.com/office/officeart/2005/8/layout/vProcess5"/>
    <dgm:cxn modelId="{9C33EFF9-4C06-4054-9272-DDAF10D0947A}" type="presParOf" srcId="{4F17CAF4-4296-4E02-BDD7-584C84318E08}" destId="{F1E1677F-2EE6-4FB7-AD58-99A6AD2BC424}" srcOrd="13" destOrd="0" presId="urn:microsoft.com/office/officeart/2005/8/layout/vProcess5"/>
    <dgm:cxn modelId="{29FEAC5C-D1E5-400C-9608-FA7A590F5C38}" type="presParOf" srcId="{4F17CAF4-4296-4E02-BDD7-584C84318E08}" destId="{0C080CD4-3092-40ED-A1CF-83951EF00154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CF15EA-6D07-4567-9F4E-23B8F6E485A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5E3BD4D-1A3B-4F51-B913-7598451387F8}">
      <dgm:prSet/>
      <dgm:spPr/>
      <dgm:t>
        <a:bodyPr/>
        <a:lstStyle/>
        <a:p>
          <a:r>
            <a:rPr lang="it-IT" dirty="0">
              <a:solidFill>
                <a:schemeClr val="bg2">
                  <a:lumMod val="50000"/>
                </a:schemeClr>
              </a:solidFill>
            </a:rPr>
            <a:t>Il </a:t>
          </a:r>
          <a:r>
            <a:rPr lang="it-IT" b="1" dirty="0">
              <a:solidFill>
                <a:schemeClr val="bg2">
                  <a:lumMod val="50000"/>
                </a:schemeClr>
              </a:solidFill>
            </a:rPr>
            <a:t>brand manager </a:t>
          </a:r>
          <a:r>
            <a:rPr lang="it-IT" dirty="0">
              <a:solidFill>
                <a:schemeClr val="bg2">
                  <a:lumMod val="50000"/>
                </a:schemeClr>
              </a:solidFill>
            </a:rPr>
            <a:t>contemporaneo dev'essere in grado di lavorare in modo efficiente ed efficace all'interno di team </a:t>
          </a:r>
          <a:r>
            <a:rPr lang="it-IT" dirty="0" err="1">
              <a:solidFill>
                <a:schemeClr val="bg2">
                  <a:lumMod val="50000"/>
                </a:schemeClr>
              </a:solidFill>
            </a:rPr>
            <a:t>interfunzionali</a:t>
          </a:r>
          <a:r>
            <a:rPr lang="it-IT" dirty="0">
              <a:solidFill>
                <a:schemeClr val="bg2">
                  <a:lumMod val="50000"/>
                </a:schemeClr>
              </a:solidFill>
            </a:rPr>
            <a:t>, affinando la capacità di testare varie ipotesi decisionali attraverso gli esperimenti, sempre più essenziali per un brand management performante nell'economia digitale".</a:t>
          </a:r>
          <a:endParaRPr lang="en-US" dirty="0">
            <a:solidFill>
              <a:schemeClr val="bg2">
                <a:lumMod val="50000"/>
              </a:schemeClr>
            </a:solidFill>
          </a:endParaRPr>
        </a:p>
      </dgm:t>
    </dgm:pt>
    <dgm:pt modelId="{9BEDED27-1250-4A94-90D8-91FBFC58DED4}" type="parTrans" cxnId="{8EEBDFCA-3E85-47B5-8A9A-5882AA75F4CB}">
      <dgm:prSet/>
      <dgm:spPr/>
      <dgm:t>
        <a:bodyPr/>
        <a:lstStyle/>
        <a:p>
          <a:endParaRPr lang="en-US"/>
        </a:p>
      </dgm:t>
    </dgm:pt>
    <dgm:pt modelId="{33545F91-B493-49EC-842F-2E4BCF959165}" type="sibTrans" cxnId="{8EEBDFCA-3E85-47B5-8A9A-5882AA75F4CB}">
      <dgm:prSet/>
      <dgm:spPr/>
      <dgm:t>
        <a:bodyPr/>
        <a:lstStyle/>
        <a:p>
          <a:endParaRPr lang="en-US"/>
        </a:p>
      </dgm:t>
    </dgm:pt>
    <dgm:pt modelId="{3D6F147B-406B-411E-8172-E2CB0A422FBE}">
      <dgm:prSet/>
      <dgm:spPr/>
      <dgm:t>
        <a:bodyPr/>
        <a:lstStyle/>
        <a:p>
          <a:r>
            <a:rPr lang="it-IT" dirty="0">
              <a:solidFill>
                <a:schemeClr val="bg2">
                  <a:lumMod val="50000"/>
                </a:schemeClr>
              </a:solidFill>
            </a:rPr>
            <a:t>I </a:t>
          </a:r>
          <a:r>
            <a:rPr lang="it-IT" b="1" dirty="0">
              <a:solidFill>
                <a:schemeClr val="bg2">
                  <a:lumMod val="50000"/>
                </a:schemeClr>
              </a:solidFill>
            </a:rPr>
            <a:t>brand manager </a:t>
          </a:r>
          <a:r>
            <a:rPr lang="it-IT" dirty="0">
              <a:solidFill>
                <a:schemeClr val="bg2">
                  <a:lumMod val="50000"/>
                </a:schemeClr>
              </a:solidFill>
            </a:rPr>
            <a:t>dovranno dunque svolgere il ruolo loro assegnato, coordinando persone e risorse - all'interno e all'esterno dell'impresa - attorno a obiettivi di marca e aspirazioni personali e, al contempo, fungendo da esperti del territorio di marca all'interno del quale amplificarne il valore.</a:t>
          </a:r>
          <a:endParaRPr lang="en-US" dirty="0">
            <a:solidFill>
              <a:schemeClr val="bg2">
                <a:lumMod val="50000"/>
              </a:schemeClr>
            </a:solidFill>
          </a:endParaRPr>
        </a:p>
      </dgm:t>
    </dgm:pt>
    <dgm:pt modelId="{8366CE2B-BB17-4472-8BB4-42813B29901C}" type="parTrans" cxnId="{456CB1EF-B839-4E2F-9C6A-E67A5AA1C45D}">
      <dgm:prSet/>
      <dgm:spPr/>
      <dgm:t>
        <a:bodyPr/>
        <a:lstStyle/>
        <a:p>
          <a:endParaRPr lang="en-US"/>
        </a:p>
      </dgm:t>
    </dgm:pt>
    <dgm:pt modelId="{23428F0B-F12D-4D4B-9DCF-DC055B548666}" type="sibTrans" cxnId="{456CB1EF-B839-4E2F-9C6A-E67A5AA1C45D}">
      <dgm:prSet/>
      <dgm:spPr/>
      <dgm:t>
        <a:bodyPr/>
        <a:lstStyle/>
        <a:p>
          <a:endParaRPr lang="en-US"/>
        </a:p>
      </dgm:t>
    </dgm:pt>
    <dgm:pt modelId="{9A584060-0467-4B18-AAE8-F919C1A48372}" type="pres">
      <dgm:prSet presAssocID="{2FCF15EA-6D07-4567-9F4E-23B8F6E485A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D9D883B-49DE-4B05-9FF2-4D68C3D787A4}" type="pres">
      <dgm:prSet presAssocID="{55E3BD4D-1A3B-4F51-B913-7598451387F8}" presName="hierRoot1" presStyleCnt="0"/>
      <dgm:spPr/>
    </dgm:pt>
    <dgm:pt modelId="{1280A359-C097-4605-A194-81158B44980F}" type="pres">
      <dgm:prSet presAssocID="{55E3BD4D-1A3B-4F51-B913-7598451387F8}" presName="composite" presStyleCnt="0"/>
      <dgm:spPr/>
    </dgm:pt>
    <dgm:pt modelId="{29516A91-297F-41CD-A6B3-AFF4F8DC0C09}" type="pres">
      <dgm:prSet presAssocID="{55E3BD4D-1A3B-4F51-B913-7598451387F8}" presName="background" presStyleLbl="node0" presStyleIdx="0" presStyleCnt="2"/>
      <dgm:spPr/>
    </dgm:pt>
    <dgm:pt modelId="{FAFB1169-F53E-4C7E-8FBC-688A73F1E0EF}" type="pres">
      <dgm:prSet presAssocID="{55E3BD4D-1A3B-4F51-B913-7598451387F8}" presName="text" presStyleLbl="fgAcc0" presStyleIdx="0" presStyleCnt="2">
        <dgm:presLayoutVars>
          <dgm:chPref val="3"/>
        </dgm:presLayoutVars>
      </dgm:prSet>
      <dgm:spPr/>
    </dgm:pt>
    <dgm:pt modelId="{89232F6B-785F-4FAA-85BE-707603A1CD91}" type="pres">
      <dgm:prSet presAssocID="{55E3BD4D-1A3B-4F51-B913-7598451387F8}" presName="hierChild2" presStyleCnt="0"/>
      <dgm:spPr/>
    </dgm:pt>
    <dgm:pt modelId="{90481299-197C-4465-A4C4-C69542953E74}" type="pres">
      <dgm:prSet presAssocID="{3D6F147B-406B-411E-8172-E2CB0A422FBE}" presName="hierRoot1" presStyleCnt="0"/>
      <dgm:spPr/>
    </dgm:pt>
    <dgm:pt modelId="{7E9582B8-36ED-4B0B-9D12-2CFB02D7DB41}" type="pres">
      <dgm:prSet presAssocID="{3D6F147B-406B-411E-8172-E2CB0A422FBE}" presName="composite" presStyleCnt="0"/>
      <dgm:spPr/>
    </dgm:pt>
    <dgm:pt modelId="{F374179F-08CF-42D7-BC98-E812EF64E330}" type="pres">
      <dgm:prSet presAssocID="{3D6F147B-406B-411E-8172-E2CB0A422FBE}" presName="background" presStyleLbl="node0" presStyleIdx="1" presStyleCnt="2"/>
      <dgm:spPr/>
    </dgm:pt>
    <dgm:pt modelId="{79E3D7DD-4803-4369-A6F9-F39E73328A71}" type="pres">
      <dgm:prSet presAssocID="{3D6F147B-406B-411E-8172-E2CB0A422FBE}" presName="text" presStyleLbl="fgAcc0" presStyleIdx="1" presStyleCnt="2">
        <dgm:presLayoutVars>
          <dgm:chPref val="3"/>
        </dgm:presLayoutVars>
      </dgm:prSet>
      <dgm:spPr/>
    </dgm:pt>
    <dgm:pt modelId="{ED95D7AB-6B87-411D-B4F3-2AE2E9921D6D}" type="pres">
      <dgm:prSet presAssocID="{3D6F147B-406B-411E-8172-E2CB0A422FBE}" presName="hierChild2" presStyleCnt="0"/>
      <dgm:spPr/>
    </dgm:pt>
  </dgm:ptLst>
  <dgm:cxnLst>
    <dgm:cxn modelId="{667DDC8F-808A-4D8E-BD4A-83903CAA5995}" type="presOf" srcId="{3D6F147B-406B-411E-8172-E2CB0A422FBE}" destId="{79E3D7DD-4803-4369-A6F9-F39E73328A71}" srcOrd="0" destOrd="0" presId="urn:microsoft.com/office/officeart/2005/8/layout/hierarchy1"/>
    <dgm:cxn modelId="{5DB5BDA6-DE13-482D-B717-318A37F548A5}" type="presOf" srcId="{55E3BD4D-1A3B-4F51-B913-7598451387F8}" destId="{FAFB1169-F53E-4C7E-8FBC-688A73F1E0EF}" srcOrd="0" destOrd="0" presId="urn:microsoft.com/office/officeart/2005/8/layout/hierarchy1"/>
    <dgm:cxn modelId="{8EEBDFCA-3E85-47B5-8A9A-5882AA75F4CB}" srcId="{2FCF15EA-6D07-4567-9F4E-23B8F6E485A9}" destId="{55E3BD4D-1A3B-4F51-B913-7598451387F8}" srcOrd="0" destOrd="0" parTransId="{9BEDED27-1250-4A94-90D8-91FBFC58DED4}" sibTransId="{33545F91-B493-49EC-842F-2E4BCF959165}"/>
    <dgm:cxn modelId="{456CB1EF-B839-4E2F-9C6A-E67A5AA1C45D}" srcId="{2FCF15EA-6D07-4567-9F4E-23B8F6E485A9}" destId="{3D6F147B-406B-411E-8172-E2CB0A422FBE}" srcOrd="1" destOrd="0" parTransId="{8366CE2B-BB17-4472-8BB4-42813B29901C}" sibTransId="{23428F0B-F12D-4D4B-9DCF-DC055B548666}"/>
    <dgm:cxn modelId="{DF1232F8-FF9C-4A3B-9674-57E7EB46F51A}" type="presOf" srcId="{2FCF15EA-6D07-4567-9F4E-23B8F6E485A9}" destId="{9A584060-0467-4B18-AAE8-F919C1A48372}" srcOrd="0" destOrd="0" presId="urn:microsoft.com/office/officeart/2005/8/layout/hierarchy1"/>
    <dgm:cxn modelId="{1BFE8E0A-4DBC-4E39-8E76-8BA11DB115CE}" type="presParOf" srcId="{9A584060-0467-4B18-AAE8-F919C1A48372}" destId="{BD9D883B-49DE-4B05-9FF2-4D68C3D787A4}" srcOrd="0" destOrd="0" presId="urn:microsoft.com/office/officeart/2005/8/layout/hierarchy1"/>
    <dgm:cxn modelId="{F23288FE-AF6B-46D5-B0DF-5E42E63CDBAA}" type="presParOf" srcId="{BD9D883B-49DE-4B05-9FF2-4D68C3D787A4}" destId="{1280A359-C097-4605-A194-81158B44980F}" srcOrd="0" destOrd="0" presId="urn:microsoft.com/office/officeart/2005/8/layout/hierarchy1"/>
    <dgm:cxn modelId="{E3FE419A-9772-48F4-8D24-949FBCDC8875}" type="presParOf" srcId="{1280A359-C097-4605-A194-81158B44980F}" destId="{29516A91-297F-41CD-A6B3-AFF4F8DC0C09}" srcOrd="0" destOrd="0" presId="urn:microsoft.com/office/officeart/2005/8/layout/hierarchy1"/>
    <dgm:cxn modelId="{4328B740-7E92-44B2-A34D-8838481AEBC4}" type="presParOf" srcId="{1280A359-C097-4605-A194-81158B44980F}" destId="{FAFB1169-F53E-4C7E-8FBC-688A73F1E0EF}" srcOrd="1" destOrd="0" presId="urn:microsoft.com/office/officeart/2005/8/layout/hierarchy1"/>
    <dgm:cxn modelId="{50CF423C-5AC1-4320-8B94-30C99B05B7A1}" type="presParOf" srcId="{BD9D883B-49DE-4B05-9FF2-4D68C3D787A4}" destId="{89232F6B-785F-4FAA-85BE-707603A1CD91}" srcOrd="1" destOrd="0" presId="urn:microsoft.com/office/officeart/2005/8/layout/hierarchy1"/>
    <dgm:cxn modelId="{275DA112-24C8-4722-A42F-F8DFF5968EC8}" type="presParOf" srcId="{9A584060-0467-4B18-AAE8-F919C1A48372}" destId="{90481299-197C-4465-A4C4-C69542953E74}" srcOrd="1" destOrd="0" presId="urn:microsoft.com/office/officeart/2005/8/layout/hierarchy1"/>
    <dgm:cxn modelId="{C40E405A-DA67-4188-8CDE-2A926C9144D4}" type="presParOf" srcId="{90481299-197C-4465-A4C4-C69542953E74}" destId="{7E9582B8-36ED-4B0B-9D12-2CFB02D7DB41}" srcOrd="0" destOrd="0" presId="urn:microsoft.com/office/officeart/2005/8/layout/hierarchy1"/>
    <dgm:cxn modelId="{00D20C10-BCF6-45C2-B0B7-33E404881797}" type="presParOf" srcId="{7E9582B8-36ED-4B0B-9D12-2CFB02D7DB41}" destId="{F374179F-08CF-42D7-BC98-E812EF64E330}" srcOrd="0" destOrd="0" presId="urn:microsoft.com/office/officeart/2005/8/layout/hierarchy1"/>
    <dgm:cxn modelId="{D834A483-ABD2-48DB-A08B-82193E7146FE}" type="presParOf" srcId="{7E9582B8-36ED-4B0B-9D12-2CFB02D7DB41}" destId="{79E3D7DD-4803-4369-A6F9-F39E73328A71}" srcOrd="1" destOrd="0" presId="urn:microsoft.com/office/officeart/2005/8/layout/hierarchy1"/>
    <dgm:cxn modelId="{F223EEE1-A163-4845-8523-E10FCF543746}" type="presParOf" srcId="{90481299-197C-4465-A4C4-C69542953E74}" destId="{ED95D7AB-6B87-411D-B4F3-2AE2E9921D6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1BBD25-CB1E-4A72-A77C-637F47C5A0D7}">
      <dsp:nvSpPr>
        <dsp:cNvPr id="0" name=""/>
        <dsp:cNvSpPr/>
      </dsp:nvSpPr>
      <dsp:spPr>
        <a:xfrm>
          <a:off x="0" y="0"/>
          <a:ext cx="7484601" cy="9868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A questo riguardo, l'empowerment da parte del top management svolge un ruolo cruciale perché il branding richiede:</a:t>
          </a:r>
          <a:endParaRPr lang="en-US" sz="1900" kern="1200"/>
        </a:p>
      </dsp:txBody>
      <dsp:txXfrm>
        <a:off x="28903" y="28903"/>
        <a:ext cx="6304274" cy="929026"/>
      </dsp:txXfrm>
    </dsp:sp>
    <dsp:sp modelId="{64BFCFDD-F33D-43E1-85C6-A023A2201179}">
      <dsp:nvSpPr>
        <dsp:cNvPr id="0" name=""/>
        <dsp:cNvSpPr/>
      </dsp:nvSpPr>
      <dsp:spPr>
        <a:xfrm>
          <a:off x="558915" y="1123892"/>
          <a:ext cx="7484601" cy="986832"/>
        </a:xfrm>
        <a:prstGeom prst="roundRect">
          <a:avLst>
            <a:gd name="adj" fmla="val 10000"/>
          </a:avLst>
        </a:prstGeom>
        <a:solidFill>
          <a:schemeClr val="accent2">
            <a:hueOff val="-361550"/>
            <a:satOff val="-2481"/>
            <a:lumOff val="127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﻿﻿ </a:t>
          </a:r>
          <a:r>
            <a:rPr lang="it-IT" sz="1900" b="1" kern="1200"/>
            <a:t>un coordinamento</a:t>
          </a:r>
          <a:r>
            <a:rPr lang="it-IT" sz="1900" kern="1200"/>
            <a:t> di alto livello forgiato da stretti rapporti con il vertice aziendale;</a:t>
          </a:r>
          <a:endParaRPr lang="en-US" sz="1900" kern="1200"/>
        </a:p>
      </dsp:txBody>
      <dsp:txXfrm>
        <a:off x="587818" y="1152795"/>
        <a:ext cx="6226439" cy="929026"/>
      </dsp:txXfrm>
    </dsp:sp>
    <dsp:sp modelId="{FF20801E-4EAD-4ADC-849F-F1FEEE4C34EC}">
      <dsp:nvSpPr>
        <dsp:cNvPr id="0" name=""/>
        <dsp:cNvSpPr/>
      </dsp:nvSpPr>
      <dsp:spPr>
        <a:xfrm>
          <a:off x="1117830" y="2247784"/>
          <a:ext cx="7484601" cy="986832"/>
        </a:xfrm>
        <a:prstGeom prst="roundRect">
          <a:avLst>
            <a:gd name="adj" fmla="val 10000"/>
          </a:avLst>
        </a:prstGeom>
        <a:solidFill>
          <a:schemeClr val="accent2">
            <a:hueOff val="-723100"/>
            <a:satOff val="-4962"/>
            <a:lumOff val="2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﻿﻿ </a:t>
          </a:r>
          <a:r>
            <a:rPr lang="it-IT" sz="1900" b="1" kern="1200"/>
            <a:t>un processo di verifica </a:t>
          </a:r>
          <a:r>
            <a:rPr lang="it-IT" sz="1900" kern="1200"/>
            <a:t>e </a:t>
          </a:r>
          <a:r>
            <a:rPr lang="it-IT" sz="1900" b="1" kern="1200"/>
            <a:t>allineamento</a:t>
          </a:r>
          <a:r>
            <a:rPr lang="it-IT" sz="1900" kern="1200"/>
            <a:t> continui con gli obiettivi di marketing, affinché siano in linea e supportino gli obiettivi aziendali e di business;</a:t>
          </a:r>
          <a:endParaRPr lang="en-US" sz="1900" kern="1200"/>
        </a:p>
      </dsp:txBody>
      <dsp:txXfrm>
        <a:off x="1146733" y="2276687"/>
        <a:ext cx="6226439" cy="929026"/>
      </dsp:txXfrm>
    </dsp:sp>
    <dsp:sp modelId="{5F35B836-B14B-4442-AB13-995E0531FCBE}">
      <dsp:nvSpPr>
        <dsp:cNvPr id="0" name=""/>
        <dsp:cNvSpPr/>
      </dsp:nvSpPr>
      <dsp:spPr>
        <a:xfrm>
          <a:off x="1676745" y="3371676"/>
          <a:ext cx="7484601" cy="986832"/>
        </a:xfrm>
        <a:prstGeom prst="roundRect">
          <a:avLst>
            <a:gd name="adj" fmla="val 10000"/>
          </a:avLst>
        </a:prstGeom>
        <a:solidFill>
          <a:schemeClr val="accent2">
            <a:hueOff val="-1084650"/>
            <a:satOff val="-7443"/>
            <a:lumOff val="382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﻿﻿ </a:t>
          </a:r>
          <a:r>
            <a:rPr lang="it-IT" sz="1900" b="1" kern="1200"/>
            <a:t>un'integrazione dei silos</a:t>
          </a:r>
          <a:r>
            <a:rPr lang="it-IT" sz="1900" kern="1200"/>
            <a:t> organizzativi di marketing e degli altri dipartimenti;</a:t>
          </a:r>
          <a:endParaRPr lang="en-US" sz="1900" kern="1200"/>
        </a:p>
      </dsp:txBody>
      <dsp:txXfrm>
        <a:off x="1705648" y="3400579"/>
        <a:ext cx="6226439" cy="929026"/>
      </dsp:txXfrm>
    </dsp:sp>
    <dsp:sp modelId="{3A1B92D7-BC46-474B-A1E3-032C1C5FD009}">
      <dsp:nvSpPr>
        <dsp:cNvPr id="0" name=""/>
        <dsp:cNvSpPr/>
      </dsp:nvSpPr>
      <dsp:spPr>
        <a:xfrm>
          <a:off x="2235660" y="4495568"/>
          <a:ext cx="7484601" cy="986832"/>
        </a:xfrm>
        <a:prstGeom prst="roundRect">
          <a:avLst>
            <a:gd name="adj" fmla="val 10000"/>
          </a:avLst>
        </a:prstGeom>
        <a:solidFill>
          <a:schemeClr val="accent2">
            <a:hueOff val="-1446200"/>
            <a:satOff val="-9924"/>
            <a:lumOff val="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﻿﻿ l'</a:t>
          </a:r>
          <a:r>
            <a:rPr lang="it-IT" sz="1900" b="1" kern="1200"/>
            <a:t>interdipendenza</a:t>
          </a:r>
          <a:r>
            <a:rPr lang="it-IT" sz="1900" kern="1200"/>
            <a:t> tra i team dedicati al brand a livello globale, regionale e locale.</a:t>
          </a:r>
          <a:endParaRPr lang="en-US" sz="1900" kern="1200"/>
        </a:p>
      </dsp:txBody>
      <dsp:txXfrm>
        <a:off x="2264563" y="4524471"/>
        <a:ext cx="6226439" cy="929026"/>
      </dsp:txXfrm>
    </dsp:sp>
    <dsp:sp modelId="{828D24A0-B12C-426C-81E8-EA3651CE397A}">
      <dsp:nvSpPr>
        <dsp:cNvPr id="0" name=""/>
        <dsp:cNvSpPr/>
      </dsp:nvSpPr>
      <dsp:spPr>
        <a:xfrm>
          <a:off x="6843160" y="720935"/>
          <a:ext cx="641440" cy="6414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6987484" y="720935"/>
        <a:ext cx="352792" cy="482684"/>
      </dsp:txXfrm>
    </dsp:sp>
    <dsp:sp modelId="{111AA7A8-F71E-4D46-81EB-2F4768D87DB8}">
      <dsp:nvSpPr>
        <dsp:cNvPr id="0" name=""/>
        <dsp:cNvSpPr/>
      </dsp:nvSpPr>
      <dsp:spPr>
        <a:xfrm>
          <a:off x="7402075" y="1844827"/>
          <a:ext cx="641440" cy="6414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585803"/>
            <a:satOff val="-2208"/>
            <a:lumOff val="24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585803"/>
              <a:satOff val="-2208"/>
              <a:lumOff val="2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7546399" y="1844827"/>
        <a:ext cx="352792" cy="482684"/>
      </dsp:txXfrm>
    </dsp:sp>
    <dsp:sp modelId="{B9259A4C-EF5B-4020-9333-9762778085F2}">
      <dsp:nvSpPr>
        <dsp:cNvPr id="0" name=""/>
        <dsp:cNvSpPr/>
      </dsp:nvSpPr>
      <dsp:spPr>
        <a:xfrm>
          <a:off x="7960990" y="2952272"/>
          <a:ext cx="641440" cy="6414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171607"/>
            <a:satOff val="-4416"/>
            <a:lumOff val="48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171607"/>
              <a:satOff val="-4416"/>
              <a:lumOff val="4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8105314" y="2952272"/>
        <a:ext cx="352792" cy="482684"/>
      </dsp:txXfrm>
    </dsp:sp>
    <dsp:sp modelId="{FB11D16C-3B63-4696-8DF4-A52871F3595D}">
      <dsp:nvSpPr>
        <dsp:cNvPr id="0" name=""/>
        <dsp:cNvSpPr/>
      </dsp:nvSpPr>
      <dsp:spPr>
        <a:xfrm>
          <a:off x="8519906" y="4087129"/>
          <a:ext cx="641440" cy="6414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757410"/>
            <a:satOff val="-6624"/>
            <a:lumOff val="72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757410"/>
              <a:satOff val="-6624"/>
              <a:lumOff val="7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8664230" y="4087129"/>
        <a:ext cx="352792" cy="482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16A91-297F-41CD-A6B3-AFF4F8DC0C09}">
      <dsp:nvSpPr>
        <dsp:cNvPr id="0" name=""/>
        <dsp:cNvSpPr/>
      </dsp:nvSpPr>
      <dsp:spPr>
        <a:xfrm>
          <a:off x="1186" y="1368386"/>
          <a:ext cx="4164809" cy="2644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B1169-F53E-4C7E-8FBC-688A73F1E0EF}">
      <dsp:nvSpPr>
        <dsp:cNvPr id="0" name=""/>
        <dsp:cNvSpPr/>
      </dsp:nvSpPr>
      <dsp:spPr>
        <a:xfrm>
          <a:off x="463943" y="1808004"/>
          <a:ext cx="4164809" cy="26446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bg2">
                  <a:lumMod val="50000"/>
                </a:schemeClr>
              </a:solidFill>
            </a:rPr>
            <a:t>Il </a:t>
          </a:r>
          <a:r>
            <a:rPr lang="it-IT" sz="2000" b="1" kern="1200" dirty="0">
              <a:solidFill>
                <a:schemeClr val="bg2">
                  <a:lumMod val="50000"/>
                </a:schemeClr>
              </a:solidFill>
            </a:rPr>
            <a:t>brand manager </a:t>
          </a:r>
          <a:r>
            <a:rPr lang="it-IT" sz="2000" kern="1200" dirty="0">
              <a:solidFill>
                <a:schemeClr val="bg2">
                  <a:lumMod val="50000"/>
                </a:schemeClr>
              </a:solidFill>
            </a:rPr>
            <a:t>contemporaneo dev'essere in grado di lavorare in modo efficiente ed efficace all'interno di team </a:t>
          </a:r>
          <a:r>
            <a:rPr lang="it-IT" sz="2000" kern="1200" dirty="0" err="1">
              <a:solidFill>
                <a:schemeClr val="bg2">
                  <a:lumMod val="50000"/>
                </a:schemeClr>
              </a:solidFill>
            </a:rPr>
            <a:t>interfunzionali</a:t>
          </a:r>
          <a:r>
            <a:rPr lang="it-IT" sz="2000" kern="1200" dirty="0">
              <a:solidFill>
                <a:schemeClr val="bg2">
                  <a:lumMod val="50000"/>
                </a:schemeClr>
              </a:solidFill>
            </a:rPr>
            <a:t>, affinando la capacità di testare varie ipotesi decisionali attraverso gli esperimenti, sempre più essenziali per un brand management performante nell'economia digitale".</a:t>
          </a:r>
          <a:endParaRPr lang="en-US" sz="2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541402" y="1885463"/>
        <a:ext cx="4009891" cy="2489736"/>
      </dsp:txXfrm>
    </dsp:sp>
    <dsp:sp modelId="{F374179F-08CF-42D7-BC98-E812EF64E330}">
      <dsp:nvSpPr>
        <dsp:cNvPr id="0" name=""/>
        <dsp:cNvSpPr/>
      </dsp:nvSpPr>
      <dsp:spPr>
        <a:xfrm>
          <a:off x="5091509" y="1368386"/>
          <a:ext cx="4164809" cy="2644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E3D7DD-4803-4369-A6F9-F39E73328A71}">
      <dsp:nvSpPr>
        <dsp:cNvPr id="0" name=""/>
        <dsp:cNvSpPr/>
      </dsp:nvSpPr>
      <dsp:spPr>
        <a:xfrm>
          <a:off x="5554265" y="1808004"/>
          <a:ext cx="4164809" cy="26446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bg2">
                  <a:lumMod val="50000"/>
                </a:schemeClr>
              </a:solidFill>
            </a:rPr>
            <a:t>I </a:t>
          </a:r>
          <a:r>
            <a:rPr lang="it-IT" sz="2000" b="1" kern="1200" dirty="0">
              <a:solidFill>
                <a:schemeClr val="bg2">
                  <a:lumMod val="50000"/>
                </a:schemeClr>
              </a:solidFill>
            </a:rPr>
            <a:t>brand manager </a:t>
          </a:r>
          <a:r>
            <a:rPr lang="it-IT" sz="2000" kern="1200" dirty="0">
              <a:solidFill>
                <a:schemeClr val="bg2">
                  <a:lumMod val="50000"/>
                </a:schemeClr>
              </a:solidFill>
            </a:rPr>
            <a:t>dovranno dunque svolgere il ruolo loro assegnato, coordinando persone e risorse - all'interno e all'esterno dell'impresa - attorno a obiettivi di marca e aspirazioni personali e, al contempo, fungendo da esperti del territorio di marca all'interno del quale amplificarne il valore.</a:t>
          </a:r>
          <a:endParaRPr lang="en-US" sz="2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5631724" y="1885463"/>
        <a:ext cx="4009891" cy="2489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03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6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00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3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985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33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075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52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2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452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80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03F0E-EA32-1511-9E7D-43007C2DD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6815138" cy="146304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  <a:t>LEZIONE 12</a:t>
            </a:r>
            <a:br>
              <a:rPr lang="it-IT" sz="2800" b="1" dirty="0">
                <a:solidFill>
                  <a:schemeClr val="accent6">
                    <a:lumMod val="75000"/>
                  </a:schemeClr>
                </a:solidFill>
                <a:latin typeface="Trebuchet MS" panose="020B0703020202090204" pitchFamily="34" charset="0"/>
              </a:rPr>
            </a:br>
            <a:r>
              <a:rPr lang="it-IT" sz="2800" b="1" dirty="0">
                <a:solidFill>
                  <a:schemeClr val="accent6">
                    <a:lumMod val="75000"/>
                  </a:schemeClr>
                </a:solidFill>
                <a:latin typeface="Trebuchet MS" panose="020B0703020202090204" pitchFamily="34" charset="0"/>
              </a:rPr>
              <a:t>brand management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64C1BAC-BE05-610F-AB38-2F4DEC0670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EF07F00-1517-223A-696E-5DE828542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2725" y="4624479"/>
            <a:ext cx="3978275" cy="2134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0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5D944BB-58CE-4469-EB78-F51CA0BC876F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>
                <a:solidFill>
                  <a:srgbClr val="FFFFFF"/>
                </a:solidFill>
                <a:effectLst/>
              </a:rPr>
              <a:t>Per sviluppare adeguatamente il potenziale di interazione con i clienti e i partner, tuttavia, il brand manager sarà chiamato a intervenire, oltre che sugli elementi chiave del processo di marketing, anche sulle relazioni esistenti fra questi stessi elementi, ossia sulle modalità di </a:t>
            </a:r>
            <a:r>
              <a:rPr lang="en-US" sz="2000" b="1">
                <a:solidFill>
                  <a:srgbClr val="FFFFFF"/>
                </a:solidFill>
                <a:effectLst/>
              </a:rPr>
              <a:t>comunicazione (A), condivisione (B) ed erogazione del valore (C).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449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CEDE325F-AE9B-E464-4EAB-138EB7DD5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868" y="342900"/>
            <a:ext cx="11282574" cy="6311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539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211DA76-8084-29E7-B442-74CFC48628CC}"/>
              </a:ext>
            </a:extLst>
          </p:cNvPr>
          <p:cNvSpPr txBox="1"/>
          <p:nvPr/>
        </p:nvSpPr>
        <p:spPr>
          <a:xfrm>
            <a:off x="1064768" y="114808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500" b="1" dirty="0">
                <a:solidFill>
                  <a:schemeClr val="bg2">
                    <a:lumMod val="50000"/>
                  </a:schemeClr>
                </a:solidFill>
                <a:effectLst/>
              </a:rPr>
              <a:t>Il brand book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200" b="1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Per la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creazione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di un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sistema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gestione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del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valore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del brand è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necessario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formalizzare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la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visione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aziendale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della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marca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all'interno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di un brand book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contenente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le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linee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guida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per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l'organizzazione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(ossia le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funzioni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o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ruoli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cui è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delegato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il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compito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gestire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difendere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e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sviluppare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la brand equity) e per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principali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partner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commerciali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esterni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(per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esempio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, le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agenzie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comunicazione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distributori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 marketplace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effectLst/>
              </a:rPr>
              <a:t>ecc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effectLst/>
              </a:rPr>
              <a:t>.).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75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9CE3452-6F86-FAF5-ED04-359D74E8102D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rgbClr val="FFFFFF"/>
                </a:solidFill>
                <a:effectLst/>
              </a:rPr>
              <a:t>Si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tratta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un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documento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dovrebbe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guidare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strategia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attraverso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informazioni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dettagliate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su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quest'ultima</a:t>
            </a:r>
            <a:r>
              <a:rPr lang="en-US" sz="2300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definendone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l'identità</a:t>
            </a:r>
            <a:r>
              <a:rPr lang="en-US" sz="2300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segni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riconoscimento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adottati</a:t>
            </a:r>
            <a:r>
              <a:rPr lang="en-US" sz="2300" dirty="0">
                <a:solidFill>
                  <a:srgbClr val="FFFFFF"/>
                </a:solidFill>
                <a:effectLst/>
              </a:rPr>
              <a:t>, le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associazioni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l'immagine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su</a:t>
            </a:r>
            <a:r>
              <a:rPr lang="en-US" sz="2300" dirty="0">
                <a:solidFill>
                  <a:srgbClr val="FFFFFF"/>
                </a:solidFill>
                <a:effectLst/>
              </a:rPr>
              <a:t> cui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intendono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sviluppare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300" dirty="0">
                <a:solidFill>
                  <a:srgbClr val="FFFFFF"/>
                </a:solidFill>
                <a:effectLst/>
              </a:rPr>
              <a:t> brand knowledge effect.</a:t>
            </a:r>
            <a:endParaRPr lang="en-US" sz="23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44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446B8AD-578D-2EF8-BFE2-7C28DA241780}"/>
              </a:ext>
            </a:extLst>
          </p:cNvPr>
          <p:cNvSpPr txBox="1"/>
          <p:nvPr/>
        </p:nvSpPr>
        <p:spPr>
          <a:xfrm>
            <a:off x="1044448" y="113792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1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</a:t>
            </a:r>
            <a:r>
              <a:rPr lang="en-US" sz="2600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documento</a:t>
            </a:r>
            <a:r>
              <a:rPr lang="en-US" sz="2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persegue</a:t>
            </a:r>
            <a:r>
              <a:rPr lang="en-US" sz="2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l'intento</a:t>
            </a:r>
            <a:r>
              <a:rPr lang="en-US" sz="2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en-US" sz="2600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realizzare</a:t>
            </a:r>
            <a:r>
              <a:rPr lang="en-US" sz="2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quanto</a:t>
            </a:r>
            <a:r>
              <a:rPr lang="en-US" sz="2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segue: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6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﻿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definire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la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visione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aziendale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del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concetto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valore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marca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spiegare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perché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è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importante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﻿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descrivere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tratti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fondo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marche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che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fanno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capo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all'azienda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, con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riferimento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ai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prodotti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esse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contraddistinti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 alle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modalità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con cui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sono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stati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identificati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commercializzati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(in base 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quanto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emerge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dall'archivio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storico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dell'impresa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oltre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che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dagli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inventari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più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recenti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);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﻿﻿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specificare</a:t>
            </a: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 il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valore</a:t>
            </a: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effettivo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quello</a:t>
            </a: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desiderato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in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relazione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a tutti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livelli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gerarchia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marca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﻿﻿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definire</a:t>
            </a: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 le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associazioni</a:t>
            </a: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mentali</a:t>
            </a: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rilevanti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comprese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quelle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che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costituiscono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elementi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parità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 di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differenza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con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concorrenti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nonché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principali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valori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 il mantra, ossia la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promessa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fondamentale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marca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09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EA20243-F41F-C790-724E-AEAE6D96291F}"/>
              </a:ext>
            </a:extLst>
          </p:cNvPr>
          <p:cNvSpPr txBox="1"/>
          <p:nvPr/>
        </p:nvSpPr>
        <p:spPr>
          <a:xfrm>
            <a:off x="4219802" y="965864"/>
            <a:ext cx="7006998" cy="4530696"/>
          </a:xfrm>
          <a:prstGeom prst="rect">
            <a:avLst/>
          </a:prstGeom>
        </p:spPr>
        <p:txBody>
          <a:bodyPr vert="horz" lIns="45720" tIns="45720" rIns="45720" bIns="45720" rtlCol="0" anchor="b">
            <a:normAutofit fontScale="925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FFFFFF"/>
                </a:solidFill>
                <a:effectLst/>
              </a:rPr>
              <a:t>﻿﻿ - </a:t>
            </a:r>
            <a:r>
              <a:rPr lang="en-US" sz="2300" b="1" dirty="0" err="1">
                <a:solidFill>
                  <a:srgbClr val="FFFFFF"/>
                </a:solidFill>
                <a:effectLst/>
              </a:rPr>
              <a:t>spiegare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come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viene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misurato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il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attraverso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gli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studi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tracking e le relative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relazioni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FFFFFF"/>
                </a:solidFill>
                <a:effectLst/>
              </a:rPr>
              <a:t>﻿﻿ - </a:t>
            </a:r>
            <a:r>
              <a:rPr lang="en-US" sz="2300" b="1" dirty="0" err="1">
                <a:solidFill>
                  <a:srgbClr val="FFFFFF"/>
                </a:solidFill>
                <a:effectLst/>
              </a:rPr>
              <a:t>suggerire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come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dovrebbe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gestire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il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fornendo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linee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guida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strategiche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generali</a:t>
            </a:r>
            <a:r>
              <a:rPr lang="en-US" sz="2300" dirty="0">
                <a:solidFill>
                  <a:srgbClr val="FFFFFF"/>
                </a:solidFill>
                <a:effectLst/>
              </a:rPr>
              <a:t> (per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esempio</a:t>
            </a:r>
            <a:r>
              <a:rPr lang="en-US" sz="2300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sottolineando</a:t>
            </a:r>
            <a:r>
              <a:rPr lang="en-US" sz="23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rilevanza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moltiplicatori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all'interno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300" dirty="0">
                <a:solidFill>
                  <a:srgbClr val="FFFFFF"/>
                </a:solidFill>
                <a:effectLst/>
              </a:rPr>
              <a:t> brand value chain, di cui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tratterà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nel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Capitolo</a:t>
            </a:r>
            <a:r>
              <a:rPr lang="en-US" sz="2300" dirty="0">
                <a:solidFill>
                  <a:srgbClr val="FFFFFF"/>
                </a:solidFill>
                <a:effectLst/>
              </a:rPr>
              <a:t> 8);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FFFFFF"/>
                </a:solidFill>
                <a:effectLst/>
              </a:rPr>
              <a:t>﻿ - </a:t>
            </a:r>
            <a:r>
              <a:rPr lang="en-US" sz="2300" b="1" dirty="0" err="1">
                <a:solidFill>
                  <a:srgbClr val="FFFFFF"/>
                </a:solidFill>
                <a:effectLst/>
              </a:rPr>
              <a:t>proporre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possibili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definizioni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programma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marketing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fornendo</a:t>
            </a:r>
            <a:r>
              <a:rPr lang="en-US" sz="2300" dirty="0">
                <a:solidFill>
                  <a:srgbClr val="FFFFFF"/>
                </a:solidFill>
                <a:effectLst/>
              </a:rPr>
              <a:t> le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specifiche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linee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guida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tattiche</a:t>
            </a:r>
            <a:r>
              <a:rPr lang="en-US" sz="2300" dirty="0">
                <a:solidFill>
                  <a:srgbClr val="FFFFFF"/>
                </a:solidFill>
                <a:effectLst/>
              </a:rPr>
              <a:t> (per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esempio</a:t>
            </a:r>
            <a:r>
              <a:rPr lang="en-US" sz="2300" dirty="0">
                <a:solidFill>
                  <a:srgbClr val="FFFFFF"/>
                </a:solidFill>
                <a:effectLst/>
              </a:rPr>
              <a:t>, to do e to don't,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griglie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all'interno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delle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quali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inserire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segni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riconoscimento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collocazioni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suggerite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o non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ammesse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ecc</a:t>
            </a:r>
            <a:r>
              <a:rPr lang="en-US" sz="2300" dirty="0">
                <a:solidFill>
                  <a:srgbClr val="FFFFFF"/>
                </a:solidFill>
                <a:effectLst/>
              </a:rPr>
              <a:t>.);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FFFFFF"/>
                </a:solidFill>
                <a:effectLst/>
              </a:rPr>
              <a:t>﻿﻿ - </a:t>
            </a:r>
            <a:r>
              <a:rPr lang="en-US" sz="2300" b="1" dirty="0" err="1">
                <a:solidFill>
                  <a:srgbClr val="FFFFFF"/>
                </a:solidFill>
                <a:effectLst/>
              </a:rPr>
              <a:t>specificare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il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corretto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trattamento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300" dirty="0">
                <a:solidFill>
                  <a:srgbClr val="FFFFFF"/>
                </a:solidFill>
                <a:effectLst/>
              </a:rPr>
              <a:t> con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riferimento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alla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confezione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alle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comunicazioni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tradizionali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digitali</a:t>
            </a:r>
            <a:r>
              <a:rPr lang="en-US" sz="23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7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297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E69157D-5FFF-57EF-181F-31790DCE3E7B}"/>
              </a:ext>
            </a:extLst>
          </p:cNvPr>
          <p:cNvSpPr txBox="1"/>
          <p:nvPr/>
        </p:nvSpPr>
        <p:spPr>
          <a:xfrm>
            <a:off x="1064768" y="113792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 lnSpcReduction="1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Il </a:t>
            </a:r>
            <a:r>
              <a:rPr lang="en-US" sz="2900" b="1" dirty="0">
                <a:solidFill>
                  <a:schemeClr val="accent6">
                    <a:lumMod val="75000"/>
                  </a:schemeClr>
                </a:solidFill>
                <a:effectLst/>
              </a:rPr>
              <a:t>brand book</a:t>
            </a:r>
            <a:r>
              <a:rPr lang="en-US" sz="29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può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risultare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più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o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meno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corposo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, in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funzione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della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quantità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contenuti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messi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disposizione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Al di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là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delle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dimensioni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ciò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che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più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è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che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esso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contenga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tutto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quanto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è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considerato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essenziale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per il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valore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della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, e per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supportare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le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molteplici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tipologie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utenti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nella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comprensione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e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nell'adozione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delle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linee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guida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proposte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. 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dirty="0">
              <a:solidFill>
                <a:schemeClr val="accent6">
                  <a:lumMod val="75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Queste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possono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essere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rese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disponibili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online,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su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siti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web o social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impiegati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dalla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.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Indipendentemente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dalle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dimensioni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o da dove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venga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collocato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, il brand book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deve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contenere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quattro parti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fondamentali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che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attengono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a: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B9F30E08-093E-67B6-D262-B719D33247F4}"/>
              </a:ext>
            </a:extLst>
          </p:cNvPr>
          <p:cNvSpPr/>
          <p:nvPr/>
        </p:nvSpPr>
        <p:spPr>
          <a:xfrm>
            <a:off x="6868160" y="5770880"/>
            <a:ext cx="1219200" cy="6533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545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70169CB-688E-462B-FA64-7A2034149815}"/>
              </a:ext>
            </a:extLst>
          </p:cNvPr>
          <p:cNvSpPr txBox="1"/>
          <p:nvPr/>
        </p:nvSpPr>
        <p:spPr>
          <a:xfrm>
            <a:off x="1584960" y="2279636"/>
            <a:ext cx="6908800" cy="2682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sz="2300" b="1" dirty="0">
                <a:solidFill>
                  <a:schemeClr val="accent6">
                    <a:lumMod val="75000"/>
                  </a:schemeClr>
                </a:solidFill>
              </a:rPr>
              <a:t>﻿ </a:t>
            </a:r>
            <a:r>
              <a:rPr lang="en-US" sz="2300" b="1" dirty="0">
                <a:solidFill>
                  <a:schemeClr val="accent6">
                    <a:lumMod val="75000"/>
                  </a:schemeClr>
                </a:solidFill>
                <a:effectLst/>
              </a:rPr>
              <a:t>logo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/>
              </a:rPr>
              <a:t> (</a:t>
            </a:r>
            <a:r>
              <a:rPr lang="en-US" sz="23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simboli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/>
              </a:rPr>
              <a:t> e </a:t>
            </a:r>
            <a:r>
              <a:rPr lang="en-US" sz="23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logotipo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/>
              </a:rPr>
              <a:t>);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/>
              </a:rPr>
              <a:t>﻿﻿ </a:t>
            </a:r>
            <a:r>
              <a:rPr lang="en-US" sz="2300" b="1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colore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/>
              </a:rPr>
              <a:t> (con </a:t>
            </a:r>
            <a:r>
              <a:rPr lang="en-US" sz="23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riferimento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/>
              </a:rPr>
              <a:t> ai </a:t>
            </a:r>
            <a:r>
              <a:rPr lang="en-US" sz="23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codici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/>
              </a:rPr>
              <a:t> pantone);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2300" dirty="0">
              <a:solidFill>
                <a:schemeClr val="accent6">
                  <a:lumMod val="75000"/>
                </a:schemeClr>
              </a:solidFill>
              <a:effectLst/>
            </a:endParaRPr>
          </a:p>
          <a:p>
            <a:pPr defTabSz="914400">
              <a:lnSpc>
                <a:spcPct val="7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sz="2300" b="1">
                <a:solidFill>
                  <a:schemeClr val="accent6">
                    <a:lumMod val="75000"/>
                  </a:schemeClr>
                </a:solidFill>
              </a:rPr>
              <a:t> aspetti </a:t>
            </a:r>
            <a:r>
              <a:rPr lang="it-IT" sz="2300" b="1" dirty="0">
                <a:solidFill>
                  <a:schemeClr val="accent6">
                    <a:lumMod val="75000"/>
                  </a:schemeClr>
                </a:solidFill>
              </a:rPr>
              <a:t>tipografici </a:t>
            </a:r>
            <a:r>
              <a:rPr lang="it-IT" sz="2300" dirty="0">
                <a:solidFill>
                  <a:schemeClr val="accent6">
                    <a:lumMod val="75000"/>
                  </a:schemeClr>
                </a:solidFill>
              </a:rPr>
              <a:t>(caratteri, formato, peso, interlinea, spaziatura delle lettere fondamentali per il tracciamento e le attività di </a:t>
            </a:r>
            <a:r>
              <a:rPr lang="it-IT" sz="2300" dirty="0" err="1">
                <a:solidFill>
                  <a:schemeClr val="accent6">
                    <a:lumMod val="75000"/>
                  </a:schemeClr>
                </a:solidFill>
              </a:rPr>
              <a:t>search</a:t>
            </a:r>
            <a:r>
              <a:rPr lang="it-IT" sz="23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it-IT" sz="2300" dirty="0" err="1">
                <a:solidFill>
                  <a:schemeClr val="accent6">
                    <a:lumMod val="75000"/>
                  </a:schemeClr>
                </a:solidFill>
              </a:rPr>
              <a:t>engine</a:t>
            </a:r>
            <a:r>
              <a:rPr lang="it-IT" sz="23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it-IT" sz="2300" dirty="0" err="1">
                <a:solidFill>
                  <a:schemeClr val="accent6">
                    <a:lumMod val="75000"/>
                  </a:schemeClr>
                </a:solidFill>
              </a:rPr>
              <a:t>optimization</a:t>
            </a:r>
            <a:r>
              <a:rPr lang="it-IT" sz="2300" dirty="0">
                <a:solidFill>
                  <a:schemeClr val="accent6">
                    <a:lumMod val="75000"/>
                  </a:schemeClr>
                </a:solidFill>
              </a:rPr>
              <a:t>);</a:t>
            </a:r>
          </a:p>
          <a:p>
            <a:pPr defTabSz="914400">
              <a:lnSpc>
                <a:spcPct val="7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it-IT" sz="2300" dirty="0">
              <a:solidFill>
                <a:schemeClr val="accent6">
                  <a:lumMod val="75000"/>
                </a:schemeClr>
              </a:solidFill>
            </a:endParaRPr>
          </a:p>
          <a:p>
            <a:pPr defTabSz="914400">
              <a:lnSpc>
                <a:spcPct val="7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sz="2300" b="1" dirty="0">
                <a:solidFill>
                  <a:schemeClr val="accent6">
                    <a:lumMod val="75000"/>
                  </a:schemeClr>
                </a:solidFill>
              </a:rPr>
              <a:t>﻿ immagini </a:t>
            </a:r>
            <a:r>
              <a:rPr lang="it-IT" sz="2300" dirty="0">
                <a:solidFill>
                  <a:schemeClr val="accent6">
                    <a:lumMod val="75000"/>
                  </a:schemeClr>
                </a:solidFill>
              </a:rPr>
              <a:t>(in termini di tipo, composizione e qualità).</a:t>
            </a:r>
          </a:p>
        </p:txBody>
      </p:sp>
    </p:spTree>
    <p:extLst>
      <p:ext uri="{BB962C8B-B14F-4D97-AF65-F5344CB8AC3E}">
        <p14:creationId xmlns:p14="http://schemas.microsoft.com/office/powerpoint/2010/main" val="2701234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7792EC8-8980-A023-0A86-BD9F77CBCEAC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 lnSpcReduction="1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Le </a:t>
            </a:r>
            <a:r>
              <a:rPr lang="en-U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strutture</a:t>
            </a:r>
            <a:r>
              <a:rPr lang="en-US" sz="23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300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organizzative</a:t>
            </a:r>
            <a:r>
              <a:rPr lang="en-US" sz="23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di brand management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b="1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 err="1">
                <a:solidFill>
                  <a:srgbClr val="FFFFFF"/>
                </a:solidFill>
                <a:effectLst/>
              </a:rPr>
              <a:t>Nell'organizzazione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sono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molti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membri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responsabili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decisioni</a:t>
            </a:r>
            <a:r>
              <a:rPr lang="en-US" sz="2000" dirty="0">
                <a:solidFill>
                  <a:srgbClr val="FFFFFF"/>
                </a:solidFill>
                <a:effectLst/>
              </a:rPr>
              <a:t> in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grado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influire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sul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: 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brand manager, product manager,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direttore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marketing,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responsabile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commerciale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amministratore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delegato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direttore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generale</a:t>
            </a:r>
            <a:r>
              <a:rPr lang="en-US" sz="2000" b="1" dirty="0">
                <a:solidFill>
                  <a:srgbClr val="FFFFFF"/>
                </a:solidFill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b="1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questi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nei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rispettivi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ruoli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con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specifiche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mansioni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organizzative</a:t>
            </a:r>
            <a:r>
              <a:rPr lang="en-US" sz="2000" dirty="0">
                <a:solidFill>
                  <a:srgbClr val="FFFFFF"/>
                </a:solidFill>
                <a:effectLst/>
              </a:rPr>
              <a:t>, compete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incanalare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decisioni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metterle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sistema</a:t>
            </a:r>
            <a:r>
              <a:rPr lang="en-US" sz="2000" dirty="0">
                <a:solidFill>
                  <a:srgbClr val="FFFFFF"/>
                </a:solidFill>
                <a:effectLst/>
              </a:rPr>
              <a:t>, in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serie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processi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organizzativi</a:t>
            </a:r>
            <a:r>
              <a:rPr lang="en-US" sz="2000" dirty="0">
                <a:solidFill>
                  <a:srgbClr val="FFFFFF"/>
                </a:solidFill>
                <a:effectLst/>
              </a:rPr>
              <a:t> volti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gestione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all'interno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dell'impresa</a:t>
            </a:r>
            <a:r>
              <a:rPr lang="en-US" sz="20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011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F053B08-4FB1-6B55-2BFE-ACCBA09CE158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È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stato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partire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dal XX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secolo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il brand management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inizia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farsi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strada</a:t>
            </a:r>
            <a:r>
              <a:rPr lang="en-US" sz="2000" dirty="0">
                <a:solidFill>
                  <a:srgbClr val="FFFFFF"/>
                </a:solidFill>
                <a:effectLst/>
              </a:rPr>
              <a:t>, a causa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essenzialmente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b="1" dirty="0">
                <a:solidFill>
                  <a:srgbClr val="FFFFFF"/>
                </a:solidFill>
              </a:rPr>
              <a:t>-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frequenti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lanci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nuove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marche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, con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denominazioni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fantasia diverse da quelle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fondatori</a:t>
            </a:r>
            <a:r>
              <a:rPr lang="en-US" sz="2000" dirty="0">
                <a:solidFill>
                  <a:srgbClr val="FFFFFF"/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effectLst/>
              </a:rPr>
              <a:t>﻿- 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percorsi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di studio </a:t>
            </a:r>
            <a:r>
              <a:rPr lang="en-US" sz="2000" dirty="0">
                <a:solidFill>
                  <a:srgbClr val="FFFFFF"/>
                </a:solidFill>
                <a:effectLst/>
              </a:rPr>
              <a:t>in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nuove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discipline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specializzazioni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all'interno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business school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statunitensi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propongono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alle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imprese</a:t>
            </a:r>
            <a:r>
              <a:rPr lang="en-US" sz="2000" dirty="0">
                <a:solidFill>
                  <a:srgbClr val="FFFFFF"/>
                </a:solidFill>
                <a:effectLst/>
              </a:rPr>
              <a:t> le prime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generazioni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esperti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marketing;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effectLst/>
              </a:rPr>
              <a:t>﻿-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pubblicità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inizia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imporsi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quale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importante</a:t>
            </a:r>
            <a:r>
              <a:rPr lang="en-US" sz="2000" dirty="0">
                <a:solidFill>
                  <a:srgbClr val="FFFFFF"/>
                </a:solidFill>
                <a:effectLst/>
              </a:rPr>
              <a:t>, se non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principale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strumento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per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comunicazione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402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BAF783D-D010-432B-2521-330A9D674CFD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5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Le </a:t>
            </a:r>
            <a:r>
              <a:rPr lang="en-US" sz="2500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fasi</a:t>
            </a:r>
            <a:r>
              <a:rPr lang="en-US" sz="25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del brand management system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200" b="1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dirty="0">
                <a:solidFill>
                  <a:srgbClr val="FFFFFF"/>
                </a:solidFill>
                <a:effectLst/>
              </a:rPr>
              <a:t>Nel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corso</a:t>
            </a:r>
            <a:r>
              <a:rPr lang="en-US" sz="2200" dirty="0">
                <a:solidFill>
                  <a:srgbClr val="FFFFFF"/>
                </a:solidFill>
                <a:effectLst/>
              </a:rPr>
              <a:t> del tempo, il BMS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200" dirty="0">
                <a:solidFill>
                  <a:srgbClr val="FFFFFF"/>
                </a:solidFill>
                <a:effectLst/>
              </a:rPr>
              <a:t> è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imposto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gradualmente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nel</a:t>
            </a:r>
            <a:r>
              <a:rPr lang="en-US" sz="2200" dirty="0">
                <a:solidFill>
                  <a:srgbClr val="FFFFFF"/>
                </a:solidFill>
                <a:effectLst/>
              </a:rPr>
              <a:t> mondo,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riuscendo</a:t>
            </a:r>
            <a:r>
              <a:rPr lang="en-US" sz="2200" dirty="0">
                <a:solidFill>
                  <a:srgbClr val="FFFFFF"/>
                </a:solidFill>
                <a:effectLst/>
              </a:rPr>
              <a:t> ad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adattarsi</a:t>
            </a:r>
            <a:r>
              <a:rPr lang="en-US" sz="2200" dirty="0">
                <a:solidFill>
                  <a:srgbClr val="FFFFFF"/>
                </a:solidFill>
                <a:effectLst/>
              </a:rPr>
              <a:t> ad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ambienti</a:t>
            </a:r>
            <a:r>
              <a:rPr lang="en-US" sz="2200" dirty="0">
                <a:solidFill>
                  <a:srgbClr val="FFFFFF"/>
                </a:solidFill>
                <a:effectLst/>
              </a:rPr>
              <a:t> in continua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evoluzione</a:t>
            </a:r>
            <a:r>
              <a:rPr lang="en-US" sz="2200" dirty="0">
                <a:solidFill>
                  <a:srgbClr val="FFFFFF"/>
                </a:solidFill>
                <a:effectLst/>
              </a:rPr>
              <a:t>,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mostrando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resilienza</a:t>
            </a:r>
            <a:r>
              <a:rPr lang="en-US" sz="2200" dirty="0">
                <a:solidFill>
                  <a:srgbClr val="FFFFFF"/>
                </a:solidFill>
                <a:effectLst/>
              </a:rPr>
              <a:t> e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versatilità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all'interno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delle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differenti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tipologie</a:t>
            </a:r>
            <a:r>
              <a:rPr lang="en-US" sz="2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aziende</a:t>
            </a:r>
            <a:r>
              <a:rPr lang="en-US" sz="2200" dirty="0">
                <a:solidFill>
                  <a:srgbClr val="FFFFFF"/>
                </a:solidFill>
                <a:effectLst/>
              </a:rPr>
              <a:t>, di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aree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geografiche</a:t>
            </a:r>
            <a:r>
              <a:rPr lang="en-US" sz="2200" dirty="0">
                <a:solidFill>
                  <a:srgbClr val="FFFFFF"/>
                </a:solidFill>
                <a:effectLst/>
              </a:rPr>
              <a:t>, di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contesti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sociali</a:t>
            </a:r>
            <a:r>
              <a:rPr lang="en-US" sz="2200" dirty="0">
                <a:solidFill>
                  <a:srgbClr val="FFFFFF"/>
                </a:solidFill>
                <a:effectLst/>
              </a:rPr>
              <a:t>, economici e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tecnologici</a:t>
            </a:r>
            <a:r>
              <a:rPr lang="en-US" sz="2200" dirty="0">
                <a:solidFill>
                  <a:srgbClr val="FFFFFF"/>
                </a:solidFill>
                <a:effectLst/>
              </a:rPr>
              <a:t> sempre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diversi</a:t>
            </a:r>
            <a:r>
              <a:rPr lang="en-US" sz="22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379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372BB37-6D26-717A-DA5B-0EF0377F820E}"/>
              </a:ext>
            </a:extLst>
          </p:cNvPr>
          <p:cNvSpPr txBox="1"/>
          <p:nvPr/>
        </p:nvSpPr>
        <p:spPr>
          <a:xfrm>
            <a:off x="1024128" y="1283524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 fontScale="85000" lnSpcReduction="2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Il BMS </a:t>
            </a:r>
            <a:r>
              <a:rPr lang="en-US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nell'era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digitale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(dal 2000 a </a:t>
            </a:r>
            <a:r>
              <a:rPr lang="en-US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oggi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)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Con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l'inizio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del nuovo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millennio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l'era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digitale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ha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portato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una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molteplicità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innovazioni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tecnologiche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trasformative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nelle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pratiche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di marketing,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strettamente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connesse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sia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alle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modifiche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dell'ambiente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economico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sia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all'inesorabile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crescita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disponibilità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dei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dati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Lo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sviluppo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diffuso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di internet e la sempre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più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ampia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disponibilità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dati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click-stream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hanno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favorito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l'introduzione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del customer relationship management e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dei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sistemi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di cloud computing.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La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fondazione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di Google (1998) e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l'avvento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ricerca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per parole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chiave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, come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anche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contenuti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generati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dagli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utenti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nelle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loro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più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svariate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forme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hanno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determinato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l'aumento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del volume e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varietà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dei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dati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da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raccogliere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analizzare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 e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effectLst/>
              </a:rPr>
              <a:t>gestire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69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38AAB70-3283-6BDD-341E-54DD31A7DBB5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900" dirty="0" err="1">
                <a:solidFill>
                  <a:srgbClr val="FFFFFF"/>
                </a:solidFill>
                <a:effectLst/>
              </a:rPr>
              <a:t>L'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interazione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fra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consumatore</a:t>
            </a:r>
            <a:r>
              <a:rPr lang="en-US" sz="1900" dirty="0">
                <a:solidFill>
                  <a:srgbClr val="FFFFFF"/>
                </a:solidFill>
                <a:effectLst/>
              </a:rPr>
              <a:t> e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900" dirty="0">
                <a:solidFill>
                  <a:srgbClr val="FFFFFF"/>
                </a:solidFill>
                <a:effectLst/>
              </a:rPr>
              <a:t> ne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risulta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accresciuta</a:t>
            </a:r>
            <a:r>
              <a:rPr lang="en-US" sz="1900" dirty="0">
                <a:solidFill>
                  <a:srgbClr val="FFFFFF"/>
                </a:solidFill>
                <a:effectLst/>
              </a:rPr>
              <a:t>;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aumentano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azioni</a:t>
            </a:r>
            <a:r>
              <a:rPr lang="en-US" sz="1900" dirty="0">
                <a:solidFill>
                  <a:srgbClr val="FFFFFF"/>
                </a:solidFill>
                <a:effectLst/>
              </a:rPr>
              <a:t> o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attività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connesse</a:t>
            </a:r>
            <a:r>
              <a:rPr lang="en-US" sz="1900" dirty="0">
                <a:solidFill>
                  <a:srgbClr val="FFFFFF"/>
                </a:solidFill>
                <a:effectLst/>
              </a:rPr>
              <a:t> 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conversazioni</a:t>
            </a:r>
            <a:r>
              <a:rPr lang="en-US" sz="1900" dirty="0">
                <a:solidFill>
                  <a:srgbClr val="FFFFFF"/>
                </a:solidFill>
                <a:effectLst/>
              </a:rPr>
              <a:t>, co-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creazioni</a:t>
            </a:r>
            <a:r>
              <a:rPr lang="en-US" sz="1900" dirty="0">
                <a:solidFill>
                  <a:srgbClr val="FFFFFF"/>
                </a:solidFill>
                <a:effectLst/>
              </a:rPr>
              <a:t>, community, mobile-communication, mobile-interaction, gaming e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così</a:t>
            </a:r>
            <a:r>
              <a:rPr lang="en-US" sz="1900" dirty="0">
                <a:solidFill>
                  <a:srgbClr val="FFFFFF"/>
                </a:solidFill>
                <a:effectLst/>
              </a:rPr>
              <a:t> via.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900" dirty="0">
                <a:solidFill>
                  <a:srgbClr val="FFFFFF"/>
                </a:solidFill>
                <a:effectLst/>
              </a:rPr>
              <a:t>E il 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significato</a:t>
            </a:r>
            <a:r>
              <a:rPr lang="en-US" sz="19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stesso</a:t>
            </a:r>
            <a:r>
              <a:rPr lang="en-US" sz="1900" b="1" dirty="0">
                <a:solidFill>
                  <a:srgbClr val="FFFFFF"/>
                </a:solidFill>
                <a:effectLst/>
              </a:rPr>
              <a:t> di 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9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viene</a:t>
            </a:r>
            <a:r>
              <a:rPr lang="en-US" sz="1900" dirty="0">
                <a:solidFill>
                  <a:srgbClr val="FFFFFF"/>
                </a:solidFill>
                <a:effectLst/>
              </a:rPr>
              <a:t> 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modificarsi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perché</a:t>
            </a:r>
            <a:r>
              <a:rPr lang="en-US" sz="1900" dirty="0">
                <a:solidFill>
                  <a:srgbClr val="FFFFFF"/>
                </a:solidFill>
                <a:effectLst/>
              </a:rPr>
              <a:t>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9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FFFFFF"/>
                </a:solidFill>
                <a:effectLst/>
              </a:rPr>
              <a:t>﻿﻿ co-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creato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durante</a:t>
            </a:r>
            <a:r>
              <a:rPr lang="en-US" sz="1900" dirty="0">
                <a:solidFill>
                  <a:srgbClr val="FFFFFF"/>
                </a:solidFill>
                <a:effectLst/>
              </a:rPr>
              <a:t> la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relazione</a:t>
            </a:r>
            <a:r>
              <a:rPr lang="en-US" sz="1900" dirty="0">
                <a:solidFill>
                  <a:srgbClr val="FFFFFF"/>
                </a:solidFill>
                <a:effectLst/>
              </a:rPr>
              <a:t>, e non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più</a:t>
            </a:r>
            <a:r>
              <a:rPr lang="en-US" sz="1900" dirty="0">
                <a:solidFill>
                  <a:srgbClr val="FFFFFF"/>
                </a:solidFill>
                <a:effectLst/>
              </a:rPr>
              <a:t> con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flussi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informativi</a:t>
            </a:r>
            <a:r>
              <a:rPr lang="en-US" sz="1900" dirty="0">
                <a:solidFill>
                  <a:srgbClr val="FFFFFF"/>
                </a:solidFill>
                <a:effectLst/>
              </a:rPr>
              <a:t> top-down e 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1900" dirty="0">
                <a:solidFill>
                  <a:srgbClr val="FFFFFF"/>
                </a:solidFill>
                <a:effectLst/>
              </a:rPr>
              <a:t> via, ma con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dibattiti</a:t>
            </a:r>
            <a:r>
              <a:rPr lang="en-US" sz="1900" dirty="0">
                <a:solidFill>
                  <a:srgbClr val="FFFFFF"/>
                </a:solidFill>
                <a:effectLst/>
              </a:rPr>
              <a:t> e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scambi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tra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pari</a:t>
            </a:r>
            <a:r>
              <a:rPr lang="en-US" sz="1900" dirty="0">
                <a:solidFill>
                  <a:srgbClr val="FFFFFF"/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FFFFFF"/>
                </a:solidFill>
                <a:effectLst/>
              </a:rPr>
              <a:t>﻿﻿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reinterpretato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per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ciascun</a:t>
            </a:r>
            <a:r>
              <a:rPr lang="en-US" sz="1900" dirty="0">
                <a:solidFill>
                  <a:srgbClr val="FFFFFF"/>
                </a:solidFill>
                <a:effectLst/>
              </a:rPr>
              <a:t> touchpoint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impiegato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dal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consumatore</a:t>
            </a:r>
            <a:r>
              <a:rPr lang="en-US" sz="1900" dirty="0">
                <a:solidFill>
                  <a:srgbClr val="FFFFFF"/>
                </a:solidFill>
                <a:effectLst/>
              </a:rPr>
              <a:t> per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interagire</a:t>
            </a:r>
            <a:r>
              <a:rPr lang="en-US" sz="1900" dirty="0">
                <a:solidFill>
                  <a:srgbClr val="FFFFFF"/>
                </a:solidFill>
                <a:effectLst/>
              </a:rPr>
              <a:t> con la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900" dirty="0">
                <a:solidFill>
                  <a:srgbClr val="FFFFFF"/>
                </a:solidFill>
              </a:rPr>
              <a:t> </a:t>
            </a:r>
            <a:r>
              <a:rPr lang="en-US" sz="1900" dirty="0">
                <a:solidFill>
                  <a:srgbClr val="FFFFFF"/>
                </a:solidFill>
                <a:effectLst/>
              </a:rPr>
              <a:t>da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gestire</a:t>
            </a:r>
            <a:r>
              <a:rPr lang="en-US" sz="1900" dirty="0">
                <a:solidFill>
                  <a:srgbClr val="FFFFFF"/>
                </a:solidFill>
                <a:effectLst/>
              </a:rPr>
              <a:t> in modo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continuativo</a:t>
            </a:r>
            <a:r>
              <a:rPr lang="en-US" sz="1900" dirty="0">
                <a:solidFill>
                  <a:srgbClr val="FFFFFF"/>
                </a:solidFill>
                <a:effectLst/>
              </a:rPr>
              <a:t> e in tempo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reale</a:t>
            </a:r>
            <a:r>
              <a:rPr lang="en-US" sz="19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900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763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301A057-35D1-3D47-B1FF-664573AB7479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b="1" dirty="0">
                <a:solidFill>
                  <a:srgbClr val="FFFFFF"/>
                </a:solidFill>
              </a:rPr>
              <a:t>N</a:t>
            </a:r>
            <a:r>
              <a:rPr lang="en-US" sz="2300" b="1" dirty="0">
                <a:solidFill>
                  <a:srgbClr val="FFFFFF"/>
                </a:solidFill>
                <a:effectLst/>
              </a:rPr>
              <a:t>ella </a:t>
            </a:r>
            <a:r>
              <a:rPr lang="en-US" sz="2300" b="1" dirty="0" err="1">
                <a:solidFill>
                  <a:srgbClr val="FFFFFF"/>
                </a:solidFill>
                <a:effectLst/>
              </a:rPr>
              <a:t>nuova</a:t>
            </a:r>
            <a:r>
              <a:rPr lang="en-US" sz="2300" b="1" dirty="0">
                <a:solidFill>
                  <a:srgbClr val="FFFFFF"/>
                </a:solidFill>
                <a:effectLst/>
              </a:rPr>
              <a:t> era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digitale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il brand manager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dovrebbe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rivestire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un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ruolo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chiave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(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orchestratore</a:t>
            </a:r>
            <a:r>
              <a:rPr lang="en-US" sz="2300" dirty="0">
                <a:solidFill>
                  <a:srgbClr val="FFFFFF"/>
                </a:solidFill>
                <a:effectLst/>
              </a:rPr>
              <a:t>»",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teso</a:t>
            </a:r>
            <a:r>
              <a:rPr lang="en-US" sz="2300" dirty="0">
                <a:solidFill>
                  <a:srgbClr val="FFFFFF"/>
                </a:solidFill>
                <a:effectLst/>
              </a:rPr>
              <a:t> al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coordinamento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compiti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mansioni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molto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più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sfaccettate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per il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complesso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processo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integrazione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tra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b="1" dirty="0" err="1">
                <a:solidFill>
                  <a:srgbClr val="FFFFFF"/>
                </a:solidFill>
                <a:effectLst/>
              </a:rPr>
              <a:t>ecosistemi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</a:t>
            </a:r>
            <a:r>
              <a:rPr lang="en-US" sz="2300" b="1" dirty="0">
                <a:solidFill>
                  <a:srgbClr val="FFFFFF"/>
                </a:solidFill>
                <a:effectLst/>
              </a:rPr>
              <a:t>touchpoint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nella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gestione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600" b="1" dirty="0">
                <a:solidFill>
                  <a:srgbClr val="FFFFFF"/>
                </a:solidFill>
                <a:effectLst/>
              </a:rPr>
              <a:t>customer journey</a:t>
            </a:r>
            <a:r>
              <a:rPr lang="en-US" sz="2600" dirty="0">
                <a:solidFill>
                  <a:srgbClr val="FFFFFF"/>
                </a:solidFill>
              </a:rPr>
              <a:t>,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rgbClr val="FFFFFF"/>
                </a:solidFill>
                <a:effectLst/>
              </a:rPr>
              <a:t>«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combinando</a:t>
            </a:r>
            <a:r>
              <a:rPr lang="en-US" sz="2300" dirty="0">
                <a:solidFill>
                  <a:srgbClr val="FFFFFF"/>
                </a:solidFill>
                <a:effectLst/>
              </a:rPr>
              <a:t> le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intuizioni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derivanti</a:t>
            </a:r>
            <a:r>
              <a:rPr lang="en-US" sz="2300" dirty="0">
                <a:solidFill>
                  <a:srgbClr val="FFFFFF"/>
                </a:solidFill>
                <a:effectLst/>
              </a:rPr>
              <a:t> da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capacità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interpretativa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delle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ricerche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pensiero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creativo</a:t>
            </a:r>
            <a:r>
              <a:rPr lang="en-US" sz="2300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approccio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imprenditoriale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orientamento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all'implementazione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»", in un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contesto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sempre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più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globale</a:t>
            </a:r>
            <a:r>
              <a:rPr lang="en-US" sz="23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26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asellaDiTesto 1">
            <a:extLst>
              <a:ext uri="{FF2B5EF4-FFF2-40B4-BE49-F238E27FC236}">
                <a16:creationId xmlns:a16="http://schemas.microsoft.com/office/drawing/2014/main" id="{92834737-DA1D-3EA6-82FD-097D83336C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7900351"/>
              </p:ext>
            </p:extLst>
          </p:nvPr>
        </p:nvGraphicFramePr>
        <p:xfrm>
          <a:off x="1023938" y="826324"/>
          <a:ext cx="9720262" cy="5482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2125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asellaDiTesto 1">
            <a:extLst>
              <a:ext uri="{FF2B5EF4-FFF2-40B4-BE49-F238E27FC236}">
                <a16:creationId xmlns:a16="http://schemas.microsoft.com/office/drawing/2014/main" id="{F9105F59-9B9B-B898-949E-3758CDEE5D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582479"/>
              </p:ext>
            </p:extLst>
          </p:nvPr>
        </p:nvGraphicFramePr>
        <p:xfrm>
          <a:off x="1023938" y="487680"/>
          <a:ext cx="9720262" cy="5821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6921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{CD46270D-758E-B641-8D33-F0388FBDA082}tf10001061</Template>
  <TotalTime>264</TotalTime>
  <Words>1262</Words>
  <Application>Microsoft Office PowerPoint</Application>
  <PresentationFormat>Widescreen</PresentationFormat>
  <Paragraphs>60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3" baseType="lpstr">
      <vt:lpstr>Arial</vt:lpstr>
      <vt:lpstr>Trebuchet MS</vt:lpstr>
      <vt:lpstr>Tw Cen MT</vt:lpstr>
      <vt:lpstr>Tw Cen MT Condensed</vt:lpstr>
      <vt:lpstr>Wingdings 3</vt:lpstr>
      <vt:lpstr>Integrale</vt:lpstr>
      <vt:lpstr>LEZIONE 12 brand management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GIANFRANCO SKOWRONEK</dc:creator>
  <cp:lastModifiedBy>Rossana Piccolo</cp:lastModifiedBy>
  <cp:revision>15</cp:revision>
  <dcterms:created xsi:type="dcterms:W3CDTF">2023-04-21T19:04:09Z</dcterms:created>
  <dcterms:modified xsi:type="dcterms:W3CDTF">2023-05-18T21:26:58Z</dcterms:modified>
</cp:coreProperties>
</file>