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>
      <p:cViewPr varScale="1">
        <p:scale>
          <a:sx n="120" d="100"/>
          <a:sy n="120" d="100"/>
        </p:scale>
        <p:origin x="25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443" y="2628907"/>
            <a:ext cx="2286630" cy="39151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2341" y="977011"/>
            <a:ext cx="638302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2341" y="1830704"/>
            <a:ext cx="6400800" cy="466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725" y="584276"/>
            <a:ext cx="9629214" cy="6078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1019" y="124790"/>
            <a:ext cx="2424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spettrofotometria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2496311"/>
            <a:ext cx="7543800" cy="133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97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935" y="1133094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5" dirty="0">
                <a:latin typeface="Calibri"/>
                <a:cs typeface="Calibri"/>
              </a:rPr>
              <a:t>uno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energetico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superiore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l’energia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ceduta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838" y="4943982"/>
            <a:ext cx="869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avrà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quindi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intensità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3604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EMISSIONE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3510" y="1555750"/>
            <a:ext cx="5672455" cy="3995420"/>
            <a:chOff x="653510" y="1555750"/>
            <a:chExt cx="5672455" cy="3995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510" y="1840937"/>
              <a:ext cx="5672445" cy="37097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26764" y="1562100"/>
              <a:ext cx="885825" cy="1813560"/>
            </a:xfrm>
            <a:custGeom>
              <a:avLst/>
              <a:gdLst/>
              <a:ahLst/>
              <a:cxnLst/>
              <a:rect l="l" t="t" r="r" b="b"/>
              <a:pathLst>
                <a:path w="885825" h="1813560">
                  <a:moveTo>
                    <a:pt x="0" y="906779"/>
                  </a:moveTo>
                  <a:lnTo>
                    <a:pt x="1021" y="844700"/>
                  </a:lnTo>
                  <a:lnTo>
                    <a:pt x="4042" y="783743"/>
                  </a:lnTo>
                  <a:lnTo>
                    <a:pt x="8995" y="724043"/>
                  </a:lnTo>
                  <a:lnTo>
                    <a:pt x="15816" y="665735"/>
                  </a:lnTo>
                  <a:lnTo>
                    <a:pt x="24438" y="608955"/>
                  </a:lnTo>
                  <a:lnTo>
                    <a:pt x="34796" y="553837"/>
                  </a:lnTo>
                  <a:lnTo>
                    <a:pt x="46822" y="500516"/>
                  </a:lnTo>
                  <a:lnTo>
                    <a:pt x="60451" y="449128"/>
                  </a:lnTo>
                  <a:lnTo>
                    <a:pt x="75618" y="399808"/>
                  </a:lnTo>
                  <a:lnTo>
                    <a:pt x="92256" y="352690"/>
                  </a:lnTo>
                  <a:lnTo>
                    <a:pt x="110300" y="307911"/>
                  </a:lnTo>
                  <a:lnTo>
                    <a:pt x="129682" y="265604"/>
                  </a:lnTo>
                  <a:lnTo>
                    <a:pt x="150338" y="225906"/>
                  </a:lnTo>
                  <a:lnTo>
                    <a:pt x="172202" y="188951"/>
                  </a:lnTo>
                  <a:lnTo>
                    <a:pt x="195206" y="154874"/>
                  </a:lnTo>
                  <a:lnTo>
                    <a:pt x="219286" y="123810"/>
                  </a:lnTo>
                  <a:lnTo>
                    <a:pt x="270408" y="71264"/>
                  </a:lnTo>
                  <a:lnTo>
                    <a:pt x="325040" y="32393"/>
                  </a:lnTo>
                  <a:lnTo>
                    <a:pt x="382654" y="8278"/>
                  </a:lnTo>
                  <a:lnTo>
                    <a:pt x="442722" y="0"/>
                  </a:lnTo>
                  <a:lnTo>
                    <a:pt x="473029" y="2092"/>
                  </a:lnTo>
                  <a:lnTo>
                    <a:pt x="531936" y="18424"/>
                  </a:lnTo>
                  <a:lnTo>
                    <a:pt x="588125" y="50052"/>
                  </a:lnTo>
                  <a:lnTo>
                    <a:pt x="641067" y="95896"/>
                  </a:lnTo>
                  <a:lnTo>
                    <a:pt x="690237" y="154874"/>
                  </a:lnTo>
                  <a:lnTo>
                    <a:pt x="713241" y="188951"/>
                  </a:lnTo>
                  <a:lnTo>
                    <a:pt x="735105" y="225906"/>
                  </a:lnTo>
                  <a:lnTo>
                    <a:pt x="755761" y="265604"/>
                  </a:lnTo>
                  <a:lnTo>
                    <a:pt x="775143" y="307911"/>
                  </a:lnTo>
                  <a:lnTo>
                    <a:pt x="793187" y="352690"/>
                  </a:lnTo>
                  <a:lnTo>
                    <a:pt x="809825" y="399808"/>
                  </a:lnTo>
                  <a:lnTo>
                    <a:pt x="824992" y="449128"/>
                  </a:lnTo>
                  <a:lnTo>
                    <a:pt x="838621" y="500516"/>
                  </a:lnTo>
                  <a:lnTo>
                    <a:pt x="850647" y="553837"/>
                  </a:lnTo>
                  <a:lnTo>
                    <a:pt x="861005" y="608955"/>
                  </a:lnTo>
                  <a:lnTo>
                    <a:pt x="869627" y="665735"/>
                  </a:lnTo>
                  <a:lnTo>
                    <a:pt x="876448" y="724043"/>
                  </a:lnTo>
                  <a:lnTo>
                    <a:pt x="881401" y="783743"/>
                  </a:lnTo>
                  <a:lnTo>
                    <a:pt x="884422" y="844700"/>
                  </a:lnTo>
                  <a:lnTo>
                    <a:pt x="885444" y="906779"/>
                  </a:lnTo>
                  <a:lnTo>
                    <a:pt x="884422" y="968859"/>
                  </a:lnTo>
                  <a:lnTo>
                    <a:pt x="881401" y="1029816"/>
                  </a:lnTo>
                  <a:lnTo>
                    <a:pt x="876448" y="1089516"/>
                  </a:lnTo>
                  <a:lnTo>
                    <a:pt x="869627" y="1147824"/>
                  </a:lnTo>
                  <a:lnTo>
                    <a:pt x="861005" y="1204604"/>
                  </a:lnTo>
                  <a:lnTo>
                    <a:pt x="850647" y="1259722"/>
                  </a:lnTo>
                  <a:lnTo>
                    <a:pt x="838621" y="1313043"/>
                  </a:lnTo>
                  <a:lnTo>
                    <a:pt x="824992" y="1364431"/>
                  </a:lnTo>
                  <a:lnTo>
                    <a:pt x="809825" y="1413751"/>
                  </a:lnTo>
                  <a:lnTo>
                    <a:pt x="793187" y="1460869"/>
                  </a:lnTo>
                  <a:lnTo>
                    <a:pt x="775143" y="1505648"/>
                  </a:lnTo>
                  <a:lnTo>
                    <a:pt x="755761" y="1547955"/>
                  </a:lnTo>
                  <a:lnTo>
                    <a:pt x="735105" y="1587653"/>
                  </a:lnTo>
                  <a:lnTo>
                    <a:pt x="713241" y="1624608"/>
                  </a:lnTo>
                  <a:lnTo>
                    <a:pt x="690237" y="1658685"/>
                  </a:lnTo>
                  <a:lnTo>
                    <a:pt x="666157" y="1689749"/>
                  </a:lnTo>
                  <a:lnTo>
                    <a:pt x="615035" y="1742295"/>
                  </a:lnTo>
                  <a:lnTo>
                    <a:pt x="560403" y="1781166"/>
                  </a:lnTo>
                  <a:lnTo>
                    <a:pt x="502789" y="1805281"/>
                  </a:lnTo>
                  <a:lnTo>
                    <a:pt x="442722" y="1813560"/>
                  </a:lnTo>
                  <a:lnTo>
                    <a:pt x="412414" y="1811467"/>
                  </a:lnTo>
                  <a:lnTo>
                    <a:pt x="353507" y="1795135"/>
                  </a:lnTo>
                  <a:lnTo>
                    <a:pt x="297318" y="1763507"/>
                  </a:lnTo>
                  <a:lnTo>
                    <a:pt x="244376" y="1717663"/>
                  </a:lnTo>
                  <a:lnTo>
                    <a:pt x="195206" y="1658685"/>
                  </a:lnTo>
                  <a:lnTo>
                    <a:pt x="172202" y="1624608"/>
                  </a:lnTo>
                  <a:lnTo>
                    <a:pt x="150338" y="1587653"/>
                  </a:lnTo>
                  <a:lnTo>
                    <a:pt x="129682" y="1547955"/>
                  </a:lnTo>
                  <a:lnTo>
                    <a:pt x="110300" y="1505648"/>
                  </a:lnTo>
                  <a:lnTo>
                    <a:pt x="92256" y="1460869"/>
                  </a:lnTo>
                  <a:lnTo>
                    <a:pt x="75618" y="1413751"/>
                  </a:lnTo>
                  <a:lnTo>
                    <a:pt x="60451" y="1364431"/>
                  </a:lnTo>
                  <a:lnTo>
                    <a:pt x="46822" y="1313043"/>
                  </a:lnTo>
                  <a:lnTo>
                    <a:pt x="34796" y="1259722"/>
                  </a:lnTo>
                  <a:lnTo>
                    <a:pt x="24438" y="1204604"/>
                  </a:lnTo>
                  <a:lnTo>
                    <a:pt x="15816" y="1147824"/>
                  </a:lnTo>
                  <a:lnTo>
                    <a:pt x="8995" y="1089516"/>
                  </a:lnTo>
                  <a:lnTo>
                    <a:pt x="4042" y="1029816"/>
                  </a:lnTo>
                  <a:lnTo>
                    <a:pt x="1021" y="968859"/>
                  </a:lnTo>
                  <a:lnTo>
                    <a:pt x="0" y="9067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98717" y="1487932"/>
            <a:ext cx="559435" cy="10795"/>
          </a:xfrm>
          <a:custGeom>
            <a:avLst/>
            <a:gdLst/>
            <a:ahLst/>
            <a:cxnLst/>
            <a:rect l="l" t="t" r="r" b="b"/>
            <a:pathLst>
              <a:path w="559434" h="10794">
                <a:moveTo>
                  <a:pt x="559308" y="0"/>
                </a:moveTo>
                <a:lnTo>
                  <a:pt x="0" y="0"/>
                </a:lnTo>
                <a:lnTo>
                  <a:pt x="0" y="10667"/>
                </a:lnTo>
                <a:lnTo>
                  <a:pt x="559308" y="10667"/>
                </a:lnTo>
                <a:lnTo>
                  <a:pt x="55930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3925" y="1292733"/>
            <a:ext cx="28384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EMISSIONE</a:t>
            </a:r>
            <a:r>
              <a:rPr sz="1300" b="1" spc="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DI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UN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FOTONE</a:t>
            </a:r>
            <a:r>
              <a:rPr sz="1300" b="1" spc="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PER</a:t>
            </a:r>
            <a:r>
              <a:rPr sz="13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TORNARE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925" y="1490853"/>
            <a:ext cx="20097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2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1300" b="1" spc="-110" dirty="0">
                <a:solidFill>
                  <a:srgbClr val="1F3863"/>
                </a:solidFill>
                <a:latin typeface="Calibri"/>
                <a:cs typeface="Calibri"/>
              </a:rPr>
              <a:t>TA</a:t>
            </a:r>
            <a:r>
              <a:rPr sz="1300" b="1" spc="-50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F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ON</a:t>
            </a:r>
            <a:r>
              <a:rPr sz="1300" b="1" spc="-45" dirty="0">
                <a:solidFill>
                  <a:srgbClr val="1F3863"/>
                </a:solidFill>
                <a:latin typeface="Calibri"/>
                <a:cs typeface="Calibri"/>
              </a:rPr>
              <a:t>D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AM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300" b="1" spc="-105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1632" y="1530096"/>
            <a:ext cx="591820" cy="1815464"/>
          </a:xfrm>
          <a:custGeom>
            <a:avLst/>
            <a:gdLst/>
            <a:ahLst/>
            <a:cxnLst/>
            <a:rect l="l" t="t" r="r" b="b"/>
            <a:pathLst>
              <a:path w="591820" h="1815464">
                <a:moveTo>
                  <a:pt x="0" y="907541"/>
                </a:moveTo>
                <a:lnTo>
                  <a:pt x="889" y="836611"/>
                </a:lnTo>
                <a:lnTo>
                  <a:pt x="3513" y="767176"/>
                </a:lnTo>
                <a:lnTo>
                  <a:pt x="7806" y="699436"/>
                </a:lnTo>
                <a:lnTo>
                  <a:pt x="13703" y="633593"/>
                </a:lnTo>
                <a:lnTo>
                  <a:pt x="21137" y="569849"/>
                </a:lnTo>
                <a:lnTo>
                  <a:pt x="30044" y="508407"/>
                </a:lnTo>
                <a:lnTo>
                  <a:pt x="40357" y="449467"/>
                </a:lnTo>
                <a:lnTo>
                  <a:pt x="52011" y="393231"/>
                </a:lnTo>
                <a:lnTo>
                  <a:pt x="64941" y="339900"/>
                </a:lnTo>
                <a:lnTo>
                  <a:pt x="79079" y="289678"/>
                </a:lnTo>
                <a:lnTo>
                  <a:pt x="94362" y="242764"/>
                </a:lnTo>
                <a:lnTo>
                  <a:pt x="110723" y="199361"/>
                </a:lnTo>
                <a:lnTo>
                  <a:pt x="128096" y="159671"/>
                </a:lnTo>
                <a:lnTo>
                  <a:pt x="146416" y="123895"/>
                </a:lnTo>
                <a:lnTo>
                  <a:pt x="185635" y="64892"/>
                </a:lnTo>
                <a:lnTo>
                  <a:pt x="227853" y="23966"/>
                </a:lnTo>
                <a:lnTo>
                  <a:pt x="272546" y="2730"/>
                </a:lnTo>
                <a:lnTo>
                  <a:pt x="295656" y="0"/>
                </a:lnTo>
                <a:lnTo>
                  <a:pt x="318765" y="2730"/>
                </a:lnTo>
                <a:lnTo>
                  <a:pt x="363458" y="23966"/>
                </a:lnTo>
                <a:lnTo>
                  <a:pt x="405676" y="64892"/>
                </a:lnTo>
                <a:lnTo>
                  <a:pt x="444895" y="123895"/>
                </a:lnTo>
                <a:lnTo>
                  <a:pt x="463215" y="159671"/>
                </a:lnTo>
                <a:lnTo>
                  <a:pt x="480588" y="199361"/>
                </a:lnTo>
                <a:lnTo>
                  <a:pt x="496949" y="242764"/>
                </a:lnTo>
                <a:lnTo>
                  <a:pt x="512232" y="289678"/>
                </a:lnTo>
                <a:lnTo>
                  <a:pt x="526370" y="339900"/>
                </a:lnTo>
                <a:lnTo>
                  <a:pt x="539300" y="393231"/>
                </a:lnTo>
                <a:lnTo>
                  <a:pt x="550954" y="449467"/>
                </a:lnTo>
                <a:lnTo>
                  <a:pt x="561267" y="508407"/>
                </a:lnTo>
                <a:lnTo>
                  <a:pt x="570174" y="569849"/>
                </a:lnTo>
                <a:lnTo>
                  <a:pt x="577608" y="633593"/>
                </a:lnTo>
                <a:lnTo>
                  <a:pt x="583505" y="699436"/>
                </a:lnTo>
                <a:lnTo>
                  <a:pt x="587798" y="767176"/>
                </a:lnTo>
                <a:lnTo>
                  <a:pt x="590422" y="836611"/>
                </a:lnTo>
                <a:lnTo>
                  <a:pt x="591312" y="907541"/>
                </a:lnTo>
                <a:lnTo>
                  <a:pt x="590422" y="978472"/>
                </a:lnTo>
                <a:lnTo>
                  <a:pt x="587798" y="1047907"/>
                </a:lnTo>
                <a:lnTo>
                  <a:pt x="583505" y="1115647"/>
                </a:lnTo>
                <a:lnTo>
                  <a:pt x="577608" y="1181490"/>
                </a:lnTo>
                <a:lnTo>
                  <a:pt x="570174" y="1245234"/>
                </a:lnTo>
                <a:lnTo>
                  <a:pt x="561267" y="1306676"/>
                </a:lnTo>
                <a:lnTo>
                  <a:pt x="550954" y="1365616"/>
                </a:lnTo>
                <a:lnTo>
                  <a:pt x="539300" y="1421852"/>
                </a:lnTo>
                <a:lnTo>
                  <a:pt x="526370" y="1475183"/>
                </a:lnTo>
                <a:lnTo>
                  <a:pt x="512232" y="1525405"/>
                </a:lnTo>
                <a:lnTo>
                  <a:pt x="496949" y="1572319"/>
                </a:lnTo>
                <a:lnTo>
                  <a:pt x="480588" y="1615722"/>
                </a:lnTo>
                <a:lnTo>
                  <a:pt x="463215" y="1655412"/>
                </a:lnTo>
                <a:lnTo>
                  <a:pt x="444895" y="1691188"/>
                </a:lnTo>
                <a:lnTo>
                  <a:pt x="405676" y="1750191"/>
                </a:lnTo>
                <a:lnTo>
                  <a:pt x="363458" y="1791117"/>
                </a:lnTo>
                <a:lnTo>
                  <a:pt x="318765" y="1812353"/>
                </a:lnTo>
                <a:lnTo>
                  <a:pt x="295656" y="1815083"/>
                </a:lnTo>
                <a:lnTo>
                  <a:pt x="272546" y="1812353"/>
                </a:lnTo>
                <a:lnTo>
                  <a:pt x="227853" y="1791117"/>
                </a:lnTo>
                <a:lnTo>
                  <a:pt x="185635" y="1750191"/>
                </a:lnTo>
                <a:lnTo>
                  <a:pt x="146416" y="1691188"/>
                </a:lnTo>
                <a:lnTo>
                  <a:pt x="128096" y="1655412"/>
                </a:lnTo>
                <a:lnTo>
                  <a:pt x="110723" y="1615722"/>
                </a:lnTo>
                <a:lnTo>
                  <a:pt x="94362" y="1572319"/>
                </a:lnTo>
                <a:lnTo>
                  <a:pt x="79079" y="1525405"/>
                </a:lnTo>
                <a:lnTo>
                  <a:pt x="64941" y="1475183"/>
                </a:lnTo>
                <a:lnTo>
                  <a:pt x="52011" y="1421852"/>
                </a:lnTo>
                <a:lnTo>
                  <a:pt x="40357" y="1365616"/>
                </a:lnTo>
                <a:lnTo>
                  <a:pt x="30044" y="1306676"/>
                </a:lnTo>
                <a:lnTo>
                  <a:pt x="21137" y="1245234"/>
                </a:lnTo>
                <a:lnTo>
                  <a:pt x="13703" y="1181490"/>
                </a:lnTo>
                <a:lnTo>
                  <a:pt x="7806" y="1115647"/>
                </a:lnTo>
                <a:lnTo>
                  <a:pt x="3513" y="1047907"/>
                </a:lnTo>
                <a:lnTo>
                  <a:pt x="889" y="978472"/>
                </a:lnTo>
                <a:lnTo>
                  <a:pt x="0" y="90754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8768" y="1292733"/>
            <a:ext cx="25488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ECCITAZIONE,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ACQUISTO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ENERGIA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7433" y="4218559"/>
            <a:ext cx="29387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42315" algn="l"/>
                <a:tab pos="1697989" algn="l"/>
                <a:tab pos="2210435" algn="l"/>
              </a:tabLst>
            </a:pP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Sp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tt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ag</a:t>
            </a:r>
            <a:r>
              <a:rPr sz="1300" b="1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az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ne 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emessa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 in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funzione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della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lunghezza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585858"/>
                </a:solidFill>
                <a:latin typeface="Calibri"/>
                <a:cs typeface="Calibri"/>
              </a:rPr>
              <a:t>d’onda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2331" y="1699260"/>
            <a:ext cx="2565400" cy="73914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80010" algn="just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fotone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è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particella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di 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radiazione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elettromagnetica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che </a:t>
            </a:r>
            <a:r>
              <a:rPr sz="1400" b="1" spc="-3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ha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massa</a:t>
            </a:r>
            <a:r>
              <a:rPr sz="1400" b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zero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energia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hν.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9740" y="1007872"/>
            <a:ext cx="2412365" cy="704215"/>
          </a:xfrm>
          <a:custGeom>
            <a:avLst/>
            <a:gdLst/>
            <a:ahLst/>
            <a:cxnLst/>
            <a:rect l="l" t="t" r="r" b="b"/>
            <a:pathLst>
              <a:path w="2412365" h="704214">
                <a:moveTo>
                  <a:pt x="2341884" y="672267"/>
                </a:moveTo>
                <a:lnTo>
                  <a:pt x="2327656" y="693419"/>
                </a:lnTo>
                <a:lnTo>
                  <a:pt x="2412238" y="704214"/>
                </a:lnTo>
                <a:lnTo>
                  <a:pt x="2398105" y="679323"/>
                </a:lnTo>
                <a:lnTo>
                  <a:pt x="2352420" y="679323"/>
                </a:lnTo>
                <a:lnTo>
                  <a:pt x="2341884" y="672267"/>
                </a:lnTo>
                <a:close/>
              </a:path>
              <a:path w="2412365" h="704214">
                <a:moveTo>
                  <a:pt x="2356054" y="651203"/>
                </a:moveTo>
                <a:lnTo>
                  <a:pt x="2341884" y="672267"/>
                </a:lnTo>
                <a:lnTo>
                  <a:pt x="2352420" y="679323"/>
                </a:lnTo>
                <a:lnTo>
                  <a:pt x="2366517" y="658240"/>
                </a:lnTo>
                <a:lnTo>
                  <a:pt x="2356054" y="651203"/>
                </a:lnTo>
                <a:close/>
              </a:path>
              <a:path w="2412365" h="704214">
                <a:moveTo>
                  <a:pt x="2370201" y="630174"/>
                </a:moveTo>
                <a:lnTo>
                  <a:pt x="2356054" y="651203"/>
                </a:lnTo>
                <a:lnTo>
                  <a:pt x="2366517" y="658240"/>
                </a:lnTo>
                <a:lnTo>
                  <a:pt x="2352420" y="679323"/>
                </a:lnTo>
                <a:lnTo>
                  <a:pt x="2398105" y="679323"/>
                </a:lnTo>
                <a:lnTo>
                  <a:pt x="2370201" y="630174"/>
                </a:lnTo>
                <a:close/>
              </a:path>
              <a:path w="2412365" h="704214">
                <a:moveTo>
                  <a:pt x="2260825" y="589152"/>
                </a:moveTo>
                <a:lnTo>
                  <a:pt x="2213737" y="589152"/>
                </a:lnTo>
                <a:lnTo>
                  <a:pt x="2309622" y="650620"/>
                </a:lnTo>
                <a:lnTo>
                  <a:pt x="2341884" y="672267"/>
                </a:lnTo>
                <a:lnTo>
                  <a:pt x="2356054" y="651203"/>
                </a:lnTo>
                <a:lnTo>
                  <a:pt x="2323465" y="629285"/>
                </a:lnTo>
                <a:lnTo>
                  <a:pt x="2260825" y="589152"/>
                </a:lnTo>
                <a:close/>
              </a:path>
              <a:path w="2412365" h="704214">
                <a:moveTo>
                  <a:pt x="2309367" y="650493"/>
                </a:moveTo>
                <a:lnTo>
                  <a:pt x="2309557" y="650620"/>
                </a:lnTo>
                <a:lnTo>
                  <a:pt x="2309367" y="650493"/>
                </a:lnTo>
                <a:close/>
              </a:path>
              <a:path w="2412365" h="704214">
                <a:moveTo>
                  <a:pt x="1887106" y="374523"/>
                </a:moveTo>
                <a:lnTo>
                  <a:pt x="1831975" y="374523"/>
                </a:lnTo>
                <a:lnTo>
                  <a:pt x="1832229" y="374650"/>
                </a:lnTo>
                <a:lnTo>
                  <a:pt x="1927225" y="423799"/>
                </a:lnTo>
                <a:lnTo>
                  <a:pt x="2022602" y="475868"/>
                </a:lnTo>
                <a:lnTo>
                  <a:pt x="2118233" y="531113"/>
                </a:lnTo>
                <a:lnTo>
                  <a:pt x="2213991" y="589406"/>
                </a:lnTo>
                <a:lnTo>
                  <a:pt x="2213737" y="589152"/>
                </a:lnTo>
                <a:lnTo>
                  <a:pt x="2260825" y="589152"/>
                </a:lnTo>
                <a:lnTo>
                  <a:pt x="2227326" y="567689"/>
                </a:lnTo>
                <a:lnTo>
                  <a:pt x="2131060" y="509142"/>
                </a:lnTo>
                <a:lnTo>
                  <a:pt x="2034793" y="453770"/>
                </a:lnTo>
                <a:lnTo>
                  <a:pt x="1938909" y="401319"/>
                </a:lnTo>
                <a:lnTo>
                  <a:pt x="1887106" y="374523"/>
                </a:lnTo>
                <a:close/>
              </a:path>
              <a:path w="2412365" h="704214">
                <a:moveTo>
                  <a:pt x="2117979" y="530987"/>
                </a:moveTo>
                <a:lnTo>
                  <a:pt x="2118187" y="531113"/>
                </a:lnTo>
                <a:lnTo>
                  <a:pt x="2117979" y="530987"/>
                </a:lnTo>
                <a:close/>
              </a:path>
              <a:path w="2412365" h="704214">
                <a:moveTo>
                  <a:pt x="2022348" y="475741"/>
                </a:moveTo>
                <a:lnTo>
                  <a:pt x="2022567" y="475868"/>
                </a:lnTo>
                <a:lnTo>
                  <a:pt x="2022348" y="475741"/>
                </a:lnTo>
                <a:close/>
              </a:path>
              <a:path w="2412365" h="704214">
                <a:moveTo>
                  <a:pt x="1926970" y="423672"/>
                </a:moveTo>
                <a:lnTo>
                  <a:pt x="1927203" y="423799"/>
                </a:lnTo>
                <a:lnTo>
                  <a:pt x="1926970" y="423672"/>
                </a:lnTo>
                <a:close/>
              </a:path>
              <a:path w="2412365" h="704214">
                <a:moveTo>
                  <a:pt x="1832079" y="374576"/>
                </a:moveTo>
                <a:lnTo>
                  <a:pt x="1832220" y="374650"/>
                </a:lnTo>
                <a:lnTo>
                  <a:pt x="1832079" y="374576"/>
                </a:lnTo>
                <a:close/>
              </a:path>
              <a:path w="2412365" h="704214">
                <a:moveTo>
                  <a:pt x="1795320" y="328422"/>
                </a:moveTo>
                <a:lnTo>
                  <a:pt x="1737487" y="328422"/>
                </a:lnTo>
                <a:lnTo>
                  <a:pt x="1832079" y="374576"/>
                </a:lnTo>
                <a:lnTo>
                  <a:pt x="1887106" y="374523"/>
                </a:lnTo>
                <a:lnTo>
                  <a:pt x="1843405" y="351916"/>
                </a:lnTo>
                <a:lnTo>
                  <a:pt x="1795320" y="328422"/>
                </a:lnTo>
                <a:close/>
              </a:path>
              <a:path w="2412365" h="704214">
                <a:moveTo>
                  <a:pt x="1704834" y="285623"/>
                </a:moveTo>
                <a:lnTo>
                  <a:pt x="1643761" y="285623"/>
                </a:lnTo>
                <a:lnTo>
                  <a:pt x="1737740" y="328549"/>
                </a:lnTo>
                <a:lnTo>
                  <a:pt x="1737487" y="328422"/>
                </a:lnTo>
                <a:lnTo>
                  <a:pt x="1795320" y="328422"/>
                </a:lnTo>
                <a:lnTo>
                  <a:pt x="1748536" y="305562"/>
                </a:lnTo>
                <a:lnTo>
                  <a:pt x="1704834" y="285623"/>
                </a:lnTo>
                <a:close/>
              </a:path>
              <a:path w="2412365" h="704214">
                <a:moveTo>
                  <a:pt x="1615651" y="245999"/>
                </a:moveTo>
                <a:lnTo>
                  <a:pt x="1551051" y="245999"/>
                </a:lnTo>
                <a:lnTo>
                  <a:pt x="1644014" y="285750"/>
                </a:lnTo>
                <a:lnTo>
                  <a:pt x="1643761" y="285623"/>
                </a:lnTo>
                <a:lnTo>
                  <a:pt x="1704834" y="285623"/>
                </a:lnTo>
                <a:lnTo>
                  <a:pt x="1654175" y="262508"/>
                </a:lnTo>
                <a:lnTo>
                  <a:pt x="1615651" y="245999"/>
                </a:lnTo>
                <a:close/>
              </a:path>
              <a:path w="2412365" h="704214">
                <a:moveTo>
                  <a:pt x="19685" y="172465"/>
                </a:moveTo>
                <a:lnTo>
                  <a:pt x="0" y="255397"/>
                </a:lnTo>
                <a:lnTo>
                  <a:pt x="78105" y="221361"/>
                </a:lnTo>
                <a:lnTo>
                  <a:pt x="70973" y="215391"/>
                </a:lnTo>
                <a:lnTo>
                  <a:pt x="50037" y="215391"/>
                </a:lnTo>
                <a:lnTo>
                  <a:pt x="31369" y="198119"/>
                </a:lnTo>
                <a:lnTo>
                  <a:pt x="39654" y="189179"/>
                </a:lnTo>
                <a:lnTo>
                  <a:pt x="19685" y="172465"/>
                </a:lnTo>
                <a:close/>
              </a:path>
              <a:path w="2412365" h="704214">
                <a:moveTo>
                  <a:pt x="1527878" y="209423"/>
                </a:moveTo>
                <a:lnTo>
                  <a:pt x="1459230" y="209423"/>
                </a:lnTo>
                <a:lnTo>
                  <a:pt x="1551305" y="246125"/>
                </a:lnTo>
                <a:lnTo>
                  <a:pt x="1551051" y="245999"/>
                </a:lnTo>
                <a:lnTo>
                  <a:pt x="1615651" y="245999"/>
                </a:lnTo>
                <a:lnTo>
                  <a:pt x="1560830" y="222503"/>
                </a:lnTo>
                <a:lnTo>
                  <a:pt x="1527878" y="209423"/>
                </a:lnTo>
                <a:close/>
              </a:path>
              <a:path w="2412365" h="704214">
                <a:moveTo>
                  <a:pt x="39654" y="189179"/>
                </a:moveTo>
                <a:lnTo>
                  <a:pt x="31369" y="198119"/>
                </a:lnTo>
                <a:lnTo>
                  <a:pt x="50037" y="215391"/>
                </a:lnTo>
                <a:lnTo>
                  <a:pt x="59173" y="205516"/>
                </a:lnTo>
                <a:lnTo>
                  <a:pt x="39654" y="189179"/>
                </a:lnTo>
                <a:close/>
              </a:path>
              <a:path w="2412365" h="704214">
                <a:moveTo>
                  <a:pt x="59173" y="205516"/>
                </a:moveTo>
                <a:lnTo>
                  <a:pt x="50037" y="215391"/>
                </a:lnTo>
                <a:lnTo>
                  <a:pt x="70973" y="215391"/>
                </a:lnTo>
                <a:lnTo>
                  <a:pt x="59173" y="205516"/>
                </a:lnTo>
                <a:close/>
              </a:path>
              <a:path w="2412365" h="704214">
                <a:moveTo>
                  <a:pt x="1359028" y="146050"/>
                </a:moveTo>
                <a:lnTo>
                  <a:pt x="1279270" y="146050"/>
                </a:lnTo>
                <a:lnTo>
                  <a:pt x="1279652" y="146176"/>
                </a:lnTo>
                <a:lnTo>
                  <a:pt x="1368933" y="176275"/>
                </a:lnTo>
                <a:lnTo>
                  <a:pt x="1459484" y="209550"/>
                </a:lnTo>
                <a:lnTo>
                  <a:pt x="1459230" y="209423"/>
                </a:lnTo>
                <a:lnTo>
                  <a:pt x="1527878" y="209423"/>
                </a:lnTo>
                <a:lnTo>
                  <a:pt x="1468374" y="185800"/>
                </a:lnTo>
                <a:lnTo>
                  <a:pt x="1377188" y="152145"/>
                </a:lnTo>
                <a:lnTo>
                  <a:pt x="1359028" y="146050"/>
                </a:lnTo>
                <a:close/>
              </a:path>
              <a:path w="2412365" h="704214">
                <a:moveTo>
                  <a:pt x="632079" y="0"/>
                </a:moveTo>
                <a:lnTo>
                  <a:pt x="560324" y="380"/>
                </a:lnTo>
                <a:lnTo>
                  <a:pt x="491616" y="4317"/>
                </a:lnTo>
                <a:lnTo>
                  <a:pt x="425704" y="11683"/>
                </a:lnTo>
                <a:lnTo>
                  <a:pt x="362712" y="22732"/>
                </a:lnTo>
                <a:lnTo>
                  <a:pt x="303022" y="37591"/>
                </a:lnTo>
                <a:lnTo>
                  <a:pt x="246887" y="56133"/>
                </a:lnTo>
                <a:lnTo>
                  <a:pt x="194056" y="78486"/>
                </a:lnTo>
                <a:lnTo>
                  <a:pt x="145034" y="104648"/>
                </a:lnTo>
                <a:lnTo>
                  <a:pt x="99822" y="134619"/>
                </a:lnTo>
                <a:lnTo>
                  <a:pt x="58674" y="168655"/>
                </a:lnTo>
                <a:lnTo>
                  <a:pt x="39654" y="189179"/>
                </a:lnTo>
                <a:lnTo>
                  <a:pt x="59173" y="205516"/>
                </a:lnTo>
                <a:lnTo>
                  <a:pt x="75650" y="187705"/>
                </a:lnTo>
                <a:lnTo>
                  <a:pt x="76708" y="186562"/>
                </a:lnTo>
                <a:lnTo>
                  <a:pt x="76949" y="186562"/>
                </a:lnTo>
                <a:lnTo>
                  <a:pt x="114646" y="155448"/>
                </a:lnTo>
                <a:lnTo>
                  <a:pt x="114426" y="155448"/>
                </a:lnTo>
                <a:lnTo>
                  <a:pt x="157666" y="126745"/>
                </a:lnTo>
                <a:lnTo>
                  <a:pt x="157480" y="126745"/>
                </a:lnTo>
                <a:lnTo>
                  <a:pt x="158623" y="126111"/>
                </a:lnTo>
                <a:lnTo>
                  <a:pt x="204530" y="101726"/>
                </a:lnTo>
                <a:lnTo>
                  <a:pt x="205486" y="101218"/>
                </a:lnTo>
                <a:lnTo>
                  <a:pt x="205668" y="101218"/>
                </a:lnTo>
                <a:lnTo>
                  <a:pt x="256286" y="79755"/>
                </a:lnTo>
                <a:lnTo>
                  <a:pt x="256547" y="79755"/>
                </a:lnTo>
                <a:lnTo>
                  <a:pt x="309874" y="62102"/>
                </a:lnTo>
                <a:lnTo>
                  <a:pt x="309626" y="62102"/>
                </a:lnTo>
                <a:lnTo>
                  <a:pt x="368427" y="47498"/>
                </a:lnTo>
                <a:lnTo>
                  <a:pt x="368965" y="47498"/>
                </a:lnTo>
                <a:lnTo>
                  <a:pt x="428927" y="36829"/>
                </a:lnTo>
                <a:lnTo>
                  <a:pt x="429640" y="36702"/>
                </a:lnTo>
                <a:lnTo>
                  <a:pt x="430022" y="36702"/>
                </a:lnTo>
                <a:lnTo>
                  <a:pt x="494030" y="29590"/>
                </a:lnTo>
                <a:lnTo>
                  <a:pt x="493394" y="29590"/>
                </a:lnTo>
                <a:lnTo>
                  <a:pt x="561466" y="25653"/>
                </a:lnTo>
                <a:lnTo>
                  <a:pt x="560832" y="25653"/>
                </a:lnTo>
                <a:lnTo>
                  <a:pt x="631236" y="25402"/>
                </a:lnTo>
                <a:lnTo>
                  <a:pt x="893220" y="25400"/>
                </a:lnTo>
                <a:lnTo>
                  <a:pt x="862076" y="20192"/>
                </a:lnTo>
                <a:lnTo>
                  <a:pt x="782955" y="10032"/>
                </a:lnTo>
                <a:lnTo>
                  <a:pt x="706247" y="3301"/>
                </a:lnTo>
                <a:lnTo>
                  <a:pt x="632079" y="0"/>
                </a:lnTo>
                <a:close/>
              </a:path>
              <a:path w="2412365" h="704214">
                <a:moveTo>
                  <a:pt x="76708" y="186562"/>
                </a:moveTo>
                <a:lnTo>
                  <a:pt x="75564" y="187705"/>
                </a:lnTo>
                <a:lnTo>
                  <a:pt x="75927" y="187407"/>
                </a:lnTo>
                <a:lnTo>
                  <a:pt x="76708" y="186562"/>
                </a:lnTo>
                <a:close/>
              </a:path>
              <a:path w="2412365" h="704214">
                <a:moveTo>
                  <a:pt x="75927" y="187407"/>
                </a:moveTo>
                <a:lnTo>
                  <a:pt x="75564" y="187705"/>
                </a:lnTo>
                <a:lnTo>
                  <a:pt x="75927" y="187407"/>
                </a:lnTo>
                <a:close/>
              </a:path>
              <a:path w="2412365" h="704214">
                <a:moveTo>
                  <a:pt x="76949" y="186562"/>
                </a:moveTo>
                <a:lnTo>
                  <a:pt x="76708" y="186562"/>
                </a:lnTo>
                <a:lnTo>
                  <a:pt x="75927" y="187407"/>
                </a:lnTo>
                <a:lnTo>
                  <a:pt x="76949" y="186562"/>
                </a:lnTo>
                <a:close/>
              </a:path>
              <a:path w="2412365" h="704214">
                <a:moveTo>
                  <a:pt x="1368552" y="176149"/>
                </a:moveTo>
                <a:lnTo>
                  <a:pt x="1368897" y="176275"/>
                </a:lnTo>
                <a:lnTo>
                  <a:pt x="1368552" y="176149"/>
                </a:lnTo>
                <a:close/>
              </a:path>
              <a:path w="2412365" h="704214">
                <a:moveTo>
                  <a:pt x="115549" y="154702"/>
                </a:moveTo>
                <a:lnTo>
                  <a:pt x="114426" y="155448"/>
                </a:lnTo>
                <a:lnTo>
                  <a:pt x="114646" y="155448"/>
                </a:lnTo>
                <a:lnTo>
                  <a:pt x="115549" y="154702"/>
                </a:lnTo>
                <a:close/>
              </a:path>
              <a:path w="2412365" h="704214">
                <a:moveTo>
                  <a:pt x="1279607" y="146163"/>
                </a:moveTo>
                <a:close/>
              </a:path>
              <a:path w="2412365" h="704214">
                <a:moveTo>
                  <a:pt x="1278417" y="119252"/>
                </a:moveTo>
                <a:lnTo>
                  <a:pt x="1191387" y="119252"/>
                </a:lnTo>
                <a:lnTo>
                  <a:pt x="1279607" y="146163"/>
                </a:lnTo>
                <a:lnTo>
                  <a:pt x="1279270" y="146050"/>
                </a:lnTo>
                <a:lnTo>
                  <a:pt x="1359028" y="146050"/>
                </a:lnTo>
                <a:lnTo>
                  <a:pt x="1287144" y="121919"/>
                </a:lnTo>
                <a:lnTo>
                  <a:pt x="1278417" y="119252"/>
                </a:lnTo>
                <a:close/>
              </a:path>
              <a:path w="2412365" h="704214">
                <a:moveTo>
                  <a:pt x="158623" y="126111"/>
                </a:moveTo>
                <a:lnTo>
                  <a:pt x="157480" y="126745"/>
                </a:lnTo>
                <a:lnTo>
                  <a:pt x="158416" y="126247"/>
                </a:lnTo>
                <a:lnTo>
                  <a:pt x="158623" y="126111"/>
                </a:lnTo>
                <a:close/>
              </a:path>
              <a:path w="2412365" h="704214">
                <a:moveTo>
                  <a:pt x="158416" y="126247"/>
                </a:moveTo>
                <a:lnTo>
                  <a:pt x="157480" y="126745"/>
                </a:lnTo>
                <a:lnTo>
                  <a:pt x="157666" y="126745"/>
                </a:lnTo>
                <a:lnTo>
                  <a:pt x="158416" y="126247"/>
                </a:lnTo>
                <a:close/>
              </a:path>
              <a:path w="2412365" h="704214">
                <a:moveTo>
                  <a:pt x="158674" y="126111"/>
                </a:moveTo>
                <a:lnTo>
                  <a:pt x="158416" y="126247"/>
                </a:lnTo>
                <a:lnTo>
                  <a:pt x="158674" y="126111"/>
                </a:lnTo>
                <a:close/>
              </a:path>
              <a:path w="2412365" h="704214">
                <a:moveTo>
                  <a:pt x="1201535" y="95757"/>
                </a:moveTo>
                <a:lnTo>
                  <a:pt x="1105281" y="95757"/>
                </a:lnTo>
                <a:lnTo>
                  <a:pt x="1191767" y="119379"/>
                </a:lnTo>
                <a:lnTo>
                  <a:pt x="1191387" y="119252"/>
                </a:lnTo>
                <a:lnTo>
                  <a:pt x="1278417" y="119252"/>
                </a:lnTo>
                <a:lnTo>
                  <a:pt x="1201535" y="95757"/>
                </a:lnTo>
                <a:close/>
              </a:path>
              <a:path w="2412365" h="704214">
                <a:moveTo>
                  <a:pt x="205486" y="101218"/>
                </a:moveTo>
                <a:lnTo>
                  <a:pt x="204469" y="101726"/>
                </a:lnTo>
                <a:lnTo>
                  <a:pt x="204769" y="101600"/>
                </a:lnTo>
                <a:lnTo>
                  <a:pt x="205486" y="101218"/>
                </a:lnTo>
                <a:close/>
              </a:path>
              <a:path w="2412365" h="704214">
                <a:moveTo>
                  <a:pt x="204769" y="101600"/>
                </a:moveTo>
                <a:lnTo>
                  <a:pt x="204469" y="101726"/>
                </a:lnTo>
                <a:lnTo>
                  <a:pt x="204769" y="101600"/>
                </a:lnTo>
                <a:close/>
              </a:path>
              <a:path w="2412365" h="704214">
                <a:moveTo>
                  <a:pt x="205668" y="101218"/>
                </a:moveTo>
                <a:lnTo>
                  <a:pt x="205486" y="101218"/>
                </a:lnTo>
                <a:lnTo>
                  <a:pt x="204769" y="101600"/>
                </a:lnTo>
                <a:lnTo>
                  <a:pt x="205668" y="101218"/>
                </a:lnTo>
                <a:close/>
              </a:path>
              <a:path w="2412365" h="704214">
                <a:moveTo>
                  <a:pt x="1127637" y="75564"/>
                </a:moveTo>
                <a:lnTo>
                  <a:pt x="1020826" y="75564"/>
                </a:lnTo>
                <a:lnTo>
                  <a:pt x="1105662" y="95885"/>
                </a:lnTo>
                <a:lnTo>
                  <a:pt x="1105281" y="95757"/>
                </a:lnTo>
                <a:lnTo>
                  <a:pt x="1201535" y="95757"/>
                </a:lnTo>
                <a:lnTo>
                  <a:pt x="1198626" y="94868"/>
                </a:lnTo>
                <a:lnTo>
                  <a:pt x="1127637" y="75564"/>
                </a:lnTo>
                <a:close/>
              </a:path>
              <a:path w="2412365" h="704214">
                <a:moveTo>
                  <a:pt x="256547" y="79755"/>
                </a:moveTo>
                <a:lnTo>
                  <a:pt x="256286" y="79755"/>
                </a:lnTo>
                <a:lnTo>
                  <a:pt x="255397" y="80137"/>
                </a:lnTo>
                <a:lnTo>
                  <a:pt x="256547" y="79755"/>
                </a:lnTo>
                <a:close/>
              </a:path>
              <a:path w="2412365" h="704214">
                <a:moveTo>
                  <a:pt x="1059357" y="58674"/>
                </a:moveTo>
                <a:lnTo>
                  <a:pt x="938403" y="58674"/>
                </a:lnTo>
                <a:lnTo>
                  <a:pt x="1021334" y="75691"/>
                </a:lnTo>
                <a:lnTo>
                  <a:pt x="1020826" y="75564"/>
                </a:lnTo>
                <a:lnTo>
                  <a:pt x="1127637" y="75564"/>
                </a:lnTo>
                <a:lnTo>
                  <a:pt x="1111758" y="71247"/>
                </a:lnTo>
                <a:lnTo>
                  <a:pt x="1059357" y="58674"/>
                </a:lnTo>
                <a:close/>
              </a:path>
              <a:path w="2412365" h="704214">
                <a:moveTo>
                  <a:pt x="310622" y="61855"/>
                </a:moveTo>
                <a:lnTo>
                  <a:pt x="309626" y="62102"/>
                </a:lnTo>
                <a:lnTo>
                  <a:pt x="309874" y="62102"/>
                </a:lnTo>
                <a:lnTo>
                  <a:pt x="310622" y="61855"/>
                </a:lnTo>
                <a:close/>
              </a:path>
              <a:path w="2412365" h="704214">
                <a:moveTo>
                  <a:pt x="999226" y="45212"/>
                </a:moveTo>
                <a:lnTo>
                  <a:pt x="858138" y="45212"/>
                </a:lnTo>
                <a:lnTo>
                  <a:pt x="938911" y="58800"/>
                </a:lnTo>
                <a:lnTo>
                  <a:pt x="938403" y="58674"/>
                </a:lnTo>
                <a:lnTo>
                  <a:pt x="1059357" y="58674"/>
                </a:lnTo>
                <a:lnTo>
                  <a:pt x="1026540" y="50800"/>
                </a:lnTo>
                <a:lnTo>
                  <a:pt x="999226" y="45212"/>
                </a:lnTo>
                <a:close/>
              </a:path>
              <a:path w="2412365" h="704214">
                <a:moveTo>
                  <a:pt x="368965" y="47498"/>
                </a:moveTo>
                <a:lnTo>
                  <a:pt x="368427" y="47498"/>
                </a:lnTo>
                <a:lnTo>
                  <a:pt x="367538" y="47751"/>
                </a:lnTo>
                <a:lnTo>
                  <a:pt x="368965" y="47498"/>
                </a:lnTo>
                <a:close/>
              </a:path>
              <a:path w="2412365" h="704214">
                <a:moveTo>
                  <a:pt x="950184" y="35178"/>
                </a:moveTo>
                <a:lnTo>
                  <a:pt x="780034" y="35178"/>
                </a:lnTo>
                <a:lnTo>
                  <a:pt x="858519" y="45338"/>
                </a:lnTo>
                <a:lnTo>
                  <a:pt x="858138" y="45212"/>
                </a:lnTo>
                <a:lnTo>
                  <a:pt x="999226" y="45212"/>
                </a:lnTo>
                <a:lnTo>
                  <a:pt x="950184" y="35178"/>
                </a:lnTo>
                <a:close/>
              </a:path>
              <a:path w="2412365" h="704214">
                <a:moveTo>
                  <a:pt x="430022" y="36702"/>
                </a:moveTo>
                <a:lnTo>
                  <a:pt x="429640" y="36702"/>
                </a:lnTo>
                <a:lnTo>
                  <a:pt x="429007" y="36815"/>
                </a:lnTo>
                <a:lnTo>
                  <a:pt x="430022" y="36702"/>
                </a:lnTo>
                <a:close/>
              </a:path>
              <a:path w="2412365" h="704214">
                <a:moveTo>
                  <a:pt x="912211" y="28575"/>
                </a:moveTo>
                <a:lnTo>
                  <a:pt x="704341" y="28575"/>
                </a:lnTo>
                <a:lnTo>
                  <a:pt x="780541" y="35305"/>
                </a:lnTo>
                <a:lnTo>
                  <a:pt x="780034" y="35178"/>
                </a:lnTo>
                <a:lnTo>
                  <a:pt x="950184" y="35178"/>
                </a:lnTo>
                <a:lnTo>
                  <a:pt x="943356" y="33781"/>
                </a:lnTo>
                <a:lnTo>
                  <a:pt x="912211" y="28575"/>
                </a:lnTo>
                <a:close/>
              </a:path>
              <a:path w="2412365" h="704214">
                <a:moveTo>
                  <a:pt x="893220" y="25400"/>
                </a:moveTo>
                <a:lnTo>
                  <a:pt x="631236" y="25402"/>
                </a:lnTo>
                <a:lnTo>
                  <a:pt x="704850" y="28701"/>
                </a:lnTo>
                <a:lnTo>
                  <a:pt x="704341" y="28575"/>
                </a:lnTo>
                <a:lnTo>
                  <a:pt x="912211" y="28575"/>
                </a:lnTo>
                <a:lnTo>
                  <a:pt x="893220" y="2540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482" y="2104252"/>
            <a:ext cx="7194337" cy="3337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02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 DI</a:t>
            </a:r>
            <a:r>
              <a:rPr sz="2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85858"/>
                </a:solidFill>
                <a:latin typeface="Calibri"/>
                <a:cs typeface="Calibri"/>
              </a:rPr>
              <a:t>FLUORESCENZA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5928" y="1121790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quantico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instabile.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2461" y="5934862"/>
            <a:ext cx="658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torna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attraverso</a:t>
            </a:r>
            <a:r>
              <a:rPr sz="1800" spc="-15" dirty="0">
                <a:latin typeface="Calibri"/>
                <a:cs typeface="Calibri"/>
              </a:rPr>
              <a:t> l’emissione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20" y="1734266"/>
            <a:ext cx="9912814" cy="38222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402" y="521845"/>
            <a:ext cx="8303936" cy="3037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558" y="324739"/>
            <a:ext cx="399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L’assorbimento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474" y="1355547"/>
            <a:ext cx="11153140" cy="177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libri"/>
                <a:cs typeface="Calibri"/>
              </a:rPr>
              <a:t>Ogni </a:t>
            </a:r>
            <a:r>
              <a:rPr sz="2300" dirty="0">
                <a:latin typeface="Calibri"/>
                <a:cs typeface="Calibri"/>
              </a:rPr>
              <a:t>specie </a:t>
            </a:r>
            <a:r>
              <a:rPr sz="2300" spc="-5" dirty="0">
                <a:latin typeface="Calibri"/>
                <a:cs typeface="Calibri"/>
              </a:rPr>
              <a:t>chimica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grado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interagire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elettromagnetica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opportuna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frequenza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 err="1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35" dirty="0" err="1">
                <a:latin typeface="Calibri"/>
                <a:cs typeface="Calibri"/>
              </a:rPr>
              <a:t>d’onda</a:t>
            </a:r>
            <a:r>
              <a:rPr lang="it-IT" sz="2300" spc="-35" dirty="0">
                <a:latin typeface="Calibri"/>
                <a:cs typeface="Calibri"/>
              </a:rPr>
              <a:t>, ovvero di opportuna energia.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Quando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assorbe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 </a:t>
            </a:r>
            <a:r>
              <a:rPr sz="2300" spc="-5" dirty="0">
                <a:latin typeface="Calibri"/>
                <a:cs typeface="Calibri"/>
              </a:rPr>
              <a:t>radiazione,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stessa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attenua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(cioè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ha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intensità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minore)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4329" y="3543046"/>
            <a:ext cx="802640" cy="713740"/>
            <a:chOff x="5434329" y="3543046"/>
            <a:chExt cx="802640" cy="713740"/>
          </a:xfrm>
        </p:grpSpPr>
        <p:sp>
          <p:nvSpPr>
            <p:cNvPr id="5" name="object 5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394716" y="0"/>
                  </a:moveTo>
                  <a:lnTo>
                    <a:pt x="345191" y="2731"/>
                  </a:lnTo>
                  <a:lnTo>
                    <a:pt x="297505" y="10707"/>
                  </a:lnTo>
                  <a:lnTo>
                    <a:pt x="252028" y="23598"/>
                  </a:lnTo>
                  <a:lnTo>
                    <a:pt x="209129" y="41076"/>
                  </a:lnTo>
                  <a:lnTo>
                    <a:pt x="169178" y="62812"/>
                  </a:lnTo>
                  <a:lnTo>
                    <a:pt x="132543" y="88476"/>
                  </a:lnTo>
                  <a:lnTo>
                    <a:pt x="99595" y="117741"/>
                  </a:lnTo>
                  <a:lnTo>
                    <a:pt x="70702" y="150277"/>
                  </a:lnTo>
                  <a:lnTo>
                    <a:pt x="46234" y="185755"/>
                  </a:lnTo>
                  <a:lnTo>
                    <a:pt x="26561" y="223848"/>
                  </a:lnTo>
                  <a:lnTo>
                    <a:pt x="12051" y="264225"/>
                  </a:lnTo>
                  <a:lnTo>
                    <a:pt x="3074" y="306559"/>
                  </a:lnTo>
                  <a:lnTo>
                    <a:pt x="0" y="350519"/>
                  </a:lnTo>
                  <a:lnTo>
                    <a:pt x="3074" y="394480"/>
                  </a:lnTo>
                  <a:lnTo>
                    <a:pt x="12051" y="436814"/>
                  </a:lnTo>
                  <a:lnTo>
                    <a:pt x="26561" y="477191"/>
                  </a:lnTo>
                  <a:lnTo>
                    <a:pt x="46234" y="515284"/>
                  </a:lnTo>
                  <a:lnTo>
                    <a:pt x="70702" y="550762"/>
                  </a:lnTo>
                  <a:lnTo>
                    <a:pt x="99595" y="583298"/>
                  </a:lnTo>
                  <a:lnTo>
                    <a:pt x="132543" y="612563"/>
                  </a:lnTo>
                  <a:lnTo>
                    <a:pt x="169178" y="638227"/>
                  </a:lnTo>
                  <a:lnTo>
                    <a:pt x="209129" y="659963"/>
                  </a:lnTo>
                  <a:lnTo>
                    <a:pt x="252028" y="677441"/>
                  </a:lnTo>
                  <a:lnTo>
                    <a:pt x="297505" y="690332"/>
                  </a:lnTo>
                  <a:lnTo>
                    <a:pt x="345191" y="698308"/>
                  </a:lnTo>
                  <a:lnTo>
                    <a:pt x="394716" y="701039"/>
                  </a:lnTo>
                  <a:lnTo>
                    <a:pt x="444215" y="698308"/>
                  </a:lnTo>
                  <a:lnTo>
                    <a:pt x="491884" y="690332"/>
                  </a:lnTo>
                  <a:lnTo>
                    <a:pt x="537351" y="677441"/>
                  </a:lnTo>
                  <a:lnTo>
                    <a:pt x="580245" y="659963"/>
                  </a:lnTo>
                  <a:lnTo>
                    <a:pt x="620197" y="638227"/>
                  </a:lnTo>
                  <a:lnTo>
                    <a:pt x="656837" y="612563"/>
                  </a:lnTo>
                  <a:lnTo>
                    <a:pt x="689792" y="583298"/>
                  </a:lnTo>
                  <a:lnTo>
                    <a:pt x="718694" y="550762"/>
                  </a:lnTo>
                  <a:lnTo>
                    <a:pt x="743172" y="515284"/>
                  </a:lnTo>
                  <a:lnTo>
                    <a:pt x="762855" y="477191"/>
                  </a:lnTo>
                  <a:lnTo>
                    <a:pt x="777373" y="436814"/>
                  </a:lnTo>
                  <a:lnTo>
                    <a:pt x="786355" y="394480"/>
                  </a:lnTo>
                  <a:lnTo>
                    <a:pt x="789432" y="350519"/>
                  </a:lnTo>
                  <a:lnTo>
                    <a:pt x="786355" y="306559"/>
                  </a:lnTo>
                  <a:lnTo>
                    <a:pt x="777373" y="264225"/>
                  </a:lnTo>
                  <a:lnTo>
                    <a:pt x="762855" y="223848"/>
                  </a:lnTo>
                  <a:lnTo>
                    <a:pt x="743172" y="185755"/>
                  </a:lnTo>
                  <a:lnTo>
                    <a:pt x="718694" y="150277"/>
                  </a:lnTo>
                  <a:lnTo>
                    <a:pt x="689792" y="117741"/>
                  </a:lnTo>
                  <a:lnTo>
                    <a:pt x="656837" y="88476"/>
                  </a:lnTo>
                  <a:lnTo>
                    <a:pt x="620197" y="62812"/>
                  </a:lnTo>
                  <a:lnTo>
                    <a:pt x="580245" y="41076"/>
                  </a:lnTo>
                  <a:lnTo>
                    <a:pt x="537351" y="23598"/>
                  </a:lnTo>
                  <a:lnTo>
                    <a:pt x="491884" y="10707"/>
                  </a:lnTo>
                  <a:lnTo>
                    <a:pt x="444215" y="2731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0" y="350519"/>
                  </a:moveTo>
                  <a:lnTo>
                    <a:pt x="3074" y="306559"/>
                  </a:lnTo>
                  <a:lnTo>
                    <a:pt x="12051" y="264225"/>
                  </a:lnTo>
                  <a:lnTo>
                    <a:pt x="26561" y="223848"/>
                  </a:lnTo>
                  <a:lnTo>
                    <a:pt x="46234" y="185755"/>
                  </a:lnTo>
                  <a:lnTo>
                    <a:pt x="70702" y="150277"/>
                  </a:lnTo>
                  <a:lnTo>
                    <a:pt x="99595" y="117741"/>
                  </a:lnTo>
                  <a:lnTo>
                    <a:pt x="132543" y="88476"/>
                  </a:lnTo>
                  <a:lnTo>
                    <a:pt x="169178" y="62812"/>
                  </a:lnTo>
                  <a:lnTo>
                    <a:pt x="209129" y="41076"/>
                  </a:lnTo>
                  <a:lnTo>
                    <a:pt x="252028" y="23598"/>
                  </a:lnTo>
                  <a:lnTo>
                    <a:pt x="297505" y="10707"/>
                  </a:lnTo>
                  <a:lnTo>
                    <a:pt x="345191" y="2731"/>
                  </a:lnTo>
                  <a:lnTo>
                    <a:pt x="394716" y="0"/>
                  </a:lnTo>
                  <a:lnTo>
                    <a:pt x="444215" y="2731"/>
                  </a:lnTo>
                  <a:lnTo>
                    <a:pt x="491884" y="10707"/>
                  </a:lnTo>
                  <a:lnTo>
                    <a:pt x="537351" y="23598"/>
                  </a:lnTo>
                  <a:lnTo>
                    <a:pt x="580245" y="41076"/>
                  </a:lnTo>
                  <a:lnTo>
                    <a:pt x="620197" y="62812"/>
                  </a:lnTo>
                  <a:lnTo>
                    <a:pt x="656837" y="88476"/>
                  </a:lnTo>
                  <a:lnTo>
                    <a:pt x="689792" y="117741"/>
                  </a:lnTo>
                  <a:lnTo>
                    <a:pt x="718694" y="150277"/>
                  </a:lnTo>
                  <a:lnTo>
                    <a:pt x="743172" y="185755"/>
                  </a:lnTo>
                  <a:lnTo>
                    <a:pt x="762855" y="223848"/>
                  </a:lnTo>
                  <a:lnTo>
                    <a:pt x="777373" y="264225"/>
                  </a:lnTo>
                  <a:lnTo>
                    <a:pt x="786355" y="306559"/>
                  </a:lnTo>
                  <a:lnTo>
                    <a:pt x="789432" y="350519"/>
                  </a:lnTo>
                  <a:lnTo>
                    <a:pt x="786355" y="394480"/>
                  </a:lnTo>
                  <a:lnTo>
                    <a:pt x="777373" y="436814"/>
                  </a:lnTo>
                  <a:lnTo>
                    <a:pt x="762855" y="477191"/>
                  </a:lnTo>
                  <a:lnTo>
                    <a:pt x="743172" y="515284"/>
                  </a:lnTo>
                  <a:lnTo>
                    <a:pt x="718694" y="550762"/>
                  </a:lnTo>
                  <a:lnTo>
                    <a:pt x="689792" y="583298"/>
                  </a:lnTo>
                  <a:lnTo>
                    <a:pt x="656837" y="612563"/>
                  </a:lnTo>
                  <a:lnTo>
                    <a:pt x="620197" y="638227"/>
                  </a:lnTo>
                  <a:lnTo>
                    <a:pt x="580245" y="659963"/>
                  </a:lnTo>
                  <a:lnTo>
                    <a:pt x="537351" y="677441"/>
                  </a:lnTo>
                  <a:lnTo>
                    <a:pt x="491884" y="690332"/>
                  </a:lnTo>
                  <a:lnTo>
                    <a:pt x="444215" y="698308"/>
                  </a:lnTo>
                  <a:lnTo>
                    <a:pt x="394716" y="701039"/>
                  </a:lnTo>
                  <a:lnTo>
                    <a:pt x="345191" y="698308"/>
                  </a:lnTo>
                  <a:lnTo>
                    <a:pt x="297505" y="690332"/>
                  </a:lnTo>
                  <a:lnTo>
                    <a:pt x="252028" y="677441"/>
                  </a:lnTo>
                  <a:lnTo>
                    <a:pt x="209129" y="659963"/>
                  </a:lnTo>
                  <a:lnTo>
                    <a:pt x="169178" y="638227"/>
                  </a:lnTo>
                  <a:lnTo>
                    <a:pt x="132543" y="612563"/>
                  </a:lnTo>
                  <a:lnTo>
                    <a:pt x="99595" y="583298"/>
                  </a:lnTo>
                  <a:lnTo>
                    <a:pt x="70702" y="550762"/>
                  </a:lnTo>
                  <a:lnTo>
                    <a:pt x="46234" y="515284"/>
                  </a:lnTo>
                  <a:lnTo>
                    <a:pt x="26561" y="477191"/>
                  </a:lnTo>
                  <a:lnTo>
                    <a:pt x="12051" y="436814"/>
                  </a:lnTo>
                  <a:lnTo>
                    <a:pt x="3074" y="394480"/>
                  </a:lnTo>
                  <a:lnTo>
                    <a:pt x="0" y="3505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45171" y="3330517"/>
            <a:ext cx="1416558" cy="701040"/>
            <a:chOff x="4401058" y="3584194"/>
            <a:chExt cx="977900" cy="375920"/>
          </a:xfrm>
        </p:grpSpPr>
        <p:sp>
          <p:nvSpPr>
            <p:cNvPr id="8" name="object 8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7"/>
                  </a:lnTo>
                  <a:lnTo>
                    <a:pt x="339470" y="140715"/>
                  </a:lnTo>
                  <a:lnTo>
                    <a:pt x="224281" y="162940"/>
                  </a:lnTo>
                  <a:lnTo>
                    <a:pt x="545845" y="234822"/>
                  </a:lnTo>
                  <a:lnTo>
                    <a:pt x="447166" y="250443"/>
                  </a:lnTo>
                  <a:lnTo>
                    <a:pt x="964691" y="362711"/>
                  </a:lnTo>
                  <a:lnTo>
                    <a:pt x="659511" y="216280"/>
                  </a:lnTo>
                  <a:lnTo>
                    <a:pt x="740409" y="201675"/>
                  </a:lnTo>
                  <a:lnTo>
                    <a:pt x="493521" y="114172"/>
                  </a:lnTo>
                  <a:lnTo>
                    <a:pt x="574293" y="10210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3" y="102107"/>
                  </a:lnTo>
                  <a:lnTo>
                    <a:pt x="493521" y="114172"/>
                  </a:lnTo>
                  <a:lnTo>
                    <a:pt x="740409" y="201675"/>
                  </a:lnTo>
                  <a:lnTo>
                    <a:pt x="659511" y="216280"/>
                  </a:lnTo>
                  <a:lnTo>
                    <a:pt x="964691" y="362711"/>
                  </a:lnTo>
                  <a:lnTo>
                    <a:pt x="447166" y="250443"/>
                  </a:lnTo>
                  <a:lnTo>
                    <a:pt x="545845" y="234822"/>
                  </a:lnTo>
                  <a:lnTo>
                    <a:pt x="224281" y="162940"/>
                  </a:lnTo>
                  <a:lnTo>
                    <a:pt x="339470" y="140715"/>
                  </a:lnTo>
                  <a:lnTo>
                    <a:pt x="0" y="65277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92341" y="3751834"/>
            <a:ext cx="800735" cy="297815"/>
            <a:chOff x="6292341" y="3751834"/>
            <a:chExt cx="800735" cy="297815"/>
          </a:xfrm>
        </p:grpSpPr>
        <p:sp>
          <p:nvSpPr>
            <p:cNvPr id="11" name="object 11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0" y="51308"/>
                  </a:lnTo>
                  <a:lnTo>
                    <a:pt x="277240" y="110617"/>
                  </a:lnTo>
                  <a:lnTo>
                    <a:pt x="183134" y="128016"/>
                  </a:lnTo>
                  <a:lnTo>
                    <a:pt x="445769" y="184531"/>
                  </a:lnTo>
                  <a:lnTo>
                    <a:pt x="365252" y="196850"/>
                  </a:lnTo>
                  <a:lnTo>
                    <a:pt x="787908" y="284988"/>
                  </a:lnTo>
                  <a:lnTo>
                    <a:pt x="538607" y="169926"/>
                  </a:lnTo>
                  <a:lnTo>
                    <a:pt x="604647" y="158369"/>
                  </a:lnTo>
                  <a:lnTo>
                    <a:pt x="403098" y="89662"/>
                  </a:lnTo>
                  <a:lnTo>
                    <a:pt x="469138" y="80264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469138" y="80264"/>
                  </a:lnTo>
                  <a:lnTo>
                    <a:pt x="403098" y="89662"/>
                  </a:lnTo>
                  <a:lnTo>
                    <a:pt x="604647" y="158369"/>
                  </a:lnTo>
                  <a:lnTo>
                    <a:pt x="538607" y="169926"/>
                  </a:lnTo>
                  <a:lnTo>
                    <a:pt x="787908" y="284988"/>
                  </a:lnTo>
                  <a:lnTo>
                    <a:pt x="365252" y="196850"/>
                  </a:lnTo>
                  <a:lnTo>
                    <a:pt x="445769" y="184531"/>
                  </a:lnTo>
                  <a:lnTo>
                    <a:pt x="183134" y="128016"/>
                  </a:lnTo>
                  <a:lnTo>
                    <a:pt x="277240" y="110617"/>
                  </a:lnTo>
                  <a:lnTo>
                    <a:pt x="0" y="51308"/>
                  </a:lnTo>
                  <a:lnTo>
                    <a:pt x="30899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6710" y="4529709"/>
            <a:ext cx="11857990" cy="163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Concentrazione</a:t>
            </a:r>
            <a:r>
              <a:rPr sz="2300" dirty="0">
                <a:latin typeface="Calibri"/>
                <a:cs typeface="Calibri"/>
              </a:rPr>
              <a:t> 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assorbimento</a:t>
            </a:r>
            <a:r>
              <a:rPr sz="1900" spc="-10" dirty="0">
                <a:latin typeface="Wingdings"/>
                <a:cs typeface="Wingdings"/>
              </a:rPr>
              <a:t>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attenuazione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Cammino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ottico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latin typeface="Calibri"/>
                <a:cs typeface="Calibri"/>
              </a:rPr>
              <a:t>a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parità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concentrazione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cammino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5" dirty="0">
                <a:latin typeface="Calibri"/>
                <a:cs typeface="Calibri"/>
              </a:rPr>
              <a:t>maggiore numero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molecole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assorbimento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attenuazione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39" y="351892"/>
            <a:ext cx="5160396" cy="27418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6101" y="4387341"/>
            <a:ext cx="227965" cy="297815"/>
            <a:chOff x="2086101" y="4387341"/>
            <a:chExt cx="227965" cy="297815"/>
          </a:xfrm>
        </p:grpSpPr>
        <p:sp>
          <p:nvSpPr>
            <p:cNvPr id="4" name="object 4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52830" y="4428490"/>
            <a:ext cx="977900" cy="375920"/>
            <a:chOff x="1052830" y="4428490"/>
            <a:chExt cx="977900" cy="375920"/>
          </a:xfrm>
        </p:grpSpPr>
        <p:sp>
          <p:nvSpPr>
            <p:cNvPr id="7" name="object 7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8"/>
                  </a:lnTo>
                  <a:lnTo>
                    <a:pt x="339470" y="140716"/>
                  </a:lnTo>
                  <a:lnTo>
                    <a:pt x="224281" y="162941"/>
                  </a:lnTo>
                  <a:lnTo>
                    <a:pt x="545845" y="234823"/>
                  </a:lnTo>
                  <a:lnTo>
                    <a:pt x="447166" y="250444"/>
                  </a:lnTo>
                  <a:lnTo>
                    <a:pt x="964692" y="362712"/>
                  </a:lnTo>
                  <a:lnTo>
                    <a:pt x="659511" y="216281"/>
                  </a:lnTo>
                  <a:lnTo>
                    <a:pt x="740409" y="201676"/>
                  </a:lnTo>
                  <a:lnTo>
                    <a:pt x="493522" y="114173"/>
                  </a:lnTo>
                  <a:lnTo>
                    <a:pt x="574294" y="102108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4" y="102108"/>
                  </a:lnTo>
                  <a:lnTo>
                    <a:pt x="493522" y="114173"/>
                  </a:lnTo>
                  <a:lnTo>
                    <a:pt x="740409" y="201676"/>
                  </a:lnTo>
                  <a:lnTo>
                    <a:pt x="659511" y="216281"/>
                  </a:lnTo>
                  <a:lnTo>
                    <a:pt x="964692" y="362712"/>
                  </a:lnTo>
                  <a:lnTo>
                    <a:pt x="447166" y="250444"/>
                  </a:lnTo>
                  <a:lnTo>
                    <a:pt x="545845" y="234823"/>
                  </a:lnTo>
                  <a:lnTo>
                    <a:pt x="224281" y="162941"/>
                  </a:lnTo>
                  <a:lnTo>
                    <a:pt x="339470" y="140716"/>
                  </a:lnTo>
                  <a:lnTo>
                    <a:pt x="0" y="65278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00273" y="4660138"/>
            <a:ext cx="514350" cy="233679"/>
            <a:chOff x="2700273" y="4660138"/>
            <a:chExt cx="514350" cy="233679"/>
          </a:xfrm>
        </p:grpSpPr>
        <p:sp>
          <p:nvSpPr>
            <p:cNvPr id="10" name="object 10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0" y="39750"/>
                  </a:lnTo>
                  <a:lnTo>
                    <a:pt x="176402" y="85725"/>
                  </a:lnTo>
                  <a:lnTo>
                    <a:pt x="116586" y="99313"/>
                  </a:lnTo>
                  <a:lnTo>
                    <a:pt x="283718" y="143129"/>
                  </a:lnTo>
                  <a:lnTo>
                    <a:pt x="232409" y="152526"/>
                  </a:lnTo>
                  <a:lnTo>
                    <a:pt x="501395" y="220980"/>
                  </a:lnTo>
                  <a:lnTo>
                    <a:pt x="342773" y="131699"/>
                  </a:lnTo>
                  <a:lnTo>
                    <a:pt x="384809" y="122809"/>
                  </a:lnTo>
                  <a:lnTo>
                    <a:pt x="256539" y="69595"/>
                  </a:lnTo>
                  <a:lnTo>
                    <a:pt x="298576" y="62230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298576" y="62230"/>
                  </a:lnTo>
                  <a:lnTo>
                    <a:pt x="256539" y="69595"/>
                  </a:lnTo>
                  <a:lnTo>
                    <a:pt x="384809" y="122809"/>
                  </a:lnTo>
                  <a:lnTo>
                    <a:pt x="342773" y="131699"/>
                  </a:lnTo>
                  <a:lnTo>
                    <a:pt x="501395" y="220980"/>
                  </a:lnTo>
                  <a:lnTo>
                    <a:pt x="232409" y="152526"/>
                  </a:lnTo>
                  <a:lnTo>
                    <a:pt x="283718" y="143129"/>
                  </a:lnTo>
                  <a:lnTo>
                    <a:pt x="116586" y="99313"/>
                  </a:lnTo>
                  <a:lnTo>
                    <a:pt x="176402" y="85725"/>
                  </a:lnTo>
                  <a:lnTo>
                    <a:pt x="0" y="39750"/>
                  </a:lnTo>
                  <a:lnTo>
                    <a:pt x="19659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86101" y="4713478"/>
            <a:ext cx="227965" cy="297815"/>
            <a:chOff x="2086101" y="4713478"/>
            <a:chExt cx="227965" cy="297815"/>
          </a:xfrm>
        </p:grpSpPr>
        <p:sp>
          <p:nvSpPr>
            <p:cNvPr id="13" name="object 13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38501" y="4539741"/>
            <a:ext cx="497840" cy="624205"/>
            <a:chOff x="2238501" y="4539741"/>
            <a:chExt cx="497840" cy="624205"/>
          </a:xfrm>
        </p:grpSpPr>
        <p:sp>
          <p:nvSpPr>
            <p:cNvPr id="16" name="object 16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112010" y="5566917"/>
            <a:ext cx="227965" cy="624205"/>
            <a:chOff x="2112010" y="5566917"/>
            <a:chExt cx="227965" cy="624205"/>
          </a:xfrm>
        </p:grpSpPr>
        <p:sp>
          <p:nvSpPr>
            <p:cNvPr id="25" name="object 25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4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8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4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4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8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381757" y="5789421"/>
            <a:ext cx="380365" cy="450215"/>
            <a:chOff x="2381757" y="5789421"/>
            <a:chExt cx="380365" cy="450215"/>
          </a:xfrm>
        </p:grpSpPr>
        <p:sp>
          <p:nvSpPr>
            <p:cNvPr id="30" name="object 30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43686" y="5606541"/>
            <a:ext cx="977900" cy="377190"/>
            <a:chOff x="1043686" y="5606541"/>
            <a:chExt cx="977900" cy="377190"/>
          </a:xfrm>
        </p:grpSpPr>
        <p:sp>
          <p:nvSpPr>
            <p:cNvPr id="35" name="object 35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0" y="65595"/>
                  </a:lnTo>
                  <a:lnTo>
                    <a:pt x="339470" y="141338"/>
                  </a:lnTo>
                  <a:lnTo>
                    <a:pt x="224281" y="163652"/>
                  </a:lnTo>
                  <a:lnTo>
                    <a:pt x="545845" y="235864"/>
                  </a:lnTo>
                  <a:lnTo>
                    <a:pt x="447166" y="251510"/>
                  </a:lnTo>
                  <a:lnTo>
                    <a:pt x="964691" y="364236"/>
                  </a:lnTo>
                  <a:lnTo>
                    <a:pt x="659511" y="217144"/>
                  </a:lnTo>
                  <a:lnTo>
                    <a:pt x="740409" y="202476"/>
                  </a:lnTo>
                  <a:lnTo>
                    <a:pt x="493522" y="114617"/>
                  </a:lnTo>
                  <a:lnTo>
                    <a:pt x="574294" y="10252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574294" y="102527"/>
                  </a:lnTo>
                  <a:lnTo>
                    <a:pt x="493522" y="114617"/>
                  </a:lnTo>
                  <a:lnTo>
                    <a:pt x="740409" y="202476"/>
                  </a:lnTo>
                  <a:lnTo>
                    <a:pt x="659511" y="217144"/>
                  </a:lnTo>
                  <a:lnTo>
                    <a:pt x="964691" y="364236"/>
                  </a:lnTo>
                  <a:lnTo>
                    <a:pt x="447166" y="251510"/>
                  </a:lnTo>
                  <a:lnTo>
                    <a:pt x="545845" y="235864"/>
                  </a:lnTo>
                  <a:lnTo>
                    <a:pt x="224281" y="163652"/>
                  </a:lnTo>
                  <a:lnTo>
                    <a:pt x="339470" y="141338"/>
                  </a:lnTo>
                  <a:lnTo>
                    <a:pt x="0" y="65595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895345" y="5777229"/>
            <a:ext cx="685165" cy="309880"/>
            <a:chOff x="2895345" y="5777229"/>
            <a:chExt cx="685165" cy="309880"/>
          </a:xfrm>
        </p:grpSpPr>
        <p:sp>
          <p:nvSpPr>
            <p:cNvPr id="38" name="object 38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0" y="53517"/>
                  </a:lnTo>
                  <a:lnTo>
                    <a:pt x="236474" y="115316"/>
                  </a:lnTo>
                  <a:lnTo>
                    <a:pt x="156210" y="133527"/>
                  </a:lnTo>
                  <a:lnTo>
                    <a:pt x="380238" y="192443"/>
                  </a:lnTo>
                  <a:lnTo>
                    <a:pt x="311531" y="205206"/>
                  </a:lnTo>
                  <a:lnTo>
                    <a:pt x="672083" y="297180"/>
                  </a:lnTo>
                  <a:lnTo>
                    <a:pt x="459486" y="177165"/>
                  </a:lnTo>
                  <a:lnTo>
                    <a:pt x="515746" y="165201"/>
                  </a:lnTo>
                  <a:lnTo>
                    <a:pt x="343789" y="93510"/>
                  </a:lnTo>
                  <a:lnTo>
                    <a:pt x="400177" y="83654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400177" y="83654"/>
                  </a:lnTo>
                  <a:lnTo>
                    <a:pt x="343789" y="93510"/>
                  </a:lnTo>
                  <a:lnTo>
                    <a:pt x="515746" y="165201"/>
                  </a:lnTo>
                  <a:lnTo>
                    <a:pt x="459486" y="177165"/>
                  </a:lnTo>
                  <a:lnTo>
                    <a:pt x="672083" y="297180"/>
                  </a:lnTo>
                  <a:lnTo>
                    <a:pt x="311531" y="205206"/>
                  </a:lnTo>
                  <a:lnTo>
                    <a:pt x="380238" y="192443"/>
                  </a:lnTo>
                  <a:lnTo>
                    <a:pt x="156210" y="133527"/>
                  </a:lnTo>
                  <a:lnTo>
                    <a:pt x="236474" y="115316"/>
                  </a:lnTo>
                  <a:lnTo>
                    <a:pt x="0" y="53517"/>
                  </a:lnTo>
                  <a:lnTo>
                    <a:pt x="26365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2231" y="3591559"/>
            <a:ext cx="295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concentrazione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49085" y="4539741"/>
            <a:ext cx="650240" cy="776605"/>
            <a:chOff x="6149085" y="4539741"/>
            <a:chExt cx="650240" cy="776605"/>
          </a:xfrm>
        </p:grpSpPr>
        <p:sp>
          <p:nvSpPr>
            <p:cNvPr id="42" name="object 42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059426" y="4664709"/>
            <a:ext cx="975994" cy="375920"/>
            <a:chOff x="5059426" y="4664709"/>
            <a:chExt cx="975994" cy="375920"/>
          </a:xfrm>
        </p:grpSpPr>
        <p:sp>
          <p:nvSpPr>
            <p:cNvPr id="55" name="object 55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0" y="65277"/>
                  </a:lnTo>
                  <a:lnTo>
                    <a:pt x="338963" y="140715"/>
                  </a:lnTo>
                  <a:lnTo>
                    <a:pt x="223900" y="162940"/>
                  </a:lnTo>
                  <a:lnTo>
                    <a:pt x="544957" y="234822"/>
                  </a:lnTo>
                  <a:lnTo>
                    <a:pt x="446404" y="250444"/>
                  </a:lnTo>
                  <a:lnTo>
                    <a:pt x="963168" y="362712"/>
                  </a:lnTo>
                  <a:lnTo>
                    <a:pt x="658495" y="216281"/>
                  </a:lnTo>
                  <a:lnTo>
                    <a:pt x="739139" y="201675"/>
                  </a:lnTo>
                  <a:lnTo>
                    <a:pt x="492760" y="114172"/>
                  </a:lnTo>
                  <a:lnTo>
                    <a:pt x="573404" y="102107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573404" y="102107"/>
                  </a:lnTo>
                  <a:lnTo>
                    <a:pt x="492760" y="114172"/>
                  </a:lnTo>
                  <a:lnTo>
                    <a:pt x="739139" y="201675"/>
                  </a:lnTo>
                  <a:lnTo>
                    <a:pt x="658495" y="216281"/>
                  </a:lnTo>
                  <a:lnTo>
                    <a:pt x="963168" y="362712"/>
                  </a:lnTo>
                  <a:lnTo>
                    <a:pt x="446404" y="250444"/>
                  </a:lnTo>
                  <a:lnTo>
                    <a:pt x="544957" y="234822"/>
                  </a:lnTo>
                  <a:lnTo>
                    <a:pt x="223900" y="162940"/>
                  </a:lnTo>
                  <a:lnTo>
                    <a:pt x="338963" y="140715"/>
                  </a:lnTo>
                  <a:lnTo>
                    <a:pt x="0" y="65277"/>
                  </a:lnTo>
                  <a:lnTo>
                    <a:pt x="37782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920230" y="4551934"/>
            <a:ext cx="1033780" cy="776605"/>
            <a:chOff x="6920230" y="4551934"/>
            <a:chExt cx="1033780" cy="776605"/>
          </a:xfrm>
        </p:grpSpPr>
        <p:sp>
          <p:nvSpPr>
            <p:cNvPr id="58" name="object 58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0" y="29337"/>
                  </a:lnTo>
                  <a:lnTo>
                    <a:pt x="115824" y="63246"/>
                  </a:lnTo>
                  <a:lnTo>
                    <a:pt x="76580" y="73279"/>
                  </a:lnTo>
                  <a:lnTo>
                    <a:pt x="186308" y="105537"/>
                  </a:lnTo>
                  <a:lnTo>
                    <a:pt x="152526" y="112649"/>
                  </a:lnTo>
                  <a:lnTo>
                    <a:pt x="329183" y="163068"/>
                  </a:lnTo>
                  <a:lnTo>
                    <a:pt x="225044" y="97155"/>
                  </a:lnTo>
                  <a:lnTo>
                    <a:pt x="252602" y="90678"/>
                  </a:lnTo>
                  <a:lnTo>
                    <a:pt x="168401" y="51308"/>
                  </a:lnTo>
                  <a:lnTo>
                    <a:pt x="195960" y="45847"/>
                  </a:lnTo>
                  <a:lnTo>
                    <a:pt x="1291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195960" y="45847"/>
                  </a:lnTo>
                  <a:lnTo>
                    <a:pt x="168401" y="51308"/>
                  </a:lnTo>
                  <a:lnTo>
                    <a:pt x="252602" y="90678"/>
                  </a:lnTo>
                  <a:lnTo>
                    <a:pt x="225044" y="97155"/>
                  </a:lnTo>
                  <a:lnTo>
                    <a:pt x="329183" y="163068"/>
                  </a:lnTo>
                  <a:lnTo>
                    <a:pt x="152526" y="112649"/>
                  </a:lnTo>
                  <a:lnTo>
                    <a:pt x="186308" y="105537"/>
                  </a:lnTo>
                  <a:lnTo>
                    <a:pt x="76580" y="73279"/>
                  </a:lnTo>
                  <a:lnTo>
                    <a:pt x="115824" y="63246"/>
                  </a:lnTo>
                  <a:lnTo>
                    <a:pt x="0" y="29337"/>
                  </a:lnTo>
                  <a:lnTo>
                    <a:pt x="129158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325236" y="3589782"/>
            <a:ext cx="298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cammino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ottico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6793230" y="259156"/>
            <a:ext cx="3098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Trasmittanza</a:t>
            </a:r>
            <a:r>
              <a:rPr sz="2200" b="1" spc="-5" dirty="0">
                <a:latin typeface="Calibri"/>
                <a:cs typeface="Calibri"/>
              </a:rPr>
              <a:t> 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Assorbanza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342379" y="1119885"/>
            <a:ext cx="4839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trasmittanza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L’assorbanza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 </a:t>
            </a:r>
            <a:r>
              <a:rPr sz="1800" spc="-5" dirty="0">
                <a:latin typeface="Calibri"/>
                <a:cs typeface="Calibri"/>
              </a:rPr>
              <a:t>mediante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logaritmo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30681"/>
            <a:ext cx="9788525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legge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dell'assorbimento,  </a:t>
            </a:r>
            <a:r>
              <a:rPr sz="1900" dirty="0">
                <a:latin typeface="Calibri"/>
                <a:cs typeface="Calibri"/>
              </a:rPr>
              <a:t>(Lambert-Beer)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ci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dice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maniera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quantitativa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come 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415" dirty="0">
                <a:latin typeface="Calibri"/>
                <a:cs typeface="Calibri"/>
              </a:rPr>
              <a:t> </a:t>
            </a:r>
            <a:r>
              <a:rPr sz="1900" spc="5" dirty="0">
                <a:latin typeface="Calibri"/>
                <a:cs typeface="Calibri"/>
              </a:rPr>
              <a:t>di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radiazione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attenuata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dipende: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spc="-10" dirty="0">
                <a:latin typeface="Calibri"/>
                <a:cs typeface="Calibri"/>
              </a:rPr>
              <a:t>assorbono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cammino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nel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quale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avviene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l'assorbimento.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658236"/>
            <a:ext cx="9786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Quando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(radiazione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monocromatica)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mezzo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contenente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analita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diminuzione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l'analita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6077" y="3038796"/>
            <a:ext cx="4969899" cy="37811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9006" y="3682746"/>
            <a:ext cx="603758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soluzione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un'analita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determinata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concentrazione, </a:t>
            </a:r>
            <a:r>
              <a:rPr sz="1900" spc="-5" dirty="0">
                <a:latin typeface="Calibri"/>
                <a:cs typeface="Calibri"/>
              </a:rPr>
              <a:t>maggiore è la </a:t>
            </a:r>
            <a:r>
              <a:rPr sz="1900" spc="-15" dirty="0">
                <a:latin typeface="Calibri"/>
                <a:cs typeface="Calibri"/>
              </a:rPr>
              <a:t>distanza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luce </a:t>
            </a:r>
            <a:r>
              <a:rPr sz="1900" spc="-15" dirty="0">
                <a:latin typeface="Calibri"/>
                <a:cs typeface="Calibri"/>
              </a:rPr>
              <a:t>percorre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nel </a:t>
            </a:r>
            <a:r>
              <a:rPr sz="1900" spc="-15" dirty="0">
                <a:latin typeface="Calibri"/>
                <a:cs typeface="Calibri"/>
              </a:rPr>
              <a:t>mezzo </a:t>
            </a:r>
            <a:r>
              <a:rPr sz="1900" spc="-5" dirty="0">
                <a:latin typeface="Calibri"/>
                <a:cs typeface="Calibri"/>
              </a:rPr>
              <a:t>(cammino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della luce) 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5" dirty="0">
                <a:latin typeface="Calibri"/>
                <a:cs typeface="Calibri"/>
              </a:rPr>
              <a:t>la luce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assorbita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quindi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sarà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l'attenuazione.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06" y="5130800"/>
            <a:ext cx="603821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0" dirty="0">
                <a:latin typeface="Calibri"/>
                <a:cs typeface="Calibri"/>
              </a:rPr>
              <a:t>parità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0" dirty="0">
                <a:latin typeface="Calibri"/>
                <a:cs typeface="Calibri"/>
              </a:rPr>
              <a:t>lunghezza </a:t>
            </a:r>
            <a:r>
              <a:rPr sz="1900" dirty="0">
                <a:latin typeface="Calibri"/>
                <a:cs typeface="Calibri"/>
              </a:rPr>
              <a:t>del </a:t>
            </a:r>
            <a:r>
              <a:rPr sz="1900" spc="-10" dirty="0">
                <a:latin typeface="Calibri"/>
                <a:cs typeface="Calibri"/>
              </a:rPr>
              <a:t>cammino </a:t>
            </a:r>
            <a:r>
              <a:rPr sz="1900" spc="-5" dirty="0">
                <a:latin typeface="Calibri"/>
                <a:cs typeface="Calibri"/>
              </a:rPr>
              <a:t>della </a:t>
            </a:r>
            <a:r>
              <a:rPr sz="1900" dirty="0">
                <a:latin typeface="Calibri"/>
                <a:cs typeface="Calibri"/>
              </a:rPr>
              <a:t>luce, </a:t>
            </a:r>
            <a:r>
              <a:rPr sz="1900" spc="-5" dirty="0">
                <a:latin typeface="Calibri"/>
                <a:cs typeface="Calibri"/>
              </a:rPr>
              <a:t>più è </a:t>
            </a:r>
            <a:r>
              <a:rPr sz="1900" spc="-15" dirty="0">
                <a:latin typeface="Calibri"/>
                <a:cs typeface="Calibri"/>
              </a:rPr>
              <a:t>elevata </a:t>
            </a:r>
            <a:r>
              <a:rPr sz="1900" spc="-1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 delle </a:t>
            </a:r>
            <a:r>
              <a:rPr sz="1900" spc="-5" dirty="0">
                <a:latin typeface="Calibri"/>
                <a:cs typeface="Calibri"/>
              </a:rPr>
              <a:t>particelle che </a:t>
            </a:r>
            <a:r>
              <a:rPr sz="1900" spc="-10" dirty="0">
                <a:latin typeface="Calibri"/>
                <a:cs typeface="Calibri"/>
              </a:rPr>
              <a:t>assorbono, </a:t>
            </a:r>
            <a:r>
              <a:rPr sz="1900" spc="-5" dirty="0">
                <a:latin typeface="Calibri"/>
                <a:cs typeface="Calibri"/>
              </a:rPr>
              <a:t>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10" dirty="0">
                <a:latin typeface="Calibri"/>
                <a:cs typeface="Calibri"/>
              </a:rPr>
              <a:t> l'attenuazione.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0668" y="128981"/>
            <a:ext cx="1765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5633" y="3011551"/>
            <a:ext cx="1769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635" algn="l"/>
                <a:tab pos="986155" algn="l"/>
              </a:tabLst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l	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	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adia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25633" y="3224911"/>
            <a:ext cx="1185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monocromatic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5633" y="3438271"/>
            <a:ext cx="1140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8055" algn="l"/>
              </a:tabLst>
            </a:pPr>
            <a:r>
              <a:rPr sz="1400" dirty="0">
                <a:latin typeface="Calibri"/>
                <a:cs typeface="Calibri"/>
              </a:rPr>
              <a:t>ri</a:t>
            </a:r>
            <a:r>
              <a:rPr sz="1400" spc="-3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erisce	</a:t>
            </a:r>
            <a:r>
              <a:rPr sz="1400" spc="-5" dirty="0"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98071" y="3224911"/>
            <a:ext cx="2984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si  </a:t>
            </a:r>
            <a:r>
              <a:rPr sz="1400" spc="-10" dirty="0">
                <a:latin typeface="Calibri"/>
                <a:cs typeface="Calibri"/>
              </a:rPr>
              <a:t>una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5633" y="3651326"/>
            <a:ext cx="17716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radiazione di un </a:t>
            </a:r>
            <a:r>
              <a:rPr sz="1400" dirty="0">
                <a:latin typeface="Calibri"/>
                <a:cs typeface="Calibri"/>
              </a:rPr>
              <a:t>singolo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colore,</a:t>
            </a:r>
            <a:r>
              <a:rPr sz="1400" spc="-5" dirty="0">
                <a:latin typeface="Calibri"/>
                <a:cs typeface="Calibri"/>
              </a:rPr>
              <a:t> cioè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sola </a:t>
            </a:r>
            <a:r>
              <a:rPr sz="1400" spc="-5" dirty="0">
                <a:latin typeface="Calibri"/>
                <a:cs typeface="Calibri"/>
              </a:rPr>
              <a:t>lunghezza d'onda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frequenza.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652" y="132969"/>
            <a:ext cx="9462135" cy="343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TRASMITTANZA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ASSORBANZA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40560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</a:t>
            </a:r>
            <a:r>
              <a:rPr sz="3150" spc="-44" baseline="-21164" dirty="0">
                <a:latin typeface="Calibri"/>
                <a:cs typeface="Calibri"/>
              </a:rPr>
              <a:t>0</a:t>
            </a:r>
            <a:endParaRPr sz="3150" baseline="-21164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  <a:spcBef>
                <a:spcPts val="2245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spesso</a:t>
            </a:r>
            <a:r>
              <a:rPr sz="1800" spc="-5" dirty="0">
                <a:latin typeface="Calibri"/>
                <a:cs typeface="Calibri"/>
              </a:rPr>
              <a:t> espressa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chiamata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39925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T=P/P0%</a:t>
            </a:r>
            <a:endParaRPr sz="3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35"/>
              </a:spcBef>
            </a:pPr>
            <a:r>
              <a:rPr sz="1800" spc="-70" dirty="0">
                <a:latin typeface="Calibri"/>
                <a:cs typeface="Calibri"/>
              </a:rPr>
              <a:t>L’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assorbanza,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da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logaritmica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352" y="3802126"/>
            <a:ext cx="11242040" cy="232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A=-logT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29209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A=log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P0/P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40"/>
              </a:spcBef>
            </a:pPr>
            <a:r>
              <a:rPr sz="1800" b="1" spc="-10" dirty="0">
                <a:latin typeface="Calibri"/>
                <a:cs typeface="Calibri"/>
              </a:rPr>
              <a:t>Sperimentalmente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 </a:t>
            </a:r>
            <a:r>
              <a:rPr sz="1800" b="1" dirty="0">
                <a:latin typeface="Calibri"/>
                <a:cs typeface="Calibri"/>
              </a:rPr>
              <a:t>del </a:t>
            </a:r>
            <a:r>
              <a:rPr sz="1800" b="1" spc="-5" dirty="0">
                <a:latin typeface="Calibri"/>
                <a:cs typeface="Calibri"/>
              </a:rPr>
              <a:t>fascio trasmesso </a:t>
            </a:r>
            <a:r>
              <a:rPr sz="1800" b="1" dirty="0">
                <a:latin typeface="Calibri"/>
                <a:cs typeface="Calibri"/>
              </a:rPr>
              <a:t>da una </a:t>
            </a:r>
            <a:r>
              <a:rPr sz="1800" b="1" spc="-10" dirty="0">
                <a:latin typeface="Calibri"/>
                <a:cs typeface="Calibri"/>
              </a:rPr>
              <a:t>celletta </a:t>
            </a:r>
            <a:r>
              <a:rPr sz="1800" b="1" spc="-15" dirty="0">
                <a:latin typeface="Calibri"/>
                <a:cs typeface="Calibri"/>
              </a:rPr>
              <a:t>contenente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soluzione dell'analita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10" dirty="0">
                <a:latin typeface="Calibri"/>
                <a:cs typeface="Calibri"/>
              </a:rPr>
              <a:t>comparata </a:t>
            </a:r>
            <a:r>
              <a:rPr sz="1800" b="1" spc="-5" dirty="0">
                <a:latin typeface="Calibri"/>
                <a:cs typeface="Calibri"/>
              </a:rPr>
              <a:t>con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fascio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trasmesso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 una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celletta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identica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contenente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soltanto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10" dirty="0">
                <a:latin typeface="Calibri"/>
                <a:cs typeface="Calibri"/>
              </a:rPr>
              <a:t>solvente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5" dirty="0">
                <a:latin typeface="Calibri"/>
                <a:cs typeface="Calibri"/>
              </a:rPr>
              <a:t>bianco del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reagente.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279908"/>
            <a:ext cx="286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Legge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2265" y="1063625"/>
            <a:ext cx="2456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b=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cammino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ottico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(cm)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120" y="1964055"/>
            <a:ext cx="5445760" cy="146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3780">
              <a:lnSpc>
                <a:spcPts val="3325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A=</a:t>
            </a:r>
            <a:r>
              <a:rPr sz="3200" spc="-5" dirty="0">
                <a:latin typeface="Symbol"/>
                <a:cs typeface="Symbol"/>
              </a:rPr>
              <a:t>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  <a:p>
            <a:pPr marL="3093085">
              <a:lnSpc>
                <a:spcPts val="3325"/>
              </a:lnSpc>
            </a:pPr>
            <a:r>
              <a:rPr sz="3200" dirty="0">
                <a:latin typeface="Calibri"/>
                <a:cs typeface="Calibri"/>
              </a:rPr>
              <a:t>C=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(M)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3200" dirty="0">
                <a:latin typeface="Symbol"/>
                <a:cs typeface="Symbol"/>
              </a:rPr>
              <a:t>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</a:t>
            </a:r>
            <a:r>
              <a:rPr sz="1800" spc="-5" dirty="0">
                <a:latin typeface="Calibri Light"/>
                <a:cs typeface="Calibri Light"/>
              </a:rPr>
              <a:t>o</a:t>
            </a:r>
            <a:r>
              <a:rPr sz="1800" spc="-2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f</a:t>
            </a:r>
            <a:r>
              <a:rPr sz="1800" dirty="0">
                <a:latin typeface="Calibri Light"/>
                <a:cs typeface="Calibri Light"/>
              </a:rPr>
              <a:t>ficie</a:t>
            </a:r>
            <a:r>
              <a:rPr sz="1800" spc="-15" dirty="0">
                <a:latin typeface="Calibri Light"/>
                <a:cs typeface="Calibri Light"/>
              </a:rPr>
              <a:t>n</a:t>
            </a:r>
            <a:r>
              <a:rPr sz="1800" spc="-2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 assorbivi</a:t>
            </a:r>
            <a:r>
              <a:rPr sz="1800" spc="-3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à</a:t>
            </a:r>
            <a:r>
              <a:rPr sz="1800" spc="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mola</a:t>
            </a:r>
            <a:r>
              <a:rPr sz="1800" spc="-20" dirty="0">
                <a:latin typeface="Calibri Light"/>
                <a:cs typeface="Calibri Light"/>
              </a:rPr>
              <a:t>r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</a:t>
            </a:r>
            <a:r>
              <a:rPr sz="1800" baseline="25462" dirty="0">
                <a:latin typeface="Calibri Light"/>
                <a:cs typeface="Calibri Light"/>
              </a:rPr>
              <a:t>-1 </a:t>
            </a:r>
            <a:r>
              <a:rPr sz="1800" spc="-202" baseline="25462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cm</a:t>
            </a:r>
            <a:r>
              <a:rPr sz="1800" spc="-130" dirty="0">
                <a:latin typeface="Calibri Light"/>
                <a:cs typeface="Calibri Light"/>
              </a:rPr>
              <a:t> </a:t>
            </a:r>
            <a:r>
              <a:rPr sz="1800" spc="7" baseline="25462" dirty="0">
                <a:latin typeface="Calibri Light"/>
                <a:cs typeface="Calibri Light"/>
              </a:rPr>
              <a:t>-</a:t>
            </a:r>
            <a:r>
              <a:rPr sz="1800" baseline="25462" dirty="0">
                <a:latin typeface="Calibri Light"/>
                <a:cs typeface="Calibri Light"/>
              </a:rPr>
              <a:t>1</a:t>
            </a:r>
            <a:r>
              <a:rPr sz="1800" dirty="0">
                <a:latin typeface="Calibri Light"/>
                <a:cs typeface="Calibri Light"/>
              </a:rPr>
              <a:t>)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5964" y="2425623"/>
            <a:ext cx="1047750" cy="590550"/>
          </a:xfrm>
          <a:custGeom>
            <a:avLst/>
            <a:gdLst/>
            <a:ahLst/>
            <a:cxnLst/>
            <a:rect l="l" t="t" r="r" b="b"/>
            <a:pathLst>
              <a:path w="1047750" h="590550">
                <a:moveTo>
                  <a:pt x="47878" y="519938"/>
                </a:moveTo>
                <a:lnTo>
                  <a:pt x="0" y="590423"/>
                </a:lnTo>
                <a:lnTo>
                  <a:pt x="85089" y="586359"/>
                </a:lnTo>
                <a:lnTo>
                  <a:pt x="73065" y="564896"/>
                </a:lnTo>
                <a:lnTo>
                  <a:pt x="58547" y="564896"/>
                </a:lnTo>
                <a:lnTo>
                  <a:pt x="52324" y="553847"/>
                </a:lnTo>
                <a:lnTo>
                  <a:pt x="63400" y="547644"/>
                </a:lnTo>
                <a:lnTo>
                  <a:pt x="47878" y="519938"/>
                </a:lnTo>
                <a:close/>
              </a:path>
              <a:path w="1047750" h="590550">
                <a:moveTo>
                  <a:pt x="63400" y="547644"/>
                </a:moveTo>
                <a:lnTo>
                  <a:pt x="52324" y="553847"/>
                </a:lnTo>
                <a:lnTo>
                  <a:pt x="58547" y="564896"/>
                </a:lnTo>
                <a:lnTo>
                  <a:pt x="69599" y="558708"/>
                </a:lnTo>
                <a:lnTo>
                  <a:pt x="63400" y="547644"/>
                </a:lnTo>
                <a:close/>
              </a:path>
              <a:path w="1047750" h="590550">
                <a:moveTo>
                  <a:pt x="69599" y="558708"/>
                </a:moveTo>
                <a:lnTo>
                  <a:pt x="58547" y="564896"/>
                </a:lnTo>
                <a:lnTo>
                  <a:pt x="73065" y="564896"/>
                </a:lnTo>
                <a:lnTo>
                  <a:pt x="69599" y="558708"/>
                </a:lnTo>
                <a:close/>
              </a:path>
              <a:path w="1047750" h="590550">
                <a:moveTo>
                  <a:pt x="1041400" y="0"/>
                </a:moveTo>
                <a:lnTo>
                  <a:pt x="63400" y="547644"/>
                </a:lnTo>
                <a:lnTo>
                  <a:pt x="69599" y="558708"/>
                </a:lnTo>
                <a:lnTo>
                  <a:pt x="1047623" y="11176"/>
                </a:lnTo>
                <a:lnTo>
                  <a:pt x="10414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2848" y="1559484"/>
            <a:ext cx="212725" cy="521334"/>
          </a:xfrm>
          <a:custGeom>
            <a:avLst/>
            <a:gdLst/>
            <a:ahLst/>
            <a:cxnLst/>
            <a:rect l="l" t="t" r="r" b="b"/>
            <a:pathLst>
              <a:path w="212725" h="521335">
                <a:moveTo>
                  <a:pt x="170691" y="68995"/>
                </a:moveTo>
                <a:lnTo>
                  <a:pt x="0" y="516382"/>
                </a:lnTo>
                <a:lnTo>
                  <a:pt x="11938" y="520826"/>
                </a:lnTo>
                <a:lnTo>
                  <a:pt x="182526" y="73510"/>
                </a:lnTo>
                <a:lnTo>
                  <a:pt x="170691" y="68995"/>
                </a:lnTo>
                <a:close/>
              </a:path>
              <a:path w="212725" h="521335">
                <a:moveTo>
                  <a:pt x="209469" y="57023"/>
                </a:moveTo>
                <a:lnTo>
                  <a:pt x="175260" y="57023"/>
                </a:lnTo>
                <a:lnTo>
                  <a:pt x="187071" y="61595"/>
                </a:lnTo>
                <a:lnTo>
                  <a:pt x="182526" y="73510"/>
                </a:lnTo>
                <a:lnTo>
                  <a:pt x="212217" y="84836"/>
                </a:lnTo>
                <a:lnTo>
                  <a:pt x="209469" y="57023"/>
                </a:lnTo>
                <a:close/>
              </a:path>
              <a:path w="212725" h="521335">
                <a:moveTo>
                  <a:pt x="175260" y="57023"/>
                </a:moveTo>
                <a:lnTo>
                  <a:pt x="170691" y="68995"/>
                </a:lnTo>
                <a:lnTo>
                  <a:pt x="182526" y="73510"/>
                </a:lnTo>
                <a:lnTo>
                  <a:pt x="187071" y="61595"/>
                </a:lnTo>
                <a:lnTo>
                  <a:pt x="175260" y="57023"/>
                </a:lnTo>
                <a:close/>
              </a:path>
              <a:path w="212725" h="521335">
                <a:moveTo>
                  <a:pt x="203835" y="0"/>
                </a:moveTo>
                <a:lnTo>
                  <a:pt x="140970" y="57658"/>
                </a:lnTo>
                <a:lnTo>
                  <a:pt x="170691" y="68995"/>
                </a:lnTo>
                <a:lnTo>
                  <a:pt x="175260" y="57023"/>
                </a:lnTo>
                <a:lnTo>
                  <a:pt x="209469" y="57023"/>
                </a:lnTo>
                <a:lnTo>
                  <a:pt x="2038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7827" y="2425116"/>
            <a:ext cx="554355" cy="193675"/>
          </a:xfrm>
          <a:custGeom>
            <a:avLst/>
            <a:gdLst/>
            <a:ahLst/>
            <a:cxnLst/>
            <a:rect l="l" t="t" r="r" b="b"/>
            <a:pathLst>
              <a:path w="554354" h="193675">
                <a:moveTo>
                  <a:pt x="479674" y="163166"/>
                </a:moveTo>
                <a:lnTo>
                  <a:pt x="470154" y="193421"/>
                </a:lnTo>
                <a:lnTo>
                  <a:pt x="554355" y="179959"/>
                </a:lnTo>
                <a:lnTo>
                  <a:pt x="540928" y="167004"/>
                </a:lnTo>
                <a:lnTo>
                  <a:pt x="491871" y="167004"/>
                </a:lnTo>
                <a:lnTo>
                  <a:pt x="479674" y="163166"/>
                </a:lnTo>
                <a:close/>
              </a:path>
              <a:path w="554354" h="193675">
                <a:moveTo>
                  <a:pt x="483508" y="150981"/>
                </a:moveTo>
                <a:lnTo>
                  <a:pt x="479674" y="163166"/>
                </a:lnTo>
                <a:lnTo>
                  <a:pt x="491871" y="167004"/>
                </a:lnTo>
                <a:lnTo>
                  <a:pt x="495681" y="154812"/>
                </a:lnTo>
                <a:lnTo>
                  <a:pt x="483508" y="150981"/>
                </a:lnTo>
                <a:close/>
              </a:path>
              <a:path w="554354" h="193675">
                <a:moveTo>
                  <a:pt x="493014" y="120776"/>
                </a:moveTo>
                <a:lnTo>
                  <a:pt x="483508" y="150981"/>
                </a:lnTo>
                <a:lnTo>
                  <a:pt x="495681" y="154812"/>
                </a:lnTo>
                <a:lnTo>
                  <a:pt x="491871" y="167004"/>
                </a:lnTo>
                <a:lnTo>
                  <a:pt x="540928" y="167004"/>
                </a:lnTo>
                <a:lnTo>
                  <a:pt x="493014" y="120776"/>
                </a:lnTo>
                <a:close/>
              </a:path>
              <a:path w="554354" h="193675">
                <a:moveTo>
                  <a:pt x="3810" y="0"/>
                </a:moveTo>
                <a:lnTo>
                  <a:pt x="0" y="12191"/>
                </a:lnTo>
                <a:lnTo>
                  <a:pt x="479674" y="163166"/>
                </a:lnTo>
                <a:lnTo>
                  <a:pt x="483508" y="150981"/>
                </a:lnTo>
                <a:lnTo>
                  <a:pt x="381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2200" y="3890061"/>
            <a:ext cx="7649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Assorbanza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una </a:t>
            </a:r>
            <a:r>
              <a:rPr sz="2400" spc="-15" dirty="0">
                <a:latin typeface="Calibri"/>
                <a:cs typeface="Calibri"/>
              </a:rPr>
              <a:t>grandezza</a:t>
            </a:r>
            <a:r>
              <a:rPr sz="2400" spc="-5" dirty="0">
                <a:latin typeface="Calibri"/>
                <a:cs typeface="Calibri"/>
              </a:rPr>
              <a:t> adimensionale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evidente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4541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A=log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P0/P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8379" y="7620"/>
            <a:ext cx="8409940" cy="5152644"/>
            <a:chOff x="2278379" y="7620"/>
            <a:chExt cx="8409940" cy="51526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187" y="304800"/>
              <a:ext cx="7033259" cy="4855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78379" y="7620"/>
              <a:ext cx="8409940" cy="830580"/>
            </a:xfrm>
            <a:custGeom>
              <a:avLst/>
              <a:gdLst/>
              <a:ahLst/>
              <a:cxnLst/>
              <a:rect l="l" t="t" r="r" b="b"/>
              <a:pathLst>
                <a:path w="8409940" h="830580">
                  <a:moveTo>
                    <a:pt x="8409432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8409432" y="830579"/>
                  </a:lnTo>
                  <a:lnTo>
                    <a:pt x="8409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9963" y="20193"/>
            <a:ext cx="644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30" dirty="0">
                <a:latin typeface="Calibri"/>
                <a:cs typeface="Calibri"/>
              </a:rPr>
              <a:t>Termini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impiegati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10" dirty="0">
                <a:latin typeface="Calibri"/>
                <a:cs typeface="Calibri"/>
              </a:rPr>
              <a:t> spettrometria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191" y="4149852"/>
            <a:ext cx="11677015" cy="2246630"/>
          </a:xfrm>
          <a:custGeom>
            <a:avLst/>
            <a:gdLst/>
            <a:ahLst/>
            <a:cxnLst/>
            <a:rect l="l" t="t" r="r" b="b"/>
            <a:pathLst>
              <a:path w="11677015" h="2246629">
                <a:moveTo>
                  <a:pt x="11676888" y="0"/>
                </a:moveTo>
                <a:lnTo>
                  <a:pt x="0" y="0"/>
                </a:lnTo>
                <a:lnTo>
                  <a:pt x="0" y="2246376"/>
                </a:lnTo>
                <a:lnTo>
                  <a:pt x="11676888" y="2246376"/>
                </a:lnTo>
                <a:lnTo>
                  <a:pt x="1167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846" y="4166996"/>
            <a:ext cx="115189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Uso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legge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Calcolare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conoscendo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Possiamo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valore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dell'assorbanza</a:t>
            </a:r>
            <a:r>
              <a:rPr sz="2000" spc="-15" dirty="0">
                <a:latin typeface="Calibri"/>
                <a:cs typeface="Calibri"/>
              </a:rPr>
              <a:t> misurata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10" dirty="0">
                <a:latin typeface="Calibri"/>
                <a:cs typeface="Calibri"/>
              </a:rPr>
              <a:t> ottenere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variano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solvente,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composizione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dell'analita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solvente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costruire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268351"/>
            <a:ext cx="47345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607" y="5204841"/>
            <a:ext cx="96202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spazio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15" dirty="0">
                <a:latin typeface="Calibri"/>
                <a:cs typeface="Calibri"/>
              </a:rPr>
              <a:t>elevata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termine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</a:t>
            </a:r>
            <a:r>
              <a:rPr lang="it-IT" spc="-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BILE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caratterizzata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frequenza,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d’onda,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l’ampiezza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descritta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 insieme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pacchetti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6091" y="1379300"/>
            <a:ext cx="9411970" cy="2896870"/>
            <a:chOff x="736091" y="1379300"/>
            <a:chExt cx="9411970" cy="2896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091" y="1379300"/>
              <a:ext cx="9411433" cy="28964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90815" y="2304287"/>
              <a:ext cx="0" cy="889635"/>
            </a:xfrm>
            <a:custGeom>
              <a:avLst/>
              <a:gdLst/>
              <a:ahLst/>
              <a:cxnLst/>
              <a:rect l="l" t="t" r="r" b="b"/>
              <a:pathLst>
                <a:path h="889635">
                  <a:moveTo>
                    <a:pt x="0" y="0"/>
                  </a:moveTo>
                  <a:lnTo>
                    <a:pt x="0" y="889381"/>
                  </a:lnTo>
                </a:path>
              </a:pathLst>
            </a:custGeom>
            <a:ln w="5715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0815" y="2420111"/>
              <a:ext cx="2543175" cy="267335"/>
            </a:xfrm>
            <a:custGeom>
              <a:avLst/>
              <a:gdLst/>
              <a:ahLst/>
              <a:cxnLst/>
              <a:rect l="l" t="t" r="r" b="b"/>
              <a:pathLst>
                <a:path w="2543175" h="267335">
                  <a:moveTo>
                    <a:pt x="0" y="267335"/>
                  </a:moveTo>
                  <a:lnTo>
                    <a:pt x="254317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70185" y="2202307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ampiezza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832" y="4160011"/>
            <a:ext cx="425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Perpendicolare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propagazione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7903" y="3762755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4892" y="1929383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ELETTRICO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76616" y="6115811"/>
            <a:ext cx="1493520" cy="742315"/>
          </a:xfrm>
          <a:custGeom>
            <a:avLst/>
            <a:gdLst/>
            <a:ahLst/>
            <a:cxnLst/>
            <a:rect l="l" t="t" r="r" b="b"/>
            <a:pathLst>
              <a:path w="1493520" h="742315">
                <a:moveTo>
                  <a:pt x="746759" y="0"/>
                </a:moveTo>
                <a:lnTo>
                  <a:pt x="0" y="742187"/>
                </a:lnTo>
                <a:lnTo>
                  <a:pt x="1493519" y="742187"/>
                </a:lnTo>
                <a:lnTo>
                  <a:pt x="746759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015" y="131063"/>
            <a:ext cx="5967984" cy="45811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604759" y="6452615"/>
            <a:ext cx="814069" cy="405765"/>
          </a:xfrm>
          <a:custGeom>
            <a:avLst/>
            <a:gdLst/>
            <a:ahLst/>
            <a:cxnLst/>
            <a:rect l="l" t="t" r="r" b="b"/>
            <a:pathLst>
              <a:path w="814070" h="405765">
                <a:moveTo>
                  <a:pt x="406908" y="0"/>
                </a:moveTo>
                <a:lnTo>
                  <a:pt x="0" y="405384"/>
                </a:lnTo>
                <a:lnTo>
                  <a:pt x="813816" y="405384"/>
                </a:lnTo>
                <a:lnTo>
                  <a:pt x="406908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697" y="119633"/>
            <a:ext cx="5916930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u="sng" spc="-5" dirty="0">
                <a:latin typeface="Calibri"/>
                <a:cs typeface="Calibri"/>
              </a:rPr>
              <a:t>Spettri</a:t>
            </a:r>
            <a:r>
              <a:rPr sz="2300" b="1" u="sng" spc="-30" dirty="0">
                <a:latin typeface="Calibri"/>
                <a:cs typeface="Calibri"/>
              </a:rPr>
              <a:t> </a:t>
            </a:r>
            <a:r>
              <a:rPr sz="2300" b="1" u="sng" dirty="0">
                <a:latin typeface="Calibri"/>
                <a:cs typeface="Calibri"/>
              </a:rPr>
              <a:t>di</a:t>
            </a:r>
            <a:r>
              <a:rPr sz="2300" b="1" u="sng" spc="-25" dirty="0">
                <a:latin typeface="Calibri"/>
                <a:cs typeface="Calibri"/>
              </a:rPr>
              <a:t> </a:t>
            </a:r>
            <a:r>
              <a:rPr sz="2300" b="1" u="sng" spc="-5" dirty="0">
                <a:latin typeface="Calibri"/>
                <a:cs typeface="Calibri"/>
              </a:rPr>
              <a:t>assorbimento</a:t>
            </a:r>
            <a:endParaRPr sz="2300" u="sng" dirty="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Calibri"/>
                <a:cs typeface="Calibri"/>
              </a:rPr>
              <a:t>Lo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 </a:t>
            </a:r>
            <a:r>
              <a:rPr sz="2300" spc="-15" dirty="0">
                <a:latin typeface="Calibri"/>
                <a:cs typeface="Calibri"/>
              </a:rPr>
              <a:t>mostra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l'andamento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dell'assorbanza in funzione della lunghezza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spc="-10" dirty="0">
                <a:latin typeface="Calibri"/>
                <a:cs typeface="Calibri"/>
              </a:rPr>
              <a:t>L'andamento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dell'assorbività </a:t>
            </a:r>
            <a:r>
              <a:rPr sz="2300" spc="-10" dirty="0">
                <a:latin typeface="Calibri"/>
                <a:cs typeface="Calibri"/>
              </a:rPr>
              <a:t>molare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funzione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della </a:t>
            </a:r>
            <a:r>
              <a:rPr sz="2300" spc="-10" dirty="0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 </a:t>
            </a:r>
            <a:r>
              <a:rPr sz="2300" spc="-5" dirty="0">
                <a:latin typeface="Calibri"/>
                <a:cs typeface="Calibri"/>
              </a:rPr>
              <a:t>indipendente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dalla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concentrazione.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Questo </a:t>
            </a:r>
            <a:r>
              <a:rPr sz="2300" dirty="0">
                <a:latin typeface="Calibri"/>
                <a:cs typeface="Calibri"/>
              </a:rPr>
              <a:t>tipo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andamento </a:t>
            </a:r>
            <a:r>
              <a:rPr sz="2300" spc="-15" dirty="0">
                <a:latin typeface="Calibri"/>
                <a:cs typeface="Calibri"/>
              </a:rPr>
              <a:t>spettrale</a:t>
            </a:r>
            <a:r>
              <a:rPr sz="2300" dirty="0">
                <a:latin typeface="Calibri"/>
                <a:cs typeface="Calibri"/>
              </a:rPr>
              <a:t> è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caratteristico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determinata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molecola</a:t>
            </a:r>
            <a:r>
              <a:rPr sz="2300" dirty="0">
                <a:latin typeface="Calibri"/>
                <a:cs typeface="Calibri"/>
              </a:rPr>
              <a:t> e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alcune </a:t>
            </a:r>
            <a:r>
              <a:rPr sz="2300" spc="-15" dirty="0">
                <a:latin typeface="Calibri"/>
                <a:cs typeface="Calibri"/>
              </a:rPr>
              <a:t>volte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viene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usato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 </a:t>
            </a:r>
            <a:r>
              <a:rPr sz="2300" spc="-10" dirty="0">
                <a:latin typeface="Calibri"/>
                <a:cs typeface="Calibri"/>
              </a:rPr>
              <a:t>identificare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confermare</a:t>
            </a:r>
            <a:r>
              <a:rPr sz="2300" spc="-5" dirty="0">
                <a:latin typeface="Calibri"/>
                <a:cs typeface="Calibri"/>
              </a:rPr>
              <a:t> l'identità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-10" dirty="0">
                <a:latin typeface="Calibri"/>
                <a:cs typeface="Calibri"/>
              </a:rPr>
              <a:t> particolare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Il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colore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soluzione</a:t>
            </a:r>
            <a:r>
              <a:rPr sz="2300" dirty="0">
                <a:latin typeface="Calibri"/>
                <a:cs typeface="Calibri"/>
              </a:rPr>
              <a:t> 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legato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 </a:t>
            </a:r>
            <a:r>
              <a:rPr sz="2300" spc="-5" dirty="0">
                <a:latin typeface="Calibri"/>
                <a:cs typeface="Calibri"/>
              </a:rPr>
              <a:t>suo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0"/>
            <a:ext cx="11214100" cy="6524625"/>
            <a:chOff x="489204" y="0"/>
            <a:chExt cx="11214100" cy="6524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583691"/>
              <a:ext cx="2833116" cy="49667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9204" y="0"/>
              <a:ext cx="9074150" cy="6524625"/>
            </a:xfrm>
            <a:custGeom>
              <a:avLst/>
              <a:gdLst/>
              <a:ahLst/>
              <a:cxnLst/>
              <a:rect l="l" t="t" r="r" b="b"/>
              <a:pathLst>
                <a:path w="9074150" h="6524625">
                  <a:moveTo>
                    <a:pt x="9073896" y="0"/>
                  </a:moveTo>
                  <a:lnTo>
                    <a:pt x="0" y="0"/>
                  </a:lnTo>
                  <a:lnTo>
                    <a:pt x="0" y="6524244"/>
                  </a:lnTo>
                  <a:lnTo>
                    <a:pt x="9073896" y="6524244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639" y="16255"/>
            <a:ext cx="3105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ASSORBIMENTO</a:t>
            </a:r>
            <a:r>
              <a:rPr sz="2200" b="1" spc="-40" dirty="0">
                <a:latin typeface="Calibri"/>
                <a:cs typeface="Calibri"/>
              </a:rPr>
              <a:t> ATOMICO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39" y="687069"/>
            <a:ext cx="8917305" cy="572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Quando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fascio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attraversa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mezzo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contenente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atomi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gassosi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poche </a:t>
            </a:r>
            <a:r>
              <a:rPr sz="2200" spc="-15" dirty="0">
                <a:latin typeface="Calibri"/>
                <a:cs typeface="Calibri"/>
              </a:rPr>
              <a:t>frequenze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 </a:t>
            </a:r>
            <a:r>
              <a:rPr sz="2200" spc="-20" dirty="0">
                <a:latin typeface="Calibri"/>
                <a:cs typeface="Calibri"/>
              </a:rPr>
              <a:t>attenuate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36639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lo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spettro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registrato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spettrometro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risoluzione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consiste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numero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b="1" u="sng" spc="-5" dirty="0">
                <a:latin typeface="Calibri"/>
                <a:cs typeface="Calibri"/>
              </a:rPr>
              <a:t>righe</a:t>
            </a:r>
            <a:r>
              <a:rPr sz="2200" spc="-5" dirty="0">
                <a:latin typeface="Calibri"/>
                <a:cs typeface="Calibri"/>
              </a:rPr>
              <a:t> di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assorbimento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strette.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26098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esempio: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transizioni,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(frecce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blu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livelli, </a:t>
            </a:r>
            <a:r>
              <a:rPr sz="2200" spc="-15" dirty="0">
                <a:latin typeface="Calibri"/>
                <a:cs typeface="Calibri"/>
              </a:rPr>
              <a:t>coinvolgono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l'eccitazione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spc="-10" dirty="0">
                <a:latin typeface="Calibri"/>
                <a:cs typeface="Calibri"/>
              </a:rPr>
              <a:t>singolo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elettrone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esterno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sodio </a:t>
            </a:r>
            <a:r>
              <a:rPr sz="2200" spc="-10" dirty="0">
                <a:latin typeface="Calibri"/>
                <a:cs typeface="Calibri"/>
              </a:rPr>
              <a:t>dall'orbitale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dello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temperatura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ambiente,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agli </a:t>
            </a:r>
            <a:r>
              <a:rPr sz="2200" spc="-10" dirty="0">
                <a:latin typeface="Calibri"/>
                <a:cs typeface="Calibri"/>
              </a:rPr>
              <a:t>orbitali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3p, 4p, 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5p)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Queste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eccitazioni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provocate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20" dirty="0">
                <a:latin typeface="Calibri"/>
                <a:cs typeface="Calibri"/>
              </a:rPr>
              <a:t>fotoni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-10" dirty="0">
                <a:latin typeface="Calibri"/>
                <a:cs typeface="Calibri"/>
              </a:rPr>
              <a:t> energia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esattamente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differenza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3s.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transizioni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diversi</a:t>
            </a:r>
            <a:r>
              <a:rPr sz="2200" spc="-10" dirty="0">
                <a:latin typeface="Calibri"/>
                <a:cs typeface="Calibri"/>
              </a:rPr>
              <a:t> orbitali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vengono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chiamate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transizioni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elettroniche</a:t>
            </a:r>
            <a:r>
              <a:rPr sz="2200" spc="-10" dirty="0">
                <a:latin typeface="Calibri"/>
                <a:cs typeface="Calibri"/>
              </a:rPr>
              <a:t>.</a:t>
            </a:r>
            <a:r>
              <a:rPr sz="2200" spc="-5" dirty="0">
                <a:latin typeface="Calibri"/>
                <a:cs typeface="Calibri"/>
              </a:rPr>
              <a:t> 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</a:t>
            </a:r>
            <a:r>
              <a:rPr sz="2200" spc="-10" dirty="0">
                <a:latin typeface="Calibri"/>
                <a:cs typeface="Calibri"/>
              </a:rPr>
              <a:t> l'assorbimento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atomico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singola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usando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sorgente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monocromatica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riga</a:t>
            </a:r>
            <a:r>
              <a:rPr sz="2200" spc="-10" dirty="0">
                <a:latin typeface="Calibri"/>
                <a:cs typeface="Calibri"/>
              </a:rPr>
              <a:t> 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stretta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4908" y="900760"/>
            <a:ext cx="53587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596390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8657" y="900760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908" y="1815846"/>
            <a:ext cx="1133602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ultravioletta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visibile: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845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9115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556DADB-1EB9-30EE-CA1B-87EF4B78D4E5}"/>
              </a:ext>
            </a:extLst>
          </p:cNvPr>
          <p:cNvSpPr txBox="1">
            <a:spLocks/>
          </p:cNvSpPr>
          <p:nvPr/>
        </p:nvSpPr>
        <p:spPr>
          <a:xfrm>
            <a:off x="514908" y="120663"/>
            <a:ext cx="398089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ea typeface="+mj-ea"/>
                <a:cs typeface="Microsoft Himalay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200" b="1" kern="0" spc="-10" dirty="0">
                <a:latin typeface="Calibri"/>
                <a:cs typeface="Calibri"/>
              </a:rPr>
              <a:t>ASSORBIMENTO</a:t>
            </a:r>
            <a:r>
              <a:rPr lang="it-IT" sz="2200" b="1" kern="0" spc="-40" dirty="0">
                <a:latin typeface="Calibri"/>
                <a:cs typeface="Calibri"/>
              </a:rPr>
              <a:t> MOLECOLARE</a:t>
            </a:r>
            <a:endParaRPr lang="it-IT" sz="2200" kern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90" y="76200"/>
            <a:ext cx="3211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transizione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elettronica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90" y="762000"/>
            <a:ext cx="1074483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trasferimento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elettrone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orbitale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elettronico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altro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transizione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negli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atomici)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49" y="2119630"/>
            <a:ext cx="535813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Assorbimento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molecolare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28625" algn="l"/>
                <a:tab pos="1595755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</a:t>
            </a:r>
            <a:r>
              <a:rPr sz="2100" spc="-5" dirty="0">
                <a:latin typeface="Calibri"/>
                <a:cs typeface="Calibri"/>
              </a:rPr>
              <a:t>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1820" y="2731135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527" y="3953002"/>
            <a:ext cx="11336655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u="sng" spc="-15" dirty="0">
                <a:latin typeface="Calibri"/>
                <a:cs typeface="Calibri"/>
              </a:rPr>
              <a:t>Per</a:t>
            </a:r>
            <a:r>
              <a:rPr sz="2100" i="1" u="sng" spc="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la</a:t>
            </a:r>
            <a:r>
              <a:rPr sz="2100" i="1" u="sng" spc="-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radiazione</a:t>
            </a:r>
            <a:r>
              <a:rPr sz="2100" i="1" u="sng" spc="5" dirty="0">
                <a:latin typeface="Calibri"/>
                <a:cs typeface="Calibri"/>
              </a:rPr>
              <a:t> </a:t>
            </a:r>
            <a:r>
              <a:rPr sz="2100" i="1" u="sng" spc="-15" dirty="0">
                <a:latin typeface="Calibri"/>
                <a:cs typeface="Calibri"/>
              </a:rPr>
              <a:t>ultravioletta</a:t>
            </a:r>
            <a:r>
              <a:rPr sz="2100" i="1" u="sng" spc="-30" dirty="0">
                <a:latin typeface="Calibri"/>
                <a:cs typeface="Calibri"/>
              </a:rPr>
              <a:t> </a:t>
            </a:r>
            <a:r>
              <a:rPr sz="2100" i="1" u="sng" dirty="0">
                <a:latin typeface="Calibri"/>
                <a:cs typeface="Calibri"/>
              </a:rPr>
              <a:t>e</a:t>
            </a:r>
            <a:r>
              <a:rPr sz="2100" i="1" u="sng" spc="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visibile:</a:t>
            </a:r>
            <a:endParaRPr sz="2100" i="1" u="sng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i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energia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10" dirty="0">
                <a:latin typeface="Calibri"/>
                <a:cs typeface="Calibri"/>
              </a:rPr>
              <a:t> orbitali)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210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8480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210693"/>
            <a:ext cx="34842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u="sng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sz="2300" b="1" u="sng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u="sng" spc="-10" dirty="0">
                <a:solidFill>
                  <a:srgbClr val="FF0000"/>
                </a:solidFill>
                <a:latin typeface="Calibri"/>
                <a:cs typeface="Calibri"/>
              </a:rPr>
              <a:t>infrarosso</a:t>
            </a:r>
            <a:r>
              <a:rPr sz="2300" b="1" u="sng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u="sng" dirty="0">
                <a:solidFill>
                  <a:srgbClr val="FF0000"/>
                </a:solidFill>
                <a:latin typeface="Calibri"/>
                <a:cs typeface="Calibri"/>
              </a:rPr>
              <a:t>(IR)</a:t>
            </a:r>
            <a:endParaRPr sz="2300" u="sng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960196"/>
            <a:ext cx="11406505" cy="5312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infrarossa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generalmente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sufficiente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provocare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transizioni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elettroniche,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può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indurre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transizioni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negli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stati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vibrazionali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rotazionali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dello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stato</a:t>
            </a:r>
            <a:r>
              <a:rPr sz="20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elettronico</a:t>
            </a:r>
            <a:r>
              <a:rPr sz="20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fondamentale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della</a:t>
            </a:r>
            <a:r>
              <a:rPr sz="20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molecola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600"/>
              </a:spcBef>
              <a:tabLst>
                <a:tab pos="850900" algn="l"/>
                <a:tab pos="1139190" algn="l"/>
                <a:tab pos="1840230" algn="l"/>
                <a:tab pos="3444875" algn="l"/>
                <a:tab pos="4358005" algn="l"/>
                <a:tab pos="4854575" algn="l"/>
                <a:tab pos="5165725" algn="l"/>
                <a:tab pos="6200775" algn="l"/>
                <a:tab pos="7072630" algn="l"/>
                <a:tab pos="8209280" algn="l"/>
                <a:tab pos="8712835" algn="l"/>
                <a:tab pos="9881235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é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ab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ia	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10" dirty="0">
                <a:latin typeface="Calibri"/>
                <a:cs typeface="Calibri"/>
              </a:rPr>
              <a:t>ch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	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tt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zioni	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q</a:t>
            </a:r>
            <a:r>
              <a:rPr sz="2000" spc="-5" dirty="0">
                <a:latin typeface="Calibri"/>
                <a:cs typeface="Calibri"/>
              </a:rPr>
              <a:t>uen</a:t>
            </a:r>
            <a:r>
              <a:rPr sz="2000" spc="-45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ponde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  </a:t>
            </a:r>
            <a:r>
              <a:rPr sz="2000" spc="-15" dirty="0">
                <a:latin typeface="Calibri"/>
                <a:cs typeface="Calibri"/>
              </a:rPr>
              <a:t>esattamente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energie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corrispondenti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fondamentale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lang="it-IT" sz="17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300" b="1" u="sng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sz="2300" b="1" u="sng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u="sng" spc="-5" dirty="0">
                <a:solidFill>
                  <a:srgbClr val="FF0000"/>
                </a:solidFill>
                <a:latin typeface="Calibri"/>
                <a:cs typeface="Calibri"/>
              </a:rPr>
              <a:t>di radiazione</a:t>
            </a:r>
            <a:r>
              <a:rPr sz="2300" b="1" u="sng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u="sng" spc="-15" dirty="0">
                <a:solidFill>
                  <a:srgbClr val="FF0000"/>
                </a:solidFill>
                <a:latin typeface="Calibri"/>
                <a:cs typeface="Calibri"/>
              </a:rPr>
              <a:t>ultravioletta</a:t>
            </a:r>
            <a:r>
              <a:rPr sz="2300" b="1" u="sng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u="sng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u="sng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u="sng" spc="-5" dirty="0">
                <a:solidFill>
                  <a:srgbClr val="FF0000"/>
                </a:solidFill>
                <a:latin typeface="Calibri"/>
                <a:cs typeface="Calibri"/>
              </a:rPr>
              <a:t>visibile </a:t>
            </a:r>
            <a:r>
              <a:rPr sz="2300" b="1" u="sng" spc="-15" dirty="0">
                <a:solidFill>
                  <a:srgbClr val="FF0000"/>
                </a:solidFill>
                <a:latin typeface="Calibri"/>
                <a:cs typeface="Calibri"/>
              </a:rPr>
              <a:t>(UV/VIS)</a:t>
            </a:r>
            <a:endParaRPr sz="2300" u="sng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L'assorbimento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regioni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dell'ultravioletto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consiste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bande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costituite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ravvicinate.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tipica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banda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consiste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molto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elevato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che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portano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uno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spettro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continuo.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900" dirty="0">
              <a:latin typeface="Calibri"/>
              <a:cs typeface="Calibri"/>
            </a:endParaRPr>
          </a:p>
          <a:p>
            <a:pPr marL="12700" marR="7620" algn="just">
              <a:lnSpc>
                <a:spcPct val="100499"/>
              </a:lnSpc>
              <a:tabLst>
                <a:tab pos="347345" algn="l"/>
                <a:tab pos="1461770" algn="l"/>
                <a:tab pos="1781810" algn="l"/>
                <a:tab pos="2571750" algn="l"/>
                <a:tab pos="3787775" algn="l"/>
                <a:tab pos="4426585" algn="l"/>
                <a:tab pos="5648960" algn="l"/>
                <a:tab pos="6101715" algn="l"/>
                <a:tab pos="7108825" algn="l"/>
                <a:tab pos="7372984" algn="l"/>
                <a:tab pos="7689850" algn="l"/>
                <a:tab pos="8505190" algn="l"/>
                <a:tab pos="8763000" algn="l"/>
                <a:tab pos="9543415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lu</a:t>
            </a:r>
            <a:r>
              <a:rPr sz="2000" dirty="0">
                <a:latin typeface="Calibri"/>
                <a:cs typeface="Calibri"/>
              </a:rPr>
              <a:t>zione	</a:t>
            </a:r>
            <a:r>
              <a:rPr sz="2000" spc="-2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speci</a:t>
            </a:r>
            <a:r>
              <a:rPr sz="2000" dirty="0">
                <a:latin typeface="Calibri"/>
                <a:cs typeface="Calibri"/>
              </a:rPr>
              <a:t>e	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	</a:t>
            </a: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dirty="0">
                <a:latin typeface="Calibri"/>
                <a:cs typeface="Calibri"/>
              </a:rPr>
              <a:t>o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	e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	a	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'a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spesso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diventa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slargata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picchi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arrotondati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continui.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15" y="152400"/>
            <a:ext cx="34804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Limitazioni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legge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Beer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75" y="609600"/>
            <a:ext cx="11604625" cy="572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5" dirty="0">
                <a:latin typeface="Calibri"/>
                <a:cs typeface="Calibri"/>
              </a:rPr>
              <a:t>relazione lineare </a:t>
            </a:r>
            <a:r>
              <a:rPr sz="2100" spc="-20" dirty="0">
                <a:latin typeface="Calibri"/>
                <a:cs typeface="Calibri"/>
              </a:rPr>
              <a:t>fra </a:t>
            </a:r>
            <a:r>
              <a:rPr sz="2100" spc="-10" dirty="0">
                <a:latin typeface="Calibri"/>
                <a:cs typeface="Calibri"/>
              </a:rPr>
              <a:t>l'assorbanza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5" dirty="0">
                <a:latin typeface="Calibri"/>
                <a:cs typeface="Calibri"/>
              </a:rPr>
              <a:t>il cammino </a:t>
            </a:r>
            <a:r>
              <a:rPr sz="2100" spc="-10" dirty="0">
                <a:latin typeface="Calibri"/>
                <a:cs typeface="Calibri"/>
              </a:rPr>
              <a:t>ottico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concentrazione </a:t>
            </a:r>
            <a:r>
              <a:rPr sz="2100" spc="-5" dirty="0">
                <a:latin typeface="Calibri"/>
                <a:cs typeface="Calibri"/>
              </a:rPr>
              <a:t>fissa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una generalizzazione </a:t>
            </a:r>
            <a:r>
              <a:rPr sz="2100" spc="-5" dirty="0">
                <a:latin typeface="Calibri"/>
                <a:cs typeface="Calibri"/>
              </a:rPr>
              <a:t> 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esistono</a:t>
            </a:r>
            <a:r>
              <a:rPr sz="2100" spc="-5" dirty="0">
                <a:latin typeface="Calibri"/>
                <a:cs typeface="Calibri"/>
              </a:rPr>
              <a:t> poche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eccezioni.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osservano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frequentemente</a:t>
            </a:r>
            <a:r>
              <a:rPr sz="2100" spc="-5" dirty="0">
                <a:latin typeface="Calibri"/>
                <a:cs typeface="Calibri"/>
              </a:rPr>
              <a:t> deviazioni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diretta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assorbanza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ottico</a:t>
            </a:r>
            <a:r>
              <a:rPr sz="2100" dirty="0">
                <a:latin typeface="Calibri"/>
                <a:cs typeface="Calibri"/>
              </a:rPr>
              <a:t> b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costante.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reali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analita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&gt;0,01M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troppa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vicinanza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intermolecolare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strumentali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luce</a:t>
            </a:r>
            <a:r>
              <a:rPr sz="2100" spc="-5" dirty="0">
                <a:latin typeface="Calibri"/>
                <a:cs typeface="Calibri"/>
              </a:rPr>
              <a:t> non </a:t>
            </a:r>
            <a:r>
              <a:rPr sz="2100" spc="-10" dirty="0">
                <a:latin typeface="Calibri"/>
                <a:cs typeface="Calibri"/>
              </a:rPr>
              <a:t>monocromatica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chimiche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associazione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dissociazione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esame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15" dirty="0">
                <a:latin typeface="Calibri"/>
                <a:cs typeface="Calibri"/>
              </a:rPr>
              <a:t>solvente,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(prodotti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assorbono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diverso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dall'analita)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704" y="2017776"/>
            <a:ext cx="2749296" cy="4381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212293"/>
            <a:ext cx="27387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" y="916305"/>
            <a:ext cx="11950700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304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(atomi,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molecole,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livelli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energetici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superiori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bombardamento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-5" dirty="0">
                <a:latin typeface="Calibri"/>
                <a:cs typeface="Calibri"/>
              </a:rPr>
              <a:t>plasma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dirty="0">
                <a:latin typeface="Calibri"/>
                <a:cs typeface="Calibri"/>
              </a:rPr>
              <a:t>alla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fiamma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115"/>
              </a:spcBef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vita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media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generalmente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estremamente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breve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(10</a:t>
            </a:r>
            <a:r>
              <a:rPr sz="2100" baseline="25793" dirty="0">
                <a:latin typeface="Calibri"/>
                <a:cs typeface="Calibri"/>
              </a:rPr>
              <a:t>−9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10</a:t>
            </a:r>
            <a:r>
              <a:rPr sz="2100" baseline="25793" dirty="0">
                <a:latin typeface="Calibri"/>
                <a:cs typeface="Calibri"/>
              </a:rPr>
              <a:t>−6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it-IT"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 dirty="0">
              <a:latin typeface="Calibri"/>
              <a:cs typeface="Calibri"/>
            </a:endParaRPr>
          </a:p>
          <a:p>
            <a:pPr marL="6102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tornare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 </a:t>
            </a:r>
            <a:r>
              <a:rPr sz="1800" b="1" spc="-15" dirty="0">
                <a:latin typeface="Calibri"/>
                <a:cs typeface="Calibri"/>
              </a:rPr>
              <a:t>stato</a:t>
            </a:r>
            <a:r>
              <a:rPr sz="1800" b="1" spc="-10" dirty="0">
                <a:latin typeface="Calibri"/>
                <a:cs typeface="Calibri"/>
              </a:rPr>
              <a:t> fondamentale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specie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rilascia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l'energia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eccesso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nella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forma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radiazione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elettromagnetica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244" y="6061049"/>
            <a:ext cx="10064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EMISSIONE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DI</a:t>
            </a:r>
            <a:r>
              <a:rPr sz="2100" b="1" dirty="0">
                <a:latin typeface="Calibri"/>
                <a:cs typeface="Calibri"/>
              </a:rPr>
              <a:t> UNA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RADIAZIONE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ELETTROMAGNETICA=grandezza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misurabile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0" dirty="0">
                <a:latin typeface="Calibri"/>
                <a:cs typeface="Calibri"/>
              </a:rPr>
              <a:t>(</a:t>
            </a:r>
            <a:r>
              <a:rPr sz="2100" spc="-40" dirty="0">
                <a:latin typeface="Symbol"/>
                <a:cs typeface="Symbol"/>
              </a:rPr>
              <a:t>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intensità)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758" y="443679"/>
            <a:ext cx="7091045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Caratteristiche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spettro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emissione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La radiazione di </a:t>
            </a:r>
            <a:r>
              <a:rPr sz="2400" dirty="0">
                <a:latin typeface="Calibri"/>
                <a:cs typeface="Calibri"/>
              </a:rPr>
              <a:t>una </a:t>
            </a:r>
            <a:r>
              <a:rPr sz="2400" spc="-20" dirty="0">
                <a:latin typeface="Calibri"/>
                <a:cs typeface="Calibri"/>
              </a:rPr>
              <a:t>sorgente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10" dirty="0">
                <a:latin typeface="Calibri"/>
                <a:cs typeface="Calibri"/>
              </a:rPr>
              <a:t>descritta </a:t>
            </a:r>
            <a:r>
              <a:rPr sz="2400" spc="-5" dirty="0">
                <a:latin typeface="Calibri"/>
                <a:cs typeface="Calibri"/>
              </a:rPr>
              <a:t>dallo </a:t>
            </a:r>
            <a:r>
              <a:rPr sz="2400" spc="-15" dirty="0">
                <a:latin typeface="Calibri"/>
                <a:cs typeface="Calibri"/>
              </a:rPr>
              <a:t>spettro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emissione,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(grafico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potenza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radiazione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emessa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5" dirty="0">
                <a:latin typeface="Calibri"/>
                <a:cs typeface="Calibri"/>
              </a:rPr>
              <a:t>espressa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funzione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lunghezza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d'onda)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3008376"/>
            <a:ext cx="7848599" cy="3850004"/>
            <a:chOff x="1776983" y="3008376"/>
            <a:chExt cx="4628515" cy="38500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39" y="3008376"/>
              <a:ext cx="3884676" cy="3619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6983" y="6396228"/>
              <a:ext cx="4628515" cy="462280"/>
            </a:xfrm>
            <a:custGeom>
              <a:avLst/>
              <a:gdLst/>
              <a:ahLst/>
              <a:cxnLst/>
              <a:rect l="l" t="t" r="r" b="b"/>
              <a:pathLst>
                <a:path w="4628515" h="462279">
                  <a:moveTo>
                    <a:pt x="462838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628388" y="461772"/>
                  </a:lnTo>
                  <a:lnTo>
                    <a:pt x="4628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93896" y="6426504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04048" y="443679"/>
            <a:ext cx="3273552" cy="6400523"/>
            <a:chOff x="8004048" y="443679"/>
            <a:chExt cx="3273552" cy="6400523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7814" y="443679"/>
              <a:ext cx="3089786" cy="64005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04048" y="1690115"/>
              <a:ext cx="1400810" cy="3446145"/>
            </a:xfrm>
            <a:custGeom>
              <a:avLst/>
              <a:gdLst/>
              <a:ahLst/>
              <a:cxnLst/>
              <a:rect l="l" t="t" r="r" b="b"/>
              <a:pathLst>
                <a:path w="1400809" h="3446145">
                  <a:moveTo>
                    <a:pt x="112166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1121664" y="597408"/>
                  </a:lnTo>
                  <a:lnTo>
                    <a:pt x="1121664" y="0"/>
                  </a:lnTo>
                  <a:close/>
                </a:path>
                <a:path w="1400809" h="3446145">
                  <a:moveTo>
                    <a:pt x="1123188" y="1926348"/>
                  </a:moveTo>
                  <a:lnTo>
                    <a:pt x="1524" y="1926348"/>
                  </a:lnTo>
                  <a:lnTo>
                    <a:pt x="1524" y="2523744"/>
                  </a:lnTo>
                  <a:lnTo>
                    <a:pt x="1123188" y="2523744"/>
                  </a:lnTo>
                  <a:lnTo>
                    <a:pt x="1123188" y="1926348"/>
                  </a:lnTo>
                  <a:close/>
                </a:path>
                <a:path w="1400809" h="3446145">
                  <a:moveTo>
                    <a:pt x="1400556" y="2849892"/>
                  </a:moveTo>
                  <a:lnTo>
                    <a:pt x="278892" y="2849892"/>
                  </a:lnTo>
                  <a:lnTo>
                    <a:pt x="278892" y="3445764"/>
                  </a:lnTo>
                  <a:lnTo>
                    <a:pt x="1400556" y="3445764"/>
                  </a:lnTo>
                  <a:lnTo>
                    <a:pt x="1400556" y="2849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145541"/>
            <a:ext cx="624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Emissione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mediante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fluorescenza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fosforescenza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327" y="788669"/>
            <a:ext cx="1100645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81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fluorescenza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processo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emissione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analiticamente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mediante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un</a:t>
            </a:r>
            <a:r>
              <a:rPr sz="2200" spc="-10" dirty="0">
                <a:latin typeface="Calibri"/>
                <a:cs typeface="Calibri"/>
              </a:rPr>
              <a:t> fascio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elettromagnetica.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50800" marR="4254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specie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eccitate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rilassano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cedendo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loro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eccesso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fotoni.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tabLst>
                <a:tab pos="455930" algn="l"/>
                <a:tab pos="2070100" algn="l"/>
                <a:tab pos="2504440" algn="l"/>
                <a:tab pos="3293745" algn="l"/>
                <a:tab pos="4121150" algn="l"/>
                <a:tab pos="4632325" algn="l"/>
                <a:tab pos="6236970" algn="l"/>
                <a:tab pos="6939280" algn="l"/>
                <a:tab pos="8642350" algn="l"/>
                <a:tab pos="9082405" algn="l"/>
                <a:tab pos="9376410" algn="l"/>
              </a:tabLst>
            </a:pPr>
            <a:r>
              <a:rPr sz="2200" spc="-5" dirty="0">
                <a:latin typeface="Calibri"/>
                <a:cs typeface="Calibri"/>
              </a:rPr>
              <a:t>La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luo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mol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pi</a:t>
            </a:r>
            <a:r>
              <a:rPr sz="2200" spc="-5" dirty="0">
                <a:latin typeface="Calibri"/>
                <a:cs typeface="Calibri"/>
              </a:rPr>
              <a:t>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apidame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d</a:t>
            </a:r>
            <a:r>
              <a:rPr sz="2200" spc="-5" dirty="0">
                <a:latin typeface="Calibri"/>
                <a:cs typeface="Calibri"/>
              </a:rPr>
              <a:t>ella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cen</a:t>
            </a:r>
            <a:r>
              <a:rPr sz="2200" spc="-45" dirty="0"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alme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  </a:t>
            </a:r>
            <a:r>
              <a:rPr sz="2200" spc="-15" dirty="0">
                <a:latin typeface="Calibri"/>
                <a:cs typeface="Calibri"/>
              </a:rPr>
              <a:t>completa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circa</a:t>
            </a:r>
            <a:r>
              <a:rPr sz="2200" dirty="0">
                <a:latin typeface="Calibri"/>
                <a:cs typeface="Calibri"/>
              </a:rPr>
              <a:t> 10</a:t>
            </a:r>
            <a:r>
              <a:rPr sz="2175" baseline="24904" dirty="0">
                <a:latin typeface="Calibri"/>
                <a:cs typeface="Calibri"/>
              </a:rPr>
              <a:t>−5</a:t>
            </a:r>
            <a:r>
              <a:rPr sz="2175" spc="225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meno)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momento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dell'eccitazione.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075" y="3200400"/>
            <a:ext cx="3396125" cy="35920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279400"/>
            <a:ext cx="2854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i="1" spc="-10" dirty="0">
                <a:latin typeface="Calibri"/>
                <a:cs typeface="Calibri"/>
              </a:rPr>
              <a:t>Fluorescenza</a:t>
            </a:r>
            <a:r>
              <a:rPr sz="2500" b="1" i="1" spc="-60" dirty="0">
                <a:latin typeface="Calibri"/>
                <a:cs typeface="Calibri"/>
              </a:rPr>
              <a:t> </a:t>
            </a:r>
            <a:r>
              <a:rPr sz="2500" b="1" i="1" spc="-15" dirty="0">
                <a:latin typeface="Calibri"/>
                <a:cs typeface="Calibri"/>
              </a:rPr>
              <a:t>atomica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576" y="1163192"/>
            <a:ext cx="11286490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latin typeface="Calibri"/>
                <a:cs typeface="Calibri"/>
              </a:rPr>
              <a:t>Atomi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gassosi</a:t>
            </a:r>
            <a:r>
              <a:rPr sz="2100" spc="-5" dirty="0">
                <a:latin typeface="Calibri"/>
                <a:cs typeface="Calibri"/>
              </a:rPr>
              <a:t> possono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esposti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radiazione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che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ha</a:t>
            </a:r>
            <a:r>
              <a:rPr sz="2100" b="1" u="heavy" spc="4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una</a:t>
            </a:r>
            <a:r>
              <a:rPr sz="2100" b="1" u="heavy" spc="4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uguale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delle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emissione)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questione.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dirty="0">
                <a:latin typeface="Calibri"/>
                <a:cs typeface="Calibri"/>
              </a:rPr>
              <a:t> può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quindi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luogo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riemissione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fluorescente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identica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lunghezza </a:t>
            </a:r>
            <a:r>
              <a:rPr sz="2100" spc="-5" dirty="0">
                <a:latin typeface="Calibri"/>
                <a:cs typeface="Calibri"/>
              </a:rPr>
              <a:t>d'onda. </a:t>
            </a:r>
            <a:r>
              <a:rPr sz="2100" spc="-10" dirty="0">
                <a:latin typeface="Calibri"/>
                <a:cs typeface="Calibri"/>
              </a:rPr>
              <a:t>Quando </a:t>
            </a:r>
            <a:r>
              <a:rPr sz="2100" spc="-5" dirty="0">
                <a:latin typeface="Calibri"/>
                <a:cs typeface="Calibri"/>
              </a:rPr>
              <a:t>le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eccitazione </a:t>
            </a:r>
            <a:r>
              <a:rPr sz="2100" dirty="0">
                <a:latin typeface="Calibri"/>
                <a:cs typeface="Calibri"/>
              </a:rPr>
              <a:t>e di emissione </a:t>
            </a:r>
            <a:r>
              <a:rPr sz="2100" spc="-5" dirty="0">
                <a:latin typeface="Calibri"/>
                <a:cs typeface="Calibri"/>
              </a:rPr>
              <a:t>sono le </a:t>
            </a:r>
            <a:r>
              <a:rPr sz="2100" spc="-10" dirty="0">
                <a:latin typeface="Calibri"/>
                <a:cs typeface="Calibri"/>
              </a:rPr>
              <a:t>stesse, </a:t>
            </a:r>
            <a:r>
              <a:rPr sz="2100" spc="-5" dirty="0">
                <a:latin typeface="Calibri"/>
                <a:cs typeface="Calibri"/>
              </a:rPr>
              <a:t>la risultante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5" dirty="0">
                <a:latin typeface="Calibri"/>
                <a:cs typeface="Calibri"/>
              </a:rPr>
              <a:t>chiamata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0" dirty="0">
                <a:latin typeface="Calibri"/>
                <a:cs typeface="Calibri"/>
              </a:rPr>
              <a:t> risonanza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molecolare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processo</a:t>
            </a:r>
            <a:r>
              <a:rPr sz="2100" spc="4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fotolumiscenza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molecole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vengono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8255" indent="6096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quindi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subire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ritornando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cedendo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loro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sotto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forma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 err="1">
                <a:latin typeface="Calibri"/>
                <a:cs typeface="Calibri"/>
              </a:rPr>
              <a:t>fotoni</a:t>
            </a:r>
            <a:r>
              <a:rPr sz="2100" spc="-15" dirty="0">
                <a:latin typeface="Calibri"/>
                <a:cs typeface="Calibri"/>
              </a:rPr>
              <a:t>.</a:t>
            </a:r>
            <a:r>
              <a:rPr lang="it-IT" sz="2100" spc="-15" dirty="0">
                <a:latin typeface="Calibri"/>
                <a:cs typeface="Calibri"/>
              </a:rPr>
              <a:t> Tipicamente la lunghezza d’onda della radiazione emessa è maggiore di quella di eccitazione in quanto possiede energia minore.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75" y="309372"/>
            <a:ext cx="5287010" cy="492759"/>
          </a:xfrm>
          <a:prstGeom prst="rect">
            <a:avLst/>
          </a:prstGeom>
          <a:solidFill>
            <a:srgbClr val="E7E6E6">
              <a:alpha val="5097"/>
            </a:srgbClr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Proprietà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dell’onda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824" y="1470736"/>
            <a:ext cx="10443210" cy="3409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Ampiezza: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vettoriale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(modulo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verso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direzione)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misura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campo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elettrico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magnetico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 massimo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Periodo: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tempo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secondi</a:t>
            </a:r>
            <a:r>
              <a:rPr sz="1900" spc="-5" dirty="0">
                <a:latin typeface="Calibri"/>
                <a:cs typeface="Calibri"/>
              </a:rPr>
              <a:t> necessario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massimi 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passare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attraverso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dello</a:t>
            </a:r>
            <a:r>
              <a:rPr sz="1900" spc="-5" dirty="0">
                <a:latin typeface="Calibri"/>
                <a:cs typeface="Calibri"/>
              </a:rPr>
              <a:t> spazio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Frequenza: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oscillazioni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hanno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latin typeface="Calibri"/>
                <a:cs typeface="Calibri"/>
              </a:rPr>
              <a:t>Lunghezza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d’onda: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distanza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lineare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spc="-5" dirty="0">
                <a:latin typeface="Calibri"/>
                <a:cs typeface="Calibri"/>
              </a:rPr>
              <a:t> massimi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 due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 marR="49530" algn="ctr">
              <a:lnSpc>
                <a:spcPct val="100000"/>
              </a:lnSpc>
              <a:spcBef>
                <a:spcPts val="1585"/>
              </a:spcBef>
            </a:pP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prodotto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frequenza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lunghezza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la </a:t>
            </a:r>
            <a:r>
              <a:rPr sz="1900" b="1" spc="-10" dirty="0">
                <a:latin typeface="Calibri"/>
                <a:cs typeface="Calibri"/>
              </a:rPr>
              <a:t>velocità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dell’onda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853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147" y="804417"/>
            <a:ext cx="695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Tutte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inorganiche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Eccezioni: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composti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omonucleari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Cl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endParaRPr sz="1800" baseline="-20833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804" y="1761744"/>
            <a:ext cx="11837035" cy="4902835"/>
            <a:chOff x="336804" y="1761744"/>
            <a:chExt cx="11837035" cy="4902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088" y="2799588"/>
              <a:ext cx="5626608" cy="3864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804" y="1761744"/>
              <a:ext cx="11837035" cy="1478280"/>
            </a:xfrm>
            <a:custGeom>
              <a:avLst/>
              <a:gdLst/>
              <a:ahLst/>
              <a:cxnLst/>
              <a:rect l="l" t="t" r="r" b="b"/>
              <a:pathLst>
                <a:path w="11837035" h="1478280">
                  <a:moveTo>
                    <a:pt x="11836908" y="0"/>
                  </a:moveTo>
                  <a:lnTo>
                    <a:pt x="0" y="0"/>
                  </a:lnTo>
                  <a:lnTo>
                    <a:pt x="0" y="1478279"/>
                  </a:lnTo>
                  <a:lnTo>
                    <a:pt x="11836908" y="1478279"/>
                  </a:lnTo>
                  <a:lnTo>
                    <a:pt x="11836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5239" y="1783156"/>
            <a:ext cx="521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spettroscopia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identificazione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qualitativa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239" y="2329434"/>
            <a:ext cx="1137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efficienza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S. assorbimento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UV/VIS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determinazioni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quantitative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(minore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sensibilità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maggiori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deviazioni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legge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dirty="0">
                <a:latin typeface="Calibri"/>
                <a:cs typeface="Calibri"/>
              </a:rPr>
              <a:t>Beer)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949" y="3837178"/>
            <a:ext cx="599567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L'energia</a:t>
            </a:r>
            <a:r>
              <a:rPr sz="1800" dirty="0">
                <a:latin typeface="Calibri"/>
                <a:cs typeface="Calibri"/>
              </a:rPr>
              <a:t> della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infrarossa</a:t>
            </a:r>
            <a:r>
              <a:rPr sz="1800" spc="-10" dirty="0">
                <a:latin typeface="Calibri"/>
                <a:cs typeface="Calibri"/>
              </a:rPr>
              <a:t> genera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vibrazionali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rotazionali,</a:t>
            </a:r>
            <a:r>
              <a:rPr sz="1800" dirty="0">
                <a:latin typeface="Calibri"/>
                <a:cs typeface="Calibri"/>
              </a:rPr>
              <a:t> 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dirty="0">
                <a:latin typeface="Calibri"/>
                <a:cs typeface="Calibri"/>
              </a:rPr>
              <a:t> 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sufficiente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eccitare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elettroniche.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4953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modi </a:t>
            </a:r>
            <a:r>
              <a:rPr sz="1800" spc="-5" dirty="0">
                <a:latin typeface="Calibri"/>
                <a:cs typeface="Calibri"/>
              </a:rPr>
              <a:t>in cui </a:t>
            </a:r>
            <a:r>
              <a:rPr sz="1800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molecola </a:t>
            </a:r>
            <a:r>
              <a:rPr sz="1800" dirty="0">
                <a:latin typeface="Calibri"/>
                <a:cs typeface="Calibri"/>
              </a:rPr>
              <a:t>può </a:t>
            </a:r>
            <a:r>
              <a:rPr sz="1800" spc="-15" dirty="0">
                <a:latin typeface="Calibri"/>
                <a:cs typeface="Calibri"/>
              </a:rPr>
              <a:t>vibrare </a:t>
            </a:r>
            <a:r>
              <a:rPr sz="1800" spc="-5" dirty="0">
                <a:latin typeface="Calibri"/>
                <a:cs typeface="Calibri"/>
              </a:rPr>
              <a:t>dipende dal </a:t>
            </a:r>
            <a:r>
              <a:rPr sz="1800" b="1" spc="-10" dirty="0">
                <a:latin typeface="Calibri"/>
                <a:cs typeface="Calibri"/>
              </a:rPr>
              <a:t>numero di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legami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numero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10" dirty="0">
                <a:latin typeface="Calibri"/>
                <a:cs typeface="Calibri"/>
              </a:rPr>
              <a:t> atomi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Il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numero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vibrazioni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elevato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molto</a:t>
            </a:r>
            <a:endParaRPr sz="180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semplici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1204" y="1121663"/>
            <a:ext cx="2386965" cy="832485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è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 oscillazioni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un'onda nell'unità 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lunghezza,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e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corrisponde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quindi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al 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reciproco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della</a:t>
            </a:r>
            <a:r>
              <a:rPr sz="1200" spc="-2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lunghezza</a:t>
            </a:r>
            <a:r>
              <a:rPr sz="1200" spc="-3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015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1090929"/>
            <a:ext cx="6584315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Tre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tipi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dirty="0">
                <a:latin typeface="Calibri"/>
                <a:cs typeface="Calibri"/>
              </a:rPr>
              <a:t> IR:</a:t>
            </a:r>
            <a:endParaRPr sz="1800">
              <a:latin typeface="Calibri"/>
              <a:cs typeface="Calibri"/>
            </a:endParaRPr>
          </a:p>
          <a:p>
            <a:pPr marL="100330" marR="240728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spettrometri dispersivi </a:t>
            </a:r>
            <a:r>
              <a:rPr sz="1800" spc="-5" dirty="0">
                <a:latin typeface="Calibri"/>
                <a:cs typeface="Calibri"/>
              </a:rPr>
              <a:t>(o </a:t>
            </a:r>
            <a:r>
              <a:rPr sz="1800" spc="-15" dirty="0">
                <a:latin typeface="Calibri"/>
                <a:cs typeface="Calibri"/>
              </a:rPr>
              <a:t>spettrofotometri) </a:t>
            </a:r>
            <a:r>
              <a:rPr sz="1800" spc="-10" dirty="0">
                <a:latin typeface="Calibri"/>
                <a:cs typeface="Calibri"/>
              </a:rPr>
              <a:t> spettrometri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(FTIR)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fotometri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filtro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</a:t>
            </a:r>
            <a:r>
              <a:rPr sz="1800" dirty="0">
                <a:latin typeface="Calibri"/>
                <a:cs typeface="Calibri"/>
              </a:rPr>
              <a:t> è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infrarosso.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Oggi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maggior </a:t>
            </a:r>
            <a:r>
              <a:rPr sz="1800" spc="-10" dirty="0">
                <a:latin typeface="Calibri"/>
                <a:cs typeface="Calibri"/>
              </a:rPr>
              <a:t>parte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spc="-10" dirty="0">
                <a:latin typeface="Calibri"/>
                <a:cs typeface="Calibri"/>
              </a:rPr>
              <a:t> infrarossi</a:t>
            </a:r>
            <a:r>
              <a:rPr sz="1800" spc="-5" dirty="0">
                <a:latin typeface="Calibri"/>
                <a:cs typeface="Calibri"/>
              </a:rPr>
              <a:t> venduti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 </a:t>
            </a:r>
            <a:r>
              <a:rPr sz="1800" spc="-10" dirty="0">
                <a:latin typeface="Calibri"/>
                <a:cs typeface="Calibri"/>
              </a:rPr>
              <a:t>sistemi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4128" y="4291329"/>
            <a:ext cx="4204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679700" algn="l"/>
                <a:tab pos="3949065" algn="l"/>
              </a:tabLst>
            </a:pPr>
            <a:r>
              <a:rPr sz="1800" dirty="0">
                <a:latin typeface="Calibri"/>
                <a:cs typeface="Calibri"/>
              </a:rPr>
              <a:t>Gli </a:t>
            </a:r>
            <a:r>
              <a:rPr sz="1800" spc="-5" dirty="0">
                <a:latin typeface="Calibri"/>
                <a:cs typeface="Calibri"/>
              </a:rPr>
              <a:t>strumenti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contengono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dispersivi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tutte</a:t>
            </a:r>
            <a:r>
              <a:rPr sz="1800" spc="-10" dirty="0">
                <a:latin typeface="Calibri"/>
                <a:cs typeface="Calibri"/>
              </a:rPr>
              <a:t> le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d'onda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rivelate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misurate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men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un  </a:t>
            </a:r>
            <a:r>
              <a:rPr sz="1800" spc="-15" dirty="0">
                <a:latin typeface="Calibri"/>
                <a:cs typeface="Calibri"/>
              </a:rPr>
              <a:t>interferometro.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3547871"/>
            <a:ext cx="3075432" cy="30569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0083" y="449580"/>
            <a:ext cx="3916679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" y="333197"/>
            <a:ext cx="37458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COMPONENTI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STRUMENTALI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" y="1095882"/>
            <a:ext cx="1187132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La maggior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parte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degli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strumenti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spettroscopici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regioni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UV/visibile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consiste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di: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sorgente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stabile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energia</a:t>
            </a:r>
            <a:r>
              <a:rPr sz="2300" b="1" spc="-15" dirty="0">
                <a:latin typeface="Calibri"/>
                <a:cs typeface="Calibri"/>
              </a:rPr>
              <a:t> radiante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selettore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lunghezze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d'onda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isola</a:t>
            </a:r>
            <a:r>
              <a:rPr sz="2300" b="1" spc="-5" dirty="0">
                <a:latin typeface="Calibri"/>
                <a:cs typeface="Calibri"/>
              </a:rPr>
              <a:t> una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regione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limitata</a:t>
            </a:r>
            <a:r>
              <a:rPr sz="2300" b="1" dirty="0">
                <a:latin typeface="Calibri"/>
                <a:cs typeface="Calibri"/>
              </a:rPr>
              <a:t> dello </a:t>
            </a:r>
            <a:r>
              <a:rPr sz="2300" b="1" spc="-5" dirty="0">
                <a:latin typeface="Calibri"/>
                <a:cs typeface="Calibri"/>
              </a:rPr>
              <a:t>spettro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misura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uno o</a:t>
            </a:r>
            <a:r>
              <a:rPr sz="2300" b="1" spc="-5" dirty="0">
                <a:latin typeface="Calibri"/>
                <a:cs typeface="Calibri"/>
              </a:rPr>
              <a:t> più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contenitori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 </a:t>
            </a:r>
            <a:r>
              <a:rPr sz="2300" b="1" spc="-5" dirty="0">
                <a:latin typeface="Calibri"/>
                <a:cs typeface="Calibri"/>
              </a:rPr>
              <a:t>il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campione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rivelatore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radiazione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converte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l'energia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radiante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in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elettrico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misurabile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processore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18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registratore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del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segnale,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normalmente</a:t>
            </a:r>
            <a:r>
              <a:rPr sz="2300" b="1" spc="14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costituito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9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hardware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elettronico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e, nei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moderni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strumenti,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computer.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36950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820" y="915670"/>
            <a:ext cx="109601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-5" dirty="0">
                <a:latin typeface="Calibri"/>
                <a:cs typeface="Calibri"/>
              </a:rPr>
              <a:t> di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esterna.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0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0" dirty="0">
                <a:latin typeface="Calibri"/>
                <a:cs typeface="Calibri"/>
              </a:rPr>
              <a:t>l'attenuazione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proveniente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viene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misurata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lunghezza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selezionata.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5449" y="1871472"/>
            <a:ext cx="9196070" cy="4826635"/>
            <a:chOff x="1545449" y="1871472"/>
            <a:chExt cx="9196070" cy="482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449" y="3441786"/>
              <a:ext cx="7676198" cy="25033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195" y="1871472"/>
              <a:ext cx="1933955" cy="11719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47107" y="3069335"/>
              <a:ext cx="4470400" cy="2350770"/>
            </a:xfrm>
            <a:custGeom>
              <a:avLst/>
              <a:gdLst/>
              <a:ahLst/>
              <a:cxnLst/>
              <a:rect l="l" t="t" r="r" b="b"/>
              <a:pathLst>
                <a:path w="4470400" h="2350770">
                  <a:moveTo>
                    <a:pt x="171450" y="532638"/>
                  </a:moveTo>
                  <a:lnTo>
                    <a:pt x="157162" y="504063"/>
                  </a:lnTo>
                  <a:lnTo>
                    <a:pt x="85725" y="361188"/>
                  </a:lnTo>
                  <a:lnTo>
                    <a:pt x="0" y="532638"/>
                  </a:lnTo>
                  <a:lnTo>
                    <a:pt x="57150" y="532638"/>
                  </a:lnTo>
                  <a:lnTo>
                    <a:pt x="57150" y="916940"/>
                  </a:lnTo>
                  <a:lnTo>
                    <a:pt x="114300" y="916940"/>
                  </a:lnTo>
                  <a:lnTo>
                    <a:pt x="114300" y="532638"/>
                  </a:lnTo>
                  <a:lnTo>
                    <a:pt x="171450" y="532638"/>
                  </a:lnTo>
                  <a:close/>
                </a:path>
                <a:path w="4470400" h="2350770">
                  <a:moveTo>
                    <a:pt x="223266" y="2178812"/>
                  </a:moveTo>
                  <a:lnTo>
                    <a:pt x="166116" y="2178812"/>
                  </a:lnTo>
                  <a:lnTo>
                    <a:pt x="166116" y="1741932"/>
                  </a:lnTo>
                  <a:lnTo>
                    <a:pt x="108966" y="1741932"/>
                  </a:lnTo>
                  <a:lnTo>
                    <a:pt x="108966" y="2178812"/>
                  </a:lnTo>
                  <a:lnTo>
                    <a:pt x="51816" y="2178812"/>
                  </a:lnTo>
                  <a:lnTo>
                    <a:pt x="137541" y="2350262"/>
                  </a:lnTo>
                  <a:lnTo>
                    <a:pt x="208978" y="2207387"/>
                  </a:lnTo>
                  <a:lnTo>
                    <a:pt x="223266" y="2178812"/>
                  </a:lnTo>
                  <a:close/>
                </a:path>
                <a:path w="4470400" h="2350770">
                  <a:moveTo>
                    <a:pt x="4470273" y="191643"/>
                  </a:moveTo>
                  <a:lnTo>
                    <a:pt x="4469562" y="115824"/>
                  </a:lnTo>
                  <a:lnTo>
                    <a:pt x="4468495" y="0"/>
                  </a:lnTo>
                  <a:lnTo>
                    <a:pt x="4316222" y="116459"/>
                  </a:lnTo>
                  <a:lnTo>
                    <a:pt x="4367568" y="141528"/>
                  </a:lnTo>
                  <a:lnTo>
                    <a:pt x="4179443" y="527177"/>
                  </a:lnTo>
                  <a:lnTo>
                    <a:pt x="4230751" y="552323"/>
                  </a:lnTo>
                  <a:lnTo>
                    <a:pt x="4419003" y="166636"/>
                  </a:lnTo>
                  <a:lnTo>
                    <a:pt x="4470273" y="19164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367" y="5337048"/>
              <a:ext cx="2353056" cy="13609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12832" y="3842130"/>
            <a:ext cx="1072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A=-logT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A=log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P0/P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5721" y="2288465"/>
            <a:ext cx="1552497" cy="109196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936" y="1109195"/>
            <a:ext cx="5389295" cy="55293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442" y="1447291"/>
            <a:ext cx="59385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Nelle misure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fluorescenza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eccita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l'analita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causa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 caratteristica (misurata a 90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gradi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rispetto alla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direzione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</a:t>
            </a:r>
            <a:r>
              <a:rPr sz="1800" spc="3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incidente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2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508127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42" y="4713223"/>
            <a:ext cx="593725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Nella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spettroscopia</a:t>
            </a:r>
            <a:r>
              <a:rPr sz="1800" b="1" i="1" spc="1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1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emissione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è</a:t>
            </a:r>
            <a:r>
              <a:rPr sz="1800" spc="17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stesso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campione </a:t>
            </a:r>
            <a:r>
              <a:rPr sz="1800" spc="-484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che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funge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da emettitore.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Plasma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fiamma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(energia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per</a:t>
            </a:r>
            <a:r>
              <a:rPr sz="1800" spc="-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l’emissione)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1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Symbol"/>
                <a:cs typeface="Symbol"/>
              </a:rPr>
              <a:t></a:t>
            </a:r>
            <a:r>
              <a:rPr sz="1800" spc="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caratteristica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potenza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proporzionale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 </a:t>
            </a:r>
            <a:r>
              <a:rPr sz="1800" spc="-49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concentrazione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2818263"/>
            <a:ext cx="5609844" cy="39452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52" y="139445"/>
            <a:ext cx="57016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Materiali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ottici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concetto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trasparenza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352" y="767029"/>
            <a:ext cx="771842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 celle, le </a:t>
            </a:r>
            <a:r>
              <a:rPr sz="2100" spc="-10" dirty="0">
                <a:latin typeface="Calibri"/>
                <a:cs typeface="Calibri"/>
              </a:rPr>
              <a:t>finestre, </a:t>
            </a:r>
            <a:r>
              <a:rPr sz="2100" spc="-5" dirty="0">
                <a:latin typeface="Calibri"/>
                <a:cs typeface="Calibri"/>
              </a:rPr>
              <a:t>le lenti, gli specchi </a:t>
            </a:r>
            <a:r>
              <a:rPr sz="2100" dirty="0">
                <a:latin typeface="Calibri"/>
                <a:cs typeface="Calibri"/>
              </a:rPr>
              <a:t>e gli </a:t>
            </a:r>
            <a:r>
              <a:rPr sz="2100" spc="-5" dirty="0">
                <a:latin typeface="Calibri"/>
                <a:cs typeface="Calibri"/>
              </a:rPr>
              <a:t>elementi </a:t>
            </a:r>
            <a:r>
              <a:rPr sz="2100" spc="-10" dirty="0">
                <a:latin typeface="Calibri"/>
                <a:cs typeface="Calibri"/>
              </a:rPr>
              <a:t>dispersivi </a:t>
            </a:r>
            <a:r>
              <a:rPr sz="2100" dirty="0">
                <a:latin typeface="Calibri"/>
                <a:cs typeface="Calibri"/>
              </a:rPr>
              <a:t>delle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dirty="0">
                <a:latin typeface="Calibri"/>
                <a:cs typeface="Calibri"/>
              </a:rPr>
              <a:t> 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devono 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essere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trasparenti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stata 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selezionata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l'analisi.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6088" y="356615"/>
            <a:ext cx="2619755" cy="17419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4112" y="2142744"/>
            <a:ext cx="6148070" cy="4668520"/>
            <a:chOff x="134112" y="2142744"/>
            <a:chExt cx="6148070" cy="46685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12" y="5067298"/>
              <a:ext cx="2619756" cy="17434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044" y="2142744"/>
              <a:ext cx="5167883" cy="3032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71" y="14985"/>
            <a:ext cx="30270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0041C5"/>
                </a:solidFill>
                <a:latin typeface="Calibri"/>
                <a:cs typeface="Calibri"/>
              </a:rPr>
              <a:t>Sorgenti</a:t>
            </a:r>
            <a:r>
              <a:rPr sz="2300" b="1" spc="-7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41C5"/>
                </a:solidFill>
                <a:latin typeface="Calibri"/>
                <a:cs typeface="Calibri"/>
              </a:rPr>
              <a:t>spettroscopiche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71" y="644778"/>
            <a:ext cx="811593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fascio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>
                <a:latin typeface="Calibri"/>
                <a:cs typeface="Calibri"/>
              </a:rPr>
              <a:t>potenza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rivelazione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misura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7595" y="3685032"/>
            <a:ext cx="3831336" cy="3031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2567" y="3923741"/>
            <a:ext cx="7508240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2E5496"/>
                </a:solidFill>
                <a:latin typeface="Calibri"/>
                <a:cs typeface="Calibri"/>
              </a:rPr>
              <a:t>Sorgenti</a:t>
            </a:r>
            <a:r>
              <a:rPr sz="21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E5496"/>
                </a:solidFill>
                <a:latin typeface="Calibri"/>
                <a:cs typeface="Calibri"/>
              </a:rPr>
              <a:t>continue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16025" algn="l"/>
                <a:tab pos="2402205" algn="l"/>
                <a:tab pos="2726690" algn="l"/>
                <a:tab pos="3176270" algn="l"/>
                <a:tab pos="4248150" algn="l"/>
                <a:tab pos="4909185" algn="l"/>
                <a:tab pos="5575300" algn="l"/>
                <a:tab pos="6101080" algn="l"/>
                <a:tab pos="6425565" algn="l"/>
              </a:tabLst>
            </a:pPr>
            <a:r>
              <a:rPr sz="2100" spc="-5" dirty="0">
                <a:latin typeface="Calibri"/>
                <a:cs typeface="Calibri"/>
              </a:rPr>
              <a:t>Em</a:t>
            </a:r>
            <a:r>
              <a:rPr sz="2100" spc="-20" dirty="0">
                <a:latin typeface="Calibri"/>
                <a:cs typeface="Calibri"/>
              </a:rPr>
              <a:t>ett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iazi</a:t>
            </a:r>
            <a:r>
              <a:rPr sz="2100" spc="-1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i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cui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ens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à	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aria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lungh</a:t>
            </a:r>
            <a:r>
              <a:rPr sz="2100" spc="-3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z</a:t>
            </a:r>
            <a:r>
              <a:rPr sz="2100" spc="-55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 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Radiazione </a:t>
            </a:r>
            <a:r>
              <a:rPr sz="2100" spc="-15" dirty="0">
                <a:latin typeface="Calibri"/>
                <a:cs typeface="Calibri"/>
              </a:rPr>
              <a:t>ininterrotta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tempo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Sorgenti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righe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14755" algn="l"/>
                <a:tab pos="1624965" algn="l"/>
                <a:tab pos="2611120" algn="l"/>
                <a:tab pos="3580129" algn="l"/>
                <a:tab pos="3912235" algn="l"/>
                <a:tab pos="4595495" algn="l"/>
                <a:tab pos="5615305" algn="l"/>
                <a:tab pos="6137910" algn="l"/>
                <a:tab pos="7290434" algn="l"/>
              </a:tabLst>
            </a:pPr>
            <a:r>
              <a:rPr sz="2100" dirty="0">
                <a:latin typeface="Calibri"/>
                <a:cs typeface="Calibri"/>
              </a:rPr>
              <a:t>em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0" dirty="0">
                <a:latin typeface="Calibri"/>
                <a:cs typeface="Calibri"/>
              </a:rPr>
              <a:t>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un	</a:t>
            </a:r>
            <a:r>
              <a:rPr sz="2100" spc="-5" dirty="0">
                <a:latin typeface="Calibri"/>
                <a:cs typeface="Calibri"/>
              </a:rPr>
              <a:t>nume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o	li</a:t>
            </a:r>
            <a:r>
              <a:rPr sz="2100" spc="5" dirty="0">
                <a:latin typeface="Calibri"/>
                <a:cs typeface="Calibri"/>
              </a:rPr>
              <a:t>mi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o	di	ri</a:t>
            </a:r>
            <a:r>
              <a:rPr sz="2100" spc="-10" dirty="0">
                <a:latin typeface="Calibri"/>
                <a:cs typeface="Calibri"/>
              </a:rPr>
              <a:t>g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sp</a:t>
            </a:r>
            <a:r>
              <a:rPr sz="2100" spc="-20" dirty="0">
                <a:latin typeface="Calibri"/>
                <a:cs typeface="Calibri"/>
              </a:rPr>
              <a:t>et</a:t>
            </a:r>
            <a:r>
              <a:rPr sz="2100" dirty="0">
                <a:latin typeface="Calibri"/>
                <a:cs typeface="Calibri"/>
              </a:rPr>
              <a:t>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ali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r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lo	di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7589" y="2182444"/>
            <a:ext cx="486918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dalla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(come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Symbol"/>
                <a:cs typeface="Symbol"/>
              </a:rPr>
              <a:t>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 P)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68" y="984503"/>
            <a:ext cx="5760720" cy="303123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89" y="168909"/>
            <a:ext cx="63569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Sorgenti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nella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regione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ultravioletto/visibile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7313" y="618490"/>
            <a:ext cx="423418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Lampada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filamento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tungsteno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funzionano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ad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circa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2900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K,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produce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350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2200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nm.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89" y="707897"/>
            <a:ext cx="569468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lampade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endParaRPr sz="21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5" dirty="0">
                <a:latin typeface="Calibri"/>
                <a:cs typeface="Calibri"/>
              </a:rPr>
              <a:t>usate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fornire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continua</a:t>
            </a:r>
            <a:r>
              <a:rPr sz="2100" spc="-5" dirty="0">
                <a:latin typeface="Calibri"/>
                <a:cs typeface="Calibri"/>
              </a:rPr>
              <a:t> nella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75" dirty="0">
                <a:latin typeface="Calibri"/>
                <a:cs typeface="Calibri"/>
              </a:rPr>
              <a:t>UV.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tubo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cilindrico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contenente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r>
              <a:rPr sz="2100" dirty="0">
                <a:latin typeface="Calibri"/>
                <a:cs typeface="Calibri"/>
              </a:rPr>
              <a:t>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pressione,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finestra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quarzo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fuoriesce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radiazione.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2841939"/>
            <a:ext cx="1590456" cy="393680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" y="170179"/>
            <a:ext cx="464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Selettori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della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lunghezza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d'onda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780" y="1075131"/>
            <a:ext cx="1131062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Gli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spettroscopici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UV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visibile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normalmente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possiedono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dispositivi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limitare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radiazione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(assorbita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 </a:t>
            </a:r>
            <a:r>
              <a:rPr sz="2100" b="1" spc="-5" dirty="0">
                <a:latin typeface="Calibri"/>
                <a:cs typeface="Calibri"/>
              </a:rPr>
              <a:t>emessa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dall’analita)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 </a:t>
            </a:r>
            <a:r>
              <a:rPr sz="2100" b="1" spc="-15" dirty="0">
                <a:latin typeface="Calibri"/>
                <a:cs typeface="Calibri"/>
              </a:rPr>
              <a:t>misurare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 una banda </a:t>
            </a:r>
            <a:r>
              <a:rPr sz="2100" b="1" spc="-20" dirty="0">
                <a:latin typeface="Calibri"/>
                <a:cs typeface="Calibri"/>
              </a:rPr>
              <a:t>stretta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tabLst>
                <a:tab pos="3493770" algn="l"/>
              </a:tabLst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incremento	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selettività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sensibilità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"/>
              <a:cs typeface="Calibri"/>
            </a:endParaRPr>
          </a:p>
          <a:p>
            <a:pPr marL="276225" marR="5080">
              <a:lnSpc>
                <a:spcPts val="2630"/>
              </a:lnSpc>
            </a:pPr>
            <a:r>
              <a:rPr sz="2200" spc="-10" dirty="0">
                <a:latin typeface="Calibri"/>
                <a:cs typeface="Calibri"/>
              </a:rPr>
              <a:t>Misure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bande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limitano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deviazione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dalla</a:t>
            </a:r>
            <a:r>
              <a:rPr sz="2200" spc="-5" dirty="0">
                <a:latin typeface="Calibri"/>
                <a:cs typeface="Calibri"/>
              </a:rPr>
              <a:t> legge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policromatica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Dispositivi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isolare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desiderata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monocromatore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filtro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policromatore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5116" y="0"/>
            <a:ext cx="4684395" cy="36438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699" y="188468"/>
            <a:ext cx="23704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99" y="816051"/>
            <a:ext cx="62833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monocromatori</a:t>
            </a:r>
            <a:r>
              <a:rPr sz="2100" spc="-5" dirty="0">
                <a:latin typeface="Calibri"/>
                <a:cs typeface="Calibri"/>
              </a:rPr>
              <a:t> hanno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disperdere</a:t>
            </a:r>
            <a:r>
              <a:rPr sz="2100" spc="-5" dirty="0">
                <a:latin typeface="Calibri"/>
                <a:cs typeface="Calibri"/>
              </a:rPr>
              <a:t> 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nelle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Ruotando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reticolo,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diverse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fatte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passare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attraverso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699" y="3905503"/>
            <a:ext cx="7292340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POLICROMATORI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policromatori </a:t>
            </a:r>
            <a:r>
              <a:rPr sz="2100" dirty="0">
                <a:latin typeface="Calibri"/>
                <a:cs typeface="Calibri"/>
              </a:rPr>
              <a:t>hanno </a:t>
            </a:r>
            <a:r>
              <a:rPr sz="2100" spc="-10" dirty="0">
                <a:latin typeface="Calibri"/>
                <a:cs typeface="Calibri"/>
              </a:rPr>
              <a:t>un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spc="-10" dirty="0">
                <a:latin typeface="Calibri"/>
                <a:cs typeface="Calibri"/>
              </a:rPr>
              <a:t>disperdere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contiene </a:t>
            </a:r>
            <a:r>
              <a:rPr sz="2100" spc="-15" dirty="0">
                <a:latin typeface="Calibri"/>
                <a:cs typeface="Calibri"/>
              </a:rPr>
              <a:t>diverse </a:t>
            </a:r>
            <a:r>
              <a:rPr sz="2100" spc="-10" dirty="0">
                <a:latin typeface="Calibri"/>
                <a:cs typeface="Calibri"/>
              </a:rPr>
              <a:t>fenditure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uscita, </a:t>
            </a:r>
            <a:r>
              <a:rPr sz="2100" spc="-5" dirty="0">
                <a:latin typeface="Calibri"/>
                <a:cs typeface="Calibri"/>
              </a:rPr>
              <a:t>in modo </a:t>
            </a:r>
            <a:r>
              <a:rPr sz="2100" spc="-10" dirty="0">
                <a:latin typeface="Calibri"/>
                <a:cs typeface="Calibri"/>
              </a:rPr>
              <a:t>tale da poter </a:t>
            </a:r>
            <a:r>
              <a:rPr sz="2100" spc="-5" dirty="0">
                <a:latin typeface="Calibri"/>
                <a:cs typeface="Calibri"/>
              </a:rPr>
              <a:t>isolare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simultaneamente varie </a:t>
            </a:r>
            <a:r>
              <a:rPr sz="2100" dirty="0">
                <a:latin typeface="Calibri"/>
                <a:cs typeface="Calibri"/>
              </a:rPr>
              <a:t>bande di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spc="-10" dirty="0">
                <a:latin typeface="Calibri"/>
                <a:cs typeface="Calibri"/>
              </a:rPr>
              <a:t>che colpiscono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rivelatore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multi-lunghezze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(es.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DAD)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39" y="3567684"/>
            <a:ext cx="12008485" cy="3290570"/>
            <a:chOff x="91439" y="3567684"/>
            <a:chExt cx="12008485" cy="32905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0251" y="3628644"/>
              <a:ext cx="4693920" cy="32293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439" y="3567684"/>
              <a:ext cx="12008485" cy="152400"/>
            </a:xfrm>
            <a:custGeom>
              <a:avLst/>
              <a:gdLst/>
              <a:ahLst/>
              <a:cxnLst/>
              <a:rect l="l" t="t" r="r" b="b"/>
              <a:pathLst>
                <a:path w="12008485" h="152400">
                  <a:moveTo>
                    <a:pt x="0" y="152400"/>
                  </a:moveTo>
                  <a:lnTo>
                    <a:pt x="12008231" y="152400"/>
                  </a:lnTo>
                  <a:lnTo>
                    <a:pt x="12008231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04" y="659891"/>
            <a:ext cx="9462185" cy="57336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8831" y="345299"/>
            <a:ext cx="5210542" cy="18112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313435"/>
            <a:ext cx="337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RETICOLO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DIFFRAZIONE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484" y="956564"/>
            <a:ext cx="56559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RETICOLO</a:t>
            </a:r>
            <a:r>
              <a:rPr sz="2100" spc="-10" dirty="0">
                <a:latin typeface="Calibri"/>
                <a:cs typeface="Calibri"/>
              </a:rPr>
              <a:t> consiste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superficie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dura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otticamente </a:t>
            </a:r>
            <a:r>
              <a:rPr sz="2100" spc="-5" dirty="0">
                <a:latin typeface="Calibri"/>
                <a:cs typeface="Calibri"/>
              </a:rPr>
              <a:t>piana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levigata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20" dirty="0">
                <a:latin typeface="Calibri"/>
                <a:cs typeface="Calibri"/>
              </a:rPr>
              <a:t>elevato </a:t>
            </a:r>
            <a:r>
              <a:rPr sz="2100" spc="-10" dirty="0">
                <a:latin typeface="Calibri"/>
                <a:cs typeface="Calibri"/>
              </a:rPr>
              <a:t>numero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paralleli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strettamente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spaziati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reticolo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UV/VIS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contiene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tipicamente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1200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2400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solchi/mm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diffrazione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7179" y="299070"/>
            <a:ext cx="5468091" cy="36755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68471" y="4592573"/>
            <a:ext cx="45078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monocromatore con </a:t>
            </a:r>
            <a:r>
              <a:rPr sz="2200" spc="-10" dirty="0">
                <a:latin typeface="Calibri"/>
                <a:cs typeface="Calibri"/>
              </a:rPr>
              <a:t>reticolo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gradini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genera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dispersione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lineare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5" dirty="0">
                <a:latin typeface="Calibri"/>
                <a:cs typeface="Calibri"/>
              </a:rPr>
              <a:t>lungo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-10" dirty="0">
                <a:latin typeface="Calibri"/>
                <a:cs typeface="Calibri"/>
              </a:rPr>
              <a:t> piano</a:t>
            </a:r>
            <a:r>
              <a:rPr sz="2200" spc="-15" dirty="0">
                <a:latin typeface="Calibri"/>
                <a:cs typeface="Calibri"/>
              </a:rPr>
              <a:t> focale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4293108"/>
            <a:ext cx="2276856" cy="201015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8836" y="445764"/>
            <a:ext cx="3789200" cy="48943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373" y="261874"/>
            <a:ext cx="24352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373" y="965961"/>
            <a:ext cx="596900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L'ampiezza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banda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dipende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da:</a:t>
            </a:r>
            <a:endParaRPr sz="2100">
              <a:latin typeface="Calibri"/>
              <a:cs typeface="Calibri"/>
            </a:endParaRPr>
          </a:p>
          <a:p>
            <a:pPr marL="12700" marR="414655">
              <a:lnSpc>
                <a:spcPct val="200000"/>
              </a:lnSpc>
            </a:pPr>
            <a:r>
              <a:rPr sz="2100" spc="-5" dirty="0">
                <a:latin typeface="Calibri"/>
                <a:cs typeface="Calibri"/>
              </a:rPr>
              <a:t>dimensioni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spc="-10" dirty="0">
                <a:latin typeface="Calibri"/>
                <a:cs typeface="Calibri"/>
              </a:rPr>
              <a:t> qualità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dispersivo,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larghezza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focale</a:t>
            </a:r>
            <a:r>
              <a:rPr sz="2100" spc="-5" dirty="0">
                <a:latin typeface="Calibri"/>
                <a:cs typeface="Calibri"/>
              </a:rPr>
              <a:t> 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399" y="5088127"/>
            <a:ext cx="6490970" cy="91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AMPIEZZA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BANDA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Intervallo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d’onda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selezionata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</a:t>
            </a:r>
            <a:r>
              <a:rPr sz="1800" dirty="0">
                <a:latin typeface="Calibri"/>
                <a:cs typeface="Calibri"/>
              </a:rPr>
              <a:t> da 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20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6783" y="1778507"/>
            <a:ext cx="3689604" cy="3023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711" y="112268"/>
            <a:ext cx="22047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Filtri</a:t>
            </a:r>
            <a:r>
              <a:rPr sz="23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11" y="813562"/>
            <a:ext cx="11024870" cy="560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I</a:t>
            </a:r>
            <a:r>
              <a:rPr sz="2300" spc="16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filtri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bloccano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tutte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lunghezze</a:t>
            </a:r>
            <a:r>
              <a:rPr sz="2300" spc="18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d’onda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ad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eccezione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banda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ristretta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radiazione,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sorgente</a:t>
            </a:r>
            <a:r>
              <a:rPr sz="23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continua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interferenza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assorbimento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ad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interferenza</a:t>
            </a:r>
            <a:endParaRPr sz="2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percentuale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grande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25" dirty="0">
                <a:latin typeface="Calibri"/>
                <a:cs typeface="Calibri"/>
              </a:rPr>
              <a:t> stretta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 </a:t>
            </a:r>
            <a:r>
              <a:rPr sz="2200" b="1" spc="-15" dirty="0"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 percentuale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piccola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larga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584" y="3604259"/>
            <a:ext cx="6790944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723" y="200659"/>
            <a:ext cx="529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Rivelazione</a:t>
            </a:r>
            <a:r>
              <a:rPr sz="2400" b="1" spc="-2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41C5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misura 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dell'energia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 radiante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0669" y="843788"/>
            <a:ext cx="51346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4410" algn="l"/>
                <a:tab pos="2269490" algn="l"/>
                <a:tab pos="2847340" algn="l"/>
                <a:tab pos="3924935" algn="l"/>
                <a:tab pos="4297045" algn="l"/>
              </a:tabLst>
            </a:pPr>
            <a:r>
              <a:rPr sz="2100" spc="-10" dirty="0">
                <a:latin typeface="Calibri"/>
                <a:cs typeface="Calibri"/>
              </a:rPr>
              <a:t>devono	contenere	</a:t>
            </a:r>
            <a:r>
              <a:rPr sz="2100" dirty="0">
                <a:latin typeface="Calibri"/>
                <a:cs typeface="Calibri"/>
              </a:rPr>
              <a:t>una	</a:t>
            </a:r>
            <a:r>
              <a:rPr sz="2100" spc="-10" dirty="0">
                <a:latin typeface="Calibri"/>
                <a:cs typeface="Calibri"/>
              </a:rPr>
              <a:t>quantità	</a:t>
            </a:r>
            <a:r>
              <a:rPr sz="2100" dirty="0">
                <a:latin typeface="Calibri"/>
                <a:cs typeface="Calibri"/>
              </a:rPr>
              <a:t>di	</a:t>
            </a:r>
            <a:r>
              <a:rPr sz="2100" spc="-5" dirty="0">
                <a:latin typeface="Calibri"/>
                <a:cs typeface="Calibri"/>
              </a:rPr>
              <a:t>segnale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907" y="843788"/>
            <a:ext cx="62096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957070" algn="l"/>
                <a:tab pos="3851910" algn="l"/>
                <a:tab pos="5633085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10" dirty="0">
                <a:latin typeface="Calibri"/>
                <a:cs typeface="Calibri"/>
              </a:rPr>
              <a:t>informazioni	spettroscopiche	</a:t>
            </a:r>
            <a:r>
              <a:rPr sz="2100" spc="-5" dirty="0">
                <a:latin typeface="Calibri"/>
                <a:cs typeface="Calibri"/>
              </a:rPr>
              <a:t>analiticamente	utili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ha </a:t>
            </a:r>
            <a:r>
              <a:rPr sz="2100" spc="-15" dirty="0">
                <a:latin typeface="Calibri"/>
                <a:cs typeface="Calibri"/>
              </a:rPr>
              <a:t>prodotta.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907" y="1804161"/>
            <a:ext cx="113411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400685" algn="l"/>
                <a:tab pos="1416050" algn="l"/>
                <a:tab pos="2463165" algn="l"/>
                <a:tab pos="3769360" algn="l"/>
                <a:tab pos="5335905" algn="l"/>
                <a:tab pos="5625465" algn="l"/>
                <a:tab pos="6589395" algn="l"/>
                <a:tab pos="7259955" algn="l"/>
                <a:tab pos="8105775" algn="l"/>
                <a:tab pos="9061450" algn="l"/>
                <a:tab pos="9410700" algn="l"/>
                <a:tab pos="10411460" algn="l"/>
                <a:tab pos="11193780" algn="l"/>
              </a:tabLst>
            </a:pP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</a:t>
            </a:r>
            <a:r>
              <a:rPr sz="2100" spc="-50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</a:t>
            </a:r>
            <a:r>
              <a:rPr sz="2100" spc="-3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asmessa,	</a:t>
            </a:r>
            <a:r>
              <a:rPr sz="2100" spc="-5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spc="-5" dirty="0">
                <a:latin typeface="Calibri"/>
                <a:cs typeface="Calibri"/>
              </a:rPr>
              <a:t>uo</a:t>
            </a:r>
            <a:r>
              <a:rPr sz="2100" spc="-30" dirty="0">
                <a:latin typeface="Calibri"/>
                <a:cs typeface="Calibri"/>
              </a:rPr>
              <a:t>r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sc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e,	o	emessa	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	esse</a:t>
            </a:r>
            <a:r>
              <a:rPr sz="2100" spc="-1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30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i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0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alche	modo	e  </a:t>
            </a:r>
            <a:r>
              <a:rPr sz="2100" spc="-15" dirty="0">
                <a:latin typeface="Calibri"/>
                <a:cs typeface="Calibri"/>
              </a:rPr>
              <a:t>convertita</a:t>
            </a:r>
            <a:r>
              <a:rPr sz="2100" spc="-5" dirty="0">
                <a:latin typeface="Calibri"/>
                <a:cs typeface="Calibri"/>
              </a:rPr>
              <a:t> 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misurabile.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rivelatore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L'informazione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interesse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codificata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7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trattata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trasduttore</a:t>
            </a:r>
            <a:r>
              <a:rPr sz="2100" b="1" spc="28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di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radiazioni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907" y="4667254"/>
            <a:ext cx="3618229" cy="1035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200" spc="-20" dirty="0">
                <a:latin typeface="Calibri"/>
                <a:cs typeface="Calibri"/>
              </a:rPr>
              <a:t>Perché </a:t>
            </a:r>
            <a:r>
              <a:rPr sz="2200" spc="-15" dirty="0">
                <a:latin typeface="Calibri"/>
                <a:cs typeface="Calibri"/>
              </a:rPr>
              <a:t>trasduttore?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5"/>
              </a:spcBef>
              <a:tabLst>
                <a:tab pos="1288415" algn="l"/>
                <a:tab pos="1859914" algn="l"/>
                <a:tab pos="2974975" algn="l"/>
              </a:tabLst>
            </a:pPr>
            <a:r>
              <a:rPr sz="2100" spc="-5" dirty="0">
                <a:latin typeface="Calibri"/>
                <a:cs typeface="Calibri"/>
              </a:rPr>
              <a:t>Co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un	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gnale	</a:t>
            </a:r>
            <a:r>
              <a:rPr sz="2100" spc="5" dirty="0">
                <a:latin typeface="Calibri"/>
                <a:cs typeface="Calibri"/>
              </a:rPr>
              <a:t>o</a:t>
            </a:r>
            <a:r>
              <a:rPr sz="2100" spc="-3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ti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  </a:t>
            </a:r>
            <a:r>
              <a:rPr sz="2100" spc="-15" dirty="0">
                <a:latin typeface="Calibri"/>
                <a:cs typeface="Calibri"/>
              </a:rPr>
              <a:t>(fotoni)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208" y="193547"/>
            <a:ext cx="3751384" cy="24521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4958"/>
            <a:ext cx="143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FOTOTUBO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7022" y="290322"/>
            <a:ext cx="130175" cy="6278245"/>
          </a:xfrm>
          <a:custGeom>
            <a:avLst/>
            <a:gdLst/>
            <a:ahLst/>
            <a:cxnLst/>
            <a:rect l="l" t="t" r="r" b="b"/>
            <a:pathLst>
              <a:path w="130175" h="6278245">
                <a:moveTo>
                  <a:pt x="0" y="6277800"/>
                </a:moveTo>
                <a:lnTo>
                  <a:pt x="130175" y="6277800"/>
                </a:lnTo>
                <a:lnTo>
                  <a:pt x="130175" y="0"/>
                </a:lnTo>
                <a:lnTo>
                  <a:pt x="0" y="0"/>
                </a:lnTo>
                <a:lnTo>
                  <a:pt x="0" y="62778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392" y="2888360"/>
            <a:ext cx="40944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risposta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basata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sull'effetto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392" y="3437001"/>
            <a:ext cx="49377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477010" algn="l"/>
                <a:tab pos="2233295" algn="l"/>
                <a:tab pos="2508885" algn="l"/>
                <a:tab pos="3569970" algn="l"/>
                <a:tab pos="4342765" algn="l"/>
                <a:tab pos="4681220" algn="l"/>
              </a:tabLst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e	ano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a	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ti	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	un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contenitore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trasparente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vetro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quarzo.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402715" algn="l"/>
                <a:tab pos="1827530" algn="l"/>
                <a:tab pos="2603500" algn="l"/>
                <a:tab pos="3574415" algn="l"/>
                <a:tab pos="4072890" algn="l"/>
                <a:tab pos="4751070" algn="l"/>
              </a:tabLst>
            </a:pP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erf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el	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	uno	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o	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392" y="4260342"/>
            <a:ext cx="49371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materiale fotoemissivo </a:t>
            </a:r>
            <a:r>
              <a:rPr sz="1800" spc="-15" dirty="0">
                <a:latin typeface="Calibri"/>
                <a:cs typeface="Calibri"/>
              </a:rPr>
              <a:t>(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emette elettroni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quando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è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irradiato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Applicando</a:t>
            </a:r>
            <a:r>
              <a:rPr sz="1800" spc="5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     </a:t>
            </a:r>
            <a:r>
              <a:rPr sz="1800" spc="-5" dirty="0">
                <a:latin typeface="Calibri"/>
                <a:cs typeface="Calibri"/>
              </a:rPr>
              <a:t>potenziale</a:t>
            </a:r>
            <a:r>
              <a:rPr sz="1800" spc="595" dirty="0">
                <a:latin typeface="Calibri"/>
                <a:cs typeface="Calibri"/>
              </a:rPr>
              <a:t> </a:t>
            </a:r>
            <a:r>
              <a:rPr sz="1800" spc="6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3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gli     </a:t>
            </a:r>
            <a:r>
              <a:rPr sz="1800" spc="-10" dirty="0">
                <a:latin typeface="Calibri"/>
                <a:cs typeface="Calibri"/>
              </a:rPr>
              <a:t>elettrodi,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fotoelettroni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emessi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attratti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dall'anodo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filamento </a:t>
            </a:r>
            <a:r>
              <a:rPr sz="1800" spc="-10" dirty="0">
                <a:latin typeface="Calibri"/>
                <a:cs typeface="Calibri"/>
              </a:rPr>
              <a:t>carico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positivamente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spc="-10" dirty="0">
                <a:latin typeface="Calibri"/>
                <a:cs typeface="Calibri"/>
              </a:rPr>
              <a:t>fotocorrente)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01164" algn="l"/>
                <a:tab pos="3488690" algn="l"/>
                <a:tab pos="3883660" algn="l"/>
                <a:tab pos="4717415" algn="l"/>
              </a:tabLst>
            </a:pPr>
            <a:r>
              <a:rPr sz="1800" b="1" spc="-15" dirty="0">
                <a:latin typeface="Calibri"/>
                <a:cs typeface="Calibri"/>
              </a:rPr>
              <a:t>F</a:t>
            </a:r>
            <a:r>
              <a:rPr sz="1800" b="1" spc="-45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ENTE	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OP</a:t>
            </a:r>
            <a:r>
              <a:rPr sz="1800" b="1" spc="-10" dirty="0">
                <a:latin typeface="Calibri"/>
                <a:cs typeface="Calibri"/>
              </a:rPr>
              <a:t>OR</a:t>
            </a:r>
            <a:r>
              <a:rPr sz="1800" b="1" dirty="0">
                <a:latin typeface="Calibri"/>
                <a:cs typeface="Calibri"/>
              </a:rPr>
              <a:t>ZIONALE	AL	</a:t>
            </a:r>
            <a:r>
              <a:rPr sz="1800" b="1" spc="-9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O	</a:t>
            </a:r>
            <a:r>
              <a:rPr sz="1800" b="1" spc="5" dirty="0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5431" y="191704"/>
            <a:ext cx="5186172" cy="22238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15329" y="153111"/>
            <a:ext cx="2887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FOTOMOLTIPLICATORE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3155" y="2663697"/>
            <a:ext cx="166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Simile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fototubo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806" y="3215081"/>
            <a:ext cx="3643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Amplificazione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sensibilità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maggiore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3155" y="3761358"/>
            <a:ext cx="609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catodica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(emette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esposizione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3155" y="4309998"/>
            <a:ext cx="2153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serie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3155" y="4858892"/>
            <a:ext cx="5962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catodo</a:t>
            </a:r>
            <a:r>
              <a:rPr sz="1800" spc="-5" dirty="0">
                <a:latin typeface="Calibri"/>
                <a:cs typeface="Calibri"/>
              </a:rPr>
              <a:t> vengono </a:t>
            </a:r>
            <a:r>
              <a:rPr sz="1800" spc="-10" dirty="0">
                <a:latin typeface="Calibri"/>
                <a:cs typeface="Calibri"/>
              </a:rPr>
              <a:t>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verso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 </a:t>
            </a:r>
            <a:r>
              <a:rPr sz="1800" spc="-5" dirty="0">
                <a:latin typeface="Calibri"/>
                <a:cs typeface="Calibri"/>
              </a:rPr>
              <a:t>primo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155" y="5681878"/>
            <a:ext cx="5993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Ciascun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fotoelettrone</a:t>
            </a:r>
            <a:r>
              <a:rPr sz="1800" dirty="0">
                <a:latin typeface="Calibri"/>
                <a:cs typeface="Calibri"/>
              </a:rPr>
              <a:t> che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colpisce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secondari,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vengono</a:t>
            </a:r>
            <a:r>
              <a:rPr sz="1800" spc="-10" dirty="0">
                <a:latin typeface="Calibri"/>
                <a:cs typeface="Calibri"/>
              </a:rPr>
              <a:t> 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 qui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 ….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all’anodo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fotocorrente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0123" y="167639"/>
            <a:ext cx="4008719" cy="36774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291" y="80009"/>
            <a:ext cx="256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Contenitori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 campione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91" y="628650"/>
            <a:ext cx="926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costruite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interesse.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983" y="902970"/>
            <a:ext cx="575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887094" algn="l"/>
                <a:tab pos="1920875" algn="l"/>
                <a:tab pos="3147695" algn="l"/>
                <a:tab pos="3743960" algn="l"/>
                <a:tab pos="4597400" algn="l"/>
                <a:tab pos="5567680" algn="l"/>
              </a:tabLst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	un	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ale	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pa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ion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ale	di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1742508"/>
            <a:ext cx="4899660" cy="34451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51982" y="3996308"/>
            <a:ext cx="593598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plastica </a:t>
            </a:r>
            <a:r>
              <a:rPr sz="1800" spc="-5" dirty="0">
                <a:latin typeface="Calibri"/>
                <a:cs typeface="Calibri"/>
              </a:rPr>
              <a:t>hanno </a:t>
            </a:r>
            <a:r>
              <a:rPr sz="1800" spc="-15" dirty="0">
                <a:latin typeface="Calibri"/>
                <a:cs typeface="Calibri"/>
              </a:rPr>
              <a:t>trovato </a:t>
            </a:r>
            <a:r>
              <a:rPr sz="1800" spc="-5" dirty="0">
                <a:latin typeface="Calibri"/>
                <a:cs typeface="Calibri"/>
              </a:rPr>
              <a:t>applicazione nella </a:t>
            </a:r>
            <a:r>
              <a:rPr sz="1800" spc="-10" dirty="0">
                <a:latin typeface="Calibri"/>
                <a:cs typeface="Calibri"/>
              </a:rPr>
              <a:t>regione </a:t>
            </a:r>
            <a:r>
              <a:rPr sz="1800" spc="-5" dirty="0">
                <a:latin typeface="Calibri"/>
                <a:cs typeface="Calibri"/>
              </a:rPr>
              <a:t> visibile.</a:t>
            </a:r>
            <a:r>
              <a:rPr sz="1800" dirty="0">
                <a:latin typeface="Calibri"/>
                <a:cs typeface="Calibri"/>
              </a:rPr>
              <a:t>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-5" dirty="0">
                <a:latin typeface="Calibri"/>
                <a:cs typeface="Calibri"/>
              </a:rPr>
              <a:t> materiale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trasparente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nell'infrarosso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cloruro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sodio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cristallino.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migliori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cellette</a:t>
            </a:r>
            <a:r>
              <a:rPr sz="1800" spc="-5" dirty="0">
                <a:latin typeface="Calibri"/>
                <a:cs typeface="Calibri"/>
              </a:rPr>
              <a:t> hanno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finestre</a:t>
            </a:r>
            <a:r>
              <a:rPr sz="1800" spc="-5" dirty="0">
                <a:latin typeface="Calibri"/>
                <a:cs typeface="Calibri"/>
              </a:rPr>
              <a:t> che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raggio</a:t>
            </a:r>
            <a:r>
              <a:rPr sz="1800" dirty="0">
                <a:latin typeface="Calibri"/>
                <a:cs typeface="Calibri"/>
              </a:rPr>
              <a:t> 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minimizzare</a:t>
            </a:r>
            <a:r>
              <a:rPr sz="1800" spc="-5" dirty="0">
                <a:latin typeface="Calibri"/>
                <a:cs typeface="Calibri"/>
              </a:rPr>
              <a:t> 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perdite</a:t>
            </a:r>
            <a:r>
              <a:rPr sz="1800" spc="-5" dirty="0">
                <a:latin typeface="Calibri"/>
                <a:cs typeface="Calibri"/>
              </a:rPr>
              <a:t> dovute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riflessione. La lunghezza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celletta</a:t>
            </a:r>
            <a:r>
              <a:rPr sz="1800" spc="-5" dirty="0">
                <a:latin typeface="Calibri"/>
                <a:cs typeface="Calibri"/>
              </a:rPr>
              <a:t> più comune </a:t>
            </a:r>
            <a:r>
              <a:rPr sz="1800" dirty="0">
                <a:latin typeface="Calibri"/>
                <a:cs typeface="Calibri"/>
              </a:rPr>
              <a:t>per gli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ultravioletta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visibile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cm.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430148"/>
            <a:ext cx="639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DI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1347292"/>
            <a:ext cx="1109091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basata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sulla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radiazione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ultravioletta,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infrarossa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ampiamente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usata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l'identificazione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organiche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nell'ultravioletto/visibile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utilizzata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soprattutto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l'analisi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quantitativa.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nell'infrarosso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uno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strumento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potente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struttura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composti </a:t>
            </a:r>
            <a:r>
              <a:rPr sz="2000" spc="-5" dirty="0">
                <a:latin typeface="Calibri"/>
                <a:cs typeface="Calibri"/>
              </a:rPr>
              <a:t>sia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nell’infrarosso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(combinata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tecniche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 multivariata)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 di </a:t>
            </a:r>
            <a:r>
              <a:rPr sz="2000" spc="-5" dirty="0">
                <a:latin typeface="Calibri"/>
                <a:cs typeface="Calibri"/>
              </a:rPr>
              <a:t>strumentazione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notevole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settore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alimentare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(WineScan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MilkScan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OilScan)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879" y="198882"/>
            <a:ext cx="21494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assorbenti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879" y="857250"/>
            <a:ext cx="10095230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1695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più </a:t>
            </a:r>
            <a:r>
              <a:rPr sz="2000" dirty="0">
                <a:latin typeface="Calibri"/>
                <a:cs typeface="Calibri"/>
              </a:rPr>
              <a:t>bande </a:t>
            </a:r>
            <a:r>
              <a:rPr sz="2000" spc="-10" dirty="0">
                <a:latin typeface="Calibri"/>
                <a:cs typeface="Calibri"/>
              </a:rPr>
              <a:t>(costituite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spaziate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discrete)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Ogni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transizione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fondamentale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molti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energetici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vibrazionali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rotazionali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associati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ogni</a:t>
            </a:r>
            <a:r>
              <a:rPr sz="2000" spc="-20" dirty="0">
                <a:latin typeface="Calibri"/>
                <a:cs typeface="Calibri"/>
              </a:rPr>
              <a:t> stato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energetico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000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parte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composti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organici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(UV-VIS)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lunghezze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0" dirty="0">
                <a:latin typeface="Calibri"/>
                <a:cs typeface="Calibri"/>
              </a:rPr>
              <a:t>dovuto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a:</a:t>
            </a:r>
            <a:endParaRPr sz="2000">
              <a:latin typeface="Calibri"/>
              <a:cs typeface="Calibri"/>
            </a:endParaRPr>
          </a:p>
          <a:p>
            <a:pPr marL="12700" marR="749300">
              <a:lnSpc>
                <a:spcPts val="4800"/>
              </a:lnSpc>
              <a:spcBef>
                <a:spcPts val="560"/>
              </a:spcBef>
            </a:pP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fotoni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5" dirty="0">
                <a:latin typeface="Calibri"/>
                <a:cs typeface="Calibri"/>
              </a:rPr>
              <a:t> partecipano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direttamente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formazione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orbitali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esterni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atomi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ossigeno,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zolfo,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azoto</a:t>
            </a:r>
            <a:r>
              <a:rPr sz="2000" dirty="0">
                <a:latin typeface="Calibri"/>
                <a:cs typeface="Calibri"/>
              </a:rPr>
              <a:t> ed </a:t>
            </a:r>
            <a:r>
              <a:rPr sz="2000" spc="-5" dirty="0">
                <a:latin typeface="Calibri"/>
                <a:cs typeface="Calibri"/>
              </a:rPr>
              <a:t>alogeni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coinvolti</a:t>
            </a:r>
            <a:r>
              <a:rPr sz="2000" dirty="0">
                <a:latin typeface="Calibri"/>
                <a:cs typeface="Calibri"/>
              </a:rPr>
              <a:t> in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tripli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molecole organiche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debolmente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quindi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insaturi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generalmente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mostrano </a:t>
            </a:r>
            <a:r>
              <a:rPr sz="2000" spc="-5" dirty="0">
                <a:latin typeface="Calibri"/>
                <a:cs typeface="Calibri"/>
              </a:rPr>
              <a:t> picchi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utili.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1033270"/>
            <a:ext cx="6076187" cy="5745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904" y="252475"/>
            <a:ext cx="6315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Gruppi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funzionali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organici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insaturi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assorbono</a:t>
            </a:r>
            <a:r>
              <a:rPr sz="2200" spc="-10" dirty="0">
                <a:latin typeface="Calibri"/>
                <a:cs typeface="Calibri"/>
              </a:rPr>
              <a:t> nelle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ultravioletta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visibile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cromofori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6759" y="574537"/>
            <a:ext cx="3275076" cy="566624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26313"/>
            <a:ext cx="30473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Applicazioni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quantitative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091" y="884936"/>
            <a:ext cx="1133411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Ampia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applicabilità: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10" dirty="0">
                <a:latin typeface="Calibri"/>
                <a:cs typeface="Calibri"/>
              </a:rPr>
              <a:t> organiche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assorbono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endParaRPr sz="2000">
              <a:latin typeface="Calibri"/>
              <a:cs typeface="Calibri"/>
            </a:endParaRPr>
          </a:p>
          <a:p>
            <a:pPr marL="88900" marR="8026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conversione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chimica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derivatizzazione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cromofori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 marR="230504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Sensibilità: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limiti di </a:t>
            </a:r>
            <a:r>
              <a:rPr sz="2000" spc="-10" dirty="0">
                <a:latin typeface="Calibri"/>
                <a:cs typeface="Calibri"/>
              </a:rPr>
              <a:t>rilevabilità </a:t>
            </a:r>
            <a:r>
              <a:rPr sz="2000" dirty="0">
                <a:latin typeface="Calibri"/>
                <a:cs typeface="Calibri"/>
              </a:rPr>
              <a:t>tipici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spettroscopia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assorbimento </a:t>
            </a:r>
            <a:r>
              <a:rPr sz="2000" spc="-5" dirty="0">
                <a:latin typeface="Calibri"/>
                <a:cs typeface="Calibri"/>
              </a:rPr>
              <a:t>variano da </a:t>
            </a:r>
            <a:r>
              <a:rPr sz="2000" spc="20" dirty="0">
                <a:latin typeface="Calibri"/>
                <a:cs typeface="Calibri"/>
              </a:rPr>
              <a:t>10</a:t>
            </a:r>
            <a:r>
              <a:rPr sz="1950" spc="30" baseline="25641" dirty="0">
                <a:latin typeface="Calibri"/>
                <a:cs typeface="Calibri"/>
              </a:rPr>
              <a:t>−4</a:t>
            </a:r>
            <a:r>
              <a:rPr sz="1950" spc="3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−5</a:t>
            </a:r>
            <a:r>
              <a:rPr sz="1950" spc="22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</a:t>
            </a:r>
            <a:r>
              <a:rPr sz="2000" spc="-10" dirty="0">
                <a:latin typeface="Calibri"/>
                <a:cs typeface="Calibri"/>
              </a:rPr>
              <a:t>Questo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intervallo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spesso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−6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−7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alcune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modifiche</a:t>
            </a:r>
            <a:r>
              <a:rPr sz="2000" spc="-10" dirty="0">
                <a:latin typeface="Calibri"/>
                <a:cs typeface="Calibri"/>
              </a:rPr>
              <a:t> procedurali.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marL="88900" marR="441959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Selettività: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moderata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10" dirty="0">
                <a:latin typeface="Calibri"/>
                <a:cs typeface="Calibri"/>
              </a:rPr>
              <a:t>alta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casi </a:t>
            </a:r>
            <a:r>
              <a:rPr sz="2000" spc="-10" dirty="0">
                <a:latin typeface="Calibri"/>
                <a:cs typeface="Calibri"/>
              </a:rPr>
              <a:t>dove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possibile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trovare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soltanto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l'analita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ciò </a:t>
            </a:r>
            <a:r>
              <a:rPr sz="2000" spc="-5" dirty="0">
                <a:latin typeface="Calibri"/>
                <a:cs typeface="Calibri"/>
              </a:rPr>
              <a:t>rende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separazioni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preliminari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necessarie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(dipende</a:t>
            </a:r>
            <a:r>
              <a:rPr sz="20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matrice)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Buona</a:t>
            </a:r>
            <a:r>
              <a:rPr sz="20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accuratezza: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errori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relativi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incontrati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5" dirty="0">
                <a:latin typeface="Calibri"/>
                <a:cs typeface="Calibri"/>
              </a:rPr>
              <a:t>tipica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spettrofotometrica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fotometrica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usando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giacciono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nell'intervallo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dall’1%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Facilità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convenienza: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misure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spettrofotometriche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fotometriche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rapidamente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eseguite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141" y="601802"/>
            <a:ext cx="8749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Quando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radiazione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attraversa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mezzo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diverso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dall’aria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cambia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sua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lunghezza</a:t>
            </a:r>
            <a:r>
              <a:rPr sz="1800" b="1" spc="-25" dirty="0">
                <a:latin typeface="Calibri"/>
                <a:cs typeface="Calibri"/>
              </a:rPr>
              <a:t> d’onda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20" y="1269491"/>
            <a:ext cx="5083491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340" y="3816222"/>
            <a:ext cx="5013859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interazioni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interesse</a:t>
            </a:r>
            <a:r>
              <a:rPr lang="it-IT" sz="1800" spc="-10" dirty="0">
                <a:latin typeface="Calibri"/>
                <a:cs typeface="Calibri"/>
              </a:rPr>
              <a:t> chimico analitico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</a:t>
            </a:r>
            <a:r>
              <a:rPr sz="1800" spc="-5" dirty="0">
                <a:latin typeface="Calibri"/>
                <a:cs typeface="Calibri"/>
              </a:rPr>
              <a:t> 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quelle</a:t>
            </a:r>
            <a:r>
              <a:rPr sz="1800" dirty="0">
                <a:latin typeface="Calibri"/>
                <a:cs typeface="Calibri"/>
              </a:rPr>
              <a:t> che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coinvolgono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transizioni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</a:t>
            </a:r>
            <a:r>
              <a:rPr sz="1800" b="1" dirty="0">
                <a:latin typeface="Calibri"/>
                <a:cs typeface="Calibri"/>
              </a:rPr>
              <a:t> 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livelli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energetici.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b="1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lang="it-IT" sz="1800" spc="-5" dirty="0">
                <a:latin typeface="Calibri"/>
                <a:cs typeface="Calibri"/>
              </a:rPr>
              <a:t>Le </a:t>
            </a:r>
            <a:r>
              <a:rPr lang="it-IT" sz="1800" b="1" spc="-5" dirty="0">
                <a:latin typeface="Calibri"/>
                <a:cs typeface="Calibri"/>
              </a:rPr>
              <a:t>transizion</a:t>
            </a:r>
            <a:r>
              <a:rPr lang="it-IT" b="1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dipendon</a:t>
            </a:r>
            <a:r>
              <a:rPr lang="it-IT"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dalla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configurazione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elettronica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interagisce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04061"/>
              </p:ext>
            </p:extLst>
          </p:nvPr>
        </p:nvGraphicFramePr>
        <p:xfrm>
          <a:off x="6248400" y="3789641"/>
          <a:ext cx="5283200" cy="1737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spettroscopia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Cambio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configurazione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Infrarossa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Variazione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della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distribuzione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elettronica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Visibile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ultravioletta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196722"/>
            <a:ext cx="15582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PROCEDURA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824306"/>
            <a:ext cx="11365230" cy="516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Selezione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 si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individua?)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L="12700" marR="390525" algn="just">
              <a:lnSpc>
                <a:spcPts val="2390"/>
              </a:lnSpc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sensibilità </a:t>
            </a:r>
            <a:r>
              <a:rPr sz="2000" spc="-5" dirty="0">
                <a:latin typeface="Calibri"/>
                <a:cs typeface="Calibri"/>
              </a:rPr>
              <a:t>massima,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spc="-10" dirty="0">
                <a:latin typeface="Calibri"/>
                <a:cs typeface="Calibri"/>
              </a:rPr>
              <a:t>misure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assorbanza spettrofotometriche </a:t>
            </a:r>
            <a:r>
              <a:rPr sz="2000" spc="-5" dirty="0">
                <a:latin typeface="Calibri"/>
                <a:cs typeface="Calibri"/>
              </a:rPr>
              <a:t>sono eseguite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5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corrispondente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picco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massimo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è?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prova</a:t>
            </a:r>
            <a:r>
              <a:rPr sz="1700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preliminare</a:t>
            </a:r>
            <a:r>
              <a:rPr sz="17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deve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essere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condotta?)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che </a:t>
            </a:r>
            <a:r>
              <a:rPr sz="2000" spc="-5" dirty="0">
                <a:latin typeface="Calibri"/>
                <a:cs typeface="Calibri"/>
              </a:rPr>
              <a:t>influenzano l'assorbanza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(quali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sono/come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individuarle/limitarle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– cfr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deviazioni «reali/strumentali/chimiche») </a:t>
            </a:r>
            <a:r>
              <a:rPr sz="17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comuni che </a:t>
            </a:r>
            <a:r>
              <a:rPr sz="2000" spc="-5" dirty="0">
                <a:latin typeface="Calibri"/>
                <a:cs typeface="Calibri"/>
              </a:rPr>
              <a:t>influenzano </a:t>
            </a:r>
            <a:r>
              <a:rPr sz="2000" dirty="0">
                <a:latin typeface="Calibri"/>
                <a:cs typeface="Calibri"/>
              </a:rPr>
              <a:t>lo </a:t>
            </a:r>
            <a:r>
              <a:rPr sz="2000" spc="-10" dirty="0">
                <a:latin typeface="Calibri"/>
                <a:cs typeface="Calibri"/>
              </a:rPr>
              <a:t>spettro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assorbimento </a:t>
            </a:r>
            <a:r>
              <a:rPr sz="2000" dirty="0">
                <a:latin typeface="Calibri"/>
                <a:cs typeface="Calibri"/>
              </a:rPr>
              <a:t>di una </a:t>
            </a:r>
            <a:r>
              <a:rPr sz="2000" spc="-10" dirty="0">
                <a:latin typeface="Calibri"/>
                <a:cs typeface="Calibri"/>
              </a:rPr>
              <a:t>sostanza </a:t>
            </a:r>
            <a:r>
              <a:rPr sz="2000" dirty="0">
                <a:latin typeface="Calibri"/>
                <a:cs typeface="Calibri"/>
              </a:rPr>
              <a:t>includono il tipo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solvente, </a:t>
            </a:r>
            <a:r>
              <a:rPr sz="2000" dirty="0">
                <a:latin typeface="Calibri"/>
                <a:cs typeface="Calibri"/>
              </a:rPr>
              <a:t>il pH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temperatura,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l'alta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elettrolita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presenza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sostanze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interferenti.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Determinazione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della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relazione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fra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assorbanza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concentrazione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determina?)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(lineare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legge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Lambert-Beer)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Metodo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dell'aggiunta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standard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esegue?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vantaggi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offre</a:t>
            </a:r>
            <a:r>
              <a:rPr sz="1700" i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rispetto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curva</a:t>
            </a:r>
            <a:r>
              <a:rPr sz="1700" i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calibrazione?)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Minimizza </a:t>
            </a: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spurie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matrice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98" y="221741"/>
            <a:ext cx="521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63" y="1243711"/>
            <a:ext cx="11233785" cy="526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9806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fotoluminescenza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quale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 </a:t>
            </a:r>
            <a:r>
              <a:rPr sz="2000" spc="-10" dirty="0">
                <a:latin typeface="Calibri"/>
                <a:cs typeface="Calibri"/>
              </a:rPr>
              <a:t>atomi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le molecole vengono </a:t>
            </a:r>
            <a:r>
              <a:rPr sz="2000" spc="-10" dirty="0">
                <a:latin typeface="Calibri"/>
                <a:cs typeface="Calibri"/>
              </a:rPr>
              <a:t>eccitate </a:t>
            </a:r>
            <a:r>
              <a:rPr sz="2000" spc="-5" dirty="0">
                <a:latin typeface="Calibri"/>
                <a:cs typeface="Calibri"/>
              </a:rPr>
              <a:t>dall'assorbimento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fascio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radiazione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elettromagnetica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  <a:spcBef>
                <a:spcPts val="139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-5" dirty="0">
                <a:latin typeface="Calibri"/>
                <a:cs typeface="Calibri"/>
              </a:rPr>
              <a:t> poi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rilassano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ceduto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47320" marR="8255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Una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delle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particolarità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attraenti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molecolare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sensibilità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intrinseca,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 </a:t>
            </a:r>
            <a:r>
              <a:rPr sz="2100" spc="-4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spesso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uno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ordini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grandezza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maggiore</a:t>
            </a:r>
            <a:r>
              <a:rPr sz="21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quella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della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spettroscopia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Altro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vantaggio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fotoluminescenza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linearità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risposta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esteso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concentrazioni,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significativamente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ampio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quello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10" dirty="0">
                <a:latin typeface="Calibri"/>
                <a:cs typeface="Calibri"/>
              </a:rPr>
              <a:t>assorbimento.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6350">
              <a:lnSpc>
                <a:spcPct val="100000"/>
              </a:lnSpc>
            </a:pP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fluorescenza sono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applicabilità</a:t>
            </a:r>
            <a:r>
              <a:rPr sz="2100" spc="-5" dirty="0">
                <a:latin typeface="Calibri"/>
                <a:cs typeface="Calibri"/>
              </a:rPr>
              <a:t> 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quelli </a:t>
            </a:r>
            <a:r>
              <a:rPr sz="2100" spc="5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assorbimento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causa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relativamente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limitato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sistemi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chimici 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mostrano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apprezzabile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999363"/>
            <a:ext cx="4390653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73" y="29972"/>
            <a:ext cx="54336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TEORIA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" y="734060"/>
            <a:ext cx="114515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fluorescenza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molecolare</a:t>
            </a:r>
            <a:r>
              <a:rPr sz="2200" spc="-5" dirty="0">
                <a:latin typeface="Calibri"/>
                <a:cs typeface="Calibri"/>
              </a:rPr>
              <a:t> viene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misurata</a:t>
            </a:r>
            <a:r>
              <a:rPr sz="2200" spc="-10" dirty="0">
                <a:latin typeface="Calibri"/>
                <a:cs typeface="Calibri"/>
              </a:rPr>
              <a:t> eccitando</a:t>
            </a:r>
            <a:r>
              <a:rPr sz="2200" spc="-5" dirty="0">
                <a:latin typeface="Calibri"/>
                <a:cs typeface="Calibri"/>
              </a:rPr>
              <a:t> 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campione</a:t>
            </a:r>
            <a:r>
              <a:rPr sz="2200" spc="-5" dirty="0">
                <a:latin typeface="Calibri"/>
                <a:cs typeface="Calibri"/>
              </a:rPr>
              <a:t> alla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assorbimento,</a:t>
            </a:r>
            <a:r>
              <a:rPr sz="2200" spc="-10" dirty="0">
                <a:latin typeface="Calibri"/>
                <a:cs typeface="Calibri"/>
              </a:rPr>
              <a:t> chiamata</a:t>
            </a:r>
            <a:r>
              <a:rPr sz="2200" spc="-5" dirty="0">
                <a:latin typeface="Calibri"/>
                <a:cs typeface="Calibri"/>
              </a:rPr>
              <a:t> anche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di eccitazione, 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misurando </a:t>
            </a:r>
            <a:r>
              <a:rPr sz="2200" spc="-5" dirty="0">
                <a:latin typeface="Calibri"/>
                <a:cs typeface="Calibri"/>
              </a:rPr>
              <a:t>l'emissione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 </a:t>
            </a:r>
            <a:r>
              <a:rPr sz="2200" spc="-10" dirty="0">
                <a:latin typeface="Calibri"/>
                <a:cs typeface="Calibri"/>
              </a:rPr>
              <a:t>una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maggiore,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2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emissione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fluorescenza.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773" y="2075129"/>
            <a:ext cx="5405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L'emissione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fluorescenza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termina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 &lt;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10</a:t>
            </a:r>
            <a:r>
              <a:rPr sz="2175" b="1" baseline="24904" dirty="0">
                <a:latin typeface="Calibri"/>
                <a:cs typeface="Calibri"/>
              </a:rPr>
              <a:t>−5</a:t>
            </a:r>
            <a:r>
              <a:rPr sz="2175" b="1" spc="232" baseline="2490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1312" y="3282441"/>
            <a:ext cx="4478020" cy="3364229"/>
            <a:chOff x="591312" y="3282441"/>
            <a:chExt cx="4478020" cy="33642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3288791"/>
              <a:ext cx="4477512" cy="33573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7593" y="2705861"/>
            <a:ext cx="494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Eccitazione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emissione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LECITINA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20802" y="2102866"/>
            <a:ext cx="5597525" cy="4543425"/>
            <a:chOff x="6120802" y="2102866"/>
            <a:chExt cx="5597525" cy="45434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802" y="2570988"/>
              <a:ext cx="5597083" cy="40751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77557" y="2049526"/>
            <a:ext cx="477520" cy="474980"/>
            <a:chOff x="6877557" y="2049526"/>
            <a:chExt cx="477520" cy="474980"/>
          </a:xfrm>
        </p:grpSpPr>
        <p:sp>
          <p:nvSpPr>
            <p:cNvPr id="17" name="object 17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44690" y="211322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97945" y="216687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72" y="119634"/>
            <a:ext cx="55943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5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rendimento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quantico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72" y="853897"/>
            <a:ext cx="11621770" cy="578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tornare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tutte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assorbenti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potenzialmente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maggior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parte</a:t>
            </a:r>
            <a:r>
              <a:rPr sz="2100" spc="-5" dirty="0">
                <a:latin typeface="Calibri"/>
                <a:cs typeface="Calibri"/>
              </a:rPr>
              <a:t> 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propria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struttura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prevede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cammini per</a:t>
            </a:r>
            <a:r>
              <a:rPr sz="2100" dirty="0">
                <a:latin typeface="Calibri"/>
                <a:cs typeface="Calibri"/>
              </a:rPr>
              <a:t> 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rilassamento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velocità </a:t>
            </a:r>
            <a:r>
              <a:rPr sz="2100" spc="-5" dirty="0">
                <a:latin typeface="Calibri"/>
                <a:cs typeface="Calibri"/>
              </a:rPr>
              <a:t> maggiore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dell'emissione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fluorescente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spc="-10" dirty="0">
                <a:latin typeface="Calibri"/>
                <a:cs typeface="Calibri"/>
              </a:rPr>
              <a:t>Rendimento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quantico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rapporto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tra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totali</a:t>
            </a:r>
            <a:r>
              <a:rPr sz="2100" spc="484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ovvero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rapporto</a:t>
            </a:r>
            <a:r>
              <a:rPr sz="21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fotoni</a:t>
            </a:r>
            <a:r>
              <a:rPr sz="2100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emessi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rispetto</a:t>
            </a:r>
            <a:r>
              <a:rPr sz="2100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fotoni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assorbiti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altamente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1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quantiche</a:t>
            </a:r>
            <a:r>
              <a:rPr sz="2100" spc="-15" dirty="0">
                <a:latin typeface="Calibri"/>
                <a:cs typeface="Calibri"/>
              </a:rPr>
              <a:t> circa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2E5496"/>
                </a:solidFill>
                <a:latin typeface="Calibri"/>
                <a:cs typeface="Calibri"/>
              </a:rPr>
              <a:t>non </a:t>
            </a:r>
            <a:r>
              <a:rPr sz="2100" spc="-10" dirty="0">
                <a:solidFill>
                  <a:srgbClr val="2E5496"/>
                </a:solidFill>
                <a:latin typeface="Calibri"/>
                <a:cs typeface="Calibri"/>
              </a:rPr>
              <a:t>fluorescenti</a:t>
            </a:r>
            <a:r>
              <a:rPr sz="2100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tende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i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zero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Relazione</a:t>
            </a:r>
            <a:r>
              <a:rPr sz="21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fluorescenza</a:t>
            </a:r>
            <a:r>
              <a:rPr sz="2100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Anelli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aromatici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fluorescenza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10" dirty="0">
                <a:latin typeface="Calibri"/>
                <a:cs typeface="Calibri"/>
              </a:rPr>
              <a:t>intensa</a:t>
            </a:r>
            <a:r>
              <a:rPr sz="2100" dirty="0">
                <a:latin typeface="Calibri"/>
                <a:cs typeface="Calibri"/>
              </a:rPr>
              <a:t> 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più utile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carbonilici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alifatici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aliciclici,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strutture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doppi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legami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 coniugati</a:t>
            </a:r>
            <a:r>
              <a:rPr sz="2100" spc="-10" dirty="0">
                <a:latin typeface="Wingdings"/>
                <a:cs typeface="Wingdings"/>
              </a:rPr>
              <a:t>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29362"/>
            <a:ext cx="29489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757808"/>
            <a:ext cx="899096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(efficienza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</a:t>
            </a:r>
            <a:r>
              <a:rPr sz="2000" spc="-10" dirty="0">
                <a:latin typeface="Calibri"/>
                <a:cs typeface="Calibri"/>
              </a:rPr>
              <a:t>aumenta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anelli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condensazione)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causa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spostamenti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massimi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assorbimento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cambiamenti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 picchi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Composti carbonilici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alifatici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aliciclici,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coniugati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condensati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contenenti eterociclici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025897"/>
            <a:ext cx="68878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Eterocicli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piridina,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furano,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tiofene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il </a:t>
            </a:r>
            <a:r>
              <a:rPr sz="2000" spc="-10" dirty="0">
                <a:latin typeface="Calibri"/>
                <a:cs typeface="Calibri"/>
              </a:rPr>
              <a:t>pirrolo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006" y="5185433"/>
            <a:ext cx="1334099" cy="88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4042" y="5310324"/>
            <a:ext cx="1343672" cy="7612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5006" y="2986584"/>
            <a:ext cx="743291" cy="9419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5483" y="3179481"/>
            <a:ext cx="2038350" cy="72420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150621"/>
            <a:ext cx="39884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L'effetto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della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rigidità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978" y="854709"/>
            <a:ext cx="96583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5" dirty="0">
                <a:latin typeface="Calibri"/>
                <a:cs typeface="Calibri"/>
              </a:rPr>
              <a:t>collegata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rigidità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 </a:t>
            </a:r>
            <a:r>
              <a:rPr sz="2000" spc="-10" dirty="0">
                <a:latin typeface="Calibri"/>
                <a:cs typeface="Calibri"/>
              </a:rPr>
              <a:t>l'efficienza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del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bifenile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circa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mentre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fluorene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quasi 1,0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6371" y="2627376"/>
            <a:ext cx="1905000" cy="1104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13304" y="2799588"/>
            <a:ext cx="3874770" cy="913765"/>
            <a:chOff x="2813304" y="2799588"/>
            <a:chExt cx="3874770" cy="913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3304" y="2799588"/>
              <a:ext cx="1980820" cy="9136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35574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0" y="0"/>
                  </a:moveTo>
                  <a:lnTo>
                    <a:pt x="70288" y="310"/>
                  </a:lnTo>
                  <a:lnTo>
                    <a:pt x="139363" y="1229"/>
                  </a:lnTo>
                  <a:lnTo>
                    <a:pt x="207007" y="2735"/>
                  </a:lnTo>
                  <a:lnTo>
                    <a:pt x="273002" y="4810"/>
                  </a:lnTo>
                  <a:lnTo>
                    <a:pt x="337132" y="7432"/>
                  </a:lnTo>
                  <a:lnTo>
                    <a:pt x="399179" y="10583"/>
                  </a:lnTo>
                  <a:lnTo>
                    <a:pt x="458928" y="14241"/>
                  </a:lnTo>
                  <a:lnTo>
                    <a:pt x="516160" y="18388"/>
                  </a:lnTo>
                  <a:lnTo>
                    <a:pt x="570658" y="23002"/>
                  </a:lnTo>
                  <a:lnTo>
                    <a:pt x="622206" y="28065"/>
                  </a:lnTo>
                  <a:lnTo>
                    <a:pt x="670587" y="33556"/>
                  </a:lnTo>
                  <a:lnTo>
                    <a:pt x="715583" y="39454"/>
                  </a:lnTo>
                  <a:lnTo>
                    <a:pt x="756978" y="45741"/>
                  </a:lnTo>
                  <a:lnTo>
                    <a:pt x="794555" y="52396"/>
                  </a:lnTo>
                  <a:lnTo>
                    <a:pt x="857384" y="66729"/>
                  </a:lnTo>
                  <a:lnTo>
                    <a:pt x="902334" y="82296"/>
                  </a:lnTo>
                  <a:lnTo>
                    <a:pt x="888619" y="82296"/>
                  </a:lnTo>
                  <a:lnTo>
                    <a:pt x="945642" y="109728"/>
                  </a:lnTo>
                  <a:lnTo>
                    <a:pt x="943482" y="82296"/>
                  </a:lnTo>
                  <a:lnTo>
                    <a:pt x="929767" y="82296"/>
                  </a:lnTo>
                  <a:lnTo>
                    <a:pt x="909634" y="74368"/>
                  </a:lnTo>
                  <a:lnTo>
                    <a:pt x="855527" y="59398"/>
                  </a:lnTo>
                  <a:lnTo>
                    <a:pt x="784410" y="45741"/>
                  </a:lnTo>
                  <a:lnTo>
                    <a:pt x="743015" y="39454"/>
                  </a:lnTo>
                  <a:lnTo>
                    <a:pt x="698019" y="33556"/>
                  </a:lnTo>
                  <a:lnTo>
                    <a:pt x="649638" y="28065"/>
                  </a:lnTo>
                  <a:lnTo>
                    <a:pt x="598090" y="23002"/>
                  </a:lnTo>
                  <a:lnTo>
                    <a:pt x="543592" y="18388"/>
                  </a:lnTo>
                  <a:lnTo>
                    <a:pt x="486360" y="14241"/>
                  </a:lnTo>
                  <a:lnTo>
                    <a:pt x="426611" y="10583"/>
                  </a:lnTo>
                  <a:lnTo>
                    <a:pt x="364564" y="7432"/>
                  </a:lnTo>
                  <a:lnTo>
                    <a:pt x="300434" y="4810"/>
                  </a:lnTo>
                  <a:lnTo>
                    <a:pt x="234439" y="2735"/>
                  </a:lnTo>
                  <a:lnTo>
                    <a:pt x="166795" y="1229"/>
                  </a:lnTo>
                  <a:lnTo>
                    <a:pt x="9772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3648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945641" y="0"/>
                  </a:moveTo>
                  <a:lnTo>
                    <a:pt x="855487" y="363"/>
                  </a:lnTo>
                  <a:lnTo>
                    <a:pt x="780752" y="1436"/>
                  </a:lnTo>
                  <a:lnTo>
                    <a:pt x="707959" y="3190"/>
                  </a:lnTo>
                  <a:lnTo>
                    <a:pt x="637348" y="5596"/>
                  </a:lnTo>
                  <a:lnTo>
                    <a:pt x="569160" y="8626"/>
                  </a:lnTo>
                  <a:lnTo>
                    <a:pt x="503633" y="12251"/>
                  </a:lnTo>
                  <a:lnTo>
                    <a:pt x="441008" y="16445"/>
                  </a:lnTo>
                  <a:lnTo>
                    <a:pt x="381524" y="21177"/>
                  </a:lnTo>
                  <a:lnTo>
                    <a:pt x="325421" y="26420"/>
                  </a:lnTo>
                  <a:lnTo>
                    <a:pt x="272938" y="32146"/>
                  </a:lnTo>
                  <a:lnTo>
                    <a:pt x="224317" y="38327"/>
                  </a:lnTo>
                  <a:lnTo>
                    <a:pt x="179795" y="44933"/>
                  </a:lnTo>
                  <a:lnTo>
                    <a:pt x="139613" y="51937"/>
                  </a:lnTo>
                  <a:lnTo>
                    <a:pt x="73229" y="67026"/>
                  </a:lnTo>
                  <a:lnTo>
                    <a:pt x="27081" y="83366"/>
                  </a:lnTo>
                  <a:lnTo>
                    <a:pt x="0" y="109728"/>
                  </a:lnTo>
                  <a:lnTo>
                    <a:pt x="27431" y="109728"/>
                  </a:lnTo>
                  <a:lnTo>
                    <a:pt x="30785" y="100360"/>
                  </a:lnTo>
                  <a:lnTo>
                    <a:pt x="40665" y="91208"/>
                  </a:lnTo>
                  <a:lnTo>
                    <a:pt x="78926" y="73682"/>
                  </a:lnTo>
                  <a:lnTo>
                    <a:pt x="140055" y="57408"/>
                  </a:lnTo>
                  <a:lnTo>
                    <a:pt x="178520" y="49821"/>
                  </a:lnTo>
                  <a:lnTo>
                    <a:pt x="221892" y="42644"/>
                  </a:lnTo>
                  <a:lnTo>
                    <a:pt x="269901" y="35909"/>
                  </a:lnTo>
                  <a:lnTo>
                    <a:pt x="322277" y="29649"/>
                  </a:lnTo>
                  <a:lnTo>
                    <a:pt x="378751" y="23896"/>
                  </a:lnTo>
                  <a:lnTo>
                    <a:pt x="439051" y="18682"/>
                  </a:lnTo>
                  <a:lnTo>
                    <a:pt x="502909" y="14040"/>
                  </a:lnTo>
                  <a:lnTo>
                    <a:pt x="570055" y="10001"/>
                  </a:lnTo>
                  <a:lnTo>
                    <a:pt x="640217" y="6599"/>
                  </a:lnTo>
                  <a:lnTo>
                    <a:pt x="713127" y="3866"/>
                  </a:lnTo>
                  <a:lnTo>
                    <a:pt x="788514" y="1833"/>
                  </a:lnTo>
                  <a:lnTo>
                    <a:pt x="866109" y="533"/>
                  </a:lnTo>
                  <a:lnTo>
                    <a:pt x="945641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3648" y="2947416"/>
              <a:ext cx="1877695" cy="109855"/>
            </a:xfrm>
            <a:custGeom>
              <a:avLst/>
              <a:gdLst/>
              <a:ahLst/>
              <a:cxnLst/>
              <a:rect l="l" t="t" r="r" b="b"/>
              <a:pathLst>
                <a:path w="1877695" h="109855">
                  <a:moveTo>
                    <a:pt x="945641" y="0"/>
                  </a:moveTo>
                  <a:lnTo>
                    <a:pt x="866109" y="533"/>
                  </a:lnTo>
                  <a:lnTo>
                    <a:pt x="788514" y="1833"/>
                  </a:lnTo>
                  <a:lnTo>
                    <a:pt x="713127" y="3866"/>
                  </a:lnTo>
                  <a:lnTo>
                    <a:pt x="640217" y="6599"/>
                  </a:lnTo>
                  <a:lnTo>
                    <a:pt x="570055" y="10001"/>
                  </a:lnTo>
                  <a:lnTo>
                    <a:pt x="502909" y="14040"/>
                  </a:lnTo>
                  <a:lnTo>
                    <a:pt x="439051" y="18682"/>
                  </a:lnTo>
                  <a:lnTo>
                    <a:pt x="378751" y="23896"/>
                  </a:lnTo>
                  <a:lnTo>
                    <a:pt x="322277" y="29649"/>
                  </a:lnTo>
                  <a:lnTo>
                    <a:pt x="269901" y="35909"/>
                  </a:lnTo>
                  <a:lnTo>
                    <a:pt x="221892" y="42644"/>
                  </a:lnTo>
                  <a:lnTo>
                    <a:pt x="178520" y="49821"/>
                  </a:lnTo>
                  <a:lnTo>
                    <a:pt x="140055" y="57408"/>
                  </a:lnTo>
                  <a:lnTo>
                    <a:pt x="78926" y="73682"/>
                  </a:lnTo>
                  <a:lnTo>
                    <a:pt x="40665" y="91208"/>
                  </a:lnTo>
                  <a:lnTo>
                    <a:pt x="27431" y="109728"/>
                  </a:lnTo>
                  <a:lnTo>
                    <a:pt x="0" y="109728"/>
                  </a:lnTo>
                  <a:lnTo>
                    <a:pt x="47506" y="75053"/>
                  </a:lnTo>
                  <a:lnTo>
                    <a:pt x="104011" y="59311"/>
                  </a:lnTo>
                  <a:lnTo>
                    <a:pt x="179795" y="44933"/>
                  </a:lnTo>
                  <a:lnTo>
                    <a:pt x="224317" y="38327"/>
                  </a:lnTo>
                  <a:lnTo>
                    <a:pt x="272938" y="32146"/>
                  </a:lnTo>
                  <a:lnTo>
                    <a:pt x="325421" y="26420"/>
                  </a:lnTo>
                  <a:lnTo>
                    <a:pt x="381524" y="21177"/>
                  </a:lnTo>
                  <a:lnTo>
                    <a:pt x="441008" y="16445"/>
                  </a:lnTo>
                  <a:lnTo>
                    <a:pt x="503633" y="12251"/>
                  </a:lnTo>
                  <a:lnTo>
                    <a:pt x="569160" y="8626"/>
                  </a:lnTo>
                  <a:lnTo>
                    <a:pt x="637348" y="5596"/>
                  </a:lnTo>
                  <a:lnTo>
                    <a:pt x="707959" y="3190"/>
                  </a:lnTo>
                  <a:lnTo>
                    <a:pt x="780752" y="1436"/>
                  </a:lnTo>
                  <a:lnTo>
                    <a:pt x="855487" y="363"/>
                  </a:lnTo>
                  <a:lnTo>
                    <a:pt x="931926" y="0"/>
                  </a:lnTo>
                  <a:lnTo>
                    <a:pt x="959357" y="0"/>
                  </a:lnTo>
                  <a:lnTo>
                    <a:pt x="1029646" y="310"/>
                  </a:lnTo>
                  <a:lnTo>
                    <a:pt x="1098721" y="1229"/>
                  </a:lnTo>
                  <a:lnTo>
                    <a:pt x="1166365" y="2735"/>
                  </a:lnTo>
                  <a:lnTo>
                    <a:pt x="1232360" y="4810"/>
                  </a:lnTo>
                  <a:lnTo>
                    <a:pt x="1296490" y="7432"/>
                  </a:lnTo>
                  <a:lnTo>
                    <a:pt x="1358537" y="10583"/>
                  </a:lnTo>
                  <a:lnTo>
                    <a:pt x="1418286" y="14241"/>
                  </a:lnTo>
                  <a:lnTo>
                    <a:pt x="1475518" y="18388"/>
                  </a:lnTo>
                  <a:lnTo>
                    <a:pt x="1530016" y="23002"/>
                  </a:lnTo>
                  <a:lnTo>
                    <a:pt x="1581564" y="28065"/>
                  </a:lnTo>
                  <a:lnTo>
                    <a:pt x="1629945" y="33556"/>
                  </a:lnTo>
                  <a:lnTo>
                    <a:pt x="1674941" y="39454"/>
                  </a:lnTo>
                  <a:lnTo>
                    <a:pt x="1716336" y="45741"/>
                  </a:lnTo>
                  <a:lnTo>
                    <a:pt x="1753913" y="52396"/>
                  </a:lnTo>
                  <a:lnTo>
                    <a:pt x="1816742" y="66729"/>
                  </a:lnTo>
                  <a:lnTo>
                    <a:pt x="1861693" y="82296"/>
                  </a:lnTo>
                  <a:lnTo>
                    <a:pt x="1875408" y="82296"/>
                  </a:lnTo>
                  <a:lnTo>
                    <a:pt x="1877568" y="109728"/>
                  </a:lnTo>
                  <a:lnTo>
                    <a:pt x="1820545" y="82296"/>
                  </a:lnTo>
                  <a:lnTo>
                    <a:pt x="1834260" y="82296"/>
                  </a:lnTo>
                  <a:lnTo>
                    <a:pt x="1814128" y="74368"/>
                  </a:lnTo>
                  <a:lnTo>
                    <a:pt x="1760021" y="59398"/>
                  </a:lnTo>
                  <a:lnTo>
                    <a:pt x="1688904" y="45741"/>
                  </a:lnTo>
                  <a:lnTo>
                    <a:pt x="1647509" y="39454"/>
                  </a:lnTo>
                  <a:lnTo>
                    <a:pt x="1602513" y="33556"/>
                  </a:lnTo>
                  <a:lnTo>
                    <a:pt x="1554132" y="28065"/>
                  </a:lnTo>
                  <a:lnTo>
                    <a:pt x="1502584" y="23002"/>
                  </a:lnTo>
                  <a:lnTo>
                    <a:pt x="1448086" y="18388"/>
                  </a:lnTo>
                  <a:lnTo>
                    <a:pt x="1390854" y="14241"/>
                  </a:lnTo>
                  <a:lnTo>
                    <a:pt x="1331105" y="10583"/>
                  </a:lnTo>
                  <a:lnTo>
                    <a:pt x="1269058" y="7432"/>
                  </a:lnTo>
                  <a:lnTo>
                    <a:pt x="1204928" y="4810"/>
                  </a:lnTo>
                  <a:lnTo>
                    <a:pt x="1138933" y="2735"/>
                  </a:lnTo>
                  <a:lnTo>
                    <a:pt x="1071289" y="1229"/>
                  </a:lnTo>
                  <a:lnTo>
                    <a:pt x="1002214" y="310"/>
                  </a:lnTo>
                  <a:lnTo>
                    <a:pt x="93192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49448" y="4695190"/>
            <a:ext cx="74930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Questa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rigidità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abbassa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velocità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rilassamento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radiativo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10" dirty="0">
                <a:latin typeface="Calibri"/>
                <a:cs typeface="Calibri"/>
              </a:rPr>
              <a:t>punto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 </a:t>
            </a:r>
            <a:r>
              <a:rPr sz="2000" spc="-5" dirty="0">
                <a:latin typeface="Calibri"/>
                <a:cs typeface="Calibri"/>
              </a:rPr>
              <a:t>rilassamento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dirty="0">
                <a:latin typeface="Calibri"/>
                <a:cs typeface="Calibri"/>
              </a:rPr>
              <a:t> ha </a:t>
            </a:r>
            <a:r>
              <a:rPr sz="2000" spc="-5" dirty="0">
                <a:latin typeface="Calibri"/>
                <a:cs typeface="Calibri"/>
              </a:rPr>
              <a:t>tempo </a:t>
            </a:r>
            <a:r>
              <a:rPr sz="2000" spc="-10" dirty="0">
                <a:latin typeface="Calibri"/>
                <a:cs typeface="Calibri"/>
              </a:rPr>
              <a:t>sufficiente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avvenire.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327" y="2643582"/>
            <a:ext cx="261064" cy="15165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12" y="171653"/>
            <a:ext cx="29514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ATOMICA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12" y="812419"/>
            <a:ext cx="1160780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Permette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determinazione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qualitativa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quantitativa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70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elementi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ppm-ppb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spettroscopia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atomica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rapidi,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convenienti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solitamente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selettività.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Spettrometria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eseguita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gas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dove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separati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aggregati.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35" dirty="0">
                <a:latin typeface="Calibri"/>
                <a:cs typeface="Calibri"/>
              </a:rPr>
              <a:t>FASE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1: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ATOMIZZAZIONE</a:t>
            </a:r>
            <a:r>
              <a:rPr sz="2100" spc="-20" dirty="0">
                <a:latin typeface="Calibri"/>
                <a:cs typeface="Calibri"/>
              </a:rPr>
              <a:t>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campione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volatilizzato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decomposto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 </a:t>
            </a:r>
            <a:r>
              <a:rPr sz="2100" spc="-15" dirty="0">
                <a:latin typeface="Calibri"/>
                <a:cs typeface="Calibri"/>
              </a:rPr>
              <a:t>produrre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e 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10" dirty="0">
                <a:latin typeface="Calibri"/>
                <a:cs typeface="Calibri"/>
              </a:rPr>
              <a:t> gassosa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L'efficienza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riproducibilità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atomizzazione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avere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grande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influenza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sensibilità,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precisione,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accuratezza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 </a:t>
            </a:r>
            <a:r>
              <a:rPr sz="2100" spc="-10" dirty="0">
                <a:latin typeface="Calibri"/>
                <a:cs typeface="Calibri"/>
              </a:rPr>
              <a:t>metodo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(fase</a:t>
            </a:r>
            <a:r>
              <a:rPr sz="2100" spc="-5" dirty="0">
                <a:latin typeface="Calibri"/>
                <a:cs typeface="Calibri"/>
              </a:rPr>
              <a:t> critica della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atomica)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Metodi</a:t>
            </a:r>
            <a:r>
              <a:rPr sz="21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21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atomizzazione: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12" y="5614212"/>
            <a:ext cx="411480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Plasmi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accoppiamento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induttivo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Fiamma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20" dirty="0">
                <a:latin typeface="Calibri"/>
                <a:cs typeface="Calibri"/>
              </a:rPr>
              <a:t>Atomizzatori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termoelettrici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3403" y="5995415"/>
            <a:ext cx="288290" cy="487680"/>
          </a:xfrm>
          <a:custGeom>
            <a:avLst/>
            <a:gdLst/>
            <a:ahLst/>
            <a:cxnLst/>
            <a:rect l="l" t="t" r="r" b="b"/>
            <a:pathLst>
              <a:path w="288289" h="487679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8" y="24003"/>
                </a:lnTo>
                <a:lnTo>
                  <a:pt x="144018" y="219837"/>
                </a:lnTo>
                <a:lnTo>
                  <a:pt x="155340" y="229181"/>
                </a:lnTo>
                <a:lnTo>
                  <a:pt x="186213" y="236810"/>
                </a:lnTo>
                <a:lnTo>
                  <a:pt x="231993" y="241954"/>
                </a:lnTo>
                <a:lnTo>
                  <a:pt x="288036" y="243840"/>
                </a:lnTo>
                <a:lnTo>
                  <a:pt x="231993" y="245725"/>
                </a:lnTo>
                <a:lnTo>
                  <a:pt x="186213" y="250869"/>
                </a:lnTo>
                <a:lnTo>
                  <a:pt x="155340" y="258498"/>
                </a:lnTo>
                <a:lnTo>
                  <a:pt x="144018" y="267843"/>
                </a:lnTo>
                <a:lnTo>
                  <a:pt x="144018" y="463677"/>
                </a:lnTo>
                <a:lnTo>
                  <a:pt x="132695" y="473021"/>
                </a:lnTo>
                <a:lnTo>
                  <a:pt x="101822" y="480650"/>
                </a:lnTo>
                <a:lnTo>
                  <a:pt x="56042" y="485794"/>
                </a:lnTo>
                <a:lnTo>
                  <a:pt x="0" y="48768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0984" y="6012891"/>
            <a:ext cx="4911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Calibri"/>
                <a:cs typeface="Calibri"/>
              </a:rPr>
              <a:t>spettrometria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assorbimento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atomico</a:t>
            </a:r>
            <a:r>
              <a:rPr sz="2100" b="1" dirty="0">
                <a:latin typeface="Calibri"/>
                <a:cs typeface="Calibri"/>
              </a:rPr>
              <a:t> (AA)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1396" y="5637276"/>
            <a:ext cx="288290" cy="338455"/>
          </a:xfrm>
          <a:custGeom>
            <a:avLst/>
            <a:gdLst/>
            <a:ahLst/>
            <a:cxnLst/>
            <a:rect l="l" t="t" r="r" b="b"/>
            <a:pathLst>
              <a:path w="288289" h="338454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7" y="24003"/>
                </a:lnTo>
                <a:lnTo>
                  <a:pt x="144017" y="145161"/>
                </a:lnTo>
                <a:lnTo>
                  <a:pt x="155340" y="154505"/>
                </a:lnTo>
                <a:lnTo>
                  <a:pt x="186213" y="162134"/>
                </a:lnTo>
                <a:lnTo>
                  <a:pt x="231993" y="167278"/>
                </a:lnTo>
                <a:lnTo>
                  <a:pt x="288036" y="169164"/>
                </a:lnTo>
                <a:lnTo>
                  <a:pt x="231993" y="171049"/>
                </a:lnTo>
                <a:lnTo>
                  <a:pt x="186213" y="176193"/>
                </a:lnTo>
                <a:lnTo>
                  <a:pt x="155340" y="183822"/>
                </a:lnTo>
                <a:lnTo>
                  <a:pt x="144017" y="193167"/>
                </a:lnTo>
                <a:lnTo>
                  <a:pt x="144017" y="314325"/>
                </a:lnTo>
                <a:lnTo>
                  <a:pt x="132695" y="323669"/>
                </a:lnTo>
                <a:lnTo>
                  <a:pt x="101822" y="331298"/>
                </a:lnTo>
                <a:lnTo>
                  <a:pt x="56042" y="336442"/>
                </a:lnTo>
                <a:lnTo>
                  <a:pt x="0" y="33832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8639" y="5587695"/>
            <a:ext cx="18319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alibri"/>
                <a:cs typeface="Calibri"/>
              </a:rPr>
              <a:t>Emissione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569976"/>
            <a:ext cx="9074785" cy="6288405"/>
            <a:chOff x="140207" y="569976"/>
            <a:chExt cx="9074785" cy="628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0748" y="3349639"/>
              <a:ext cx="2031166" cy="35083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31557" y="6020257"/>
              <a:ext cx="2082800" cy="472440"/>
            </a:xfrm>
            <a:custGeom>
              <a:avLst/>
              <a:gdLst/>
              <a:ahLst/>
              <a:cxnLst/>
              <a:rect l="l" t="t" r="r" b="b"/>
              <a:pathLst>
                <a:path w="2082800" h="472439">
                  <a:moveTo>
                    <a:pt x="83693" y="378752"/>
                  </a:moveTo>
                  <a:lnTo>
                    <a:pt x="0" y="444639"/>
                  </a:lnTo>
                  <a:lnTo>
                    <a:pt x="102870" y="472033"/>
                  </a:lnTo>
                  <a:lnTo>
                    <a:pt x="97136" y="444144"/>
                  </a:lnTo>
                  <a:lnTo>
                    <a:pt x="80899" y="444144"/>
                  </a:lnTo>
                  <a:lnTo>
                    <a:pt x="74549" y="413054"/>
                  </a:lnTo>
                  <a:lnTo>
                    <a:pt x="90085" y="409848"/>
                  </a:lnTo>
                  <a:lnTo>
                    <a:pt x="83693" y="378752"/>
                  </a:lnTo>
                  <a:close/>
                </a:path>
                <a:path w="2082800" h="472439">
                  <a:moveTo>
                    <a:pt x="90085" y="409848"/>
                  </a:moveTo>
                  <a:lnTo>
                    <a:pt x="74549" y="413054"/>
                  </a:lnTo>
                  <a:lnTo>
                    <a:pt x="80899" y="444144"/>
                  </a:lnTo>
                  <a:lnTo>
                    <a:pt x="96475" y="440930"/>
                  </a:lnTo>
                  <a:lnTo>
                    <a:pt x="90085" y="409848"/>
                  </a:lnTo>
                  <a:close/>
                </a:path>
                <a:path w="2082800" h="472439">
                  <a:moveTo>
                    <a:pt x="96475" y="440930"/>
                  </a:moveTo>
                  <a:lnTo>
                    <a:pt x="80899" y="444144"/>
                  </a:lnTo>
                  <a:lnTo>
                    <a:pt x="97136" y="444144"/>
                  </a:lnTo>
                  <a:lnTo>
                    <a:pt x="96475" y="440930"/>
                  </a:lnTo>
                  <a:close/>
                </a:path>
                <a:path w="2082800" h="472439">
                  <a:moveTo>
                    <a:pt x="2076069" y="0"/>
                  </a:moveTo>
                  <a:lnTo>
                    <a:pt x="90085" y="409848"/>
                  </a:lnTo>
                  <a:lnTo>
                    <a:pt x="96475" y="440930"/>
                  </a:lnTo>
                  <a:lnTo>
                    <a:pt x="2082546" y="31089"/>
                  </a:lnTo>
                  <a:lnTo>
                    <a:pt x="207606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0014" y="4357623"/>
              <a:ext cx="2245360" cy="945515"/>
            </a:xfrm>
            <a:custGeom>
              <a:avLst/>
              <a:gdLst/>
              <a:ahLst/>
              <a:cxnLst/>
              <a:rect l="l" t="t" r="r" b="b"/>
              <a:pathLst>
                <a:path w="2245359" h="945514">
                  <a:moveTo>
                    <a:pt x="2244852" y="652653"/>
                  </a:moveTo>
                  <a:lnTo>
                    <a:pt x="2241969" y="651827"/>
                  </a:lnTo>
                  <a:lnTo>
                    <a:pt x="2242058" y="651129"/>
                  </a:lnTo>
                  <a:lnTo>
                    <a:pt x="2237689" y="650595"/>
                  </a:lnTo>
                  <a:lnTo>
                    <a:pt x="75869" y="27406"/>
                  </a:lnTo>
                  <a:lnTo>
                    <a:pt x="76885" y="23876"/>
                  </a:lnTo>
                  <a:lnTo>
                    <a:pt x="83820" y="0"/>
                  </a:lnTo>
                  <a:lnTo>
                    <a:pt x="0" y="15494"/>
                  </a:lnTo>
                  <a:lnTo>
                    <a:pt x="62611" y="73152"/>
                  </a:lnTo>
                  <a:lnTo>
                    <a:pt x="70535" y="45796"/>
                  </a:lnTo>
                  <a:lnTo>
                    <a:pt x="2117471" y="635774"/>
                  </a:lnTo>
                  <a:lnTo>
                    <a:pt x="238328" y="404025"/>
                  </a:lnTo>
                  <a:lnTo>
                    <a:pt x="238518" y="402463"/>
                  </a:lnTo>
                  <a:lnTo>
                    <a:pt x="241808" y="375666"/>
                  </a:lnTo>
                  <a:lnTo>
                    <a:pt x="161544" y="404114"/>
                  </a:lnTo>
                  <a:lnTo>
                    <a:pt x="232537" y="451231"/>
                  </a:lnTo>
                  <a:lnTo>
                    <a:pt x="236004" y="422948"/>
                  </a:lnTo>
                  <a:lnTo>
                    <a:pt x="2171331" y="661644"/>
                  </a:lnTo>
                  <a:lnTo>
                    <a:pt x="444538" y="898321"/>
                  </a:lnTo>
                  <a:lnTo>
                    <a:pt x="440690" y="870077"/>
                  </a:lnTo>
                  <a:lnTo>
                    <a:pt x="370332" y="918210"/>
                  </a:lnTo>
                  <a:lnTo>
                    <a:pt x="450977" y="945515"/>
                  </a:lnTo>
                  <a:lnTo>
                    <a:pt x="447357" y="918972"/>
                  </a:lnTo>
                  <a:lnTo>
                    <a:pt x="447116" y="917257"/>
                  </a:lnTo>
                  <a:lnTo>
                    <a:pt x="2242185" y="671068"/>
                  </a:lnTo>
                  <a:lnTo>
                    <a:pt x="2241321" y="664743"/>
                  </a:lnTo>
                  <a:lnTo>
                    <a:pt x="2244852" y="65265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" y="569976"/>
              <a:ext cx="6943344" cy="28879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90431" y="5869025"/>
            <a:ext cx="221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fondamentale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431" y="4852542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eccitato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0431" y="5396585"/>
            <a:ext cx="180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Energia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esterna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469" y="3733927"/>
            <a:ext cx="591820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volta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3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campione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convertito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negli</a:t>
            </a:r>
            <a:r>
              <a:rPr sz="1900" spc="3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atomi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gassosi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negli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ioni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elementari: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469" y="4602860"/>
            <a:ext cx="59169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6220" algn="l"/>
                <a:tab pos="768350" algn="l"/>
                <a:tab pos="1742439" algn="l"/>
                <a:tab pos="2653665" algn="l"/>
                <a:tab pos="3223895" algn="l"/>
                <a:tab pos="3556000" algn="l"/>
                <a:tab pos="4443095" algn="l"/>
                <a:tab pos="5776595" algn="l"/>
              </a:tabLst>
            </a:pPr>
            <a:r>
              <a:rPr sz="1900" spc="-5" dirty="0">
                <a:latin typeface="Calibri"/>
                <a:cs typeface="Calibri"/>
              </a:rPr>
              <a:t>-	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posso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esi</a:t>
            </a:r>
            <a:r>
              <a:rPr sz="1900" spc="-30" dirty="0">
                <a:latin typeface="Calibri"/>
                <a:cs typeface="Calibri"/>
              </a:rPr>
              <a:t>st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3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30" dirty="0">
                <a:latin typeface="Calibri"/>
                <a:cs typeface="Calibri"/>
              </a:rPr>
              <a:t>st</a:t>
            </a:r>
            <a:r>
              <a:rPr sz="1900" spc="-1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ti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en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g</a:t>
            </a:r>
            <a:r>
              <a:rPr sz="1900" spc="-5" dirty="0">
                <a:latin typeface="Calibri"/>
                <a:cs typeface="Calibri"/>
              </a:rPr>
              <a:t>ia</a:t>
            </a:r>
            <a:r>
              <a:rPr sz="1900" dirty="0">
                <a:latin typeface="Calibri"/>
                <a:cs typeface="Calibri"/>
              </a:rPr>
              <a:t>	v</a:t>
            </a:r>
            <a:r>
              <a:rPr sz="1900" spc="-5" dirty="0">
                <a:latin typeface="Calibri"/>
                <a:cs typeface="Calibri"/>
              </a:rPr>
              <a:t>ib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z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le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o  </a:t>
            </a:r>
            <a:r>
              <a:rPr sz="1900" spc="-15" dirty="0">
                <a:latin typeface="Calibri"/>
                <a:cs typeface="Calibri"/>
              </a:rPr>
              <a:t>rotazionale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(non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esistono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legami)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469" y="5471261"/>
            <a:ext cx="46113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-</a:t>
            </a:r>
            <a:r>
              <a:rPr sz="1900" spc="4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possono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esistere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solo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transizioni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elettroniche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469" y="6050991"/>
            <a:ext cx="569214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Gli </a:t>
            </a:r>
            <a:r>
              <a:rPr sz="1900" spc="-10" dirty="0">
                <a:latin typeface="Calibri"/>
                <a:cs typeface="Calibri"/>
              </a:rPr>
              <a:t>spettri atomici (emissione/assorbimento/fluorescenza)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presentano 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limitato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righe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spettrali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strette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6706" y="2622550"/>
            <a:ext cx="31292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Prima che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sorgente </a:t>
            </a:r>
            <a:r>
              <a:rPr sz="1400" spc="-5" dirty="0">
                <a:latin typeface="Calibri"/>
                <a:cs typeface="Calibri"/>
              </a:rPr>
              <a:t>di energia esterna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venga</a:t>
            </a:r>
            <a:r>
              <a:rPr sz="1400" spc="-5" dirty="0">
                <a:latin typeface="Calibri"/>
                <a:cs typeface="Calibri"/>
              </a:rPr>
              <a:t> applicata,</a:t>
            </a:r>
            <a:r>
              <a:rPr sz="1400" dirty="0">
                <a:latin typeface="Calibri"/>
                <a:cs typeface="Calibri"/>
              </a:rPr>
              <a:t> gli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sodio</a:t>
            </a:r>
            <a:r>
              <a:rPr sz="1400" dirty="0">
                <a:latin typeface="Calibri"/>
                <a:cs typeface="Calibri"/>
              </a:rPr>
              <a:t> si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trovano</a:t>
            </a:r>
            <a:r>
              <a:rPr sz="1400" spc="-5" dirty="0">
                <a:latin typeface="Calibri"/>
                <a:cs typeface="Calibri"/>
              </a:rPr>
              <a:t> solitamente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loro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stato</a:t>
            </a:r>
            <a:r>
              <a:rPr sz="1400" spc="-10" dirty="0">
                <a:latin typeface="Calibri"/>
                <a:cs typeface="Calibri"/>
              </a:rPr>
              <a:t> di </a:t>
            </a:r>
            <a:r>
              <a:rPr sz="1400" spc="-5" dirty="0">
                <a:latin typeface="Calibri"/>
                <a:cs typeface="Calibri"/>
              </a:rPr>
              <a:t> energia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basso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b="1" spc="-10" dirty="0">
                <a:latin typeface="Calibri"/>
                <a:cs typeface="Calibri"/>
              </a:rPr>
              <a:t>stato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fondamentale</a:t>
            </a:r>
            <a:r>
              <a:rPr sz="1400" spc="-5" dirty="0">
                <a:latin typeface="Calibri"/>
                <a:cs typeface="Calibri"/>
              </a:rPr>
              <a:t>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96706" y="3689730"/>
            <a:ext cx="31273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L'energia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applicata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quindi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sì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trovino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momentaneamente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stato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</a:t>
            </a:r>
            <a:r>
              <a:rPr sz="1400" b="1" spc="-15" dirty="0">
                <a:latin typeface="Calibri"/>
                <a:cs typeface="Calibri"/>
              </a:rPr>
              <a:t>stato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eccitato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37387"/>
            <a:ext cx="3162300" cy="14478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1827" y="0"/>
            <a:ext cx="2872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835913"/>
            <a:ext cx="572135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Spettroscopia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assorbimento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atomico.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la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radiazione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sorgente</a:t>
            </a:r>
            <a:r>
              <a:rPr sz="2000" spc="-10" dirty="0">
                <a:latin typeface="Calibri Light"/>
                <a:cs typeface="Calibri Light"/>
              </a:rPr>
              <a:t> esterna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colpisce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vapore 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Se </a:t>
            </a:r>
            <a:r>
              <a:rPr sz="2000" spc="-10" dirty="0">
                <a:latin typeface="Calibri Light"/>
                <a:cs typeface="Calibri Light"/>
              </a:rPr>
              <a:t>la radiazione della </a:t>
            </a:r>
            <a:r>
              <a:rPr sz="2000" spc="-15" dirty="0">
                <a:latin typeface="Calibri Light"/>
                <a:cs typeface="Calibri Light"/>
              </a:rPr>
              <a:t>sorgente esterna </a:t>
            </a:r>
            <a:r>
              <a:rPr sz="2000" dirty="0">
                <a:latin typeface="Calibri Light"/>
                <a:cs typeface="Calibri Light"/>
              </a:rPr>
              <a:t>è </a:t>
            </a:r>
            <a:r>
              <a:rPr sz="2000" spc="-10" dirty="0">
                <a:latin typeface="Calibri Light"/>
                <a:cs typeface="Calibri Light"/>
              </a:rPr>
              <a:t>di </a:t>
            </a:r>
            <a:r>
              <a:rPr sz="2000" spc="-5" dirty="0">
                <a:latin typeface="Calibri Light"/>
                <a:cs typeface="Calibri Light"/>
              </a:rPr>
              <a:t>opportuna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frequenza </a:t>
            </a:r>
            <a:r>
              <a:rPr sz="2000" spc="-10" dirty="0">
                <a:latin typeface="Calibri Light"/>
                <a:cs typeface="Calibri Light"/>
              </a:rPr>
              <a:t>(lunghezza </a:t>
            </a:r>
            <a:r>
              <a:rPr sz="2000" spc="-5" dirty="0">
                <a:latin typeface="Calibri Light"/>
                <a:cs typeface="Calibri Light"/>
              </a:rPr>
              <a:t>d'onda) può </a:t>
            </a:r>
            <a:r>
              <a:rPr sz="2000" spc="-10" dirty="0">
                <a:latin typeface="Calibri Light"/>
                <a:cs typeface="Calibri Light"/>
              </a:rPr>
              <a:t>essere </a:t>
            </a:r>
            <a:r>
              <a:rPr sz="2000" spc="-5" dirty="0">
                <a:latin typeface="Calibri Light"/>
                <a:cs typeface="Calibri Light"/>
              </a:rPr>
              <a:t>assorbita dagli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che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passano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agli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stati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eccitati.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Il </a:t>
            </a:r>
            <a:r>
              <a:rPr sz="2000" spc="-15" dirty="0">
                <a:latin typeface="Calibri Light"/>
                <a:cs typeface="Calibri Light"/>
              </a:rPr>
              <a:t>vapore contenente </a:t>
            </a:r>
            <a:r>
              <a:rPr sz="2000" spc="-5" dirty="0">
                <a:latin typeface="Calibri Light"/>
                <a:cs typeface="Calibri Light"/>
              </a:rPr>
              <a:t>sodio assorbe </a:t>
            </a:r>
            <a:r>
              <a:rPr sz="2000" spc="-10" dirty="0">
                <a:latin typeface="Calibri Light"/>
                <a:cs typeface="Calibri Light"/>
              </a:rPr>
              <a:t>le radiazioni </a:t>
            </a:r>
            <a:r>
              <a:rPr sz="2000" dirty="0">
                <a:latin typeface="Calibri Light"/>
                <a:cs typeface="Calibri Light"/>
              </a:rPr>
              <a:t>a 285, 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330 e </a:t>
            </a:r>
            <a:r>
              <a:rPr sz="2000" spc="-5" dirty="0">
                <a:latin typeface="Calibri Light"/>
                <a:cs typeface="Calibri Light"/>
              </a:rPr>
              <a:t>590 </a:t>
            </a:r>
            <a:r>
              <a:rPr sz="2000" dirty="0">
                <a:latin typeface="Calibri Light"/>
                <a:cs typeface="Calibri Light"/>
              </a:rPr>
              <a:t>nm e </a:t>
            </a:r>
            <a:r>
              <a:rPr sz="2000" spc="-10" dirty="0">
                <a:latin typeface="Calibri Light"/>
                <a:cs typeface="Calibri Light"/>
              </a:rPr>
              <a:t>eccita </a:t>
            </a:r>
            <a:r>
              <a:rPr sz="2000" spc="-15" dirty="0">
                <a:latin typeface="Calibri Light"/>
                <a:cs typeface="Calibri Light"/>
              </a:rPr>
              <a:t>elettrone </a:t>
            </a:r>
            <a:r>
              <a:rPr sz="2000" dirty="0">
                <a:latin typeface="Calibri Light"/>
                <a:cs typeface="Calibri Light"/>
              </a:rPr>
              <a:t>ai 3 </a:t>
            </a:r>
            <a:r>
              <a:rPr sz="2000" spc="-10" dirty="0">
                <a:latin typeface="Calibri Light"/>
                <a:cs typeface="Calibri Light"/>
              </a:rPr>
              <a:t>livelli energetici </a:t>
            </a:r>
            <a:r>
              <a:rPr sz="2000" spc="-5" dirty="0">
                <a:latin typeface="Calibri Light"/>
                <a:cs typeface="Calibri Light"/>
              </a:rPr>
              <a:t> superiori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 Light"/>
                <a:cs typeface="Calibri Light"/>
              </a:rPr>
              <a:t>Dopo </a:t>
            </a:r>
            <a:r>
              <a:rPr sz="2000" spc="-10" dirty="0">
                <a:latin typeface="Calibri Light"/>
                <a:cs typeface="Calibri Light"/>
              </a:rPr>
              <a:t>pochi nanosecondi gli atomi eccitati </a:t>
            </a:r>
            <a:r>
              <a:rPr sz="2000" spc="-5" dirty="0">
                <a:latin typeface="Calibri Light"/>
                <a:cs typeface="Calibri Light"/>
              </a:rPr>
              <a:t>ritornano </a:t>
            </a:r>
            <a:r>
              <a:rPr sz="2000" spc="-10" dirty="0">
                <a:latin typeface="Calibri Light"/>
                <a:cs typeface="Calibri Light"/>
              </a:rPr>
              <a:t>al 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loro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stato </a:t>
            </a:r>
            <a:r>
              <a:rPr sz="2000" spc="-10" dirty="0">
                <a:latin typeface="Calibri Light"/>
                <a:cs typeface="Calibri Light"/>
              </a:rPr>
              <a:t>fondamentale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59" y="5713882"/>
            <a:ext cx="55549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Calibri Light"/>
                <a:cs typeface="Calibri Light"/>
              </a:rPr>
              <a:t>NOTA: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Le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lunghezze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d'onda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delle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linee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assorbimento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emissione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per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sodio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sono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identiche.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529" y="209803"/>
            <a:ext cx="3519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27210" y="493000"/>
            <a:ext cx="2454275" cy="6180455"/>
            <a:chOff x="8927210" y="493000"/>
            <a:chExt cx="2454275" cy="6180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7210" y="493000"/>
              <a:ext cx="2447925" cy="61802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53395" y="3562349"/>
              <a:ext cx="727710" cy="3041015"/>
            </a:xfrm>
            <a:custGeom>
              <a:avLst/>
              <a:gdLst/>
              <a:ahLst/>
              <a:cxnLst/>
              <a:rect l="l" t="t" r="r" b="b"/>
              <a:pathLst>
                <a:path w="727709" h="3041015">
                  <a:moveTo>
                    <a:pt x="183515" y="1778635"/>
                  </a:moveTo>
                  <a:lnTo>
                    <a:pt x="179070" y="1771269"/>
                  </a:lnTo>
                  <a:lnTo>
                    <a:pt x="172466" y="1767586"/>
                  </a:lnTo>
                  <a:lnTo>
                    <a:pt x="166497" y="1765554"/>
                  </a:lnTo>
                  <a:lnTo>
                    <a:pt x="163283" y="1764880"/>
                  </a:lnTo>
                  <a:lnTo>
                    <a:pt x="163283" y="1791335"/>
                  </a:lnTo>
                  <a:lnTo>
                    <a:pt x="162394" y="1791030"/>
                  </a:lnTo>
                  <a:lnTo>
                    <a:pt x="163271" y="1791322"/>
                  </a:lnTo>
                  <a:lnTo>
                    <a:pt x="161163" y="1790319"/>
                  </a:lnTo>
                  <a:lnTo>
                    <a:pt x="163258" y="1791309"/>
                  </a:lnTo>
                  <a:lnTo>
                    <a:pt x="163283" y="1764880"/>
                  </a:lnTo>
                  <a:lnTo>
                    <a:pt x="159893" y="1764157"/>
                  </a:lnTo>
                  <a:lnTo>
                    <a:pt x="159893" y="1788668"/>
                  </a:lnTo>
                  <a:lnTo>
                    <a:pt x="159664" y="1787918"/>
                  </a:lnTo>
                  <a:lnTo>
                    <a:pt x="159893" y="1788668"/>
                  </a:lnTo>
                  <a:lnTo>
                    <a:pt x="159893" y="1764157"/>
                  </a:lnTo>
                  <a:lnTo>
                    <a:pt x="121920" y="1759331"/>
                  </a:lnTo>
                  <a:lnTo>
                    <a:pt x="81915" y="1756918"/>
                  </a:lnTo>
                  <a:lnTo>
                    <a:pt x="76568" y="1756778"/>
                  </a:lnTo>
                  <a:lnTo>
                    <a:pt x="76581" y="1756410"/>
                  </a:lnTo>
                  <a:lnTo>
                    <a:pt x="77089" y="1731264"/>
                  </a:lnTo>
                  <a:lnTo>
                    <a:pt x="127" y="1767840"/>
                  </a:lnTo>
                  <a:lnTo>
                    <a:pt x="75565" y="1807464"/>
                  </a:lnTo>
                  <a:lnTo>
                    <a:pt x="76060" y="1782089"/>
                  </a:lnTo>
                  <a:lnTo>
                    <a:pt x="80772" y="1782191"/>
                  </a:lnTo>
                  <a:lnTo>
                    <a:pt x="107950" y="1783715"/>
                  </a:lnTo>
                  <a:lnTo>
                    <a:pt x="107696" y="1783715"/>
                  </a:lnTo>
                  <a:lnTo>
                    <a:pt x="119634" y="1784731"/>
                  </a:lnTo>
                  <a:lnTo>
                    <a:pt x="130556" y="1785747"/>
                  </a:lnTo>
                  <a:lnTo>
                    <a:pt x="140335" y="1786763"/>
                  </a:lnTo>
                  <a:lnTo>
                    <a:pt x="139954" y="1786763"/>
                  </a:lnTo>
                  <a:lnTo>
                    <a:pt x="148590" y="1787906"/>
                  </a:lnTo>
                  <a:lnTo>
                    <a:pt x="155067" y="1789049"/>
                  </a:lnTo>
                  <a:lnTo>
                    <a:pt x="154686" y="1789049"/>
                  </a:lnTo>
                  <a:lnTo>
                    <a:pt x="158115" y="1789734"/>
                  </a:lnTo>
                  <a:lnTo>
                    <a:pt x="158115" y="3006369"/>
                  </a:lnTo>
                  <a:lnTo>
                    <a:pt x="155194" y="3007004"/>
                  </a:lnTo>
                  <a:lnTo>
                    <a:pt x="155041" y="3007042"/>
                  </a:lnTo>
                  <a:lnTo>
                    <a:pt x="148488" y="3008185"/>
                  </a:lnTo>
                  <a:lnTo>
                    <a:pt x="148348" y="3008211"/>
                  </a:lnTo>
                  <a:lnTo>
                    <a:pt x="140335" y="3009366"/>
                  </a:lnTo>
                  <a:lnTo>
                    <a:pt x="140055" y="3009404"/>
                  </a:lnTo>
                  <a:lnTo>
                    <a:pt x="130721" y="3010408"/>
                  </a:lnTo>
                  <a:lnTo>
                    <a:pt x="158115" y="3010408"/>
                  </a:lnTo>
                  <a:lnTo>
                    <a:pt x="130606" y="3010420"/>
                  </a:lnTo>
                  <a:lnTo>
                    <a:pt x="119634" y="3011449"/>
                  </a:lnTo>
                  <a:lnTo>
                    <a:pt x="107823" y="3012287"/>
                  </a:lnTo>
                  <a:lnTo>
                    <a:pt x="94996" y="3013125"/>
                  </a:lnTo>
                  <a:lnTo>
                    <a:pt x="158115" y="3013125"/>
                  </a:lnTo>
                  <a:lnTo>
                    <a:pt x="94780" y="3013138"/>
                  </a:lnTo>
                  <a:lnTo>
                    <a:pt x="81026" y="3013786"/>
                  </a:lnTo>
                  <a:lnTo>
                    <a:pt x="66167" y="3014357"/>
                  </a:lnTo>
                  <a:lnTo>
                    <a:pt x="34417" y="3015208"/>
                  </a:lnTo>
                  <a:lnTo>
                    <a:pt x="17526" y="3015399"/>
                  </a:lnTo>
                  <a:lnTo>
                    <a:pt x="0" y="3015488"/>
                  </a:lnTo>
                  <a:lnTo>
                    <a:pt x="254" y="3040888"/>
                  </a:lnTo>
                  <a:lnTo>
                    <a:pt x="67056" y="3039732"/>
                  </a:lnTo>
                  <a:lnTo>
                    <a:pt x="121793" y="3036747"/>
                  </a:lnTo>
                  <a:lnTo>
                    <a:pt x="159766" y="3031985"/>
                  </a:lnTo>
                  <a:lnTo>
                    <a:pt x="183515" y="3017507"/>
                  </a:lnTo>
                  <a:lnTo>
                    <a:pt x="183515" y="3014002"/>
                  </a:lnTo>
                  <a:lnTo>
                    <a:pt x="183515" y="3004807"/>
                  </a:lnTo>
                  <a:lnTo>
                    <a:pt x="163309" y="3004820"/>
                  </a:lnTo>
                  <a:lnTo>
                    <a:pt x="162229" y="3005188"/>
                  </a:lnTo>
                  <a:lnTo>
                    <a:pt x="163309" y="3004807"/>
                  </a:lnTo>
                  <a:lnTo>
                    <a:pt x="183515" y="3004807"/>
                  </a:lnTo>
                  <a:lnTo>
                    <a:pt x="183515" y="3004324"/>
                  </a:lnTo>
                  <a:lnTo>
                    <a:pt x="183515" y="1791855"/>
                  </a:lnTo>
                  <a:lnTo>
                    <a:pt x="183515" y="1778635"/>
                  </a:lnTo>
                  <a:close/>
                </a:path>
                <a:path w="727709" h="3041015">
                  <a:moveTo>
                    <a:pt x="438023" y="631190"/>
                  </a:moveTo>
                  <a:lnTo>
                    <a:pt x="395986" y="614807"/>
                  </a:lnTo>
                  <a:lnTo>
                    <a:pt x="367741" y="612775"/>
                  </a:lnTo>
                  <a:lnTo>
                    <a:pt x="367753" y="612267"/>
                  </a:lnTo>
                  <a:lnTo>
                    <a:pt x="368427" y="587248"/>
                  </a:lnTo>
                  <a:lnTo>
                    <a:pt x="291211" y="623316"/>
                  </a:lnTo>
                  <a:lnTo>
                    <a:pt x="366395" y="663448"/>
                  </a:lnTo>
                  <a:lnTo>
                    <a:pt x="367068" y="638200"/>
                  </a:lnTo>
                  <a:lnTo>
                    <a:pt x="376047" y="638556"/>
                  </a:lnTo>
                  <a:lnTo>
                    <a:pt x="375539" y="638556"/>
                  </a:lnTo>
                  <a:lnTo>
                    <a:pt x="384937" y="639318"/>
                  </a:lnTo>
                  <a:lnTo>
                    <a:pt x="393573" y="640080"/>
                  </a:lnTo>
                  <a:lnTo>
                    <a:pt x="393319" y="640080"/>
                  </a:lnTo>
                  <a:lnTo>
                    <a:pt x="401066" y="640842"/>
                  </a:lnTo>
                  <a:lnTo>
                    <a:pt x="400685" y="640842"/>
                  </a:lnTo>
                  <a:lnTo>
                    <a:pt x="407289" y="641858"/>
                  </a:lnTo>
                  <a:lnTo>
                    <a:pt x="407035" y="641731"/>
                  </a:lnTo>
                  <a:lnTo>
                    <a:pt x="412623" y="642747"/>
                  </a:lnTo>
                  <a:lnTo>
                    <a:pt x="411861" y="642493"/>
                  </a:lnTo>
                  <a:lnTo>
                    <a:pt x="412623" y="642696"/>
                  </a:lnTo>
                  <a:lnTo>
                    <a:pt x="412623" y="3008884"/>
                  </a:lnTo>
                  <a:lnTo>
                    <a:pt x="412178" y="3008985"/>
                  </a:lnTo>
                  <a:lnTo>
                    <a:pt x="412013" y="3009023"/>
                  </a:lnTo>
                  <a:lnTo>
                    <a:pt x="407035" y="3009862"/>
                  </a:lnTo>
                  <a:lnTo>
                    <a:pt x="407289" y="3009811"/>
                  </a:lnTo>
                  <a:lnTo>
                    <a:pt x="406933" y="3009862"/>
                  </a:lnTo>
                  <a:lnTo>
                    <a:pt x="401104" y="3010712"/>
                  </a:lnTo>
                  <a:lnTo>
                    <a:pt x="400939" y="3010738"/>
                  </a:lnTo>
                  <a:lnTo>
                    <a:pt x="393573" y="3011538"/>
                  </a:lnTo>
                  <a:lnTo>
                    <a:pt x="412623" y="3011538"/>
                  </a:lnTo>
                  <a:lnTo>
                    <a:pt x="393458" y="3011551"/>
                  </a:lnTo>
                  <a:lnTo>
                    <a:pt x="385191" y="3012287"/>
                  </a:lnTo>
                  <a:lnTo>
                    <a:pt x="343027" y="3014637"/>
                  </a:lnTo>
                  <a:lnTo>
                    <a:pt x="291084" y="3015488"/>
                  </a:lnTo>
                  <a:lnTo>
                    <a:pt x="291338" y="3040888"/>
                  </a:lnTo>
                  <a:lnTo>
                    <a:pt x="343916" y="3040024"/>
                  </a:lnTo>
                  <a:lnTo>
                    <a:pt x="387096" y="3037611"/>
                  </a:lnTo>
                  <a:lnTo>
                    <a:pt x="427609" y="3031045"/>
                  </a:lnTo>
                  <a:lnTo>
                    <a:pt x="438023" y="3020479"/>
                  </a:lnTo>
                  <a:lnTo>
                    <a:pt x="438023" y="3017050"/>
                  </a:lnTo>
                  <a:lnTo>
                    <a:pt x="438023" y="3007245"/>
                  </a:lnTo>
                  <a:lnTo>
                    <a:pt x="438023" y="3007042"/>
                  </a:lnTo>
                  <a:lnTo>
                    <a:pt x="438023" y="644525"/>
                  </a:lnTo>
                  <a:lnTo>
                    <a:pt x="438023" y="644398"/>
                  </a:lnTo>
                  <a:lnTo>
                    <a:pt x="418592" y="644398"/>
                  </a:lnTo>
                  <a:lnTo>
                    <a:pt x="418452" y="644398"/>
                  </a:lnTo>
                  <a:lnTo>
                    <a:pt x="438023" y="644321"/>
                  </a:lnTo>
                  <a:lnTo>
                    <a:pt x="438023" y="634619"/>
                  </a:lnTo>
                  <a:lnTo>
                    <a:pt x="438023" y="631190"/>
                  </a:lnTo>
                  <a:close/>
                </a:path>
                <a:path w="727709" h="3041015">
                  <a:moveTo>
                    <a:pt x="727583" y="47117"/>
                  </a:moveTo>
                  <a:lnTo>
                    <a:pt x="723138" y="39751"/>
                  </a:lnTo>
                  <a:lnTo>
                    <a:pt x="716534" y="36068"/>
                  </a:lnTo>
                  <a:lnTo>
                    <a:pt x="710565" y="34163"/>
                  </a:lnTo>
                  <a:lnTo>
                    <a:pt x="704342" y="32854"/>
                  </a:lnTo>
                  <a:lnTo>
                    <a:pt x="704342" y="3005912"/>
                  </a:lnTo>
                  <a:lnTo>
                    <a:pt x="703961" y="3006026"/>
                  </a:lnTo>
                  <a:lnTo>
                    <a:pt x="703961" y="3007563"/>
                  </a:lnTo>
                  <a:lnTo>
                    <a:pt x="703745" y="3008350"/>
                  </a:lnTo>
                  <a:lnTo>
                    <a:pt x="703072" y="3008985"/>
                  </a:lnTo>
                  <a:lnTo>
                    <a:pt x="703732" y="3008350"/>
                  </a:lnTo>
                  <a:lnTo>
                    <a:pt x="703961" y="3007563"/>
                  </a:lnTo>
                  <a:lnTo>
                    <a:pt x="703961" y="3006026"/>
                  </a:lnTo>
                  <a:lnTo>
                    <a:pt x="703453" y="3006179"/>
                  </a:lnTo>
                  <a:lnTo>
                    <a:pt x="704151" y="3005963"/>
                  </a:lnTo>
                  <a:lnTo>
                    <a:pt x="704342" y="3005912"/>
                  </a:lnTo>
                  <a:lnTo>
                    <a:pt x="704342" y="32854"/>
                  </a:lnTo>
                  <a:lnTo>
                    <a:pt x="666369" y="28067"/>
                  </a:lnTo>
                  <a:lnTo>
                    <a:pt x="626872" y="25654"/>
                  </a:lnTo>
                  <a:lnTo>
                    <a:pt x="622160" y="25527"/>
                  </a:lnTo>
                  <a:lnTo>
                    <a:pt x="622173" y="25158"/>
                  </a:lnTo>
                  <a:lnTo>
                    <a:pt x="622681" y="0"/>
                  </a:lnTo>
                  <a:lnTo>
                    <a:pt x="545719" y="36576"/>
                  </a:lnTo>
                  <a:lnTo>
                    <a:pt x="621157" y="76200"/>
                  </a:lnTo>
                  <a:lnTo>
                    <a:pt x="621652" y="50838"/>
                  </a:lnTo>
                  <a:lnTo>
                    <a:pt x="625729" y="50927"/>
                  </a:lnTo>
                  <a:lnTo>
                    <a:pt x="639699" y="51689"/>
                  </a:lnTo>
                  <a:lnTo>
                    <a:pt x="639445" y="51689"/>
                  </a:lnTo>
                  <a:lnTo>
                    <a:pt x="652399" y="52451"/>
                  </a:lnTo>
                  <a:lnTo>
                    <a:pt x="664210" y="53467"/>
                  </a:lnTo>
                  <a:lnTo>
                    <a:pt x="675132" y="54356"/>
                  </a:lnTo>
                  <a:lnTo>
                    <a:pt x="674751" y="54356"/>
                  </a:lnTo>
                  <a:lnTo>
                    <a:pt x="684530" y="55499"/>
                  </a:lnTo>
                  <a:lnTo>
                    <a:pt x="684276" y="55499"/>
                  </a:lnTo>
                  <a:lnTo>
                    <a:pt x="692785" y="56642"/>
                  </a:lnTo>
                  <a:lnTo>
                    <a:pt x="692277" y="56515"/>
                  </a:lnTo>
                  <a:lnTo>
                    <a:pt x="699389" y="57785"/>
                  </a:lnTo>
                  <a:lnTo>
                    <a:pt x="702183" y="58394"/>
                  </a:lnTo>
                  <a:lnTo>
                    <a:pt x="702183" y="3006420"/>
                  </a:lnTo>
                  <a:lnTo>
                    <a:pt x="698728" y="3007220"/>
                  </a:lnTo>
                  <a:lnTo>
                    <a:pt x="692785" y="3008274"/>
                  </a:lnTo>
                  <a:lnTo>
                    <a:pt x="692658" y="3008299"/>
                  </a:lnTo>
                  <a:lnTo>
                    <a:pt x="692467" y="3008325"/>
                  </a:lnTo>
                  <a:lnTo>
                    <a:pt x="684720" y="3009366"/>
                  </a:lnTo>
                  <a:lnTo>
                    <a:pt x="702183" y="3009366"/>
                  </a:lnTo>
                  <a:lnTo>
                    <a:pt x="684644" y="3009379"/>
                  </a:lnTo>
                  <a:lnTo>
                    <a:pt x="675030" y="3010408"/>
                  </a:lnTo>
                  <a:lnTo>
                    <a:pt x="702183" y="3010408"/>
                  </a:lnTo>
                  <a:lnTo>
                    <a:pt x="674916" y="3010420"/>
                  </a:lnTo>
                  <a:lnTo>
                    <a:pt x="664464" y="3011424"/>
                  </a:lnTo>
                  <a:lnTo>
                    <a:pt x="652399" y="3012287"/>
                  </a:lnTo>
                  <a:lnTo>
                    <a:pt x="639699" y="3013125"/>
                  </a:lnTo>
                  <a:lnTo>
                    <a:pt x="702183" y="3013125"/>
                  </a:lnTo>
                  <a:lnTo>
                    <a:pt x="639470" y="3013138"/>
                  </a:lnTo>
                  <a:lnTo>
                    <a:pt x="625856" y="3013786"/>
                  </a:lnTo>
                  <a:lnTo>
                    <a:pt x="611124" y="3014357"/>
                  </a:lnTo>
                  <a:lnTo>
                    <a:pt x="595757" y="3014827"/>
                  </a:lnTo>
                  <a:lnTo>
                    <a:pt x="579628" y="3015208"/>
                  </a:lnTo>
                  <a:lnTo>
                    <a:pt x="562991" y="3015399"/>
                  </a:lnTo>
                  <a:lnTo>
                    <a:pt x="545592" y="3015488"/>
                  </a:lnTo>
                  <a:lnTo>
                    <a:pt x="545846" y="3040888"/>
                  </a:lnTo>
                  <a:lnTo>
                    <a:pt x="612013" y="3039732"/>
                  </a:lnTo>
                  <a:lnTo>
                    <a:pt x="666369" y="3036747"/>
                  </a:lnTo>
                  <a:lnTo>
                    <a:pt x="710692" y="3030537"/>
                  </a:lnTo>
                  <a:lnTo>
                    <a:pt x="727583" y="3017609"/>
                  </a:lnTo>
                  <a:lnTo>
                    <a:pt x="727583" y="3014091"/>
                  </a:lnTo>
                  <a:lnTo>
                    <a:pt x="727583" y="3004845"/>
                  </a:lnTo>
                  <a:lnTo>
                    <a:pt x="727583" y="3004413"/>
                  </a:lnTo>
                  <a:lnTo>
                    <a:pt x="727583" y="60337"/>
                  </a:lnTo>
                  <a:lnTo>
                    <a:pt x="727583" y="59944"/>
                  </a:lnTo>
                  <a:lnTo>
                    <a:pt x="707644" y="59944"/>
                  </a:lnTo>
                  <a:lnTo>
                    <a:pt x="707491" y="59944"/>
                  </a:lnTo>
                  <a:lnTo>
                    <a:pt x="727583" y="59880"/>
                  </a:lnTo>
                  <a:lnTo>
                    <a:pt x="727583" y="50673"/>
                  </a:lnTo>
                  <a:lnTo>
                    <a:pt x="727583" y="471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63639" y="5410606"/>
            <a:ext cx="2162810" cy="11112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spc="-5" dirty="0">
                <a:latin typeface="Calibri"/>
                <a:cs typeface="Calibri"/>
              </a:rPr>
              <a:t>3-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Transizione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b="1" spc="-5" dirty="0">
                <a:latin typeface="Calibri"/>
                <a:cs typeface="Calibri"/>
              </a:rPr>
              <a:t>2-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Assorbimento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745"/>
              </a:spcBef>
            </a:pPr>
            <a:r>
              <a:rPr sz="1800" b="1" spc="-5" dirty="0">
                <a:latin typeface="Calibri"/>
                <a:cs typeface="Calibri"/>
              </a:rPr>
              <a:t>1- </a:t>
            </a: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fondamentale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35"/>
            <a:ext cx="12076430" cy="6680200"/>
            <a:chOff x="0" y="59435"/>
            <a:chExt cx="12076430" cy="668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5"/>
              <a:ext cx="6173177" cy="6216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8427" y="3921251"/>
              <a:ext cx="7127748" cy="28178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65314" y="4699253"/>
              <a:ext cx="2057400" cy="643255"/>
            </a:xfrm>
            <a:custGeom>
              <a:avLst/>
              <a:gdLst/>
              <a:ahLst/>
              <a:cxnLst/>
              <a:rect l="l" t="t" r="r" b="b"/>
              <a:pathLst>
                <a:path w="2057400" h="643254">
                  <a:moveTo>
                    <a:pt x="0" y="107188"/>
                  </a:moveTo>
                  <a:lnTo>
                    <a:pt x="8425" y="65472"/>
                  </a:lnTo>
                  <a:lnTo>
                    <a:pt x="31400" y="31400"/>
                  </a:lnTo>
                  <a:lnTo>
                    <a:pt x="65472" y="8425"/>
                  </a:lnTo>
                  <a:lnTo>
                    <a:pt x="107187" y="0"/>
                  </a:lnTo>
                  <a:lnTo>
                    <a:pt x="1950211" y="0"/>
                  </a:lnTo>
                  <a:lnTo>
                    <a:pt x="1991927" y="8425"/>
                  </a:lnTo>
                  <a:lnTo>
                    <a:pt x="2025999" y="31400"/>
                  </a:lnTo>
                  <a:lnTo>
                    <a:pt x="2048974" y="65472"/>
                  </a:lnTo>
                  <a:lnTo>
                    <a:pt x="2057400" y="107188"/>
                  </a:lnTo>
                  <a:lnTo>
                    <a:pt x="2057400" y="535940"/>
                  </a:lnTo>
                  <a:lnTo>
                    <a:pt x="2048974" y="577655"/>
                  </a:lnTo>
                  <a:lnTo>
                    <a:pt x="2025999" y="611727"/>
                  </a:lnTo>
                  <a:lnTo>
                    <a:pt x="1991927" y="634702"/>
                  </a:lnTo>
                  <a:lnTo>
                    <a:pt x="1950211" y="643128"/>
                  </a:lnTo>
                  <a:lnTo>
                    <a:pt x="107187" y="643128"/>
                  </a:lnTo>
                  <a:lnTo>
                    <a:pt x="65472" y="634702"/>
                  </a:lnTo>
                  <a:lnTo>
                    <a:pt x="31400" y="611727"/>
                  </a:lnTo>
                  <a:lnTo>
                    <a:pt x="8425" y="577655"/>
                  </a:lnTo>
                  <a:lnTo>
                    <a:pt x="0" y="535940"/>
                  </a:lnTo>
                  <a:lnTo>
                    <a:pt x="0" y="1071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0440" y="755903"/>
              <a:ext cx="2866644" cy="218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574" y="1883422"/>
            <a:ext cx="8890478" cy="28720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473" y="416814"/>
            <a:ext cx="3744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3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VISIBILE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116" y="171653"/>
            <a:ext cx="4009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Misure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Spettroscopiche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116" y="1281176"/>
            <a:ext cx="107245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Passaggi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base: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20" dirty="0">
                <a:latin typeface="Calibri"/>
                <a:cs typeface="Calibri"/>
              </a:rPr>
              <a:t>ECCITAZIONE</a:t>
            </a:r>
            <a:endParaRPr sz="1800">
              <a:latin typeface="Calibri"/>
              <a:cs typeface="Calibri"/>
            </a:endParaRPr>
          </a:p>
          <a:p>
            <a:pPr marL="243840" lvl="1" indent="-23177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4475" algn="l"/>
              </a:tabLst>
            </a:pPr>
            <a:r>
              <a:rPr sz="1800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campione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stimolato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l’uso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l’analita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fondamentale)</a:t>
            </a:r>
            <a:endParaRPr sz="1800">
              <a:latin typeface="Calibri"/>
              <a:cs typeface="Calibri"/>
            </a:endParaRPr>
          </a:p>
          <a:p>
            <a:pPr marL="254000" lvl="1" indent="-241935">
              <a:lnSpc>
                <a:spcPct val="100000"/>
              </a:lnSpc>
              <a:buAutoNum type="alphaLcParenR"/>
              <a:tabLst>
                <a:tab pos="254635" algn="l"/>
              </a:tabLst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stimolo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(stato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energetico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alto)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2)MISURA: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ritornare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fondamentale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quantità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durante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l’eccitazione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252" y="4143755"/>
            <a:ext cx="5111496" cy="2097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309" y="273548"/>
            <a:ext cx="8661305" cy="6529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4528</Words>
  <Application>Microsoft Macintosh PowerPoint</Application>
  <PresentationFormat>Widescreen</PresentationFormat>
  <Paragraphs>540</Paragraphs>
  <Slides>58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7" baseType="lpstr">
      <vt:lpstr>Arial</vt:lpstr>
      <vt:lpstr>Arial MT</vt:lpstr>
      <vt:lpstr>Calibri</vt:lpstr>
      <vt:lpstr>Calibri Light</vt:lpstr>
      <vt:lpstr>Microsoft Himalaya</vt:lpstr>
      <vt:lpstr>Symbol</vt:lpstr>
      <vt:lpstr>Times New Roman</vt:lpstr>
      <vt:lpstr>Wingdings</vt:lpstr>
      <vt:lpstr>Office Theme</vt:lpstr>
      <vt:lpstr>La spettrofotometria</vt:lpstr>
      <vt:lpstr>RADIAZIONE ELETTROMAGNETICA</vt:lpstr>
      <vt:lpstr>Proprietà dell’onda elettromagnetica</vt:lpstr>
      <vt:lpstr>Presentazione standard di PowerPoint</vt:lpstr>
      <vt:lpstr>Quando una radiazione attraversa un mezzo diverso dall’aria cambia la sua lunghezza d’onda</vt:lpstr>
      <vt:lpstr>Presentazione standard di PowerPoint</vt:lpstr>
      <vt:lpstr>LA RADIAZIONE VISIBILE</vt:lpstr>
      <vt:lpstr>Misure Spettroscopiche</vt:lpstr>
      <vt:lpstr>Presentazione standard di PowerPoint</vt:lpstr>
      <vt:lpstr>SPETTROSCOPIA DI ASSORBIMENTO</vt:lpstr>
      <vt:lpstr>SPETTROSCOPIA DI EMISSIONE</vt:lpstr>
      <vt:lpstr>SPETTROSCOPIA DI FLUORESCENZA</vt:lpstr>
      <vt:lpstr>Presentazione standard di PowerPoint</vt:lpstr>
      <vt:lpstr>L’assorbimento della radiazione</vt:lpstr>
      <vt:lpstr>Trasmittanza e Assorbanza</vt:lpstr>
      <vt:lpstr>Lambert-Beer</vt:lpstr>
      <vt:lpstr>Presentazione standard di PowerPoint</vt:lpstr>
      <vt:lpstr>b= cammino ottico (cm)</vt:lpstr>
      <vt:lpstr>Termini impiegati in spettrometria di assorbimento</vt:lpstr>
      <vt:lpstr>Presentazione standard di PowerPoint</vt:lpstr>
      <vt:lpstr>ASSORBIMENTO ATOMICO</vt:lpstr>
      <vt:lpstr>Presentazione standard di PowerPoint</vt:lpstr>
      <vt:lpstr>La transizione elettronica</vt:lpstr>
      <vt:lpstr>Assorbimento infrarosso (IR)</vt:lpstr>
      <vt:lpstr>Limitazioni alla legge di Beer</vt:lpstr>
      <vt:lpstr>Spettri di emissione</vt:lpstr>
      <vt:lpstr>Presentazione standard di PowerPoint</vt:lpstr>
      <vt:lpstr>Emissione mediante fluorescenza e fosforescenza</vt:lpstr>
      <vt:lpstr>Fluorescenza atomica</vt:lpstr>
      <vt:lpstr>Spettroscopia IR</vt:lpstr>
      <vt:lpstr>Spettroscopia IR</vt:lpstr>
      <vt:lpstr>COMPONENTI STRUMENTALI</vt:lpstr>
      <vt:lpstr>spettroscopia di assorbimento</vt:lpstr>
      <vt:lpstr>Spettroscopia di fluorescenza e emissione</vt:lpstr>
      <vt:lpstr>Materiali ottici – concetto di trasparenza ottica</vt:lpstr>
      <vt:lpstr>Sorgenti spettroscopiche</vt:lpstr>
      <vt:lpstr>Sorgenti continue nella regione ultravioletto/visibile</vt:lpstr>
      <vt:lpstr>Selettori della lunghezza d'onda</vt:lpstr>
      <vt:lpstr>MONOCROMATORI</vt:lpstr>
      <vt:lpstr>RETICOLO DI DIFFRAZIONE</vt:lpstr>
      <vt:lpstr>MONOCROMATORE</vt:lpstr>
      <vt:lpstr>Filtri di radiazione</vt:lpstr>
      <vt:lpstr>Rivelazione e misura dell'energia radiante</vt:lpstr>
      <vt:lpstr>FOTOTUBO</vt:lpstr>
      <vt:lpstr>Presentazione standard di PowerPoint</vt:lpstr>
      <vt:lpstr>SPETTROSCOPIA MOLECOLARE DI ASSORBIMENTO</vt:lpstr>
      <vt:lpstr>Specie assorbenti</vt:lpstr>
      <vt:lpstr>Gruppi funzionali organici insaturi che assorbono nelle  regioni ultravioletta e visibile sono noti come cromofori</vt:lpstr>
      <vt:lpstr>Applicazioni quantitative</vt:lpstr>
      <vt:lpstr>PROCEDURA</vt:lpstr>
      <vt:lpstr>Spettroscopia di fluorescenza molecolare</vt:lpstr>
      <vt:lpstr>TEORIA DELLA FLUORESCENZA MOLECOLARE</vt:lpstr>
      <vt:lpstr>Specie fluorescenti e rendimento quantico</vt:lpstr>
      <vt:lpstr>Fluorescenza e struttura</vt:lpstr>
      <vt:lpstr>L'effetto della rigidità strutturale</vt:lpstr>
      <vt:lpstr>SPETTROSCOPIA ATOMICA</vt:lpstr>
      <vt:lpstr>SPETTRI DI EMISSIONE</vt:lpstr>
      <vt:lpstr>SPETTRI DI ASSORBIMENTO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Del Carlo</dc:creator>
  <cp:lastModifiedBy>giorgia lancia</cp:lastModifiedBy>
  <cp:revision>5</cp:revision>
  <dcterms:created xsi:type="dcterms:W3CDTF">2023-03-14T06:37:39Z</dcterms:created>
  <dcterms:modified xsi:type="dcterms:W3CDTF">2024-01-08T09:37:29Z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2023-03-14T00:00:00Z</vt:filetime>
  </property>
</Properties>
</file>